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141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72" r:id="rId2"/>
    <p:sldMasterId id="2147483679" r:id="rId3"/>
  </p:sldMasterIdLst>
  <p:notesMasterIdLst>
    <p:notesMasterId r:id="rId52"/>
  </p:notesMasterIdLst>
  <p:handoutMasterIdLst>
    <p:handoutMasterId r:id="rId53"/>
  </p:handoutMasterIdLst>
  <p:sldIdLst>
    <p:sldId id="256" r:id="rId4"/>
    <p:sldId id="258" r:id="rId5"/>
    <p:sldId id="1074" r:id="rId6"/>
    <p:sldId id="1047" r:id="rId7"/>
    <p:sldId id="1036" r:id="rId8"/>
    <p:sldId id="319" r:id="rId9"/>
    <p:sldId id="1045" r:id="rId10"/>
    <p:sldId id="265" r:id="rId11"/>
    <p:sldId id="1069" r:id="rId12"/>
    <p:sldId id="1078" r:id="rId13"/>
    <p:sldId id="1070" r:id="rId14"/>
    <p:sldId id="1071" r:id="rId15"/>
    <p:sldId id="1072" r:id="rId16"/>
    <p:sldId id="269" r:id="rId17"/>
    <p:sldId id="1075" r:id="rId18"/>
    <p:sldId id="326" r:id="rId19"/>
    <p:sldId id="1056" r:id="rId20"/>
    <p:sldId id="320" r:id="rId21"/>
    <p:sldId id="1049" r:id="rId22"/>
    <p:sldId id="1050" r:id="rId23"/>
    <p:sldId id="1051" r:id="rId24"/>
    <p:sldId id="1057" r:id="rId25"/>
    <p:sldId id="321" r:id="rId26"/>
    <p:sldId id="1058" r:id="rId27"/>
    <p:sldId id="283" r:id="rId28"/>
    <p:sldId id="1076" r:id="rId29"/>
    <p:sldId id="750" r:id="rId30"/>
    <p:sldId id="751" r:id="rId31"/>
    <p:sldId id="763" r:id="rId32"/>
    <p:sldId id="1089" r:id="rId33"/>
    <p:sldId id="752" r:id="rId34"/>
    <p:sldId id="753" r:id="rId35"/>
    <p:sldId id="754" r:id="rId36"/>
    <p:sldId id="755" r:id="rId37"/>
    <p:sldId id="601" r:id="rId38"/>
    <p:sldId id="1087" r:id="rId39"/>
    <p:sldId id="756" r:id="rId40"/>
    <p:sldId id="583" r:id="rId41"/>
    <p:sldId id="573" r:id="rId42"/>
    <p:sldId id="578" r:id="rId43"/>
    <p:sldId id="757" r:id="rId44"/>
    <p:sldId id="1044" r:id="rId45"/>
    <p:sldId id="758" r:id="rId46"/>
    <p:sldId id="759" r:id="rId47"/>
    <p:sldId id="587" r:id="rId48"/>
    <p:sldId id="1081" r:id="rId49"/>
    <p:sldId id="765" r:id="rId50"/>
    <p:sldId id="1084" r:id="rId51"/>
  </p:sldIdLst>
  <p:sldSz cx="12192000" cy="6858000"/>
  <p:notesSz cx="7315200" cy="9601200"/>
  <p:custDataLst>
    <p:tags r:id="rId5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4416" userDrawn="1">
          <p15:clr>
            <a:srgbClr val="A4A3A4"/>
          </p15:clr>
        </p15:guide>
        <p15:guide id="3" orient="horz" pos="4152" userDrawn="1">
          <p15:clr>
            <a:srgbClr val="A4A3A4"/>
          </p15:clr>
        </p15:guide>
        <p15:guide id="4" orient="horz" pos="744" userDrawn="1">
          <p15:clr>
            <a:srgbClr val="A4A3A4"/>
          </p15:clr>
        </p15:guide>
        <p15:guide id="5" pos="1704" userDrawn="1">
          <p15:clr>
            <a:srgbClr val="A4A3A4"/>
          </p15:clr>
        </p15:guide>
        <p15:guide id="6" pos="480" userDrawn="1">
          <p15:clr>
            <a:srgbClr val="A4A3A4"/>
          </p15:clr>
        </p15:guide>
        <p15:guide id="7" pos="840" userDrawn="1">
          <p15:clr>
            <a:srgbClr val="A4A3A4"/>
          </p15:clr>
        </p15:guide>
        <p15:guide id="8" pos="7416" userDrawn="1">
          <p15:clr>
            <a:srgbClr val="A4A3A4"/>
          </p15:clr>
        </p15:guide>
        <p15:guide id="9" orient="horz" pos="1080" userDrawn="1">
          <p15:clr>
            <a:srgbClr val="A4A3A4"/>
          </p15:clr>
        </p15:guide>
        <p15:guide id="10" orient="horz" pos="2904" userDrawn="1">
          <p15:clr>
            <a:srgbClr val="A4A3A4"/>
          </p15:clr>
        </p15:guide>
        <p15:guide id="11" orient="horz" pos="3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y Maher" initials="MM" lastIdx="2" clrIdx="0"/>
  <p:cmAuthor id="2" name="Jennifer Schlener" initials="JS" lastIdx="1" clrIdx="1">
    <p:extLst>
      <p:ext uri="{19B8F6BF-5375-455C-9EA6-DF929625EA0E}">
        <p15:presenceInfo xmlns:p15="http://schemas.microsoft.com/office/powerpoint/2012/main" userId="S::jschlener@aamc.org::2a8a76d6-1c2f-4228-8acb-42450c0bf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75F"/>
    <a:srgbClr val="F48C5E"/>
    <a:srgbClr val="000000"/>
    <a:srgbClr val="D3EFF5"/>
    <a:srgbClr val="BBE6EF"/>
    <a:srgbClr val="B6E5F4"/>
    <a:srgbClr val="DCD6D6"/>
    <a:srgbClr val="F6B289"/>
    <a:srgbClr val="92D9EF"/>
    <a:srgbClr val="C48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3" autoAdjust="0"/>
    <p:restoredTop sz="95948" autoAdjust="0"/>
  </p:normalViewPr>
  <p:slideViewPr>
    <p:cSldViewPr snapToGrid="0">
      <p:cViewPr varScale="1">
        <p:scale>
          <a:sx n="87" d="100"/>
          <a:sy n="87" d="100"/>
        </p:scale>
        <p:origin x="317" y="58"/>
      </p:cViewPr>
      <p:guideLst>
        <p:guide orient="horz" pos="1920"/>
        <p:guide pos="4416"/>
        <p:guide orient="horz" pos="4152"/>
        <p:guide orient="horz" pos="744"/>
        <p:guide pos="1704"/>
        <p:guide pos="480"/>
        <p:guide pos="840"/>
        <p:guide pos="7416"/>
        <p:guide orient="horz" pos="1080"/>
        <p:guide orient="horz" pos="2904"/>
        <p:guide orient="horz"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304"/>
    </p:cViewPr>
  </p:sorterViewPr>
  <p:notesViewPr>
    <p:cSldViewPr snapToGrid="0">
      <p:cViewPr varScale="1">
        <p:scale>
          <a:sx n="66" d="100"/>
          <a:sy n="66" d="100"/>
        </p:scale>
        <p:origin x="2694" y="90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-14756"/>
            <a:ext cx="196422" cy="28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065" tIns="48033" rIns="96065" bIns="48033" numCol="1" anchor="t" anchorCtr="0" compatLnSpc="1">
            <a:prstTxWarp prst="textNoShape">
              <a:avLst/>
            </a:prstTxWarp>
            <a:spAutoFit/>
          </a:bodyPr>
          <a:lstStyle>
            <a:lvl1pPr defTabSz="960751">
              <a:defRPr sz="1200" b="0">
                <a:solidFill>
                  <a:srgbClr val="474747"/>
                </a:solidFill>
              </a:defRPr>
            </a:lvl1pPr>
          </a:lstStyle>
          <a:p>
            <a:endParaRPr lang="en-US"/>
          </a:p>
        </p:txBody>
      </p:sp>
      <p:sp>
        <p:nvSpPr>
          <p:cNvPr id="141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7118780" y="-14756"/>
            <a:ext cx="196421" cy="28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065" tIns="48033" rIns="96065" bIns="48033" numCol="1" anchor="t" anchorCtr="0" compatLnSpc="1">
            <a:prstTxWarp prst="textNoShape">
              <a:avLst/>
            </a:prstTxWarp>
            <a:spAutoFit/>
          </a:bodyPr>
          <a:lstStyle>
            <a:lvl1pPr algn="r" defTabSz="960751">
              <a:defRPr sz="1200" b="0">
                <a:solidFill>
                  <a:srgbClr val="474747"/>
                </a:solidFill>
              </a:defRPr>
            </a:lvl1pPr>
          </a:lstStyle>
          <a:p>
            <a:endParaRPr lang="en-US"/>
          </a:p>
        </p:txBody>
      </p:sp>
      <p:sp>
        <p:nvSpPr>
          <p:cNvPr id="141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923141" y="9313308"/>
            <a:ext cx="392061" cy="28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065" tIns="48033" rIns="96065" bIns="48033" numCol="1" anchor="b" anchorCtr="0" compatLnSpc="1">
            <a:prstTxWarp prst="textNoShape">
              <a:avLst/>
            </a:prstTxWarp>
            <a:spAutoFit/>
          </a:bodyPr>
          <a:lstStyle>
            <a:lvl1pPr algn="r" defTabSz="960751">
              <a:defRPr sz="1200" b="0">
                <a:solidFill>
                  <a:srgbClr val="474747"/>
                </a:solidFill>
              </a:defRPr>
            </a:lvl1pPr>
          </a:lstStyle>
          <a:p>
            <a:fld id="{E9BF1EA9-1DE5-4D0D-9DC9-5C92465C28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9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5" tIns="48033" rIns="96065" bIns="48033" numCol="1" anchor="t" anchorCtr="0" compatLnSpc="1">
            <a:prstTxWarp prst="textNoShape">
              <a:avLst/>
            </a:prstTxWarp>
          </a:bodyPr>
          <a:lstStyle>
            <a:lvl1pPr defTabSz="960751">
              <a:defRPr sz="1200" b="0">
                <a:solidFill>
                  <a:srgbClr val="000052"/>
                </a:solidFill>
              </a:defRPr>
            </a:lvl1pPr>
          </a:lstStyle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5" tIns="48033" rIns="96065" bIns="48033" numCol="1" anchor="t" anchorCtr="0" compatLnSpc="1">
            <a:prstTxWarp prst="textNoShape">
              <a:avLst/>
            </a:prstTxWarp>
          </a:bodyPr>
          <a:lstStyle>
            <a:lvl1pPr algn="r" defTabSz="960751">
              <a:defRPr sz="1200" b="0">
                <a:solidFill>
                  <a:srgbClr val="000052"/>
                </a:solidFill>
              </a:defRPr>
            </a:lvl1pPr>
          </a:lstStyle>
          <a:p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1228"/>
            <a:ext cx="5364480" cy="4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5" tIns="48033" rIns="96065" bIns="48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814"/>
            <a:ext cx="3169920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5" tIns="48033" rIns="96065" bIns="48033" numCol="1" anchor="b" anchorCtr="0" compatLnSpc="1">
            <a:prstTxWarp prst="textNoShape">
              <a:avLst/>
            </a:prstTxWarp>
          </a:bodyPr>
          <a:lstStyle>
            <a:lvl1pPr algn="r" defTabSz="960751">
              <a:defRPr sz="1200" b="0">
                <a:solidFill>
                  <a:srgbClr val="000052"/>
                </a:solidFill>
              </a:defRPr>
            </a:lvl1pPr>
          </a:lstStyle>
          <a:p>
            <a:fld id="{AE825233-37C7-4EA0-914D-215BCF8766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26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Relationship Id="rId5" Type="http://schemas.openxmlformats.org/officeDocument/2006/relationships/hyperlink" Target="https://www.aavmc.org/" TargetMode="External"/><Relationship Id="rId4" Type="http://schemas.openxmlformats.org/officeDocument/2006/relationships/hyperlink" Target="https://www.aacnnursing.org/About-AAC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8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07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25233-37C7-4EA0-914D-215BCF876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5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075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5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1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E1CFE-F189-43A7-86E6-CCEB2C63B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3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E1CFE-F189-43A7-86E6-CCEB2C63B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00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E1CFE-F189-43A7-86E6-CCEB2C63B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E1CFE-F189-43A7-86E6-CCEB2C63B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7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Member organization – traditional association offerings such as meetings, publications, advocacy</a:t>
            </a:r>
          </a:p>
          <a:p>
            <a:r>
              <a:rPr lang="en-US" dirty="0"/>
              <a:t>Service – </a:t>
            </a:r>
          </a:p>
          <a:p>
            <a:r>
              <a:rPr lang="en-US" dirty="0"/>
              <a:t>Thought Leaders-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90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Member organization – traditional association offerings such as meetings, publications, advocacy</a:t>
            </a:r>
          </a:p>
          <a:p>
            <a:r>
              <a:rPr lang="en-US" dirty="0"/>
              <a:t>Service – </a:t>
            </a:r>
          </a:p>
          <a:p>
            <a:r>
              <a:rPr lang="en-US" dirty="0"/>
              <a:t>Thought Leaders-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06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https://www.aamc.org/who-we-are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2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7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9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/>
              <a:t>Learner Feedback Panel: 80 learners across the continuum from premed through residency who provide feedback monthly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/>
              <a:t>AMCAS Advisory Committee: Admissions officials and pre-health advisors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/>
              <a:t>ERAS Advisory Committee: Medical student affairs officials, residency program directors, specialty representation, osteopathic representation, ECFMG, NBME and NBOME representation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/>
              <a:t>MCAT Validity Committee: Admissions officials in U.S. and Canada, pre-health advisors, osteopathic representation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/>
              <a:t>VSLO Ad Hoc Technical Working Group: MD and DO medical school student affairs, hospital clerkship directors, students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0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825233-37C7-4EA0-914D-215BCF8766FC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4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Service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5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84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Thought Leaders-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72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https://www.aamc.org/news-insights/press-releases/covid-19-updated-guidance-medical-students-roles-direct-patient-care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151FF-4E5F-443A-B94D-14C97DC5CE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4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3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84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58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6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35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151FF-4E5F-443A-B94D-14C97DC5CE6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9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151FF-4E5F-443A-B94D-14C97DC5CE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5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INTERNAL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7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626B55-3448-4EEE-B68E-15A18162A644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4274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063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352215" y="4561226"/>
            <a:ext cx="6610773" cy="4684562"/>
          </a:xfrm>
        </p:spPr>
        <p:txBody>
          <a:bodyPr/>
          <a:lstStyle/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The AAMC was founded in 1876 by 22 medical school deans who saw the need to elevate the standards of medical education.  At that time, medical education was a bit like the wild west and many schools popped up to make a quick buck.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This first attempt at organization proved unsuccessful.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1890, the organization was reformed by 66 deans.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1903, the AAMC selected its first employee, Fred </a:t>
            </a:r>
            <a:r>
              <a:rPr lang="en-US" dirty="0" err="1"/>
              <a:t>Zapffe</a:t>
            </a:r>
            <a:r>
              <a:rPr lang="en-US" dirty="0"/>
              <a:t>. He was a volunteer in this position until 1931 when he received his first paycheck. He largely continued to run the organization until 1948. 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1910, the Flexner Report was issued and became a watershed moment in medical education.  It caused the consolidation and closure of many medical schools that were of poor quality and held up a model of basic and clinical education that is the foundation of medical schools today.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1965, the US health care system was undergoing dramatic changes with the implementation of Medicare and Medicaid.  The AAMC also released a report that year – the Coggeshall Report – that was a blueprint for the </a:t>
            </a:r>
            <a:r>
              <a:rPr lang="en-US" dirty="0" err="1"/>
              <a:t>AAMC’s</a:t>
            </a:r>
            <a:r>
              <a:rPr lang="en-US" dirty="0"/>
              <a:t> continued success.  It’s the reason we expanded to represent teaching hospitals, medical school faculty, and medical students and the reason we relocated from Evanston Illinois to DC.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2008, the AAMC reformed to create an effective Board of Directors.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2014, the AAMC reunited under one roof at 655 K Street.</a:t>
            </a:r>
          </a:p>
          <a:p>
            <a:pPr marL="335845" indent="-313297">
              <a:spcBef>
                <a:spcPts val="0"/>
              </a:spcBef>
              <a:spcAft>
                <a:spcPts val="314"/>
              </a:spcAft>
              <a:buFontTx/>
              <a:buChar char="•"/>
            </a:pPr>
            <a:r>
              <a:rPr lang="en-US" dirty="0"/>
              <a:t>In 2015, the AAMC reformed the Council of Academic Societies into the Council of Faculty and Academic Societies.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5738">
              <a:defRPr/>
            </a:pPr>
            <a:fld id="{AE825233-37C7-4EA0-914D-215BCF8766FC}" type="slidenum">
              <a:rPr lang="en-US"/>
              <a:pPr defTabSz="975738"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https://www.aacnnursing.org/About-AACN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  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https://www.aavmc.org/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5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www.physicianaccountability.org</a:t>
            </a:r>
          </a:p>
          <a:p>
            <a:pPr defTabSz="942746">
              <a:defRPr/>
            </a:pPr>
            <a:r>
              <a:rPr lang="en-US" dirty="0"/>
              <a:t>The Coalition's members are the national organizations responsible for the oversight, education and assessment of medical students and physicians throughout their medical careers.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5233-37C7-4EA0-914D-215BCF8766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10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1719334F-28D1-42CD-BD38-C1045DCE3F00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92131" y="9128106"/>
            <a:ext cx="3209882" cy="48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15" tIns="46856" rIns="93715" bIns="46856" anchor="b"/>
          <a:lstStyle/>
          <a:p>
            <a:pPr algn="r" defTabSz="937468"/>
            <a:fld id="{287C748B-2288-45C0-8EFD-0C4C19BD53C7}" type="slidenum">
              <a:rPr lang="en-US" sz="2100">
                <a:solidFill>
                  <a:srgbClr val="000052"/>
                </a:solidFill>
              </a:rPr>
              <a:pPr algn="r" defTabSz="937468"/>
              <a:t>9</a:t>
            </a:fld>
            <a:endParaRPr lang="en-US" sz="2100" dirty="0">
              <a:solidFill>
                <a:srgbClr val="000052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720725"/>
            <a:ext cx="6403975" cy="360203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275" y="4564881"/>
            <a:ext cx="5427469" cy="4323660"/>
          </a:xfrm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The 2020-21 Board.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For the 2020-21 term we have 3 new members joining the Board – 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Dr. Julie </a:t>
            </a:r>
            <a:r>
              <a:rPr lang="en-US" dirty="0" err="1">
                <a:latin typeface="Arial" charset="0"/>
              </a:rPr>
              <a:t>Freischlag</a:t>
            </a:r>
            <a:r>
              <a:rPr lang="en-US" dirty="0">
                <a:latin typeface="Arial" charset="0"/>
              </a:rPr>
              <a:t>, who will serve as an at-large member (and also as one of the required deans/former deans)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Dr. Brittany Hasty (Hay-</a:t>
            </a:r>
            <a:r>
              <a:rPr lang="en-US" dirty="0" err="1">
                <a:latin typeface="Arial" charset="0"/>
              </a:rPr>
              <a:t>stee</a:t>
            </a:r>
            <a:r>
              <a:rPr lang="en-US" dirty="0">
                <a:latin typeface="Arial" charset="0"/>
              </a:rPr>
              <a:t>), who joins the Board as our new resident member</a:t>
            </a:r>
          </a:p>
          <a:p>
            <a:pPr marL="176765" indent="-176765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And Michael Waldrum, who was elected as the COTH chair-elect earlier this spring.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280A9-F117-4D49-8DAA-F8288BC4E2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975652" cy="408830"/>
          </a:xfrm>
          <a:prstGeom prst="rect">
            <a:avLst/>
          </a:prstGeom>
          <a:noFill/>
        </p:spPr>
        <p:txBody>
          <a:bodyPr vert="horz" lIns="94275" tIns="47137" rIns="94275" bIns="47137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4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4167" y="2535238"/>
            <a:ext cx="9738784" cy="1187450"/>
          </a:xfrm>
        </p:spPr>
        <p:txBody>
          <a:bodyPr anchor="t"/>
          <a:lstStyle>
            <a:lvl1pPr>
              <a:lnSpc>
                <a:spcPct val="8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6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167" y="4681539"/>
            <a:ext cx="9738784" cy="1273175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744" y="0"/>
            <a:ext cx="3191256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313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R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5961900"/>
            <a:ext cx="12192000" cy="896099"/>
          </a:xfrm>
          <a:prstGeom prst="rect">
            <a:avLst/>
          </a:prstGeom>
          <a:solidFill>
            <a:srgbClr val="547BB2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5117" y="6182225"/>
            <a:ext cx="9546167" cy="576263"/>
          </a:xfrm>
        </p:spPr>
        <p:txBody>
          <a:bodyPr anchor="ctr"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enter URL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10" y="6116678"/>
            <a:ext cx="905212" cy="6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055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12192000" cy="5978769"/>
          </a:xfrm>
          <a:prstGeom prst="rect">
            <a:avLst/>
          </a:prstGeom>
          <a:solidFill>
            <a:schemeClr val="tx2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399416" y="3619498"/>
            <a:ext cx="8792584" cy="145677"/>
            <a:chOff x="1143000" y="3968750"/>
            <a:chExt cx="6985000" cy="9525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143000" y="3968750"/>
              <a:ext cx="6985000" cy="15875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143000" y="4064000"/>
              <a:ext cx="3968750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64389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4167" y="2535238"/>
            <a:ext cx="9738784" cy="1187450"/>
          </a:xfrm>
        </p:spPr>
        <p:txBody>
          <a:bodyPr anchor="t"/>
          <a:lstStyle>
            <a:lvl1pPr>
              <a:lnSpc>
                <a:spcPct val="8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6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167" y="4681539"/>
            <a:ext cx="9738784" cy="1273175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744" y="0"/>
            <a:ext cx="319125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EE6D2-E7EE-4FE0-A85F-426311282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4768326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F185-9DE8-4F70-877C-2472602FB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5703479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91FFA6-96C7-4811-9EB7-7BC87C841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9238498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2FBF6E-51D3-47F6-823C-4F9B0FB8A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13329038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104965"/>
          </a:xfrm>
          <a:prstGeom prst="rect">
            <a:avLst/>
          </a:prstGeom>
          <a:solidFill>
            <a:srgbClr val="547BB2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16DE2D-46BD-490A-A82C-693298AB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7909422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29899"/>
            <a:ext cx="11182351" cy="620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4700" y="1122061"/>
            <a:ext cx="10651067" cy="4767262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8699FF-6E59-4D10-A92B-5556D4A11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12709160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12192000" cy="6104965"/>
          </a:xfrm>
          <a:prstGeom prst="rect">
            <a:avLst/>
          </a:prstGeom>
          <a:solidFill>
            <a:srgbClr val="547BB2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49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29899"/>
            <a:ext cx="11182351" cy="620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4700" y="1122061"/>
            <a:ext cx="10651067" cy="4767262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381750"/>
            <a:ext cx="711200" cy="47625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50000"/>
              </a:spcBef>
              <a:defRPr>
                <a:latin typeface="Arial" charset="0"/>
              </a:defRPr>
            </a:lvl1pPr>
          </a:lstStyle>
          <a:p>
            <a:pPr>
              <a:defRPr/>
            </a:pPr>
            <a:fld id="{3F0D7412-C965-42BD-AD3B-47678C845832}" type="slidenum">
              <a:rPr lang="en-US">
                <a:solidFill>
                  <a:srgbClr val="FAFAF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19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4167" y="2535238"/>
            <a:ext cx="9738784" cy="1187450"/>
          </a:xfrm>
        </p:spPr>
        <p:txBody>
          <a:bodyPr anchor="t"/>
          <a:lstStyle>
            <a:lvl1pPr>
              <a:lnSpc>
                <a:spcPct val="8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6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4167" y="4681539"/>
            <a:ext cx="9738784" cy="1273175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44" y="0"/>
            <a:ext cx="3191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130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641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8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9884" y="293023"/>
            <a:ext cx="11182349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83598"/>
            <a:ext cx="10651067" cy="50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78" name="Text Box 54"/>
          <p:cNvSpPr txBox="1">
            <a:spLocks noChangeArrowheads="1"/>
          </p:cNvSpPr>
          <p:nvPr/>
        </p:nvSpPr>
        <p:spPr bwMode="auto">
          <a:xfrm>
            <a:off x="1447800" y="4740276"/>
            <a:ext cx="171026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66800">
              <a:spcBef>
                <a:spcPct val="50000"/>
              </a:spcBef>
            </a:pPr>
            <a:endParaRPr lang="en-US" sz="2000" b="0">
              <a:solidFill>
                <a:srgbClr val="47474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274" y="6174487"/>
            <a:ext cx="857117" cy="6292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58" r:id="rId6"/>
  </p:sldLayoutIdLst>
  <p:transition/>
  <p:txStyles>
    <p:titleStyle>
      <a:lvl1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2pPr>
      <a:lvl3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3pPr>
      <a:lvl4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4pPr>
      <a:lvl5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5pPr>
      <a:lvl6pPr marL="4572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6pPr>
      <a:lvl7pPr marL="9144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7pPr>
      <a:lvl8pPr marL="13716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8pPr>
      <a:lvl9pPr marL="18288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defTabSz="889000" rtl="0" eaLnBrk="1" fontAlgn="base" hangingPunct="1">
        <a:lnSpc>
          <a:spcPct val="88000"/>
        </a:lnSpc>
        <a:spcBef>
          <a:spcPct val="50000"/>
        </a:spcBef>
        <a:spcAft>
          <a:spcPct val="0"/>
        </a:spcAft>
        <a:buClr>
          <a:schemeClr val="tx1"/>
        </a:buClr>
        <a:buSzPct val="90000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284163" algn="l" defTabSz="889000" rtl="0" eaLnBrk="1" fontAlgn="base" hangingPunct="1">
        <a:lnSpc>
          <a:spcPct val="88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804863" indent="-292100" algn="l" defTabSz="889000" rtl="0" eaLnBrk="1" fontAlgn="base" hangingPunct="1">
        <a:lnSpc>
          <a:spcPct val="88000"/>
        </a:lnSpc>
        <a:spcBef>
          <a:spcPct val="25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01738" indent="-282575" algn="l" defTabSz="889000" rtl="0" eaLnBrk="1" fontAlgn="base" hangingPunct="1">
        <a:lnSpc>
          <a:spcPct val="88000"/>
        </a:lnSpc>
        <a:spcBef>
          <a:spcPct val="15000"/>
        </a:spcBef>
        <a:spcAft>
          <a:spcPct val="0"/>
        </a:spcAft>
        <a:buClr>
          <a:schemeClr val="tx1"/>
        </a:buClr>
        <a:buSzPct val="80000"/>
        <a:buFont typeface="Arial" charset="0"/>
        <a:buChar char="–"/>
        <a:defRPr sz="2800">
          <a:solidFill>
            <a:schemeClr val="tx1"/>
          </a:solidFill>
          <a:latin typeface="+mn-lt"/>
        </a:defRPr>
      </a:lvl4pPr>
      <a:lvl5pPr marL="16002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5pPr>
      <a:lvl6pPr marL="20574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6pPr>
      <a:lvl7pPr marL="25146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7pPr>
      <a:lvl8pPr marL="29718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8pPr>
      <a:lvl9pPr marL="34290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9884" y="293023"/>
            <a:ext cx="11182349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83598"/>
            <a:ext cx="10651067" cy="50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78" name="Text Box 54"/>
          <p:cNvSpPr txBox="1">
            <a:spLocks noChangeArrowheads="1"/>
          </p:cNvSpPr>
          <p:nvPr/>
        </p:nvSpPr>
        <p:spPr bwMode="auto">
          <a:xfrm>
            <a:off x="1447800" y="4740276"/>
            <a:ext cx="171026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66800">
              <a:spcBef>
                <a:spcPct val="50000"/>
              </a:spcBef>
            </a:pPr>
            <a:endParaRPr lang="en-US" sz="2000" b="0">
              <a:solidFill>
                <a:srgbClr val="474747"/>
              </a:solidFill>
            </a:endParaRPr>
          </a:p>
        </p:txBody>
      </p:sp>
      <p:sp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159236" y="6607176"/>
            <a:ext cx="7518400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2015 AAMC. May not be reproduced without permission.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085" y="6142213"/>
            <a:ext cx="857117" cy="62923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0" y="6607176"/>
            <a:ext cx="3598817" cy="214313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68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51AC3CF6-25CD-4E75-9FFD-C5B9E43CD7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5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/>
  <p:txStyles>
    <p:titleStyle>
      <a:lvl1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2pPr>
      <a:lvl3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3pPr>
      <a:lvl4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4pPr>
      <a:lvl5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5pPr>
      <a:lvl6pPr marL="4572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6pPr>
      <a:lvl7pPr marL="9144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7pPr>
      <a:lvl8pPr marL="13716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8pPr>
      <a:lvl9pPr marL="18288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defTabSz="889000" rtl="0" eaLnBrk="1" fontAlgn="base" hangingPunct="1">
        <a:lnSpc>
          <a:spcPct val="88000"/>
        </a:lnSpc>
        <a:spcBef>
          <a:spcPct val="50000"/>
        </a:spcBef>
        <a:spcAft>
          <a:spcPct val="0"/>
        </a:spcAft>
        <a:buClr>
          <a:schemeClr val="tx1"/>
        </a:buClr>
        <a:buSzPct val="90000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284163" algn="l" defTabSz="889000" rtl="0" eaLnBrk="1" fontAlgn="base" hangingPunct="1">
        <a:lnSpc>
          <a:spcPct val="88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804863" indent="-292100" algn="l" defTabSz="889000" rtl="0" eaLnBrk="1" fontAlgn="base" hangingPunct="1">
        <a:lnSpc>
          <a:spcPct val="88000"/>
        </a:lnSpc>
        <a:spcBef>
          <a:spcPct val="25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01738" indent="-282575" algn="l" defTabSz="889000" rtl="0" eaLnBrk="1" fontAlgn="base" hangingPunct="1">
        <a:lnSpc>
          <a:spcPct val="88000"/>
        </a:lnSpc>
        <a:spcBef>
          <a:spcPct val="15000"/>
        </a:spcBef>
        <a:spcAft>
          <a:spcPct val="0"/>
        </a:spcAft>
        <a:buClr>
          <a:schemeClr val="tx1"/>
        </a:buClr>
        <a:buSzPct val="80000"/>
        <a:buFont typeface="Arial" charset="0"/>
        <a:buChar char="–"/>
        <a:defRPr sz="2800">
          <a:solidFill>
            <a:schemeClr val="tx1"/>
          </a:solidFill>
          <a:latin typeface="+mn-lt"/>
        </a:defRPr>
      </a:lvl4pPr>
      <a:lvl5pPr marL="16002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5pPr>
      <a:lvl6pPr marL="20574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6pPr>
      <a:lvl7pPr marL="25146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7pPr>
      <a:lvl8pPr marL="29718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8pPr>
      <a:lvl9pPr marL="34290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9884" y="293023"/>
            <a:ext cx="11182349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83598"/>
            <a:ext cx="10651067" cy="50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78" name="Text Box 54"/>
          <p:cNvSpPr txBox="1">
            <a:spLocks noChangeArrowheads="1"/>
          </p:cNvSpPr>
          <p:nvPr/>
        </p:nvSpPr>
        <p:spPr bwMode="auto">
          <a:xfrm>
            <a:off x="1447800" y="4740276"/>
            <a:ext cx="171026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66800">
              <a:spcBef>
                <a:spcPct val="50000"/>
              </a:spcBef>
            </a:pPr>
            <a:endParaRPr lang="en-US" sz="2000" b="0">
              <a:solidFill>
                <a:srgbClr val="47474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274" y="6174487"/>
            <a:ext cx="857117" cy="6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ransition/>
  <p:txStyles>
    <p:titleStyle>
      <a:lvl1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2pPr>
      <a:lvl3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3pPr>
      <a:lvl4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4pPr>
      <a:lvl5pPr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5pPr>
      <a:lvl6pPr marL="4572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6pPr>
      <a:lvl7pPr marL="9144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7pPr>
      <a:lvl8pPr marL="13716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8pPr>
      <a:lvl9pPr marL="1828800" algn="l" defTabSz="889000" rtl="0" eaLnBrk="1" fontAlgn="base" hangingPunct="1">
        <a:lnSpc>
          <a:spcPct val="85000"/>
        </a:lnSpc>
        <a:spcBef>
          <a:spcPct val="0"/>
        </a:spcBef>
        <a:spcAft>
          <a:spcPct val="0"/>
        </a:spcAft>
        <a:buClr>
          <a:srgbClr val="DADDFE"/>
        </a:buClr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defTabSz="889000" rtl="0" eaLnBrk="1" fontAlgn="base" hangingPunct="1">
        <a:lnSpc>
          <a:spcPct val="88000"/>
        </a:lnSpc>
        <a:spcBef>
          <a:spcPct val="50000"/>
        </a:spcBef>
        <a:spcAft>
          <a:spcPct val="0"/>
        </a:spcAft>
        <a:buClr>
          <a:schemeClr val="tx1"/>
        </a:buClr>
        <a:buSzPct val="90000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284163" algn="l" defTabSz="889000" rtl="0" eaLnBrk="1" fontAlgn="base" hangingPunct="1">
        <a:lnSpc>
          <a:spcPct val="88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804863" indent="-292100" algn="l" defTabSz="889000" rtl="0" eaLnBrk="1" fontAlgn="base" hangingPunct="1">
        <a:lnSpc>
          <a:spcPct val="88000"/>
        </a:lnSpc>
        <a:spcBef>
          <a:spcPct val="25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01738" indent="-282575" algn="l" defTabSz="889000" rtl="0" eaLnBrk="1" fontAlgn="base" hangingPunct="1">
        <a:lnSpc>
          <a:spcPct val="88000"/>
        </a:lnSpc>
        <a:spcBef>
          <a:spcPct val="15000"/>
        </a:spcBef>
        <a:spcAft>
          <a:spcPct val="0"/>
        </a:spcAft>
        <a:buClr>
          <a:schemeClr val="tx1"/>
        </a:buClr>
        <a:buSzPct val="80000"/>
        <a:buFont typeface="Arial" charset="0"/>
        <a:buChar char="–"/>
        <a:defRPr sz="2800">
          <a:solidFill>
            <a:schemeClr val="tx1"/>
          </a:solidFill>
          <a:latin typeface="+mn-lt"/>
        </a:defRPr>
      </a:lvl4pPr>
      <a:lvl5pPr marL="16002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5pPr>
      <a:lvl6pPr marL="20574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6pPr>
      <a:lvl7pPr marL="25146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7pPr>
      <a:lvl8pPr marL="29718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8pPr>
      <a:lvl9pPr marL="3429000" indent="-284163" algn="l" defTabSz="889000" rtl="0" eaLnBrk="1" fontAlgn="base" hangingPunct="1">
        <a:lnSpc>
          <a:spcPct val="88000"/>
        </a:lnSpc>
        <a:spcBef>
          <a:spcPct val="5000"/>
        </a:spcBef>
        <a:spcAft>
          <a:spcPct val="0"/>
        </a:spcAft>
        <a:buClr>
          <a:schemeClr val="tx1"/>
        </a:buClr>
        <a:buSzPct val="80000"/>
        <a:buChar char="o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em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107.JP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G"/><Relationship Id="rId9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13" Type="http://schemas.openxmlformats.org/officeDocument/2006/relationships/image" Target="../media/image141.JP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JPG"/><Relationship Id="rId5" Type="http://schemas.openxmlformats.org/officeDocument/2006/relationships/image" Target="../media/image133.png"/><Relationship Id="rId15" Type="http://schemas.openxmlformats.org/officeDocument/2006/relationships/image" Target="../media/image143.jp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eweissman@aamc.org" TargetMode="External"/><Relationship Id="rId2" Type="http://schemas.openxmlformats.org/officeDocument/2006/relationships/hyperlink" Target="http://www.aamc.org/cfa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eweissman@aamc.or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microsoft.com/office/2007/relationships/hdphoto" Target="../media/hdphoto1.wdp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007" y="1812534"/>
            <a:ext cx="9738784" cy="11874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600" dirty="0"/>
              <a:t>An Orientation to the AAMC</a:t>
            </a:r>
            <a:br>
              <a:rPr lang="en-US" sz="3600" dirty="0"/>
            </a:b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254548"/>
            <a:ext cx="6248400" cy="1278280"/>
            <a:chOff x="0" y="4709868"/>
            <a:chExt cx="3095626" cy="822960"/>
          </a:xfrm>
        </p:grpSpPr>
        <p:sp>
          <p:nvSpPr>
            <p:cNvPr id="5" name="Rectangle 4"/>
            <p:cNvSpPr/>
            <p:nvPr/>
          </p:nvSpPr>
          <p:spPr bwMode="auto">
            <a:xfrm>
              <a:off x="127000" y="4709868"/>
              <a:ext cx="2968626" cy="822960"/>
            </a:xfrm>
            <a:prstGeom prst="rect">
              <a:avLst/>
            </a:prstGeom>
            <a:solidFill>
              <a:schemeClr val="accent6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0" y="4709868"/>
              <a:ext cx="150091" cy="822960"/>
            </a:xfrm>
            <a:prstGeom prst="rect">
              <a:avLst/>
            </a:prstGeom>
            <a:solidFill>
              <a:schemeClr val="tx1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947538"/>
            <a:ext cx="6248403" cy="769938"/>
            <a:chOff x="0" y="4155687"/>
            <a:chExt cx="3095628" cy="495688"/>
          </a:xfrm>
        </p:grpSpPr>
        <p:sp>
          <p:nvSpPr>
            <p:cNvPr id="9" name="Rectangle 8"/>
            <p:cNvSpPr/>
            <p:nvPr/>
          </p:nvSpPr>
          <p:spPr bwMode="auto">
            <a:xfrm>
              <a:off x="127001" y="4155687"/>
              <a:ext cx="2968627" cy="4956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4155687"/>
              <a:ext cx="150091" cy="49568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46007" y="4971627"/>
            <a:ext cx="3392263" cy="354794"/>
          </a:xfrm>
          <a:noFill/>
          <a:ln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bg2"/>
                </a:solidFill>
                <a:latin typeface="Arial" charset="0"/>
              </a:rPr>
              <a:t>jmschlener@aamc.org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46008" y="4131250"/>
            <a:ext cx="3503388" cy="46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2400" b="0" dirty="0"/>
              <a:t>Jennifer M. Schlener, Chief of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6E099-4121-4B01-9E0D-BDD0F5BE2BD1}"/>
              </a:ext>
            </a:extLst>
          </p:cNvPr>
          <p:cNvSpPr txBox="1"/>
          <p:nvPr/>
        </p:nvSpPr>
        <p:spPr>
          <a:xfrm>
            <a:off x="474557" y="6057900"/>
            <a:ext cx="6135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www.aamc.org</a:t>
            </a:r>
          </a:p>
        </p:txBody>
      </p:sp>
    </p:spTree>
    <p:extLst>
      <p:ext uri="{BB962C8B-B14F-4D97-AF65-F5344CB8AC3E}">
        <p14:creationId xmlns:p14="http://schemas.microsoft.com/office/powerpoint/2010/main" val="41337531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855A-D98E-4C1B-AD97-49E00216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7145"/>
            <a:ext cx="11182349" cy="620712"/>
          </a:xfrm>
        </p:spPr>
        <p:txBody>
          <a:bodyPr/>
          <a:lstStyle/>
          <a:p>
            <a:r>
              <a:rPr lang="en-US" dirty="0"/>
              <a:t>AAMC Leadership Team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DCC381-8263-41DE-A03A-66E41B9A7723}"/>
              </a:ext>
            </a:extLst>
          </p:cNvPr>
          <p:cNvSpPr/>
          <p:nvPr/>
        </p:nvSpPr>
        <p:spPr>
          <a:xfrm>
            <a:off x="6878555" y="899290"/>
            <a:ext cx="2616451" cy="42786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J. Skorton,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MD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13D7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President &amp; CEO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C1520C-FD9A-43EA-9314-E0B67A17C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09" y="4316533"/>
            <a:ext cx="810705" cy="73740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FE67AFE-CFF2-455D-A691-D3A0E2CE2E7C}"/>
              </a:ext>
            </a:extLst>
          </p:cNvPr>
          <p:cNvSpPr/>
          <p:nvPr/>
        </p:nvSpPr>
        <p:spPr>
          <a:xfrm>
            <a:off x="4028905" y="4387177"/>
            <a:ext cx="20329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Amir Mesarwi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Financial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Administrative Officer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2A21E84-05D8-4F00-A4D8-7DC628E6C5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5516" r="30059" b="26145"/>
          <a:stretch/>
        </p:blipFill>
        <p:spPr>
          <a:xfrm>
            <a:off x="9057301" y="3192097"/>
            <a:ext cx="775565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7ACA7D4-096A-4DB6-B617-59F98FA3ACB7}"/>
              </a:ext>
            </a:extLst>
          </p:cNvPr>
          <p:cNvSpPr/>
          <p:nvPr/>
        </p:nvSpPr>
        <p:spPr>
          <a:xfrm>
            <a:off x="10006676" y="3272431"/>
            <a:ext cx="20080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Yvonne Massenburg, MBA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Human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Resources Officer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E7829DD-4E6C-44D5-A6EA-E9B96F9F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t="8968" r="33276" b="37936"/>
          <a:stretch/>
        </p:blipFill>
        <p:spPr>
          <a:xfrm>
            <a:off x="6086172" y="3216744"/>
            <a:ext cx="742913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E34DD48-CB07-4C86-A7FC-6C95371F0CD5}"/>
              </a:ext>
            </a:extLst>
          </p:cNvPr>
          <p:cNvSpPr/>
          <p:nvPr/>
        </p:nvSpPr>
        <p:spPr>
          <a:xfrm>
            <a:off x="6920740" y="3323913"/>
            <a:ext cx="19227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Marc Levy, MBA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Information Officer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C1349B4-6EA7-4359-8B30-CA3BBB1EBE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3613" r="35100" b="42027"/>
          <a:stretch/>
        </p:blipFill>
        <p:spPr>
          <a:xfrm>
            <a:off x="3248265" y="2070749"/>
            <a:ext cx="757849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D36E75D-1041-4A16-AB37-23FBC099117A}"/>
              </a:ext>
            </a:extLst>
          </p:cNvPr>
          <p:cNvSpPr/>
          <p:nvPr/>
        </p:nvSpPr>
        <p:spPr>
          <a:xfrm>
            <a:off x="4028905" y="2163742"/>
            <a:ext cx="2086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92F6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Diana Bourke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92F6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Strategic Operations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92F6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Data Officer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A0E1F2-448C-498A-AA2B-535A22478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4392" r="31210" b="30496"/>
          <a:stretch/>
        </p:blipFill>
        <p:spPr>
          <a:xfrm>
            <a:off x="3239504" y="5426834"/>
            <a:ext cx="758006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92F8488-B42E-4690-9296-7445E04882A7}"/>
              </a:ext>
            </a:extLst>
          </p:cNvPr>
          <p:cNvSpPr/>
          <p:nvPr/>
        </p:nvSpPr>
        <p:spPr>
          <a:xfrm>
            <a:off x="4028905" y="5514683"/>
            <a:ext cx="1622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Frank R. Trinity, JD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Legal Officer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3D6C8F-3029-4FC7-BF04-402151A43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7" t="4394" r="30215" b="31178"/>
          <a:stretch/>
        </p:blipFill>
        <p:spPr>
          <a:xfrm>
            <a:off x="6061875" y="2108796"/>
            <a:ext cx="782939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74D4995-DD4D-4438-8073-37DC03EC29B7}"/>
              </a:ext>
            </a:extLst>
          </p:cNvPr>
          <p:cNvSpPr/>
          <p:nvPr/>
        </p:nvSpPr>
        <p:spPr>
          <a:xfrm>
            <a:off x="6837298" y="2163742"/>
            <a:ext cx="22791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Gabrielle V. Campbell, MBA, LLM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Services Officer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3DA575-1146-40C9-A80E-B4D10485C8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7717" r="32772" b="24334"/>
          <a:stretch/>
        </p:blipFill>
        <p:spPr>
          <a:xfrm>
            <a:off x="9120351" y="4316533"/>
            <a:ext cx="749513" cy="790337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E950E16-B250-4F00-A73D-DF0DB46F14EA}"/>
              </a:ext>
            </a:extLst>
          </p:cNvPr>
          <p:cNvSpPr/>
          <p:nvPr/>
        </p:nvSpPr>
        <p:spPr>
          <a:xfrm>
            <a:off x="9919130" y="4388851"/>
            <a:ext cx="1762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Jennifer M. Schlener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of Staff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24F114-365E-4DB4-A242-86AB4DCEA39F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t="9435" r="34857" b="41226"/>
          <a:stretch/>
        </p:blipFill>
        <p:spPr>
          <a:xfrm>
            <a:off x="3239504" y="3156633"/>
            <a:ext cx="758952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31C82B0-70B8-43BB-A50F-46C5A1F6DB42}"/>
              </a:ext>
            </a:extLst>
          </p:cNvPr>
          <p:cNvSpPr/>
          <p:nvPr/>
        </p:nvSpPr>
        <p:spPr>
          <a:xfrm>
            <a:off x="4028905" y="3323913"/>
            <a:ext cx="21213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Atul Grover, MD, PhD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Executive Director, AAMC Research and Action Institute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E39BB0-57AB-4A49-B7CB-E788E3DBD8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4137" r="31671" b="28088"/>
          <a:stretch/>
        </p:blipFill>
        <p:spPr>
          <a:xfrm>
            <a:off x="546808" y="5455226"/>
            <a:ext cx="710371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DD3F7A5-1E89-441E-A819-78E79CCF2B69}"/>
              </a:ext>
            </a:extLst>
          </p:cNvPr>
          <p:cNvSpPr/>
          <p:nvPr/>
        </p:nvSpPr>
        <p:spPr>
          <a:xfrm>
            <a:off x="1301889" y="5514683"/>
            <a:ext cx="21213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Elisa K. Siegel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Communications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Marketing Officer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AAB0BD-6558-42AD-9822-EC19B3EC18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 t="6388" r="24445" b="10205"/>
          <a:stretch/>
        </p:blipFill>
        <p:spPr>
          <a:xfrm>
            <a:off x="551242" y="2103507"/>
            <a:ext cx="755751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FEC52AA-00C6-4173-8085-0E7E1025FB6D}"/>
              </a:ext>
            </a:extLst>
          </p:cNvPr>
          <p:cNvSpPr/>
          <p:nvPr/>
        </p:nvSpPr>
        <p:spPr>
          <a:xfrm>
            <a:off x="1380699" y="2163742"/>
            <a:ext cx="17626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David A. Acosta, MD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Diversity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Inclusion Officer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013D79"/>
                </a:solidFill>
                <a:latin typeface="Arial" charset="0"/>
              </a:rPr>
              <a:t>Equity, Diversity and Inclusion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3D7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4514BC-D049-4D9D-980D-6C40ADFA6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t="7078" r="31011" b="29762"/>
          <a:stretch/>
        </p:blipFill>
        <p:spPr>
          <a:xfrm>
            <a:off x="6052008" y="4340606"/>
            <a:ext cx="745073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4CFDF68-C28D-4A44-A718-4B9AB50347B8}"/>
              </a:ext>
            </a:extLst>
          </p:cNvPr>
          <p:cNvSpPr/>
          <p:nvPr/>
        </p:nvSpPr>
        <p:spPr>
          <a:xfrm>
            <a:off x="6864591" y="4388851"/>
            <a:ext cx="2164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Janis M. Orlowski, MD, MACP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Health Care Officer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16C6EB-5726-43EC-B821-BA51864310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7663" r="29026" b="16506"/>
          <a:stretch/>
        </p:blipFill>
        <p:spPr>
          <a:xfrm>
            <a:off x="9116465" y="2119187"/>
            <a:ext cx="757083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013FFC1A-9A8D-4F8E-8AEB-EFFE887A69AC}"/>
              </a:ext>
            </a:extLst>
          </p:cNvPr>
          <p:cNvSpPr/>
          <p:nvPr/>
        </p:nvSpPr>
        <p:spPr>
          <a:xfrm>
            <a:off x="9919130" y="2163742"/>
            <a:ext cx="19227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Constance M. Filling, EdD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Learning Officer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CB7007-A994-4887-8BE9-D4755731C6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8709" r="26248" b="8497"/>
          <a:stretch/>
        </p:blipFill>
        <p:spPr>
          <a:xfrm>
            <a:off x="6075973" y="5455226"/>
            <a:ext cx="742913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BFDB46BA-E30A-4096-8CEC-6FCB370F2300}"/>
              </a:ext>
            </a:extLst>
          </p:cNvPr>
          <p:cNvSpPr/>
          <p:nvPr/>
        </p:nvSpPr>
        <p:spPr>
          <a:xfrm>
            <a:off x="6878555" y="5514682"/>
            <a:ext cx="18779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Alison J. Whelan,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Academic Affairs and Medical Education Officer 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013D7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C95FA6-75AD-4F8E-B8DB-385EE2D72C0B}"/>
              </a:ext>
            </a:extLst>
          </p:cNvPr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4" t="5407" r="31626" b="33747"/>
          <a:stretch/>
        </p:blipFill>
        <p:spPr>
          <a:xfrm>
            <a:off x="613254" y="4352161"/>
            <a:ext cx="718865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0473B81-83A4-4476-95E9-3208D4C5310B}"/>
              </a:ext>
            </a:extLst>
          </p:cNvPr>
          <p:cNvSpPr/>
          <p:nvPr/>
        </p:nvSpPr>
        <p:spPr>
          <a:xfrm>
            <a:off x="1413291" y="4388851"/>
            <a:ext cx="24524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Ross McKinney Jr., MD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Scientific Officer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110CD8-B651-4C6E-91C1-9F5F5CB523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4" t="6610" r="30875" b="36048"/>
          <a:stretch/>
        </p:blipFill>
        <p:spPr>
          <a:xfrm>
            <a:off x="551242" y="3233179"/>
            <a:ext cx="773971" cy="758952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72096FC-0345-42E7-A7AA-620457A02C74}"/>
              </a:ext>
            </a:extLst>
          </p:cNvPr>
          <p:cNvSpPr/>
          <p:nvPr/>
        </p:nvSpPr>
        <p:spPr>
          <a:xfrm>
            <a:off x="1365189" y="3323913"/>
            <a:ext cx="14940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Karen Fisher, JD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Chief Public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Policy Officer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D60F12F-A23A-4975-BA82-0989E8343AE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5169" r="17655" b="24159"/>
          <a:stretch/>
        </p:blipFill>
        <p:spPr>
          <a:xfrm>
            <a:off x="6075973" y="739206"/>
            <a:ext cx="743908" cy="758952"/>
          </a:xfrm>
          <a:prstGeom prst="ellipse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844969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DA9A1-6365-0645-B3E2-5D070F17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85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65055-3C98-D449-84FD-B89A311D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410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D1C8F-8594-B04F-A47F-E2F4A417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3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39416-B1CA-6F40-98F2-579A977E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815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9650" y="293688"/>
            <a:ext cx="11182350" cy="6207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Agenda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12" y="4092042"/>
            <a:ext cx="2971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0" dirty="0">
              <a:solidFill>
                <a:schemeClr val="accent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5812" y="715049"/>
            <a:ext cx="12292443" cy="2215991"/>
            <a:chOff x="375812" y="715049"/>
            <a:chExt cx="12292443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375812" y="715049"/>
              <a:ext cx="29718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tx1"/>
                  </a:solidFill>
                </a:rPr>
                <a:t>01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3320" y="1161325"/>
              <a:ext cx="97349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Who We Are – Our Mission, </a:t>
              </a:r>
            </a:p>
            <a:p>
              <a:r>
                <a:rPr lang="en-US" sz="4000" dirty="0">
                  <a:solidFill>
                    <a:schemeClr val="tx1"/>
                  </a:solidFill>
                </a:rPr>
                <a:t>History And Strategy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808541" y="2643809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375812" y="2393154"/>
            <a:ext cx="10276609" cy="2215991"/>
            <a:chOff x="375812" y="2393154"/>
            <a:chExt cx="10276609" cy="2215991"/>
          </a:xfrm>
        </p:grpSpPr>
        <p:sp>
          <p:nvSpPr>
            <p:cNvPr id="11" name="TextBox 10"/>
            <p:cNvSpPr txBox="1"/>
            <p:nvPr/>
          </p:nvSpPr>
          <p:spPr>
            <a:xfrm>
              <a:off x="2933320" y="3147206"/>
              <a:ext cx="7153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How We Serve Our Members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812" y="2393154"/>
              <a:ext cx="29723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accent1"/>
                  </a:solidFill>
                </a:rPr>
                <a:t>02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H="1">
              <a:off x="808541" y="4346714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02646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293023"/>
            <a:ext cx="11259481" cy="6207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Others See Us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18393" y="694334"/>
            <a:ext cx="5916931" cy="5896966"/>
            <a:chOff x="2992751" y="763025"/>
            <a:chExt cx="5916931" cy="5896966"/>
          </a:xfrm>
        </p:grpSpPr>
        <p:pic>
          <p:nvPicPr>
            <p:cNvPr id="3" name="Picture 2" descr="3 part circ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8659">
              <a:off x="3012716" y="763025"/>
              <a:ext cx="5896966" cy="58969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4013" y="3383372"/>
              <a:ext cx="2262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We Are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2751" y="3224353"/>
              <a:ext cx="187102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/>
                <a:t>Thought Leaders</a:t>
              </a:r>
              <a:endParaRPr lang="en-US" sz="3000" dirty="0"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4764" y="1313371"/>
              <a:ext cx="263857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Member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Organization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05536" y="5192639"/>
              <a:ext cx="272233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Service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Provider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2310" y="2377532"/>
              <a:ext cx="1140052" cy="10058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720" y="2022890"/>
              <a:ext cx="1021369" cy="10058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445" y="5192639"/>
              <a:ext cx="1220611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26917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293023"/>
            <a:ext cx="11259481" cy="6207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Others See Us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18393" y="694334"/>
            <a:ext cx="5916931" cy="5896966"/>
            <a:chOff x="2992751" y="763025"/>
            <a:chExt cx="5916931" cy="5896966"/>
          </a:xfrm>
        </p:grpSpPr>
        <p:pic>
          <p:nvPicPr>
            <p:cNvPr id="3" name="Picture 2" descr="3 part circ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8659">
              <a:off x="3012716" y="763025"/>
              <a:ext cx="5896966" cy="58969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4013" y="3383372"/>
              <a:ext cx="2262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We Are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2751" y="3224353"/>
              <a:ext cx="187102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/>
                <a:t>Thought Leaders</a:t>
              </a:r>
              <a:endParaRPr lang="en-US" sz="3000" dirty="0"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4764" y="1313371"/>
              <a:ext cx="2638578" cy="964367"/>
            </a:xfrm>
            <a:prstGeom prst="rect">
              <a:avLst/>
            </a:prstGeom>
            <a:noFill/>
            <a:effectLst>
              <a:outerShdw blurRad="190500" dist="25400" dir="2700000" algn="tl" rotWithShape="0">
                <a:srgbClr val="000000">
                  <a:alpha val="54902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Member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Organization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05536" y="5192639"/>
              <a:ext cx="272233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Service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Provider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2310" y="2377532"/>
              <a:ext cx="1140052" cy="1005840"/>
            </a:xfrm>
            <a:prstGeom prst="rect">
              <a:avLst/>
            </a:prstGeom>
            <a:effectLst>
              <a:outerShdw blurRad="190500" dist="25400" dir="2700000" algn="tl" rotWithShape="0">
                <a:srgbClr val="000000">
                  <a:alpha val="54902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720" y="2022890"/>
              <a:ext cx="1021369" cy="10058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445" y="5192639"/>
              <a:ext cx="1220611" cy="1097280"/>
            </a:xfrm>
            <a:prstGeom prst="rect">
              <a:avLst/>
            </a:prstGeom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5D8E0E-BB73-4536-AE90-966424AE5D16}"/>
              </a:ext>
            </a:extLst>
          </p:cNvPr>
          <p:cNvSpPr/>
          <p:nvPr/>
        </p:nvSpPr>
        <p:spPr bwMode="auto">
          <a:xfrm>
            <a:off x="5145558" y="4689498"/>
            <a:ext cx="3429000" cy="1696453"/>
          </a:xfrm>
          <a:custGeom>
            <a:avLst/>
            <a:gdLst>
              <a:gd name="connsiteX0" fmla="*/ 0 w 3429000"/>
              <a:gd name="connsiteY0" fmla="*/ 854242 h 1696453"/>
              <a:gd name="connsiteX1" fmla="*/ 36094 w 3429000"/>
              <a:gd name="connsiteY1" fmla="*/ 818147 h 1696453"/>
              <a:gd name="connsiteX2" fmla="*/ 252663 w 3429000"/>
              <a:gd name="connsiteY2" fmla="*/ 541421 h 1696453"/>
              <a:gd name="connsiteX3" fmla="*/ 1720515 w 3429000"/>
              <a:gd name="connsiteY3" fmla="*/ 457200 h 1696453"/>
              <a:gd name="connsiteX4" fmla="*/ 2033337 w 3429000"/>
              <a:gd name="connsiteY4" fmla="*/ 132347 h 1696453"/>
              <a:gd name="connsiteX5" fmla="*/ 2490537 w 3429000"/>
              <a:gd name="connsiteY5" fmla="*/ 0 h 1696453"/>
              <a:gd name="connsiteX6" fmla="*/ 2598821 w 3429000"/>
              <a:gd name="connsiteY6" fmla="*/ 60158 h 1696453"/>
              <a:gd name="connsiteX7" fmla="*/ 2646947 w 3429000"/>
              <a:gd name="connsiteY7" fmla="*/ 96253 h 1696453"/>
              <a:gd name="connsiteX8" fmla="*/ 3429000 w 3429000"/>
              <a:gd name="connsiteY8" fmla="*/ 770021 h 1696453"/>
              <a:gd name="connsiteX9" fmla="*/ 2779294 w 3429000"/>
              <a:gd name="connsiteY9" fmla="*/ 1323474 h 1696453"/>
              <a:gd name="connsiteX10" fmla="*/ 2141621 w 3429000"/>
              <a:gd name="connsiteY10" fmla="*/ 1564105 h 1696453"/>
              <a:gd name="connsiteX11" fmla="*/ 721894 w 3429000"/>
              <a:gd name="connsiteY11" fmla="*/ 1696453 h 1696453"/>
              <a:gd name="connsiteX12" fmla="*/ 60158 w 3429000"/>
              <a:gd name="connsiteY12" fmla="*/ 1443789 h 1696453"/>
              <a:gd name="connsiteX13" fmla="*/ 12031 w 3429000"/>
              <a:gd name="connsiteY13" fmla="*/ 1203158 h 1696453"/>
              <a:gd name="connsiteX14" fmla="*/ 0 w 3429000"/>
              <a:gd name="connsiteY14" fmla="*/ 854242 h 169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0" h="1696453">
                <a:moveTo>
                  <a:pt x="0" y="854242"/>
                </a:moveTo>
                <a:lnTo>
                  <a:pt x="36094" y="818147"/>
                </a:lnTo>
                <a:lnTo>
                  <a:pt x="252663" y="541421"/>
                </a:lnTo>
                <a:lnTo>
                  <a:pt x="1720515" y="457200"/>
                </a:lnTo>
                <a:lnTo>
                  <a:pt x="2033337" y="132347"/>
                </a:lnTo>
                <a:lnTo>
                  <a:pt x="2490537" y="0"/>
                </a:lnTo>
                <a:cubicBezTo>
                  <a:pt x="2526632" y="20053"/>
                  <a:pt x="2563655" y="38517"/>
                  <a:pt x="2598821" y="60158"/>
                </a:cubicBezTo>
                <a:cubicBezTo>
                  <a:pt x="2615899" y="70668"/>
                  <a:pt x="2646947" y="96253"/>
                  <a:pt x="2646947" y="96253"/>
                </a:cubicBezTo>
                <a:lnTo>
                  <a:pt x="3429000" y="770021"/>
                </a:lnTo>
                <a:lnTo>
                  <a:pt x="2779294" y="1323474"/>
                </a:lnTo>
                <a:lnTo>
                  <a:pt x="2141621" y="1564105"/>
                </a:lnTo>
                <a:lnTo>
                  <a:pt x="721894" y="1696453"/>
                </a:lnTo>
                <a:lnTo>
                  <a:pt x="60158" y="1443789"/>
                </a:lnTo>
                <a:lnTo>
                  <a:pt x="12031" y="1203158"/>
                </a:lnTo>
                <a:lnTo>
                  <a:pt x="0" y="854242"/>
                </a:lnTo>
                <a:close/>
              </a:path>
            </a:pathLst>
          </a:custGeom>
          <a:solidFill>
            <a:srgbClr val="668EBF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C04AEEA-284B-42B5-B54A-51B96FD6FC90}"/>
              </a:ext>
            </a:extLst>
          </p:cNvPr>
          <p:cNvSpPr/>
          <p:nvPr/>
        </p:nvSpPr>
        <p:spPr bwMode="auto">
          <a:xfrm>
            <a:off x="3657600" y="1900989"/>
            <a:ext cx="1744579" cy="2418348"/>
          </a:xfrm>
          <a:custGeom>
            <a:avLst/>
            <a:gdLst>
              <a:gd name="connsiteX0" fmla="*/ 120316 w 1744579"/>
              <a:gd name="connsiteY0" fmla="*/ 2201779 h 2418348"/>
              <a:gd name="connsiteX1" fmla="*/ 0 w 1744579"/>
              <a:gd name="connsiteY1" fmla="*/ 2009274 h 2418348"/>
              <a:gd name="connsiteX2" fmla="*/ 36095 w 1744579"/>
              <a:gd name="connsiteY2" fmla="*/ 1467853 h 2418348"/>
              <a:gd name="connsiteX3" fmla="*/ 36095 w 1744579"/>
              <a:gd name="connsiteY3" fmla="*/ 1311443 h 2418348"/>
              <a:gd name="connsiteX4" fmla="*/ 493295 w 1744579"/>
              <a:gd name="connsiteY4" fmla="*/ 553453 h 2418348"/>
              <a:gd name="connsiteX5" fmla="*/ 902368 w 1744579"/>
              <a:gd name="connsiteY5" fmla="*/ 24064 h 2418348"/>
              <a:gd name="connsiteX6" fmla="*/ 1419726 w 1744579"/>
              <a:gd name="connsiteY6" fmla="*/ 0 h 2418348"/>
              <a:gd name="connsiteX7" fmla="*/ 1744579 w 1744579"/>
              <a:gd name="connsiteY7" fmla="*/ 661737 h 2418348"/>
              <a:gd name="connsiteX8" fmla="*/ 1708484 w 1744579"/>
              <a:gd name="connsiteY8" fmla="*/ 1155032 h 2418348"/>
              <a:gd name="connsiteX9" fmla="*/ 1588168 w 1744579"/>
              <a:gd name="connsiteY9" fmla="*/ 1491916 h 2418348"/>
              <a:gd name="connsiteX10" fmla="*/ 1600200 w 1744579"/>
              <a:gd name="connsiteY10" fmla="*/ 1913022 h 2418348"/>
              <a:gd name="connsiteX11" fmla="*/ 1491916 w 1744579"/>
              <a:gd name="connsiteY11" fmla="*/ 2322095 h 2418348"/>
              <a:gd name="connsiteX12" fmla="*/ 385011 w 1744579"/>
              <a:gd name="connsiteY12" fmla="*/ 2418348 h 2418348"/>
              <a:gd name="connsiteX13" fmla="*/ 96253 w 1744579"/>
              <a:gd name="connsiteY13" fmla="*/ 2117558 h 2418348"/>
              <a:gd name="connsiteX14" fmla="*/ 72189 w 1744579"/>
              <a:gd name="connsiteY14" fmla="*/ 2129590 h 24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44579" h="2418348">
                <a:moveTo>
                  <a:pt x="120316" y="2201779"/>
                </a:moveTo>
                <a:lnTo>
                  <a:pt x="0" y="2009274"/>
                </a:lnTo>
                <a:lnTo>
                  <a:pt x="36095" y="1467853"/>
                </a:lnTo>
                <a:lnTo>
                  <a:pt x="36095" y="1311443"/>
                </a:lnTo>
                <a:lnTo>
                  <a:pt x="493295" y="553453"/>
                </a:lnTo>
                <a:lnTo>
                  <a:pt x="902368" y="24064"/>
                </a:lnTo>
                <a:lnTo>
                  <a:pt x="1419726" y="0"/>
                </a:lnTo>
                <a:lnTo>
                  <a:pt x="1744579" y="661737"/>
                </a:lnTo>
                <a:lnTo>
                  <a:pt x="1708484" y="1155032"/>
                </a:lnTo>
                <a:lnTo>
                  <a:pt x="1588168" y="1491916"/>
                </a:lnTo>
                <a:lnTo>
                  <a:pt x="1600200" y="1913022"/>
                </a:lnTo>
                <a:lnTo>
                  <a:pt x="1491916" y="2322095"/>
                </a:lnTo>
                <a:lnTo>
                  <a:pt x="385011" y="2418348"/>
                </a:lnTo>
                <a:lnTo>
                  <a:pt x="96253" y="2117558"/>
                </a:lnTo>
                <a:lnTo>
                  <a:pt x="72189" y="2129590"/>
                </a:lnTo>
              </a:path>
            </a:pathLst>
          </a:custGeom>
          <a:solidFill>
            <a:srgbClr val="364F6D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1E1528-F59E-47D8-8BB4-8FB1D7DC9B96}"/>
              </a:ext>
            </a:extLst>
          </p:cNvPr>
          <p:cNvSpPr/>
          <p:nvPr/>
        </p:nvSpPr>
        <p:spPr bwMode="auto">
          <a:xfrm>
            <a:off x="3211944" y="433137"/>
            <a:ext cx="6244877" cy="6340642"/>
          </a:xfrm>
          <a:custGeom>
            <a:avLst/>
            <a:gdLst>
              <a:gd name="connsiteX0" fmla="*/ 3080572 w 6244877"/>
              <a:gd name="connsiteY0" fmla="*/ 72189 h 6340642"/>
              <a:gd name="connsiteX1" fmla="*/ 2190235 w 6244877"/>
              <a:gd name="connsiteY1" fmla="*/ 3031958 h 6340642"/>
              <a:gd name="connsiteX2" fmla="*/ 2154140 w 6244877"/>
              <a:gd name="connsiteY2" fmla="*/ 3043989 h 6340642"/>
              <a:gd name="connsiteX3" fmla="*/ 2166172 w 6244877"/>
              <a:gd name="connsiteY3" fmla="*/ 3320716 h 6340642"/>
              <a:gd name="connsiteX4" fmla="*/ 2202267 w 6244877"/>
              <a:gd name="connsiteY4" fmla="*/ 3489158 h 6340642"/>
              <a:gd name="connsiteX5" fmla="*/ 2226330 w 6244877"/>
              <a:gd name="connsiteY5" fmla="*/ 3597442 h 6340642"/>
              <a:gd name="connsiteX6" fmla="*/ 2250393 w 6244877"/>
              <a:gd name="connsiteY6" fmla="*/ 3669631 h 6340642"/>
              <a:gd name="connsiteX7" fmla="*/ 2274456 w 6244877"/>
              <a:gd name="connsiteY7" fmla="*/ 3693695 h 6340642"/>
              <a:gd name="connsiteX8" fmla="*/ 2286488 w 6244877"/>
              <a:gd name="connsiteY8" fmla="*/ 3729789 h 6340642"/>
              <a:gd name="connsiteX9" fmla="*/ 2322582 w 6244877"/>
              <a:gd name="connsiteY9" fmla="*/ 3741821 h 6340642"/>
              <a:gd name="connsiteX10" fmla="*/ 2358677 w 6244877"/>
              <a:gd name="connsiteY10" fmla="*/ 3765884 h 6340642"/>
              <a:gd name="connsiteX11" fmla="*/ 2418835 w 6244877"/>
              <a:gd name="connsiteY11" fmla="*/ 3826042 h 6340642"/>
              <a:gd name="connsiteX12" fmla="*/ 2478993 w 6244877"/>
              <a:gd name="connsiteY12" fmla="*/ 3886200 h 6340642"/>
              <a:gd name="connsiteX13" fmla="*/ 2539151 w 6244877"/>
              <a:gd name="connsiteY13" fmla="*/ 3946358 h 6340642"/>
              <a:gd name="connsiteX14" fmla="*/ 2611340 w 6244877"/>
              <a:gd name="connsiteY14" fmla="*/ 4006516 h 6340642"/>
              <a:gd name="connsiteX15" fmla="*/ 2659467 w 6244877"/>
              <a:gd name="connsiteY15" fmla="*/ 4066674 h 6340642"/>
              <a:gd name="connsiteX16" fmla="*/ 2683530 w 6244877"/>
              <a:gd name="connsiteY16" fmla="*/ 4102768 h 6340642"/>
              <a:gd name="connsiteX17" fmla="*/ 2719624 w 6244877"/>
              <a:gd name="connsiteY17" fmla="*/ 4138863 h 6340642"/>
              <a:gd name="connsiteX18" fmla="*/ 2815877 w 6244877"/>
              <a:gd name="connsiteY18" fmla="*/ 4223084 h 6340642"/>
              <a:gd name="connsiteX19" fmla="*/ 2912130 w 6244877"/>
              <a:gd name="connsiteY19" fmla="*/ 4247147 h 6340642"/>
              <a:gd name="connsiteX20" fmla="*/ 2948224 w 6244877"/>
              <a:gd name="connsiteY20" fmla="*/ 4271210 h 6340642"/>
              <a:gd name="connsiteX21" fmla="*/ 3056509 w 6244877"/>
              <a:gd name="connsiteY21" fmla="*/ 4295274 h 6340642"/>
              <a:gd name="connsiteX22" fmla="*/ 3092603 w 6244877"/>
              <a:gd name="connsiteY22" fmla="*/ 4307305 h 6340642"/>
              <a:gd name="connsiteX23" fmla="*/ 3249014 w 6244877"/>
              <a:gd name="connsiteY23" fmla="*/ 4295274 h 6340642"/>
              <a:gd name="connsiteX24" fmla="*/ 3285109 w 6244877"/>
              <a:gd name="connsiteY24" fmla="*/ 4283242 h 6340642"/>
              <a:gd name="connsiteX25" fmla="*/ 3333235 w 6244877"/>
              <a:gd name="connsiteY25" fmla="*/ 4271210 h 6340642"/>
              <a:gd name="connsiteX26" fmla="*/ 3429488 w 6244877"/>
              <a:gd name="connsiteY26" fmla="*/ 4259179 h 6340642"/>
              <a:gd name="connsiteX27" fmla="*/ 3465582 w 6244877"/>
              <a:gd name="connsiteY27" fmla="*/ 4247147 h 6340642"/>
              <a:gd name="connsiteX28" fmla="*/ 3573867 w 6244877"/>
              <a:gd name="connsiteY28" fmla="*/ 4223084 h 6340642"/>
              <a:gd name="connsiteX29" fmla="*/ 3682151 w 6244877"/>
              <a:gd name="connsiteY29" fmla="*/ 4186989 h 6340642"/>
              <a:gd name="connsiteX30" fmla="*/ 3778403 w 6244877"/>
              <a:gd name="connsiteY30" fmla="*/ 4126831 h 6340642"/>
              <a:gd name="connsiteX31" fmla="*/ 3802467 w 6244877"/>
              <a:gd name="connsiteY31" fmla="*/ 4102768 h 6340642"/>
              <a:gd name="connsiteX32" fmla="*/ 3850593 w 6244877"/>
              <a:gd name="connsiteY32" fmla="*/ 4066674 h 6340642"/>
              <a:gd name="connsiteX33" fmla="*/ 3874656 w 6244877"/>
              <a:gd name="connsiteY33" fmla="*/ 4042610 h 6340642"/>
              <a:gd name="connsiteX34" fmla="*/ 3922782 w 6244877"/>
              <a:gd name="connsiteY34" fmla="*/ 4018547 h 6340642"/>
              <a:gd name="connsiteX35" fmla="*/ 4007003 w 6244877"/>
              <a:gd name="connsiteY35" fmla="*/ 3958389 h 6340642"/>
              <a:gd name="connsiteX36" fmla="*/ 4043098 w 6244877"/>
              <a:gd name="connsiteY36" fmla="*/ 3946358 h 6340642"/>
              <a:gd name="connsiteX37" fmla="*/ 4079193 w 6244877"/>
              <a:gd name="connsiteY37" fmla="*/ 3922295 h 6340642"/>
              <a:gd name="connsiteX38" fmla="*/ 4103256 w 6244877"/>
              <a:gd name="connsiteY38" fmla="*/ 3898231 h 6340642"/>
              <a:gd name="connsiteX39" fmla="*/ 4187477 w 6244877"/>
              <a:gd name="connsiteY39" fmla="*/ 3862137 h 6340642"/>
              <a:gd name="connsiteX40" fmla="*/ 4283730 w 6244877"/>
              <a:gd name="connsiteY40" fmla="*/ 3777916 h 6340642"/>
              <a:gd name="connsiteX41" fmla="*/ 4307793 w 6244877"/>
              <a:gd name="connsiteY41" fmla="*/ 3753852 h 6340642"/>
              <a:gd name="connsiteX42" fmla="*/ 4343888 w 6244877"/>
              <a:gd name="connsiteY42" fmla="*/ 3717758 h 6340642"/>
              <a:gd name="connsiteX43" fmla="*/ 4367951 w 6244877"/>
              <a:gd name="connsiteY43" fmla="*/ 3681663 h 6340642"/>
              <a:gd name="connsiteX44" fmla="*/ 4404045 w 6244877"/>
              <a:gd name="connsiteY44" fmla="*/ 3657600 h 6340642"/>
              <a:gd name="connsiteX45" fmla="*/ 4452172 w 6244877"/>
              <a:gd name="connsiteY45" fmla="*/ 3597442 h 6340642"/>
              <a:gd name="connsiteX46" fmla="*/ 4488267 w 6244877"/>
              <a:gd name="connsiteY46" fmla="*/ 3561347 h 6340642"/>
              <a:gd name="connsiteX47" fmla="*/ 4536393 w 6244877"/>
              <a:gd name="connsiteY47" fmla="*/ 3489158 h 6340642"/>
              <a:gd name="connsiteX48" fmla="*/ 4560456 w 6244877"/>
              <a:gd name="connsiteY48" fmla="*/ 3453063 h 6340642"/>
              <a:gd name="connsiteX49" fmla="*/ 4584519 w 6244877"/>
              <a:gd name="connsiteY49" fmla="*/ 3380874 h 6340642"/>
              <a:gd name="connsiteX50" fmla="*/ 4584519 w 6244877"/>
              <a:gd name="connsiteY50" fmla="*/ 3116179 h 6340642"/>
              <a:gd name="connsiteX51" fmla="*/ 4548424 w 6244877"/>
              <a:gd name="connsiteY51" fmla="*/ 3007895 h 6340642"/>
              <a:gd name="connsiteX52" fmla="*/ 4536393 w 6244877"/>
              <a:gd name="connsiteY52" fmla="*/ 2971800 h 6340642"/>
              <a:gd name="connsiteX53" fmla="*/ 4548424 w 6244877"/>
              <a:gd name="connsiteY53" fmla="*/ 2827421 h 6340642"/>
              <a:gd name="connsiteX54" fmla="*/ 4560456 w 6244877"/>
              <a:gd name="connsiteY54" fmla="*/ 2755231 h 6340642"/>
              <a:gd name="connsiteX55" fmla="*/ 6244877 w 6244877"/>
              <a:gd name="connsiteY55" fmla="*/ 4608095 h 6340642"/>
              <a:gd name="connsiteX56" fmla="*/ 6172688 w 6244877"/>
              <a:gd name="connsiteY56" fmla="*/ 4716379 h 6340642"/>
              <a:gd name="connsiteX57" fmla="*/ 6148624 w 6244877"/>
              <a:gd name="connsiteY57" fmla="*/ 4764505 h 6340642"/>
              <a:gd name="connsiteX58" fmla="*/ 6088467 w 6244877"/>
              <a:gd name="connsiteY58" fmla="*/ 4836695 h 6340642"/>
              <a:gd name="connsiteX59" fmla="*/ 6040340 w 6244877"/>
              <a:gd name="connsiteY59" fmla="*/ 4932947 h 6340642"/>
              <a:gd name="connsiteX60" fmla="*/ 5920024 w 6244877"/>
              <a:gd name="connsiteY60" fmla="*/ 5041231 h 6340642"/>
              <a:gd name="connsiteX61" fmla="*/ 5895961 w 6244877"/>
              <a:gd name="connsiteY61" fmla="*/ 5065295 h 6340642"/>
              <a:gd name="connsiteX62" fmla="*/ 5811740 w 6244877"/>
              <a:gd name="connsiteY62" fmla="*/ 5113421 h 6340642"/>
              <a:gd name="connsiteX63" fmla="*/ 5739551 w 6244877"/>
              <a:gd name="connsiteY63" fmla="*/ 5173579 h 6340642"/>
              <a:gd name="connsiteX64" fmla="*/ 5715488 w 6244877"/>
              <a:gd name="connsiteY64" fmla="*/ 5209674 h 6340642"/>
              <a:gd name="connsiteX65" fmla="*/ 5679393 w 6244877"/>
              <a:gd name="connsiteY65" fmla="*/ 5233737 h 6340642"/>
              <a:gd name="connsiteX66" fmla="*/ 5643298 w 6244877"/>
              <a:gd name="connsiteY66" fmla="*/ 5269831 h 6340642"/>
              <a:gd name="connsiteX67" fmla="*/ 5607203 w 6244877"/>
              <a:gd name="connsiteY67" fmla="*/ 5293895 h 6340642"/>
              <a:gd name="connsiteX68" fmla="*/ 5547045 w 6244877"/>
              <a:gd name="connsiteY68" fmla="*/ 5354052 h 6340642"/>
              <a:gd name="connsiteX69" fmla="*/ 5498919 w 6244877"/>
              <a:gd name="connsiteY69" fmla="*/ 5414210 h 6340642"/>
              <a:gd name="connsiteX70" fmla="*/ 5438761 w 6244877"/>
              <a:gd name="connsiteY70" fmla="*/ 5474368 h 6340642"/>
              <a:gd name="connsiteX71" fmla="*/ 5402667 w 6244877"/>
              <a:gd name="connsiteY71" fmla="*/ 5510463 h 6340642"/>
              <a:gd name="connsiteX72" fmla="*/ 5342509 w 6244877"/>
              <a:gd name="connsiteY72" fmla="*/ 5570621 h 6340642"/>
              <a:gd name="connsiteX73" fmla="*/ 5330477 w 6244877"/>
              <a:gd name="connsiteY73" fmla="*/ 5606716 h 6340642"/>
              <a:gd name="connsiteX74" fmla="*/ 5282351 w 6244877"/>
              <a:gd name="connsiteY74" fmla="*/ 5666874 h 6340642"/>
              <a:gd name="connsiteX75" fmla="*/ 5246256 w 6244877"/>
              <a:gd name="connsiteY75" fmla="*/ 5690937 h 6340642"/>
              <a:gd name="connsiteX76" fmla="*/ 5210161 w 6244877"/>
              <a:gd name="connsiteY76" fmla="*/ 5739063 h 6340642"/>
              <a:gd name="connsiteX77" fmla="*/ 5162035 w 6244877"/>
              <a:gd name="connsiteY77" fmla="*/ 5763126 h 6340642"/>
              <a:gd name="connsiteX78" fmla="*/ 5089845 w 6244877"/>
              <a:gd name="connsiteY78" fmla="*/ 5811252 h 6340642"/>
              <a:gd name="connsiteX79" fmla="*/ 5065782 w 6244877"/>
              <a:gd name="connsiteY79" fmla="*/ 5835316 h 6340642"/>
              <a:gd name="connsiteX80" fmla="*/ 4957498 w 6244877"/>
              <a:gd name="connsiteY80" fmla="*/ 5895474 h 6340642"/>
              <a:gd name="connsiteX81" fmla="*/ 4849214 w 6244877"/>
              <a:gd name="connsiteY81" fmla="*/ 5955631 h 6340642"/>
              <a:gd name="connsiteX82" fmla="*/ 4825151 w 6244877"/>
              <a:gd name="connsiteY82" fmla="*/ 5979695 h 6340642"/>
              <a:gd name="connsiteX83" fmla="*/ 4777024 w 6244877"/>
              <a:gd name="connsiteY83" fmla="*/ 6003758 h 6340642"/>
              <a:gd name="connsiteX84" fmla="*/ 4740930 w 6244877"/>
              <a:gd name="connsiteY84" fmla="*/ 6027821 h 6340642"/>
              <a:gd name="connsiteX85" fmla="*/ 4692803 w 6244877"/>
              <a:gd name="connsiteY85" fmla="*/ 6087979 h 6340642"/>
              <a:gd name="connsiteX86" fmla="*/ 4656709 w 6244877"/>
              <a:gd name="connsiteY86" fmla="*/ 6100010 h 6340642"/>
              <a:gd name="connsiteX87" fmla="*/ 4548424 w 6244877"/>
              <a:gd name="connsiteY87" fmla="*/ 6160168 h 6340642"/>
              <a:gd name="connsiteX88" fmla="*/ 4512330 w 6244877"/>
              <a:gd name="connsiteY88" fmla="*/ 6196263 h 6340642"/>
              <a:gd name="connsiteX89" fmla="*/ 4476235 w 6244877"/>
              <a:gd name="connsiteY89" fmla="*/ 6208295 h 6340642"/>
              <a:gd name="connsiteX90" fmla="*/ 4367951 w 6244877"/>
              <a:gd name="connsiteY90" fmla="*/ 6256421 h 6340642"/>
              <a:gd name="connsiteX91" fmla="*/ 4283730 w 6244877"/>
              <a:gd name="connsiteY91" fmla="*/ 6268452 h 6340642"/>
              <a:gd name="connsiteX92" fmla="*/ 3826530 w 6244877"/>
              <a:gd name="connsiteY92" fmla="*/ 6244389 h 6340642"/>
              <a:gd name="connsiteX93" fmla="*/ 3790435 w 6244877"/>
              <a:gd name="connsiteY93" fmla="*/ 6232358 h 6340642"/>
              <a:gd name="connsiteX94" fmla="*/ 3658088 w 6244877"/>
              <a:gd name="connsiteY94" fmla="*/ 6244389 h 6340642"/>
              <a:gd name="connsiteX95" fmla="*/ 3537772 w 6244877"/>
              <a:gd name="connsiteY95" fmla="*/ 6268452 h 6340642"/>
              <a:gd name="connsiteX96" fmla="*/ 3297140 w 6244877"/>
              <a:gd name="connsiteY96" fmla="*/ 6280484 h 6340642"/>
              <a:gd name="connsiteX97" fmla="*/ 3104635 w 6244877"/>
              <a:gd name="connsiteY97" fmla="*/ 6316579 h 6340642"/>
              <a:gd name="connsiteX98" fmla="*/ 3056509 w 6244877"/>
              <a:gd name="connsiteY98" fmla="*/ 6328610 h 6340642"/>
              <a:gd name="connsiteX99" fmla="*/ 3020414 w 6244877"/>
              <a:gd name="connsiteY99" fmla="*/ 6340642 h 6340642"/>
              <a:gd name="connsiteX100" fmla="*/ 2731656 w 6244877"/>
              <a:gd name="connsiteY100" fmla="*/ 6316579 h 6340642"/>
              <a:gd name="connsiteX101" fmla="*/ 2659467 w 6244877"/>
              <a:gd name="connsiteY101" fmla="*/ 6292516 h 6340642"/>
              <a:gd name="connsiteX102" fmla="*/ 2611340 w 6244877"/>
              <a:gd name="connsiteY102" fmla="*/ 6280484 h 6340642"/>
              <a:gd name="connsiteX103" fmla="*/ 2539151 w 6244877"/>
              <a:gd name="connsiteY103" fmla="*/ 6256421 h 6340642"/>
              <a:gd name="connsiteX104" fmla="*/ 2466961 w 6244877"/>
              <a:gd name="connsiteY104" fmla="*/ 6244389 h 6340642"/>
              <a:gd name="connsiteX105" fmla="*/ 2418835 w 6244877"/>
              <a:gd name="connsiteY105" fmla="*/ 6232358 h 6340642"/>
              <a:gd name="connsiteX106" fmla="*/ 2346645 w 6244877"/>
              <a:gd name="connsiteY106" fmla="*/ 6220326 h 6340642"/>
              <a:gd name="connsiteX107" fmla="*/ 2274456 w 6244877"/>
              <a:gd name="connsiteY107" fmla="*/ 6196263 h 6340642"/>
              <a:gd name="connsiteX108" fmla="*/ 2142109 w 6244877"/>
              <a:gd name="connsiteY108" fmla="*/ 6172200 h 6340642"/>
              <a:gd name="connsiteX109" fmla="*/ 2057888 w 6244877"/>
              <a:gd name="connsiteY109" fmla="*/ 6124074 h 6340642"/>
              <a:gd name="connsiteX110" fmla="*/ 1997730 w 6244877"/>
              <a:gd name="connsiteY110" fmla="*/ 6087979 h 6340642"/>
              <a:gd name="connsiteX111" fmla="*/ 1961635 w 6244877"/>
              <a:gd name="connsiteY111" fmla="*/ 6063916 h 6340642"/>
              <a:gd name="connsiteX112" fmla="*/ 1937572 w 6244877"/>
              <a:gd name="connsiteY112" fmla="*/ 6039852 h 6340642"/>
              <a:gd name="connsiteX113" fmla="*/ 1901477 w 6244877"/>
              <a:gd name="connsiteY113" fmla="*/ 6027821 h 6340642"/>
              <a:gd name="connsiteX114" fmla="*/ 1793193 w 6244877"/>
              <a:gd name="connsiteY114" fmla="*/ 5967663 h 6340642"/>
              <a:gd name="connsiteX115" fmla="*/ 1757098 w 6244877"/>
              <a:gd name="connsiteY115" fmla="*/ 5943600 h 6340642"/>
              <a:gd name="connsiteX116" fmla="*/ 1708972 w 6244877"/>
              <a:gd name="connsiteY116" fmla="*/ 5931568 h 6340642"/>
              <a:gd name="connsiteX117" fmla="*/ 1612719 w 6244877"/>
              <a:gd name="connsiteY117" fmla="*/ 5895474 h 6340642"/>
              <a:gd name="connsiteX118" fmla="*/ 1564593 w 6244877"/>
              <a:gd name="connsiteY118" fmla="*/ 5871410 h 6340642"/>
              <a:gd name="connsiteX119" fmla="*/ 1528498 w 6244877"/>
              <a:gd name="connsiteY119" fmla="*/ 5859379 h 6340642"/>
              <a:gd name="connsiteX120" fmla="*/ 1480372 w 6244877"/>
              <a:gd name="connsiteY120" fmla="*/ 5835316 h 6340642"/>
              <a:gd name="connsiteX121" fmla="*/ 1420214 w 6244877"/>
              <a:gd name="connsiteY121" fmla="*/ 5787189 h 6340642"/>
              <a:gd name="connsiteX122" fmla="*/ 1323961 w 6244877"/>
              <a:gd name="connsiteY122" fmla="*/ 5715000 h 6340642"/>
              <a:gd name="connsiteX123" fmla="*/ 1251772 w 6244877"/>
              <a:gd name="connsiteY123" fmla="*/ 5678905 h 6340642"/>
              <a:gd name="connsiteX124" fmla="*/ 1119424 w 6244877"/>
              <a:gd name="connsiteY124" fmla="*/ 5618747 h 6340642"/>
              <a:gd name="connsiteX125" fmla="*/ 1023172 w 6244877"/>
              <a:gd name="connsiteY125" fmla="*/ 5546558 h 6340642"/>
              <a:gd name="connsiteX126" fmla="*/ 963014 w 6244877"/>
              <a:gd name="connsiteY126" fmla="*/ 5498431 h 6340642"/>
              <a:gd name="connsiteX127" fmla="*/ 902856 w 6244877"/>
              <a:gd name="connsiteY127" fmla="*/ 5462337 h 6340642"/>
              <a:gd name="connsiteX128" fmla="*/ 866761 w 6244877"/>
              <a:gd name="connsiteY128" fmla="*/ 5438274 h 6340642"/>
              <a:gd name="connsiteX129" fmla="*/ 782540 w 6244877"/>
              <a:gd name="connsiteY129" fmla="*/ 5390147 h 6340642"/>
              <a:gd name="connsiteX130" fmla="*/ 758477 w 6244877"/>
              <a:gd name="connsiteY130" fmla="*/ 5354052 h 6340642"/>
              <a:gd name="connsiteX131" fmla="*/ 722382 w 6244877"/>
              <a:gd name="connsiteY131" fmla="*/ 5329989 h 6340642"/>
              <a:gd name="connsiteX132" fmla="*/ 686288 w 6244877"/>
              <a:gd name="connsiteY132" fmla="*/ 5269831 h 6340642"/>
              <a:gd name="connsiteX133" fmla="*/ 626130 w 6244877"/>
              <a:gd name="connsiteY133" fmla="*/ 5197642 h 6340642"/>
              <a:gd name="connsiteX134" fmla="*/ 602067 w 6244877"/>
              <a:gd name="connsiteY134" fmla="*/ 5137484 h 6340642"/>
              <a:gd name="connsiteX135" fmla="*/ 578003 w 6244877"/>
              <a:gd name="connsiteY135" fmla="*/ 5113421 h 6340642"/>
              <a:gd name="connsiteX136" fmla="*/ 541909 w 6244877"/>
              <a:gd name="connsiteY136" fmla="*/ 5065295 h 6340642"/>
              <a:gd name="connsiteX137" fmla="*/ 505814 w 6244877"/>
              <a:gd name="connsiteY137" fmla="*/ 4957010 h 6340642"/>
              <a:gd name="connsiteX138" fmla="*/ 469719 w 6244877"/>
              <a:gd name="connsiteY138" fmla="*/ 4872789 h 6340642"/>
              <a:gd name="connsiteX139" fmla="*/ 445656 w 6244877"/>
              <a:gd name="connsiteY139" fmla="*/ 4776537 h 6340642"/>
              <a:gd name="connsiteX140" fmla="*/ 397530 w 6244877"/>
              <a:gd name="connsiteY140" fmla="*/ 4680284 h 6340642"/>
              <a:gd name="connsiteX141" fmla="*/ 373467 w 6244877"/>
              <a:gd name="connsiteY141" fmla="*/ 4632158 h 6340642"/>
              <a:gd name="connsiteX142" fmla="*/ 349403 w 6244877"/>
              <a:gd name="connsiteY142" fmla="*/ 4596063 h 6340642"/>
              <a:gd name="connsiteX143" fmla="*/ 337372 w 6244877"/>
              <a:gd name="connsiteY143" fmla="*/ 4547937 h 6340642"/>
              <a:gd name="connsiteX144" fmla="*/ 313309 w 6244877"/>
              <a:gd name="connsiteY144" fmla="*/ 4499810 h 6340642"/>
              <a:gd name="connsiteX145" fmla="*/ 301277 w 6244877"/>
              <a:gd name="connsiteY145" fmla="*/ 4439652 h 6340642"/>
              <a:gd name="connsiteX146" fmla="*/ 277214 w 6244877"/>
              <a:gd name="connsiteY146" fmla="*/ 4391526 h 6340642"/>
              <a:gd name="connsiteX147" fmla="*/ 241119 w 6244877"/>
              <a:gd name="connsiteY147" fmla="*/ 4295274 h 6340642"/>
              <a:gd name="connsiteX148" fmla="*/ 217056 w 6244877"/>
              <a:gd name="connsiteY148" fmla="*/ 4211052 h 6340642"/>
              <a:gd name="connsiteX149" fmla="*/ 205024 w 6244877"/>
              <a:gd name="connsiteY149" fmla="*/ 4162926 h 6340642"/>
              <a:gd name="connsiteX150" fmla="*/ 180961 w 6244877"/>
              <a:gd name="connsiteY150" fmla="*/ 4114800 h 6340642"/>
              <a:gd name="connsiteX151" fmla="*/ 168930 w 6244877"/>
              <a:gd name="connsiteY151" fmla="*/ 4054642 h 6340642"/>
              <a:gd name="connsiteX152" fmla="*/ 144867 w 6244877"/>
              <a:gd name="connsiteY152" fmla="*/ 4018547 h 6340642"/>
              <a:gd name="connsiteX153" fmla="*/ 108772 w 6244877"/>
              <a:gd name="connsiteY153" fmla="*/ 3898231 h 6340642"/>
              <a:gd name="connsiteX154" fmla="*/ 72677 w 6244877"/>
              <a:gd name="connsiteY154" fmla="*/ 3741821 h 6340642"/>
              <a:gd name="connsiteX155" fmla="*/ 72677 w 6244877"/>
              <a:gd name="connsiteY155" fmla="*/ 3741821 h 6340642"/>
              <a:gd name="connsiteX156" fmla="*/ 60645 w 6244877"/>
              <a:gd name="connsiteY156" fmla="*/ 3681663 h 6340642"/>
              <a:gd name="connsiteX157" fmla="*/ 48614 w 6244877"/>
              <a:gd name="connsiteY157" fmla="*/ 3645568 h 6340642"/>
              <a:gd name="connsiteX158" fmla="*/ 36582 w 6244877"/>
              <a:gd name="connsiteY158" fmla="*/ 3585410 h 6340642"/>
              <a:gd name="connsiteX159" fmla="*/ 12519 w 6244877"/>
              <a:gd name="connsiteY159" fmla="*/ 3537284 h 6340642"/>
              <a:gd name="connsiteX160" fmla="*/ 12519 w 6244877"/>
              <a:gd name="connsiteY160" fmla="*/ 3080084 h 6340642"/>
              <a:gd name="connsiteX161" fmla="*/ 48614 w 6244877"/>
              <a:gd name="connsiteY161" fmla="*/ 2911642 h 6340642"/>
              <a:gd name="connsiteX162" fmla="*/ 72677 w 6244877"/>
              <a:gd name="connsiteY162" fmla="*/ 2791326 h 6340642"/>
              <a:gd name="connsiteX163" fmla="*/ 84709 w 6244877"/>
              <a:gd name="connsiteY163" fmla="*/ 2743200 h 6340642"/>
              <a:gd name="connsiteX164" fmla="*/ 96740 w 6244877"/>
              <a:gd name="connsiteY164" fmla="*/ 2683042 h 6340642"/>
              <a:gd name="connsiteX165" fmla="*/ 120803 w 6244877"/>
              <a:gd name="connsiteY165" fmla="*/ 2622884 h 6340642"/>
              <a:gd name="connsiteX166" fmla="*/ 156898 w 6244877"/>
              <a:gd name="connsiteY166" fmla="*/ 2490537 h 6340642"/>
              <a:gd name="connsiteX167" fmla="*/ 229088 w 6244877"/>
              <a:gd name="connsiteY167" fmla="*/ 2358189 h 6340642"/>
              <a:gd name="connsiteX168" fmla="*/ 241119 w 6244877"/>
              <a:gd name="connsiteY168" fmla="*/ 2322095 h 6340642"/>
              <a:gd name="connsiteX169" fmla="*/ 265182 w 6244877"/>
              <a:gd name="connsiteY169" fmla="*/ 2286000 h 6340642"/>
              <a:gd name="connsiteX170" fmla="*/ 301277 w 6244877"/>
              <a:gd name="connsiteY170" fmla="*/ 2201779 h 6340642"/>
              <a:gd name="connsiteX171" fmla="*/ 349403 w 6244877"/>
              <a:gd name="connsiteY171" fmla="*/ 2045368 h 6340642"/>
              <a:gd name="connsiteX172" fmla="*/ 373467 w 6244877"/>
              <a:gd name="connsiteY172" fmla="*/ 2009274 h 6340642"/>
              <a:gd name="connsiteX173" fmla="*/ 433624 w 6244877"/>
              <a:gd name="connsiteY173" fmla="*/ 1913021 h 6340642"/>
              <a:gd name="connsiteX174" fmla="*/ 493782 w 6244877"/>
              <a:gd name="connsiteY174" fmla="*/ 1840831 h 6340642"/>
              <a:gd name="connsiteX175" fmla="*/ 553940 w 6244877"/>
              <a:gd name="connsiteY175" fmla="*/ 1708484 h 6340642"/>
              <a:gd name="connsiteX176" fmla="*/ 626130 w 6244877"/>
              <a:gd name="connsiteY176" fmla="*/ 1576137 h 6340642"/>
              <a:gd name="connsiteX177" fmla="*/ 662224 w 6244877"/>
              <a:gd name="connsiteY177" fmla="*/ 1479884 h 6340642"/>
              <a:gd name="connsiteX178" fmla="*/ 674256 w 6244877"/>
              <a:gd name="connsiteY178" fmla="*/ 1443789 h 6340642"/>
              <a:gd name="connsiteX179" fmla="*/ 722382 w 6244877"/>
              <a:gd name="connsiteY179" fmla="*/ 1347537 h 6340642"/>
              <a:gd name="connsiteX180" fmla="*/ 734414 w 6244877"/>
              <a:gd name="connsiteY180" fmla="*/ 1287379 h 6340642"/>
              <a:gd name="connsiteX181" fmla="*/ 782540 w 6244877"/>
              <a:gd name="connsiteY181" fmla="*/ 1215189 h 6340642"/>
              <a:gd name="connsiteX182" fmla="*/ 794572 w 6244877"/>
              <a:gd name="connsiteY182" fmla="*/ 1179095 h 6340642"/>
              <a:gd name="connsiteX183" fmla="*/ 842698 w 6244877"/>
              <a:gd name="connsiteY183" fmla="*/ 1082842 h 6340642"/>
              <a:gd name="connsiteX184" fmla="*/ 878793 w 6244877"/>
              <a:gd name="connsiteY184" fmla="*/ 986589 h 6340642"/>
              <a:gd name="connsiteX185" fmla="*/ 890824 w 6244877"/>
              <a:gd name="connsiteY185" fmla="*/ 950495 h 6340642"/>
              <a:gd name="connsiteX186" fmla="*/ 938951 w 6244877"/>
              <a:gd name="connsiteY186" fmla="*/ 878305 h 6340642"/>
              <a:gd name="connsiteX187" fmla="*/ 963014 w 6244877"/>
              <a:gd name="connsiteY187" fmla="*/ 830179 h 6340642"/>
              <a:gd name="connsiteX188" fmla="*/ 999109 w 6244877"/>
              <a:gd name="connsiteY188" fmla="*/ 794084 h 6340642"/>
              <a:gd name="connsiteX189" fmla="*/ 1035203 w 6244877"/>
              <a:gd name="connsiteY189" fmla="*/ 745958 h 6340642"/>
              <a:gd name="connsiteX190" fmla="*/ 1071298 w 6244877"/>
              <a:gd name="connsiteY190" fmla="*/ 709863 h 6340642"/>
              <a:gd name="connsiteX191" fmla="*/ 1095361 w 6244877"/>
              <a:gd name="connsiteY191" fmla="*/ 673768 h 6340642"/>
              <a:gd name="connsiteX192" fmla="*/ 1167551 w 6244877"/>
              <a:gd name="connsiteY192" fmla="*/ 601579 h 6340642"/>
              <a:gd name="connsiteX193" fmla="*/ 1227709 w 6244877"/>
              <a:gd name="connsiteY193" fmla="*/ 541421 h 6340642"/>
              <a:gd name="connsiteX194" fmla="*/ 1263803 w 6244877"/>
              <a:gd name="connsiteY194" fmla="*/ 505326 h 6340642"/>
              <a:gd name="connsiteX195" fmla="*/ 1287867 w 6244877"/>
              <a:gd name="connsiteY195" fmla="*/ 481263 h 6340642"/>
              <a:gd name="connsiteX196" fmla="*/ 1323961 w 6244877"/>
              <a:gd name="connsiteY196" fmla="*/ 469231 h 6340642"/>
              <a:gd name="connsiteX197" fmla="*/ 1348024 w 6244877"/>
              <a:gd name="connsiteY197" fmla="*/ 433137 h 6340642"/>
              <a:gd name="connsiteX198" fmla="*/ 1432245 w 6244877"/>
              <a:gd name="connsiteY198" fmla="*/ 385010 h 6340642"/>
              <a:gd name="connsiteX199" fmla="*/ 1492403 w 6244877"/>
              <a:gd name="connsiteY199" fmla="*/ 348916 h 6340642"/>
              <a:gd name="connsiteX200" fmla="*/ 1516467 w 6244877"/>
              <a:gd name="connsiteY200" fmla="*/ 324852 h 6340642"/>
              <a:gd name="connsiteX201" fmla="*/ 1564593 w 6244877"/>
              <a:gd name="connsiteY201" fmla="*/ 300789 h 6340642"/>
              <a:gd name="connsiteX202" fmla="*/ 1672877 w 6244877"/>
              <a:gd name="connsiteY202" fmla="*/ 276726 h 6340642"/>
              <a:gd name="connsiteX203" fmla="*/ 1757098 w 6244877"/>
              <a:gd name="connsiteY203" fmla="*/ 240631 h 6340642"/>
              <a:gd name="connsiteX204" fmla="*/ 1805224 w 6244877"/>
              <a:gd name="connsiteY204" fmla="*/ 228600 h 6340642"/>
              <a:gd name="connsiteX205" fmla="*/ 1841319 w 6244877"/>
              <a:gd name="connsiteY205" fmla="*/ 216568 h 6340642"/>
              <a:gd name="connsiteX206" fmla="*/ 1973667 w 6244877"/>
              <a:gd name="connsiteY206" fmla="*/ 192505 h 6340642"/>
              <a:gd name="connsiteX207" fmla="*/ 2021793 w 6244877"/>
              <a:gd name="connsiteY207" fmla="*/ 180474 h 6340642"/>
              <a:gd name="connsiteX208" fmla="*/ 2190235 w 6244877"/>
              <a:gd name="connsiteY208" fmla="*/ 168442 h 6340642"/>
              <a:gd name="connsiteX209" fmla="*/ 2226330 w 6244877"/>
              <a:gd name="connsiteY209" fmla="*/ 156410 h 6340642"/>
              <a:gd name="connsiteX210" fmla="*/ 2310551 w 6244877"/>
              <a:gd name="connsiteY210" fmla="*/ 132347 h 6340642"/>
              <a:gd name="connsiteX211" fmla="*/ 2358677 w 6244877"/>
              <a:gd name="connsiteY211" fmla="*/ 108284 h 6340642"/>
              <a:gd name="connsiteX212" fmla="*/ 2394772 w 6244877"/>
              <a:gd name="connsiteY212" fmla="*/ 96252 h 6340642"/>
              <a:gd name="connsiteX213" fmla="*/ 2430867 w 6244877"/>
              <a:gd name="connsiteY213" fmla="*/ 72189 h 6340642"/>
              <a:gd name="connsiteX214" fmla="*/ 2527119 w 6244877"/>
              <a:gd name="connsiteY214" fmla="*/ 48126 h 6340642"/>
              <a:gd name="connsiteX215" fmla="*/ 2563214 w 6244877"/>
              <a:gd name="connsiteY215" fmla="*/ 24063 h 6340642"/>
              <a:gd name="connsiteX216" fmla="*/ 2791814 w 6244877"/>
              <a:gd name="connsiteY216" fmla="*/ 0 h 6340642"/>
              <a:gd name="connsiteX217" fmla="*/ 2948224 w 6244877"/>
              <a:gd name="connsiteY217" fmla="*/ 12031 h 6340642"/>
              <a:gd name="connsiteX218" fmla="*/ 3008382 w 6244877"/>
              <a:gd name="connsiteY218" fmla="*/ 60158 h 6340642"/>
              <a:gd name="connsiteX219" fmla="*/ 3080572 w 6244877"/>
              <a:gd name="connsiteY219" fmla="*/ 84221 h 6340642"/>
              <a:gd name="connsiteX220" fmla="*/ 3140730 w 6244877"/>
              <a:gd name="connsiteY220" fmla="*/ 120316 h 6340642"/>
              <a:gd name="connsiteX221" fmla="*/ 3080572 w 6244877"/>
              <a:gd name="connsiteY221" fmla="*/ 72189 h 634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6244877" h="6340642">
                <a:moveTo>
                  <a:pt x="3080572" y="72189"/>
                </a:moveTo>
                <a:lnTo>
                  <a:pt x="2190235" y="3031958"/>
                </a:lnTo>
                <a:lnTo>
                  <a:pt x="2154140" y="3043989"/>
                </a:lnTo>
                <a:cubicBezTo>
                  <a:pt x="2158151" y="3136231"/>
                  <a:pt x="2157813" y="3228766"/>
                  <a:pt x="2166172" y="3320716"/>
                </a:cubicBezTo>
                <a:cubicBezTo>
                  <a:pt x="2172450" y="3389774"/>
                  <a:pt x="2188817" y="3428633"/>
                  <a:pt x="2202267" y="3489158"/>
                </a:cubicBezTo>
                <a:cubicBezTo>
                  <a:pt x="2212084" y="3533334"/>
                  <a:pt x="2213751" y="3555511"/>
                  <a:pt x="2226330" y="3597442"/>
                </a:cubicBezTo>
                <a:cubicBezTo>
                  <a:pt x="2233619" y="3621737"/>
                  <a:pt x="2232458" y="3651695"/>
                  <a:pt x="2250393" y="3669631"/>
                </a:cubicBezTo>
                <a:lnTo>
                  <a:pt x="2274456" y="3693695"/>
                </a:lnTo>
                <a:cubicBezTo>
                  <a:pt x="2278467" y="3705726"/>
                  <a:pt x="2277520" y="3720821"/>
                  <a:pt x="2286488" y="3729789"/>
                </a:cubicBezTo>
                <a:cubicBezTo>
                  <a:pt x="2295456" y="3738757"/>
                  <a:pt x="2311239" y="3736149"/>
                  <a:pt x="2322582" y="3741821"/>
                </a:cubicBezTo>
                <a:cubicBezTo>
                  <a:pt x="2335516" y="3748288"/>
                  <a:pt x="2346645" y="3757863"/>
                  <a:pt x="2358677" y="3765884"/>
                </a:cubicBezTo>
                <a:cubicBezTo>
                  <a:pt x="2422845" y="3862137"/>
                  <a:pt x="2338624" y="3745831"/>
                  <a:pt x="2418835" y="3826042"/>
                </a:cubicBezTo>
                <a:cubicBezTo>
                  <a:pt x="2499046" y="3906253"/>
                  <a:pt x="2382740" y="3822032"/>
                  <a:pt x="2478993" y="3886200"/>
                </a:cubicBezTo>
                <a:cubicBezTo>
                  <a:pt x="2523108" y="3952374"/>
                  <a:pt x="2478993" y="3896227"/>
                  <a:pt x="2539151" y="3946358"/>
                </a:cubicBezTo>
                <a:cubicBezTo>
                  <a:pt x="2631798" y="4023563"/>
                  <a:pt x="2521715" y="3946764"/>
                  <a:pt x="2611340" y="4006516"/>
                </a:cubicBezTo>
                <a:cubicBezTo>
                  <a:pt x="2685401" y="4117606"/>
                  <a:pt x="2590891" y="3980955"/>
                  <a:pt x="2659467" y="4066674"/>
                </a:cubicBezTo>
                <a:cubicBezTo>
                  <a:pt x="2668500" y="4077965"/>
                  <a:pt x="2674273" y="4091660"/>
                  <a:pt x="2683530" y="4102768"/>
                </a:cubicBezTo>
                <a:cubicBezTo>
                  <a:pt x="2694423" y="4115839"/>
                  <a:pt x="2708731" y="4125792"/>
                  <a:pt x="2719624" y="4138863"/>
                </a:cubicBezTo>
                <a:cubicBezTo>
                  <a:pt x="2757415" y="4184212"/>
                  <a:pt x="2736287" y="4196553"/>
                  <a:pt x="2815877" y="4223084"/>
                </a:cubicBezTo>
                <a:cubicBezTo>
                  <a:pt x="2871372" y="4241583"/>
                  <a:pt x="2839536" y="4232629"/>
                  <a:pt x="2912130" y="4247147"/>
                </a:cubicBezTo>
                <a:cubicBezTo>
                  <a:pt x="2924161" y="4255168"/>
                  <a:pt x="2935291" y="4264743"/>
                  <a:pt x="2948224" y="4271210"/>
                </a:cubicBezTo>
                <a:cubicBezTo>
                  <a:pt x="2980726" y="4287461"/>
                  <a:pt x="3023237" y="4287880"/>
                  <a:pt x="3056509" y="4295274"/>
                </a:cubicBezTo>
                <a:cubicBezTo>
                  <a:pt x="3068889" y="4298025"/>
                  <a:pt x="3080572" y="4303295"/>
                  <a:pt x="3092603" y="4307305"/>
                </a:cubicBezTo>
                <a:cubicBezTo>
                  <a:pt x="3144740" y="4303295"/>
                  <a:pt x="3197127" y="4301760"/>
                  <a:pt x="3249014" y="4295274"/>
                </a:cubicBezTo>
                <a:cubicBezTo>
                  <a:pt x="3261599" y="4293701"/>
                  <a:pt x="3272914" y="4286726"/>
                  <a:pt x="3285109" y="4283242"/>
                </a:cubicBezTo>
                <a:cubicBezTo>
                  <a:pt x="3301008" y="4278699"/>
                  <a:pt x="3316924" y="4273928"/>
                  <a:pt x="3333235" y="4271210"/>
                </a:cubicBezTo>
                <a:cubicBezTo>
                  <a:pt x="3365129" y="4265894"/>
                  <a:pt x="3397404" y="4263189"/>
                  <a:pt x="3429488" y="4259179"/>
                </a:cubicBezTo>
                <a:cubicBezTo>
                  <a:pt x="3441519" y="4255168"/>
                  <a:pt x="3453278" y="4250223"/>
                  <a:pt x="3465582" y="4247147"/>
                </a:cubicBezTo>
                <a:cubicBezTo>
                  <a:pt x="3503739" y="4237608"/>
                  <a:pt x="3536803" y="4235439"/>
                  <a:pt x="3573867" y="4223084"/>
                </a:cubicBezTo>
                <a:cubicBezTo>
                  <a:pt x="3709787" y="4177777"/>
                  <a:pt x="3566818" y="4215823"/>
                  <a:pt x="3682151" y="4186989"/>
                </a:cubicBezTo>
                <a:cubicBezTo>
                  <a:pt x="3694835" y="4179379"/>
                  <a:pt x="3759874" y="4141654"/>
                  <a:pt x="3778403" y="4126831"/>
                </a:cubicBezTo>
                <a:cubicBezTo>
                  <a:pt x="3787261" y="4119745"/>
                  <a:pt x="3793752" y="4110030"/>
                  <a:pt x="3802467" y="4102768"/>
                </a:cubicBezTo>
                <a:cubicBezTo>
                  <a:pt x="3817872" y="4089931"/>
                  <a:pt x="3835188" y="4079511"/>
                  <a:pt x="3850593" y="4066674"/>
                </a:cubicBezTo>
                <a:cubicBezTo>
                  <a:pt x="3859307" y="4059412"/>
                  <a:pt x="3865218" y="4048902"/>
                  <a:pt x="3874656" y="4042610"/>
                </a:cubicBezTo>
                <a:cubicBezTo>
                  <a:pt x="3889579" y="4032661"/>
                  <a:pt x="3907573" y="4028053"/>
                  <a:pt x="3922782" y="4018547"/>
                </a:cubicBezTo>
                <a:cubicBezTo>
                  <a:pt x="3944571" y="4004929"/>
                  <a:pt x="3981557" y="3971112"/>
                  <a:pt x="4007003" y="3958389"/>
                </a:cubicBezTo>
                <a:cubicBezTo>
                  <a:pt x="4018347" y="3952717"/>
                  <a:pt x="4031066" y="3950368"/>
                  <a:pt x="4043098" y="3946358"/>
                </a:cubicBezTo>
                <a:cubicBezTo>
                  <a:pt x="4055130" y="3938337"/>
                  <a:pt x="4067902" y="3931328"/>
                  <a:pt x="4079193" y="3922295"/>
                </a:cubicBezTo>
                <a:cubicBezTo>
                  <a:pt x="4088051" y="3915209"/>
                  <a:pt x="4093818" y="3904523"/>
                  <a:pt x="4103256" y="3898231"/>
                </a:cubicBezTo>
                <a:cubicBezTo>
                  <a:pt x="4132991" y="3878407"/>
                  <a:pt x="4155392" y="3872831"/>
                  <a:pt x="4187477" y="3862137"/>
                </a:cubicBezTo>
                <a:cubicBezTo>
                  <a:pt x="4247167" y="3822344"/>
                  <a:pt x="4213350" y="3848297"/>
                  <a:pt x="4283730" y="3777916"/>
                </a:cubicBezTo>
                <a:lnTo>
                  <a:pt x="4307793" y="3753852"/>
                </a:lnTo>
                <a:cubicBezTo>
                  <a:pt x="4319825" y="3741820"/>
                  <a:pt x="4334450" y="3731915"/>
                  <a:pt x="4343888" y="3717758"/>
                </a:cubicBezTo>
                <a:cubicBezTo>
                  <a:pt x="4351909" y="3705726"/>
                  <a:pt x="4357726" y="3691888"/>
                  <a:pt x="4367951" y="3681663"/>
                </a:cubicBezTo>
                <a:cubicBezTo>
                  <a:pt x="4378176" y="3671438"/>
                  <a:pt x="4392754" y="3666633"/>
                  <a:pt x="4404045" y="3657600"/>
                </a:cubicBezTo>
                <a:cubicBezTo>
                  <a:pt x="4439053" y="3629594"/>
                  <a:pt x="4420900" y="3634968"/>
                  <a:pt x="4452172" y="3597442"/>
                </a:cubicBezTo>
                <a:cubicBezTo>
                  <a:pt x="4463065" y="3584370"/>
                  <a:pt x="4477821" y="3574778"/>
                  <a:pt x="4488267" y="3561347"/>
                </a:cubicBezTo>
                <a:cubicBezTo>
                  <a:pt x="4506022" y="3538519"/>
                  <a:pt x="4520351" y="3513221"/>
                  <a:pt x="4536393" y="3489158"/>
                </a:cubicBezTo>
                <a:cubicBezTo>
                  <a:pt x="4544414" y="3477126"/>
                  <a:pt x="4555883" y="3466781"/>
                  <a:pt x="4560456" y="3453063"/>
                </a:cubicBezTo>
                <a:lnTo>
                  <a:pt x="4584519" y="3380874"/>
                </a:lnTo>
                <a:cubicBezTo>
                  <a:pt x="4595428" y="3260877"/>
                  <a:pt x="4605695" y="3236176"/>
                  <a:pt x="4584519" y="3116179"/>
                </a:cubicBezTo>
                <a:cubicBezTo>
                  <a:pt x="4584516" y="3116162"/>
                  <a:pt x="4554443" y="3025951"/>
                  <a:pt x="4548424" y="3007895"/>
                </a:cubicBezTo>
                <a:lnTo>
                  <a:pt x="4536393" y="2971800"/>
                </a:lnTo>
                <a:cubicBezTo>
                  <a:pt x="4540403" y="2923674"/>
                  <a:pt x="4542781" y="2875383"/>
                  <a:pt x="4548424" y="2827421"/>
                </a:cubicBezTo>
                <a:cubicBezTo>
                  <a:pt x="4561243" y="2718462"/>
                  <a:pt x="4560456" y="2796512"/>
                  <a:pt x="4560456" y="2755231"/>
                </a:cubicBezTo>
                <a:lnTo>
                  <a:pt x="6244877" y="4608095"/>
                </a:lnTo>
                <a:cubicBezTo>
                  <a:pt x="6220814" y="4644190"/>
                  <a:pt x="6195424" y="4679434"/>
                  <a:pt x="6172688" y="4716379"/>
                </a:cubicBezTo>
                <a:cubicBezTo>
                  <a:pt x="6163288" y="4731654"/>
                  <a:pt x="6159049" y="4749910"/>
                  <a:pt x="6148624" y="4764505"/>
                </a:cubicBezTo>
                <a:cubicBezTo>
                  <a:pt x="6089872" y="4846757"/>
                  <a:pt x="6132534" y="4755906"/>
                  <a:pt x="6088467" y="4836695"/>
                </a:cubicBezTo>
                <a:cubicBezTo>
                  <a:pt x="6071290" y="4868186"/>
                  <a:pt x="6065705" y="4907582"/>
                  <a:pt x="6040340" y="4932947"/>
                </a:cubicBezTo>
                <a:cubicBezTo>
                  <a:pt x="5890024" y="5083265"/>
                  <a:pt x="6033057" y="4947037"/>
                  <a:pt x="5920024" y="5041231"/>
                </a:cubicBezTo>
                <a:cubicBezTo>
                  <a:pt x="5911310" y="5048493"/>
                  <a:pt x="5905399" y="5059003"/>
                  <a:pt x="5895961" y="5065295"/>
                </a:cubicBezTo>
                <a:cubicBezTo>
                  <a:pt x="5837119" y="5104524"/>
                  <a:pt x="5860971" y="5072396"/>
                  <a:pt x="5811740" y="5113421"/>
                </a:cubicBezTo>
                <a:cubicBezTo>
                  <a:pt x="5719095" y="5190624"/>
                  <a:pt x="5829170" y="5113832"/>
                  <a:pt x="5739551" y="5173579"/>
                </a:cubicBezTo>
                <a:cubicBezTo>
                  <a:pt x="5731530" y="5185611"/>
                  <a:pt x="5725713" y="5199449"/>
                  <a:pt x="5715488" y="5209674"/>
                </a:cubicBezTo>
                <a:cubicBezTo>
                  <a:pt x="5705263" y="5219899"/>
                  <a:pt x="5690502" y="5224480"/>
                  <a:pt x="5679393" y="5233737"/>
                </a:cubicBezTo>
                <a:cubicBezTo>
                  <a:pt x="5666322" y="5244630"/>
                  <a:pt x="5656369" y="5258938"/>
                  <a:pt x="5643298" y="5269831"/>
                </a:cubicBezTo>
                <a:cubicBezTo>
                  <a:pt x="5632189" y="5279088"/>
                  <a:pt x="5618086" y="5284373"/>
                  <a:pt x="5607203" y="5293895"/>
                </a:cubicBezTo>
                <a:cubicBezTo>
                  <a:pt x="5585861" y="5312569"/>
                  <a:pt x="5567098" y="5333999"/>
                  <a:pt x="5547045" y="5354052"/>
                </a:cubicBezTo>
                <a:cubicBezTo>
                  <a:pt x="5453233" y="5447864"/>
                  <a:pt x="5605151" y="5292803"/>
                  <a:pt x="5498919" y="5414210"/>
                </a:cubicBezTo>
                <a:cubicBezTo>
                  <a:pt x="5480245" y="5435552"/>
                  <a:pt x="5458814" y="5454315"/>
                  <a:pt x="5438761" y="5474368"/>
                </a:cubicBezTo>
                <a:cubicBezTo>
                  <a:pt x="5426730" y="5486400"/>
                  <a:pt x="5412105" y="5496306"/>
                  <a:pt x="5402667" y="5510463"/>
                </a:cubicBezTo>
                <a:cubicBezTo>
                  <a:pt x="5370582" y="5558589"/>
                  <a:pt x="5390635" y="5538537"/>
                  <a:pt x="5342509" y="5570621"/>
                </a:cubicBezTo>
                <a:cubicBezTo>
                  <a:pt x="5338498" y="5582653"/>
                  <a:pt x="5336149" y="5595372"/>
                  <a:pt x="5330477" y="5606716"/>
                </a:cubicBezTo>
                <a:cubicBezTo>
                  <a:pt x="5320056" y="5627558"/>
                  <a:pt x="5301000" y="5651954"/>
                  <a:pt x="5282351" y="5666874"/>
                </a:cubicBezTo>
                <a:cubicBezTo>
                  <a:pt x="5271060" y="5675907"/>
                  <a:pt x="5256481" y="5680712"/>
                  <a:pt x="5246256" y="5690937"/>
                </a:cubicBezTo>
                <a:cubicBezTo>
                  <a:pt x="5232077" y="5705116"/>
                  <a:pt x="5225386" y="5726013"/>
                  <a:pt x="5210161" y="5739063"/>
                </a:cubicBezTo>
                <a:cubicBezTo>
                  <a:pt x="5196543" y="5750735"/>
                  <a:pt x="5177415" y="5753898"/>
                  <a:pt x="5162035" y="5763126"/>
                </a:cubicBezTo>
                <a:cubicBezTo>
                  <a:pt x="5137236" y="5778005"/>
                  <a:pt x="5110294" y="5790802"/>
                  <a:pt x="5089845" y="5811252"/>
                </a:cubicBezTo>
                <a:cubicBezTo>
                  <a:pt x="5081824" y="5819273"/>
                  <a:pt x="5075013" y="5828723"/>
                  <a:pt x="5065782" y="5835316"/>
                </a:cubicBezTo>
                <a:cubicBezTo>
                  <a:pt x="4987035" y="5891564"/>
                  <a:pt x="5029002" y="5852571"/>
                  <a:pt x="4957498" y="5895474"/>
                </a:cubicBezTo>
                <a:cubicBezTo>
                  <a:pt x="4854076" y="5957528"/>
                  <a:pt x="4921814" y="5931432"/>
                  <a:pt x="4849214" y="5955631"/>
                </a:cubicBezTo>
                <a:cubicBezTo>
                  <a:pt x="4841193" y="5963652"/>
                  <a:pt x="4834589" y="5973403"/>
                  <a:pt x="4825151" y="5979695"/>
                </a:cubicBezTo>
                <a:cubicBezTo>
                  <a:pt x="4810228" y="5989644"/>
                  <a:pt x="4792597" y="5994859"/>
                  <a:pt x="4777024" y="6003758"/>
                </a:cubicBezTo>
                <a:cubicBezTo>
                  <a:pt x="4764469" y="6010932"/>
                  <a:pt x="4752961" y="6019800"/>
                  <a:pt x="4740930" y="6027821"/>
                </a:cubicBezTo>
                <a:cubicBezTo>
                  <a:pt x="4729999" y="6044217"/>
                  <a:pt x="4711854" y="6076549"/>
                  <a:pt x="4692803" y="6087979"/>
                </a:cubicBezTo>
                <a:cubicBezTo>
                  <a:pt x="4681928" y="6094504"/>
                  <a:pt x="4668740" y="6096000"/>
                  <a:pt x="4656709" y="6100010"/>
                </a:cubicBezTo>
                <a:cubicBezTo>
                  <a:pt x="4573967" y="6155172"/>
                  <a:pt x="4611956" y="6138992"/>
                  <a:pt x="4548424" y="6160168"/>
                </a:cubicBezTo>
                <a:cubicBezTo>
                  <a:pt x="4536393" y="6172200"/>
                  <a:pt x="4526487" y="6186825"/>
                  <a:pt x="4512330" y="6196263"/>
                </a:cubicBezTo>
                <a:cubicBezTo>
                  <a:pt x="4501778" y="6203298"/>
                  <a:pt x="4487892" y="6203299"/>
                  <a:pt x="4476235" y="6208295"/>
                </a:cubicBezTo>
                <a:cubicBezTo>
                  <a:pt x="4435396" y="6225797"/>
                  <a:pt x="4412725" y="6245228"/>
                  <a:pt x="4367951" y="6256421"/>
                </a:cubicBezTo>
                <a:cubicBezTo>
                  <a:pt x="4340439" y="6263299"/>
                  <a:pt x="4311804" y="6264442"/>
                  <a:pt x="4283730" y="6268452"/>
                </a:cubicBezTo>
                <a:cubicBezTo>
                  <a:pt x="4065519" y="6262034"/>
                  <a:pt x="3981861" y="6288769"/>
                  <a:pt x="3826530" y="6244389"/>
                </a:cubicBezTo>
                <a:cubicBezTo>
                  <a:pt x="3814336" y="6240905"/>
                  <a:pt x="3802467" y="6236368"/>
                  <a:pt x="3790435" y="6232358"/>
                </a:cubicBezTo>
                <a:cubicBezTo>
                  <a:pt x="3746319" y="6236368"/>
                  <a:pt x="3701997" y="6238535"/>
                  <a:pt x="3658088" y="6244389"/>
                </a:cubicBezTo>
                <a:cubicBezTo>
                  <a:pt x="3533235" y="6261036"/>
                  <a:pt x="3704548" y="6255623"/>
                  <a:pt x="3537772" y="6268452"/>
                </a:cubicBezTo>
                <a:cubicBezTo>
                  <a:pt x="3457698" y="6274612"/>
                  <a:pt x="3377351" y="6276473"/>
                  <a:pt x="3297140" y="6280484"/>
                </a:cubicBezTo>
                <a:cubicBezTo>
                  <a:pt x="3236229" y="6290636"/>
                  <a:pt x="3162327" y="6302157"/>
                  <a:pt x="3104635" y="6316579"/>
                </a:cubicBezTo>
                <a:cubicBezTo>
                  <a:pt x="3088593" y="6320589"/>
                  <a:pt x="3072408" y="6324067"/>
                  <a:pt x="3056509" y="6328610"/>
                </a:cubicBezTo>
                <a:cubicBezTo>
                  <a:pt x="3044314" y="6332094"/>
                  <a:pt x="3032446" y="6336631"/>
                  <a:pt x="3020414" y="6340642"/>
                </a:cubicBezTo>
                <a:lnTo>
                  <a:pt x="2731656" y="6316579"/>
                </a:lnTo>
                <a:cubicBezTo>
                  <a:pt x="2706677" y="6312171"/>
                  <a:pt x="2684074" y="6298668"/>
                  <a:pt x="2659467" y="6292516"/>
                </a:cubicBezTo>
                <a:cubicBezTo>
                  <a:pt x="2643425" y="6288505"/>
                  <a:pt x="2627179" y="6285236"/>
                  <a:pt x="2611340" y="6280484"/>
                </a:cubicBezTo>
                <a:cubicBezTo>
                  <a:pt x="2587045" y="6273195"/>
                  <a:pt x="2564170" y="6260591"/>
                  <a:pt x="2539151" y="6256421"/>
                </a:cubicBezTo>
                <a:cubicBezTo>
                  <a:pt x="2515088" y="6252410"/>
                  <a:pt x="2490883" y="6249173"/>
                  <a:pt x="2466961" y="6244389"/>
                </a:cubicBezTo>
                <a:cubicBezTo>
                  <a:pt x="2450746" y="6241146"/>
                  <a:pt x="2435050" y="6235601"/>
                  <a:pt x="2418835" y="6232358"/>
                </a:cubicBezTo>
                <a:cubicBezTo>
                  <a:pt x="2394913" y="6227574"/>
                  <a:pt x="2370312" y="6226243"/>
                  <a:pt x="2346645" y="6220326"/>
                </a:cubicBezTo>
                <a:cubicBezTo>
                  <a:pt x="2322038" y="6214174"/>
                  <a:pt x="2299328" y="6201238"/>
                  <a:pt x="2274456" y="6196263"/>
                </a:cubicBezTo>
                <a:cubicBezTo>
                  <a:pt x="2190377" y="6179447"/>
                  <a:pt x="2234470" y="6187593"/>
                  <a:pt x="2142109" y="6172200"/>
                </a:cubicBezTo>
                <a:cubicBezTo>
                  <a:pt x="2109172" y="6155732"/>
                  <a:pt x="2086232" y="6146750"/>
                  <a:pt x="2057888" y="6124074"/>
                </a:cubicBezTo>
                <a:cubicBezTo>
                  <a:pt x="2010701" y="6086324"/>
                  <a:pt x="2060411" y="6108872"/>
                  <a:pt x="1997730" y="6087979"/>
                </a:cubicBezTo>
                <a:cubicBezTo>
                  <a:pt x="1985698" y="6079958"/>
                  <a:pt x="1972926" y="6072949"/>
                  <a:pt x="1961635" y="6063916"/>
                </a:cubicBezTo>
                <a:cubicBezTo>
                  <a:pt x="1952777" y="6056830"/>
                  <a:pt x="1947299" y="6045688"/>
                  <a:pt x="1937572" y="6039852"/>
                </a:cubicBezTo>
                <a:cubicBezTo>
                  <a:pt x="1926697" y="6033327"/>
                  <a:pt x="1913509" y="6031831"/>
                  <a:pt x="1901477" y="6027821"/>
                </a:cubicBezTo>
                <a:cubicBezTo>
                  <a:pt x="1806819" y="5956826"/>
                  <a:pt x="1903477" y="6022805"/>
                  <a:pt x="1793193" y="5967663"/>
                </a:cubicBezTo>
                <a:cubicBezTo>
                  <a:pt x="1780259" y="5961196"/>
                  <a:pt x="1770389" y="5949296"/>
                  <a:pt x="1757098" y="5943600"/>
                </a:cubicBezTo>
                <a:cubicBezTo>
                  <a:pt x="1741899" y="5937086"/>
                  <a:pt x="1724455" y="5937374"/>
                  <a:pt x="1708972" y="5931568"/>
                </a:cubicBezTo>
                <a:cubicBezTo>
                  <a:pt x="1583150" y="5884384"/>
                  <a:pt x="1736240" y="5926353"/>
                  <a:pt x="1612719" y="5895474"/>
                </a:cubicBezTo>
                <a:cubicBezTo>
                  <a:pt x="1596677" y="5887453"/>
                  <a:pt x="1581078" y="5878475"/>
                  <a:pt x="1564593" y="5871410"/>
                </a:cubicBezTo>
                <a:cubicBezTo>
                  <a:pt x="1552936" y="5866414"/>
                  <a:pt x="1540155" y="5864375"/>
                  <a:pt x="1528498" y="5859379"/>
                </a:cubicBezTo>
                <a:cubicBezTo>
                  <a:pt x="1512013" y="5852314"/>
                  <a:pt x="1496414" y="5843337"/>
                  <a:pt x="1480372" y="5835316"/>
                </a:cubicBezTo>
                <a:cubicBezTo>
                  <a:pt x="1386571" y="5741511"/>
                  <a:pt x="1541611" y="5893411"/>
                  <a:pt x="1420214" y="5787189"/>
                </a:cubicBezTo>
                <a:cubicBezTo>
                  <a:pt x="1335136" y="5712746"/>
                  <a:pt x="1394094" y="5738376"/>
                  <a:pt x="1323961" y="5715000"/>
                </a:cubicBezTo>
                <a:cubicBezTo>
                  <a:pt x="1244865" y="5662269"/>
                  <a:pt x="1330045" y="5714484"/>
                  <a:pt x="1251772" y="5678905"/>
                </a:cubicBezTo>
                <a:cubicBezTo>
                  <a:pt x="1103827" y="5611657"/>
                  <a:pt x="1203815" y="5646878"/>
                  <a:pt x="1119424" y="5618747"/>
                </a:cubicBezTo>
                <a:cubicBezTo>
                  <a:pt x="1015342" y="5514665"/>
                  <a:pt x="1125800" y="5614978"/>
                  <a:pt x="1023172" y="5546558"/>
                </a:cubicBezTo>
                <a:cubicBezTo>
                  <a:pt x="1001805" y="5532313"/>
                  <a:pt x="984052" y="5513158"/>
                  <a:pt x="963014" y="5498431"/>
                </a:cubicBezTo>
                <a:cubicBezTo>
                  <a:pt x="943856" y="5485021"/>
                  <a:pt x="922687" y="5474731"/>
                  <a:pt x="902856" y="5462337"/>
                </a:cubicBezTo>
                <a:cubicBezTo>
                  <a:pt x="890594" y="5454673"/>
                  <a:pt x="879316" y="5445448"/>
                  <a:pt x="866761" y="5438274"/>
                </a:cubicBezTo>
                <a:cubicBezTo>
                  <a:pt x="759906" y="5377213"/>
                  <a:pt x="870480" y="5448773"/>
                  <a:pt x="782540" y="5390147"/>
                </a:cubicBezTo>
                <a:cubicBezTo>
                  <a:pt x="774519" y="5378115"/>
                  <a:pt x="768702" y="5364277"/>
                  <a:pt x="758477" y="5354052"/>
                </a:cubicBezTo>
                <a:cubicBezTo>
                  <a:pt x="748252" y="5343827"/>
                  <a:pt x="731793" y="5340968"/>
                  <a:pt x="722382" y="5329989"/>
                </a:cubicBezTo>
                <a:cubicBezTo>
                  <a:pt x="707163" y="5312234"/>
                  <a:pt x="699880" y="5288860"/>
                  <a:pt x="686288" y="5269831"/>
                </a:cubicBezTo>
                <a:cubicBezTo>
                  <a:pt x="638112" y="5202384"/>
                  <a:pt x="686589" y="5306469"/>
                  <a:pt x="626130" y="5197642"/>
                </a:cubicBezTo>
                <a:cubicBezTo>
                  <a:pt x="615641" y="5178762"/>
                  <a:pt x="612782" y="5156236"/>
                  <a:pt x="602067" y="5137484"/>
                </a:cubicBezTo>
                <a:cubicBezTo>
                  <a:pt x="596439" y="5127635"/>
                  <a:pt x="585265" y="5122135"/>
                  <a:pt x="578003" y="5113421"/>
                </a:cubicBezTo>
                <a:cubicBezTo>
                  <a:pt x="565166" y="5098016"/>
                  <a:pt x="551647" y="5082824"/>
                  <a:pt x="541909" y="5065295"/>
                </a:cubicBezTo>
                <a:cubicBezTo>
                  <a:pt x="517503" y="5021364"/>
                  <a:pt x="518643" y="5001910"/>
                  <a:pt x="505814" y="4957010"/>
                </a:cubicBezTo>
                <a:cubicBezTo>
                  <a:pt x="494014" y="4915708"/>
                  <a:pt x="491104" y="4915561"/>
                  <a:pt x="469719" y="4872789"/>
                </a:cubicBezTo>
                <a:cubicBezTo>
                  <a:pt x="461698" y="4840705"/>
                  <a:pt x="460446" y="4806117"/>
                  <a:pt x="445656" y="4776537"/>
                </a:cubicBezTo>
                <a:lnTo>
                  <a:pt x="397530" y="4680284"/>
                </a:lnTo>
                <a:cubicBezTo>
                  <a:pt x="389509" y="4664242"/>
                  <a:pt x="383416" y="4647081"/>
                  <a:pt x="373467" y="4632158"/>
                </a:cubicBezTo>
                <a:lnTo>
                  <a:pt x="349403" y="4596063"/>
                </a:lnTo>
                <a:cubicBezTo>
                  <a:pt x="345393" y="4580021"/>
                  <a:pt x="343178" y="4563420"/>
                  <a:pt x="337372" y="4547937"/>
                </a:cubicBezTo>
                <a:cubicBezTo>
                  <a:pt x="331074" y="4531143"/>
                  <a:pt x="318981" y="4516825"/>
                  <a:pt x="313309" y="4499810"/>
                </a:cubicBezTo>
                <a:cubicBezTo>
                  <a:pt x="306842" y="4480410"/>
                  <a:pt x="307744" y="4459052"/>
                  <a:pt x="301277" y="4439652"/>
                </a:cubicBezTo>
                <a:cubicBezTo>
                  <a:pt x="295605" y="4422637"/>
                  <a:pt x="283512" y="4408320"/>
                  <a:pt x="277214" y="4391526"/>
                </a:cubicBezTo>
                <a:cubicBezTo>
                  <a:pt x="228069" y="4260474"/>
                  <a:pt x="308113" y="4429263"/>
                  <a:pt x="241119" y="4295274"/>
                </a:cubicBezTo>
                <a:cubicBezTo>
                  <a:pt x="203525" y="4144888"/>
                  <a:pt x="251564" y="4331826"/>
                  <a:pt x="217056" y="4211052"/>
                </a:cubicBezTo>
                <a:cubicBezTo>
                  <a:pt x="212513" y="4195153"/>
                  <a:pt x="210830" y="4178409"/>
                  <a:pt x="205024" y="4162926"/>
                </a:cubicBezTo>
                <a:cubicBezTo>
                  <a:pt x="198726" y="4146132"/>
                  <a:pt x="188982" y="4130842"/>
                  <a:pt x="180961" y="4114800"/>
                </a:cubicBezTo>
                <a:cubicBezTo>
                  <a:pt x="176951" y="4094747"/>
                  <a:pt x="176110" y="4073790"/>
                  <a:pt x="168930" y="4054642"/>
                </a:cubicBezTo>
                <a:cubicBezTo>
                  <a:pt x="163853" y="4041102"/>
                  <a:pt x="149440" y="4032265"/>
                  <a:pt x="144867" y="4018547"/>
                </a:cubicBezTo>
                <a:cubicBezTo>
                  <a:pt x="84944" y="3838780"/>
                  <a:pt x="176787" y="4034264"/>
                  <a:pt x="108772" y="3898231"/>
                </a:cubicBezTo>
                <a:cubicBezTo>
                  <a:pt x="93153" y="3788900"/>
                  <a:pt x="105708" y="3840913"/>
                  <a:pt x="72677" y="3741821"/>
                </a:cubicBezTo>
                <a:lnTo>
                  <a:pt x="72677" y="3741821"/>
                </a:lnTo>
                <a:cubicBezTo>
                  <a:pt x="68666" y="3721768"/>
                  <a:pt x="65605" y="3701502"/>
                  <a:pt x="60645" y="3681663"/>
                </a:cubicBezTo>
                <a:cubicBezTo>
                  <a:pt x="57569" y="3669359"/>
                  <a:pt x="51690" y="3657872"/>
                  <a:pt x="48614" y="3645568"/>
                </a:cubicBezTo>
                <a:cubicBezTo>
                  <a:pt x="43654" y="3625729"/>
                  <a:pt x="43049" y="3604810"/>
                  <a:pt x="36582" y="3585410"/>
                </a:cubicBezTo>
                <a:cubicBezTo>
                  <a:pt x="30910" y="3568395"/>
                  <a:pt x="20540" y="3553326"/>
                  <a:pt x="12519" y="3537284"/>
                </a:cubicBezTo>
                <a:cubicBezTo>
                  <a:pt x="1063" y="3331059"/>
                  <a:pt x="-8709" y="3292366"/>
                  <a:pt x="12519" y="3080084"/>
                </a:cubicBezTo>
                <a:cubicBezTo>
                  <a:pt x="21014" y="2995133"/>
                  <a:pt x="34267" y="2978593"/>
                  <a:pt x="48614" y="2911642"/>
                </a:cubicBezTo>
                <a:cubicBezTo>
                  <a:pt x="57184" y="2871650"/>
                  <a:pt x="62757" y="2831004"/>
                  <a:pt x="72677" y="2791326"/>
                </a:cubicBezTo>
                <a:cubicBezTo>
                  <a:pt x="76688" y="2775284"/>
                  <a:pt x="81122" y="2759342"/>
                  <a:pt x="84709" y="2743200"/>
                </a:cubicBezTo>
                <a:cubicBezTo>
                  <a:pt x="89145" y="2723237"/>
                  <a:pt x="90864" y="2702629"/>
                  <a:pt x="96740" y="2683042"/>
                </a:cubicBezTo>
                <a:cubicBezTo>
                  <a:pt x="102946" y="2662355"/>
                  <a:pt x="114451" y="2643526"/>
                  <a:pt x="120803" y="2622884"/>
                </a:cubicBezTo>
                <a:cubicBezTo>
                  <a:pt x="122639" y="2616916"/>
                  <a:pt x="144112" y="2518666"/>
                  <a:pt x="156898" y="2490537"/>
                </a:cubicBezTo>
                <a:cubicBezTo>
                  <a:pt x="195894" y="2404745"/>
                  <a:pt x="191413" y="2414700"/>
                  <a:pt x="229088" y="2358189"/>
                </a:cubicBezTo>
                <a:cubicBezTo>
                  <a:pt x="233098" y="2346158"/>
                  <a:pt x="235447" y="2333438"/>
                  <a:pt x="241119" y="2322095"/>
                </a:cubicBezTo>
                <a:cubicBezTo>
                  <a:pt x="247586" y="2309161"/>
                  <a:pt x="259486" y="2299291"/>
                  <a:pt x="265182" y="2286000"/>
                </a:cubicBezTo>
                <a:cubicBezTo>
                  <a:pt x="311798" y="2177229"/>
                  <a:pt x="240865" y="2292398"/>
                  <a:pt x="301277" y="2201779"/>
                </a:cubicBezTo>
                <a:cubicBezTo>
                  <a:pt x="316663" y="2140234"/>
                  <a:pt x="322145" y="2099884"/>
                  <a:pt x="349403" y="2045368"/>
                </a:cubicBezTo>
                <a:cubicBezTo>
                  <a:pt x="355870" y="2032435"/>
                  <a:pt x="365803" y="2021536"/>
                  <a:pt x="373467" y="2009274"/>
                </a:cubicBezTo>
                <a:cubicBezTo>
                  <a:pt x="382513" y="1994801"/>
                  <a:pt x="417915" y="1932657"/>
                  <a:pt x="433624" y="1913021"/>
                </a:cubicBezTo>
                <a:cubicBezTo>
                  <a:pt x="472552" y="1864361"/>
                  <a:pt x="449671" y="1916449"/>
                  <a:pt x="493782" y="1840831"/>
                </a:cubicBezTo>
                <a:cubicBezTo>
                  <a:pt x="624849" y="1616144"/>
                  <a:pt x="503248" y="1820008"/>
                  <a:pt x="553940" y="1708484"/>
                </a:cubicBezTo>
                <a:cubicBezTo>
                  <a:pt x="592934" y="1622697"/>
                  <a:pt x="588457" y="1632645"/>
                  <a:pt x="626130" y="1576137"/>
                </a:cubicBezTo>
                <a:cubicBezTo>
                  <a:pt x="648310" y="1487411"/>
                  <a:pt x="624476" y="1567963"/>
                  <a:pt x="662224" y="1479884"/>
                </a:cubicBezTo>
                <a:cubicBezTo>
                  <a:pt x="667220" y="1468227"/>
                  <a:pt x="669008" y="1455335"/>
                  <a:pt x="674256" y="1443789"/>
                </a:cubicBezTo>
                <a:cubicBezTo>
                  <a:pt x="689100" y="1411133"/>
                  <a:pt x="722382" y="1347537"/>
                  <a:pt x="722382" y="1347537"/>
                </a:cubicBezTo>
                <a:cubicBezTo>
                  <a:pt x="726393" y="1327484"/>
                  <a:pt x="725952" y="1305996"/>
                  <a:pt x="734414" y="1287379"/>
                </a:cubicBezTo>
                <a:cubicBezTo>
                  <a:pt x="746381" y="1261051"/>
                  <a:pt x="773394" y="1242625"/>
                  <a:pt x="782540" y="1215189"/>
                </a:cubicBezTo>
                <a:cubicBezTo>
                  <a:pt x="786551" y="1203158"/>
                  <a:pt x="789324" y="1190640"/>
                  <a:pt x="794572" y="1179095"/>
                </a:cubicBezTo>
                <a:cubicBezTo>
                  <a:pt x="809416" y="1146439"/>
                  <a:pt x="833998" y="1117642"/>
                  <a:pt x="842698" y="1082842"/>
                </a:cubicBezTo>
                <a:cubicBezTo>
                  <a:pt x="864882" y="994112"/>
                  <a:pt x="841043" y="1074675"/>
                  <a:pt x="878793" y="986589"/>
                </a:cubicBezTo>
                <a:cubicBezTo>
                  <a:pt x="883789" y="974932"/>
                  <a:pt x="884665" y="961581"/>
                  <a:pt x="890824" y="950495"/>
                </a:cubicBezTo>
                <a:cubicBezTo>
                  <a:pt x="904869" y="925214"/>
                  <a:pt x="926017" y="904172"/>
                  <a:pt x="938951" y="878305"/>
                </a:cubicBezTo>
                <a:cubicBezTo>
                  <a:pt x="946972" y="862263"/>
                  <a:pt x="952589" y="844774"/>
                  <a:pt x="963014" y="830179"/>
                </a:cubicBezTo>
                <a:cubicBezTo>
                  <a:pt x="972904" y="816333"/>
                  <a:pt x="988036" y="807003"/>
                  <a:pt x="999109" y="794084"/>
                </a:cubicBezTo>
                <a:cubicBezTo>
                  <a:pt x="1012159" y="778859"/>
                  <a:pt x="1022153" y="761183"/>
                  <a:pt x="1035203" y="745958"/>
                </a:cubicBezTo>
                <a:cubicBezTo>
                  <a:pt x="1046276" y="733039"/>
                  <a:pt x="1060405" y="722935"/>
                  <a:pt x="1071298" y="709863"/>
                </a:cubicBezTo>
                <a:cubicBezTo>
                  <a:pt x="1080555" y="698754"/>
                  <a:pt x="1085754" y="684576"/>
                  <a:pt x="1095361" y="673768"/>
                </a:cubicBezTo>
                <a:cubicBezTo>
                  <a:pt x="1117970" y="648333"/>
                  <a:pt x="1143488" y="625642"/>
                  <a:pt x="1167551" y="601579"/>
                </a:cubicBezTo>
                <a:lnTo>
                  <a:pt x="1227709" y="541421"/>
                </a:lnTo>
                <a:lnTo>
                  <a:pt x="1263803" y="505326"/>
                </a:lnTo>
                <a:cubicBezTo>
                  <a:pt x="1271824" y="497305"/>
                  <a:pt x="1277106" y="484850"/>
                  <a:pt x="1287867" y="481263"/>
                </a:cubicBezTo>
                <a:lnTo>
                  <a:pt x="1323961" y="469231"/>
                </a:lnTo>
                <a:cubicBezTo>
                  <a:pt x="1331982" y="457200"/>
                  <a:pt x="1337799" y="443362"/>
                  <a:pt x="1348024" y="433137"/>
                </a:cubicBezTo>
                <a:cubicBezTo>
                  <a:pt x="1372635" y="408526"/>
                  <a:pt x="1403940" y="403880"/>
                  <a:pt x="1432245" y="385010"/>
                </a:cubicBezTo>
                <a:cubicBezTo>
                  <a:pt x="1498303" y="340971"/>
                  <a:pt x="1408625" y="376841"/>
                  <a:pt x="1492403" y="348916"/>
                </a:cubicBezTo>
                <a:cubicBezTo>
                  <a:pt x="1500424" y="340895"/>
                  <a:pt x="1507028" y="331144"/>
                  <a:pt x="1516467" y="324852"/>
                </a:cubicBezTo>
                <a:cubicBezTo>
                  <a:pt x="1531390" y="314903"/>
                  <a:pt x="1547799" y="307086"/>
                  <a:pt x="1564593" y="300789"/>
                </a:cubicBezTo>
                <a:cubicBezTo>
                  <a:pt x="1589287" y="291529"/>
                  <a:pt x="1650019" y="282440"/>
                  <a:pt x="1672877" y="276726"/>
                </a:cubicBezTo>
                <a:cubicBezTo>
                  <a:pt x="1732643" y="261785"/>
                  <a:pt x="1688216" y="266462"/>
                  <a:pt x="1757098" y="240631"/>
                </a:cubicBezTo>
                <a:cubicBezTo>
                  <a:pt x="1772581" y="234825"/>
                  <a:pt x="1789325" y="233143"/>
                  <a:pt x="1805224" y="228600"/>
                </a:cubicBezTo>
                <a:cubicBezTo>
                  <a:pt x="1817419" y="225116"/>
                  <a:pt x="1829124" y="220052"/>
                  <a:pt x="1841319" y="216568"/>
                </a:cubicBezTo>
                <a:cubicBezTo>
                  <a:pt x="1912942" y="196104"/>
                  <a:pt x="1879962" y="209542"/>
                  <a:pt x="1973667" y="192505"/>
                </a:cubicBezTo>
                <a:cubicBezTo>
                  <a:pt x="1989936" y="189547"/>
                  <a:pt x="2005358" y="182300"/>
                  <a:pt x="2021793" y="180474"/>
                </a:cubicBezTo>
                <a:cubicBezTo>
                  <a:pt x="2077739" y="174258"/>
                  <a:pt x="2134088" y="172453"/>
                  <a:pt x="2190235" y="168442"/>
                </a:cubicBezTo>
                <a:cubicBezTo>
                  <a:pt x="2202267" y="164431"/>
                  <a:pt x="2214135" y="159894"/>
                  <a:pt x="2226330" y="156410"/>
                </a:cubicBezTo>
                <a:cubicBezTo>
                  <a:pt x="2256865" y="147686"/>
                  <a:pt x="2281697" y="144713"/>
                  <a:pt x="2310551" y="132347"/>
                </a:cubicBezTo>
                <a:cubicBezTo>
                  <a:pt x="2327036" y="125282"/>
                  <a:pt x="2342192" y="115349"/>
                  <a:pt x="2358677" y="108284"/>
                </a:cubicBezTo>
                <a:cubicBezTo>
                  <a:pt x="2370334" y="103288"/>
                  <a:pt x="2383428" y="101924"/>
                  <a:pt x="2394772" y="96252"/>
                </a:cubicBezTo>
                <a:cubicBezTo>
                  <a:pt x="2407706" y="89785"/>
                  <a:pt x="2417327" y="77266"/>
                  <a:pt x="2430867" y="72189"/>
                </a:cubicBezTo>
                <a:cubicBezTo>
                  <a:pt x="2485792" y="51593"/>
                  <a:pt x="2482582" y="70395"/>
                  <a:pt x="2527119" y="48126"/>
                </a:cubicBezTo>
                <a:cubicBezTo>
                  <a:pt x="2540053" y="41659"/>
                  <a:pt x="2549674" y="29140"/>
                  <a:pt x="2563214" y="24063"/>
                </a:cubicBezTo>
                <a:cubicBezTo>
                  <a:pt x="2612073" y="5741"/>
                  <a:pt x="2786011" y="414"/>
                  <a:pt x="2791814" y="0"/>
                </a:cubicBezTo>
                <a:cubicBezTo>
                  <a:pt x="2843951" y="4010"/>
                  <a:pt x="2896337" y="5545"/>
                  <a:pt x="2948224" y="12031"/>
                </a:cubicBezTo>
                <a:cubicBezTo>
                  <a:pt x="3025013" y="21630"/>
                  <a:pt x="2946527" y="21499"/>
                  <a:pt x="3008382" y="60158"/>
                </a:cubicBezTo>
                <a:cubicBezTo>
                  <a:pt x="3029891" y="73601"/>
                  <a:pt x="3059467" y="70151"/>
                  <a:pt x="3080572" y="84221"/>
                </a:cubicBezTo>
                <a:cubicBezTo>
                  <a:pt x="3124129" y="113258"/>
                  <a:pt x="3103734" y="101817"/>
                  <a:pt x="3140730" y="120316"/>
                </a:cubicBezTo>
                <a:lnTo>
                  <a:pt x="3080572" y="72189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180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Members</a:t>
            </a:r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774700" y="1227974"/>
            <a:ext cx="11061056" cy="399375"/>
          </a:xfrm>
        </p:spPr>
        <p:txBody>
          <a:bodyPr/>
          <a:lstStyle/>
          <a:p>
            <a:pPr marL="0" lvl="1" indent="0">
              <a:spcBef>
                <a:spcPct val="50000"/>
              </a:spcBef>
              <a:buSzPct val="90000"/>
              <a:buNone/>
            </a:pPr>
            <a:r>
              <a:rPr lang="en-US" sz="2000" dirty="0"/>
              <a:t>Our member institutions represent the full spectrum of medical education: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45826" y="1764388"/>
            <a:ext cx="243650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defRPr/>
            </a:pPr>
            <a:r>
              <a:rPr lang="en-US" sz="2800" dirty="0">
                <a:solidFill>
                  <a:schemeClr val="tx1"/>
                </a:solidFill>
              </a:rPr>
              <a:t>400+</a:t>
            </a:r>
          </a:p>
          <a:p>
            <a:pPr marL="114300" lvl="1">
              <a:defRPr/>
            </a:pPr>
            <a:r>
              <a:rPr lang="en-US" sz="1800" b="0" dirty="0">
                <a:solidFill>
                  <a:schemeClr val="tx1"/>
                </a:solidFill>
              </a:rPr>
              <a:t>major teaching hospitals &amp; health systems, including Veterans Affairs medical centers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78BE35E-2E15-45AA-B956-B6F1DA95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825" y="1839017"/>
            <a:ext cx="1041772" cy="104177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3816316-33EC-4555-9EAC-0A38561FB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7026" y="1788403"/>
            <a:ext cx="1143000" cy="1143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721A420-6704-4AB1-AC63-BFE1188C2EF5}"/>
              </a:ext>
            </a:extLst>
          </p:cNvPr>
          <p:cNvSpPr/>
          <p:nvPr/>
        </p:nvSpPr>
        <p:spPr>
          <a:xfrm>
            <a:off x="1817159" y="1764388"/>
            <a:ext cx="213234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defRPr/>
            </a:pPr>
            <a:r>
              <a:rPr lang="en-US" sz="2800" dirty="0">
                <a:solidFill>
                  <a:schemeClr val="tx1"/>
                </a:solidFill>
              </a:rPr>
              <a:t>172</a:t>
            </a:r>
          </a:p>
          <a:p>
            <a:pPr marL="114300" lvl="1">
              <a:defRPr/>
            </a:pPr>
            <a:r>
              <a:rPr lang="en-US" sz="1800" b="0" dirty="0">
                <a:solidFill>
                  <a:schemeClr val="tx1"/>
                </a:solidFill>
              </a:rPr>
              <a:t>accredited U.S. &amp; Canadian medical schools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7B716025-1E63-4C62-B73E-3E842434F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0223" y="1749226"/>
            <a:ext cx="1221355" cy="122135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A735131-39C0-47BB-904E-455904E1F9C0}"/>
              </a:ext>
            </a:extLst>
          </p:cNvPr>
          <p:cNvSpPr/>
          <p:nvPr/>
        </p:nvSpPr>
        <p:spPr>
          <a:xfrm>
            <a:off x="9275494" y="1764388"/>
            <a:ext cx="213234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defRPr/>
            </a:pPr>
            <a:r>
              <a:rPr lang="en-US" sz="2800" dirty="0">
                <a:solidFill>
                  <a:schemeClr val="tx1"/>
                </a:solidFill>
              </a:rPr>
              <a:t>80+</a:t>
            </a:r>
          </a:p>
          <a:p>
            <a:pPr marL="114300" lvl="1">
              <a:defRPr/>
            </a:pPr>
            <a:r>
              <a:rPr lang="en-US" sz="1800" b="0" dirty="0">
                <a:solidFill>
                  <a:schemeClr val="tx1"/>
                </a:solidFill>
              </a:rPr>
              <a:t>faculty &amp; academic societies</a:t>
            </a:r>
          </a:p>
        </p:txBody>
      </p:sp>
      <p:sp>
        <p:nvSpPr>
          <p:cNvPr id="48" name="Content Placeholder 40">
            <a:extLst>
              <a:ext uri="{FF2B5EF4-FFF2-40B4-BE49-F238E27FC236}">
                <a16:creationId xmlns:a16="http://schemas.microsoft.com/office/drawing/2014/main" id="{E6716A56-4F06-43B3-98E5-DDFCA6541E49}"/>
              </a:ext>
            </a:extLst>
          </p:cNvPr>
          <p:cNvSpPr txBox="1">
            <a:spLocks/>
          </p:cNvSpPr>
          <p:nvPr/>
        </p:nvSpPr>
        <p:spPr bwMode="auto">
          <a:xfrm>
            <a:off x="759884" y="4308089"/>
            <a:ext cx="11061056" cy="39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89000" rtl="0" eaLnBrk="1" fontAlgn="base" hangingPunct="1">
              <a:lnSpc>
                <a:spcPct val="88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0000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284163" algn="l" defTabSz="889000" rtl="0" eaLnBrk="1" fontAlgn="base" hangingPunct="1">
              <a:lnSpc>
                <a:spcPct val="88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804863" indent="-292100" algn="l" defTabSz="889000" rtl="0" eaLnBrk="1" fontAlgn="base" hangingPunct="1">
              <a:lnSpc>
                <a:spcPct val="88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01738" indent="-282575" algn="l" defTabSz="889000" rtl="0" eaLnBrk="1" fontAlgn="base" hangingPunct="1">
              <a:lnSpc>
                <a:spcPct val="88000"/>
              </a:lnSpc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6002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5pPr>
            <a:lvl6pPr marL="20574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6pPr>
            <a:lvl7pPr marL="25146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7pPr>
            <a:lvl8pPr marL="29718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8pPr>
            <a:lvl9pPr marL="34290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Bef>
                <a:spcPct val="50000"/>
              </a:spcBef>
              <a:buSzPct val="90000"/>
              <a:buFontTx/>
              <a:buNone/>
            </a:pPr>
            <a:r>
              <a:rPr lang="en-US" sz="2000" b="0" dirty="0"/>
              <a:t>We serve the leaders of our member institutions, as well as the following communities:</a:t>
            </a:r>
            <a:endParaRPr lang="en-US" sz="2000" b="0" kern="0" dirty="0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E15A83F9-C030-4BF9-ADB4-8DD5F126B2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5344" y="5111218"/>
            <a:ext cx="1057275" cy="105727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321E445-C842-4260-BC2E-E8ABD763C068}"/>
              </a:ext>
            </a:extLst>
          </p:cNvPr>
          <p:cNvSpPr/>
          <p:nvPr/>
        </p:nvSpPr>
        <p:spPr>
          <a:xfrm>
            <a:off x="1817159" y="5091275"/>
            <a:ext cx="2132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defRPr/>
            </a:pPr>
            <a:r>
              <a:rPr lang="en-US" sz="2800" dirty="0">
                <a:solidFill>
                  <a:schemeClr val="tx1"/>
                </a:solidFill>
              </a:rPr>
              <a:t>173,000+</a:t>
            </a:r>
          </a:p>
          <a:p>
            <a:pPr marL="114300" lvl="1">
              <a:defRPr/>
            </a:pPr>
            <a:r>
              <a:rPr lang="en-US" sz="1800" b="0" dirty="0">
                <a:solidFill>
                  <a:schemeClr val="tx1"/>
                </a:solidFill>
              </a:rPr>
              <a:t>full-time faculty members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CD920E-FAA3-4598-B209-F67095431225}"/>
              </a:ext>
            </a:extLst>
          </p:cNvPr>
          <p:cNvSpPr/>
          <p:nvPr/>
        </p:nvSpPr>
        <p:spPr>
          <a:xfrm>
            <a:off x="9275494" y="5091275"/>
            <a:ext cx="2132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89,000+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medical students</a:t>
            </a:r>
            <a:endParaRPr lang="en-US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E2718311-1E11-411A-A477-353903C4F8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9889" y="4937023"/>
            <a:ext cx="1057275" cy="105727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5FA0448-3692-4195-BBD3-1A4FEB9AE0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69840" y="4994025"/>
            <a:ext cx="962120" cy="96212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2F6950D-7D28-418A-B064-FCE61EF22A67}"/>
              </a:ext>
            </a:extLst>
          </p:cNvPr>
          <p:cNvSpPr/>
          <p:nvPr/>
        </p:nvSpPr>
        <p:spPr>
          <a:xfrm>
            <a:off x="5545826" y="5091275"/>
            <a:ext cx="22965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defRPr/>
            </a:pPr>
            <a:r>
              <a:rPr lang="en-US" sz="2800" dirty="0">
                <a:solidFill>
                  <a:schemeClr val="tx1"/>
                </a:solidFill>
              </a:rPr>
              <a:t>129,000+</a:t>
            </a:r>
          </a:p>
          <a:p>
            <a:pPr marL="114300" lvl="1">
              <a:defRPr/>
            </a:pPr>
            <a:r>
              <a:rPr lang="en-US" sz="1800" b="0" dirty="0">
                <a:solidFill>
                  <a:schemeClr val="tx1"/>
                </a:solidFill>
              </a:rPr>
              <a:t>resident physicians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25D1F-16CD-4994-B7AB-A69BF1E055E7}"/>
              </a:ext>
            </a:extLst>
          </p:cNvPr>
          <p:cNvSpPr txBox="1"/>
          <p:nvPr/>
        </p:nvSpPr>
        <p:spPr>
          <a:xfrm>
            <a:off x="539624" y="6372225"/>
            <a:ext cx="633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aamc.org/who-we-are/institutional-membership</a:t>
            </a:r>
          </a:p>
        </p:txBody>
      </p:sp>
    </p:spTree>
    <p:extLst>
      <p:ext uri="{BB962C8B-B14F-4D97-AF65-F5344CB8AC3E}">
        <p14:creationId xmlns:p14="http://schemas.microsoft.com/office/powerpoint/2010/main" val="36352672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57C5-BC28-444E-B5D6-D8E18C6A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Our Constituents Engage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8E6BB96-661A-4D73-B3FE-F3C3E05B6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962670"/>
              </p:ext>
            </p:extLst>
          </p:nvPr>
        </p:nvGraphicFramePr>
        <p:xfrm>
          <a:off x="759884" y="1158578"/>
          <a:ext cx="11051115" cy="5242222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683705">
                  <a:extLst>
                    <a:ext uri="{9D8B030D-6E8A-4147-A177-3AD203B41FA5}">
                      <a16:colId xmlns:a16="http://schemas.microsoft.com/office/drawing/2014/main" val="3162827292"/>
                    </a:ext>
                  </a:extLst>
                </a:gridCol>
                <a:gridCol w="3683705">
                  <a:extLst>
                    <a:ext uri="{9D8B030D-6E8A-4147-A177-3AD203B41FA5}">
                      <a16:colId xmlns:a16="http://schemas.microsoft.com/office/drawing/2014/main" val="33418344"/>
                    </a:ext>
                  </a:extLst>
                </a:gridCol>
                <a:gridCol w="3683705">
                  <a:extLst>
                    <a:ext uri="{9D8B030D-6E8A-4147-A177-3AD203B41FA5}">
                      <a16:colId xmlns:a16="http://schemas.microsoft.com/office/drawing/2014/main" val="849144270"/>
                    </a:ext>
                  </a:extLst>
                </a:gridCol>
              </a:tblGrid>
              <a:tr h="655699">
                <a:tc>
                  <a:txBody>
                    <a:bodyPr/>
                    <a:lstStyle/>
                    <a:p>
                      <a:r>
                        <a:rPr lang="en-US" sz="1700" dirty="0"/>
                        <a:t>Council of Deans</a:t>
                      </a: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Council of Teaching Hospitals </a:t>
                      </a:r>
                    </a:p>
                    <a:p>
                      <a:r>
                        <a:rPr lang="en-US" sz="1700" dirty="0"/>
                        <a:t>and Health Systems</a:t>
                      </a: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Council of Faculty and Academic Societies</a:t>
                      </a: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04636"/>
                  </a:ext>
                </a:extLst>
              </a:tr>
              <a:tr h="655699">
                <a:tc>
                  <a:txBody>
                    <a:bodyPr/>
                    <a:lstStyle/>
                    <a:p>
                      <a:r>
                        <a:rPr lang="en-US" sz="1700" dirty="0"/>
                        <a:t>Organization of Resident Representatives</a:t>
                      </a:r>
                      <a:endParaRPr lang="en-US" sz="1700" b="0" dirty="0"/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Organization of Student Representatives</a:t>
                      </a:r>
                      <a:endParaRPr lang="en-US" sz="1700" b="0" dirty="0"/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Forum on Conflicts of Interest in Academe</a:t>
                      </a:r>
                      <a:endParaRPr lang="en-US" sz="1700" b="1" dirty="0"/>
                    </a:p>
                  </a:txBody>
                  <a:tcPr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80528802"/>
                  </a:ext>
                </a:extLst>
              </a:tr>
              <a:tr h="654014">
                <a:tc>
                  <a:txBody>
                    <a:bodyPr/>
                    <a:lstStyle/>
                    <a:p>
                      <a:r>
                        <a:rPr lang="en-US" sz="1700" dirty="0"/>
                        <a:t>Chief Medical Officers Group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Compliance Officers Forum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Group on Business Affairs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182467"/>
                  </a:ext>
                </a:extLst>
              </a:tr>
              <a:tr h="655699">
                <a:tc>
                  <a:txBody>
                    <a:bodyPr/>
                    <a:lstStyle/>
                    <a:p>
                      <a:r>
                        <a:rPr lang="en-US" sz="1700" dirty="0"/>
                        <a:t>Government Relations Representatives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Graduate Research, Education, </a:t>
                      </a:r>
                    </a:p>
                    <a:p>
                      <a:r>
                        <a:rPr lang="en-US" sz="1700" dirty="0"/>
                        <a:t>and Training Group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2000250" algn="l"/>
                        </a:tabLst>
                      </a:pPr>
                      <a:r>
                        <a:rPr lang="en-US" sz="1700" dirty="0"/>
                        <a:t>Group on Faculty Affairs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756639"/>
                  </a:ext>
                </a:extLst>
              </a:tr>
              <a:tr h="655699">
                <a:tc>
                  <a:txBody>
                    <a:bodyPr/>
                    <a:lstStyle/>
                    <a:p>
                      <a:r>
                        <a:rPr lang="en-US" sz="1700" dirty="0"/>
                        <a:t>Group on Diversity &amp; Inclusion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Group on Educational Affairs 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Institutional Advancement</a:t>
                      </a:r>
                      <a:endParaRPr lang="en-US" sz="17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5973073"/>
                  </a:ext>
                </a:extLst>
              </a:tr>
              <a:tr h="655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Faculty Practice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Information Resources</a:t>
                      </a:r>
                      <a:endParaRPr lang="en-US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Research Advancement and Development</a:t>
                      </a:r>
                      <a:endParaRPr lang="en-US" sz="17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8164527"/>
                  </a:ext>
                </a:extLst>
              </a:tr>
              <a:tr h="655699">
                <a:tc>
                  <a:txBody>
                    <a:bodyPr/>
                    <a:lstStyle/>
                    <a:p>
                      <a:r>
                        <a:rPr lang="en-US" sz="1700" dirty="0"/>
                        <a:t>Group on Institutional Planning</a:t>
                      </a:r>
                      <a:endParaRPr lang="en-US" sz="1700" b="0" dirty="0"/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Regional Medical Campuses</a:t>
                      </a:r>
                      <a:endParaRPr lang="en-US" sz="1700" b="0" dirty="0"/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Women in Medicine &amp; Science</a:t>
                      </a:r>
                      <a:endParaRPr lang="en-US" sz="1700" b="1" dirty="0"/>
                    </a:p>
                  </a:txBody>
                  <a:tcPr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155738"/>
                  </a:ext>
                </a:extLst>
              </a:tr>
              <a:tr h="654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Resident Affairs</a:t>
                      </a: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Group on Student Affairs</a:t>
                      </a: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85270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574FC5-8BBB-4092-8864-615783671698}"/>
              </a:ext>
            </a:extLst>
          </p:cNvPr>
          <p:cNvSpPr txBox="1"/>
          <p:nvPr/>
        </p:nvSpPr>
        <p:spPr>
          <a:xfrm>
            <a:off x="759884" y="6400800"/>
            <a:ext cx="6564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aamc.org/professional-development/affinity-groups</a:t>
            </a:r>
          </a:p>
        </p:txBody>
      </p:sp>
    </p:spTree>
    <p:extLst>
      <p:ext uri="{BB962C8B-B14F-4D97-AF65-F5344CB8AC3E}">
        <p14:creationId xmlns:p14="http://schemas.microsoft.com/office/powerpoint/2010/main" val="20581368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9650" y="293688"/>
            <a:ext cx="11182350" cy="6207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Agenda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12" y="4092042"/>
            <a:ext cx="2971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0" dirty="0">
              <a:solidFill>
                <a:schemeClr val="accent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5812" y="715049"/>
            <a:ext cx="12292443" cy="2215991"/>
            <a:chOff x="375812" y="715049"/>
            <a:chExt cx="12292443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375812" y="715049"/>
              <a:ext cx="29718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accent1"/>
                  </a:solidFill>
                </a:rPr>
                <a:t>01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3320" y="1161325"/>
              <a:ext cx="97349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Who We Are – Our Mission, </a:t>
              </a:r>
            </a:p>
            <a:p>
              <a:r>
                <a:rPr lang="en-US" sz="4000" dirty="0"/>
                <a:t>History And Strategy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808541" y="2643809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375812" y="2393154"/>
            <a:ext cx="10276609" cy="2215991"/>
            <a:chOff x="375812" y="2393154"/>
            <a:chExt cx="10276609" cy="2215991"/>
          </a:xfrm>
        </p:grpSpPr>
        <p:sp>
          <p:nvSpPr>
            <p:cNvPr id="11" name="TextBox 10"/>
            <p:cNvSpPr txBox="1"/>
            <p:nvPr/>
          </p:nvSpPr>
          <p:spPr>
            <a:xfrm>
              <a:off x="2933320" y="3147206"/>
              <a:ext cx="7153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How We Serve Our Members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812" y="2393154"/>
              <a:ext cx="29723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accent1"/>
                  </a:solidFill>
                </a:rPr>
                <a:t>02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H="1">
              <a:off x="808541" y="4346714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29823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4B41-23D9-4903-8B7C-862C626B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Our Constituents Engage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ED2657-1951-45DA-B527-4B3ACE8F64C8}"/>
              </a:ext>
            </a:extLst>
          </p:cNvPr>
          <p:cNvSpPr txBox="1"/>
          <p:nvPr/>
        </p:nvSpPr>
        <p:spPr>
          <a:xfrm>
            <a:off x="7148059" y="5739579"/>
            <a:ext cx="3568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Reviewer for Academic Medicine / </a:t>
            </a:r>
            <a:r>
              <a:rPr lang="en-US" dirty="0" err="1">
                <a:solidFill>
                  <a:schemeClr val="tx1"/>
                </a:solidFill>
              </a:rPr>
              <a:t>MedEdPORTAL</a:t>
            </a:r>
            <a:endParaRPr lang="en-US" dirty="0">
              <a:solidFill>
                <a:schemeClr val="tx1"/>
              </a:solidFill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D347A-5513-4DB3-A281-80BF886DCA00}"/>
              </a:ext>
            </a:extLst>
          </p:cNvPr>
          <p:cNvSpPr/>
          <p:nvPr/>
        </p:nvSpPr>
        <p:spPr>
          <a:xfrm>
            <a:off x="960154" y="3133702"/>
            <a:ext cx="217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Learner Feedback Panel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D53B76-F709-462A-956B-6DC459C0C099}"/>
              </a:ext>
            </a:extLst>
          </p:cNvPr>
          <p:cNvSpPr/>
          <p:nvPr/>
        </p:nvSpPr>
        <p:spPr>
          <a:xfrm>
            <a:off x="3674716" y="3133702"/>
            <a:ext cx="2373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AMCAS Advisory Committee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B3FDFF-E1EB-4CF0-8C15-BE6425958EA0}"/>
              </a:ext>
            </a:extLst>
          </p:cNvPr>
          <p:cNvSpPr/>
          <p:nvPr/>
        </p:nvSpPr>
        <p:spPr>
          <a:xfrm>
            <a:off x="6377056" y="3133702"/>
            <a:ext cx="217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ERAS Advisory Committee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83043-CAEF-4B8A-A49A-F9CF4FD3335C}"/>
              </a:ext>
            </a:extLst>
          </p:cNvPr>
          <p:cNvSpPr/>
          <p:nvPr/>
        </p:nvSpPr>
        <p:spPr>
          <a:xfrm>
            <a:off x="9079396" y="3133702"/>
            <a:ext cx="217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MCAT Validity Committee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5E76F9-2CB5-45FC-801C-E62CEEDACAC2}"/>
              </a:ext>
            </a:extLst>
          </p:cNvPr>
          <p:cNvSpPr/>
          <p:nvPr/>
        </p:nvSpPr>
        <p:spPr>
          <a:xfrm>
            <a:off x="1060871" y="5739579"/>
            <a:ext cx="3198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VSLO Ad Hoc Technical Working Group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DE035A-547D-4555-915A-85E9C198C5BF}"/>
              </a:ext>
            </a:extLst>
          </p:cNvPr>
          <p:cNvSpPr/>
          <p:nvPr/>
        </p:nvSpPr>
        <p:spPr>
          <a:xfrm>
            <a:off x="4892651" y="5739579"/>
            <a:ext cx="1834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MSPE Task Force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D0218CB-B514-474D-AA11-ADFD55833EE2}"/>
              </a:ext>
            </a:extLst>
          </p:cNvPr>
          <p:cNvGrpSpPr/>
          <p:nvPr/>
        </p:nvGrpSpPr>
        <p:grpSpPr>
          <a:xfrm>
            <a:off x="4076529" y="1479307"/>
            <a:ext cx="1503947" cy="1503947"/>
            <a:chOff x="4076529" y="1479307"/>
            <a:chExt cx="1503947" cy="15039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A1454C6-266A-414E-80E0-846F14CEEA35}"/>
                </a:ext>
              </a:extLst>
            </p:cNvPr>
            <p:cNvSpPr/>
            <p:nvPr/>
          </p:nvSpPr>
          <p:spPr bwMode="auto">
            <a:xfrm>
              <a:off x="4076529" y="1479307"/>
              <a:ext cx="1503947" cy="1503947"/>
            </a:xfrm>
            <a:prstGeom prst="ellipse">
              <a:avLst/>
            </a:prstGeom>
            <a:solidFill>
              <a:srgbClr val="92D9EF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D6FB517-1F86-4F10-ADF9-5B8FB4A9ED45}"/>
                </a:ext>
              </a:extLst>
            </p:cNvPr>
            <p:cNvGrpSpPr/>
            <p:nvPr/>
          </p:nvGrpSpPr>
          <p:grpSpPr>
            <a:xfrm>
              <a:off x="4334790" y="1885927"/>
              <a:ext cx="987425" cy="719138"/>
              <a:chOff x="6940551" y="5811838"/>
              <a:chExt cx="987425" cy="719138"/>
            </a:xfrm>
            <a:solidFill>
              <a:schemeClr val="tx1">
                <a:lumMod val="50000"/>
              </a:schemeClr>
            </a:solidFill>
          </p:grpSpPr>
          <p:sp>
            <p:nvSpPr>
              <p:cNvPr id="17" name="Freeform 260">
                <a:extLst>
                  <a:ext uri="{FF2B5EF4-FFF2-40B4-BE49-F238E27FC236}">
                    <a16:creationId xmlns:a16="http://schemas.microsoft.com/office/drawing/2014/main" id="{222AC15A-3102-4506-AC8F-632E11E1C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6976" y="6061075"/>
                <a:ext cx="381000" cy="312738"/>
              </a:xfrm>
              <a:custGeom>
                <a:avLst/>
                <a:gdLst>
                  <a:gd name="T0" fmla="*/ 231 w 240"/>
                  <a:gd name="T1" fmla="*/ 28 h 197"/>
                  <a:gd name="T2" fmla="*/ 221 w 240"/>
                  <a:gd name="T3" fmla="*/ 30 h 197"/>
                  <a:gd name="T4" fmla="*/ 218 w 240"/>
                  <a:gd name="T5" fmla="*/ 38 h 197"/>
                  <a:gd name="T6" fmla="*/ 214 w 240"/>
                  <a:gd name="T7" fmla="*/ 66 h 197"/>
                  <a:gd name="T8" fmla="*/ 205 w 240"/>
                  <a:gd name="T9" fmla="*/ 53 h 197"/>
                  <a:gd name="T10" fmla="*/ 201 w 240"/>
                  <a:gd name="T11" fmla="*/ 39 h 197"/>
                  <a:gd name="T12" fmla="*/ 191 w 240"/>
                  <a:gd name="T13" fmla="*/ 21 h 197"/>
                  <a:gd name="T14" fmla="*/ 178 w 240"/>
                  <a:gd name="T15" fmla="*/ 8 h 197"/>
                  <a:gd name="T16" fmla="*/ 160 w 240"/>
                  <a:gd name="T17" fmla="*/ 0 h 197"/>
                  <a:gd name="T18" fmla="*/ 150 w 240"/>
                  <a:gd name="T19" fmla="*/ 0 h 197"/>
                  <a:gd name="T20" fmla="*/ 128 w 240"/>
                  <a:gd name="T21" fmla="*/ 4 h 197"/>
                  <a:gd name="T22" fmla="*/ 116 w 240"/>
                  <a:gd name="T23" fmla="*/ 13 h 197"/>
                  <a:gd name="T24" fmla="*/ 105 w 240"/>
                  <a:gd name="T25" fmla="*/ 26 h 197"/>
                  <a:gd name="T26" fmla="*/ 77 w 240"/>
                  <a:gd name="T27" fmla="*/ 92 h 197"/>
                  <a:gd name="T28" fmla="*/ 51 w 240"/>
                  <a:gd name="T29" fmla="*/ 96 h 197"/>
                  <a:gd name="T30" fmla="*/ 13 w 240"/>
                  <a:gd name="T31" fmla="*/ 99 h 197"/>
                  <a:gd name="T32" fmla="*/ 4 w 240"/>
                  <a:gd name="T33" fmla="*/ 105 h 197"/>
                  <a:gd name="T34" fmla="*/ 0 w 240"/>
                  <a:gd name="T35" fmla="*/ 118 h 197"/>
                  <a:gd name="T36" fmla="*/ 2 w 240"/>
                  <a:gd name="T37" fmla="*/ 128 h 197"/>
                  <a:gd name="T38" fmla="*/ 13 w 240"/>
                  <a:gd name="T39" fmla="*/ 137 h 197"/>
                  <a:gd name="T40" fmla="*/ 96 w 240"/>
                  <a:gd name="T41" fmla="*/ 139 h 197"/>
                  <a:gd name="T42" fmla="*/ 103 w 240"/>
                  <a:gd name="T43" fmla="*/ 137 h 197"/>
                  <a:gd name="T44" fmla="*/ 115 w 240"/>
                  <a:gd name="T45" fmla="*/ 129 h 197"/>
                  <a:gd name="T46" fmla="*/ 143 w 240"/>
                  <a:gd name="T47" fmla="*/ 73 h 197"/>
                  <a:gd name="T48" fmla="*/ 156 w 240"/>
                  <a:gd name="T49" fmla="*/ 90 h 197"/>
                  <a:gd name="T50" fmla="*/ 167 w 240"/>
                  <a:gd name="T51" fmla="*/ 118 h 197"/>
                  <a:gd name="T52" fmla="*/ 169 w 240"/>
                  <a:gd name="T53" fmla="*/ 129 h 197"/>
                  <a:gd name="T54" fmla="*/ 161 w 240"/>
                  <a:gd name="T55" fmla="*/ 159 h 197"/>
                  <a:gd name="T56" fmla="*/ 150 w 240"/>
                  <a:gd name="T57" fmla="*/ 178 h 197"/>
                  <a:gd name="T58" fmla="*/ 130 w 240"/>
                  <a:gd name="T59" fmla="*/ 197 h 197"/>
                  <a:gd name="T60" fmla="*/ 193 w 240"/>
                  <a:gd name="T61" fmla="*/ 197 h 197"/>
                  <a:gd name="T62" fmla="*/ 210 w 240"/>
                  <a:gd name="T63" fmla="*/ 193 h 197"/>
                  <a:gd name="T64" fmla="*/ 223 w 240"/>
                  <a:gd name="T65" fmla="*/ 184 h 197"/>
                  <a:gd name="T66" fmla="*/ 229 w 240"/>
                  <a:gd name="T67" fmla="*/ 178 h 197"/>
                  <a:gd name="T68" fmla="*/ 235 w 240"/>
                  <a:gd name="T69" fmla="*/ 159 h 197"/>
                  <a:gd name="T70" fmla="*/ 235 w 240"/>
                  <a:gd name="T71" fmla="*/ 146 h 197"/>
                  <a:gd name="T72" fmla="*/ 235 w 240"/>
                  <a:gd name="T73" fmla="*/ 98 h 197"/>
                  <a:gd name="T74" fmla="*/ 240 w 240"/>
                  <a:gd name="T75" fmla="*/ 41 h 197"/>
                  <a:gd name="T76" fmla="*/ 240 w 240"/>
                  <a:gd name="T77" fmla="*/ 38 h 197"/>
                  <a:gd name="T78" fmla="*/ 235 w 240"/>
                  <a:gd name="T79" fmla="*/ 30 h 197"/>
                  <a:gd name="T80" fmla="*/ 231 w 240"/>
                  <a:gd name="T81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0" h="197">
                    <a:moveTo>
                      <a:pt x="231" y="28"/>
                    </a:moveTo>
                    <a:lnTo>
                      <a:pt x="231" y="28"/>
                    </a:lnTo>
                    <a:lnTo>
                      <a:pt x="225" y="28"/>
                    </a:lnTo>
                    <a:lnTo>
                      <a:pt x="221" y="30"/>
                    </a:lnTo>
                    <a:lnTo>
                      <a:pt x="220" y="34"/>
                    </a:lnTo>
                    <a:lnTo>
                      <a:pt x="218" y="38"/>
                    </a:lnTo>
                    <a:lnTo>
                      <a:pt x="218" y="38"/>
                    </a:lnTo>
                    <a:lnTo>
                      <a:pt x="214" y="66"/>
                    </a:lnTo>
                    <a:lnTo>
                      <a:pt x="212" y="96"/>
                    </a:lnTo>
                    <a:lnTo>
                      <a:pt x="205" y="53"/>
                    </a:lnTo>
                    <a:lnTo>
                      <a:pt x="205" y="53"/>
                    </a:lnTo>
                    <a:lnTo>
                      <a:pt x="201" y="39"/>
                    </a:lnTo>
                    <a:lnTo>
                      <a:pt x="197" y="30"/>
                    </a:lnTo>
                    <a:lnTo>
                      <a:pt x="191" y="21"/>
                    </a:lnTo>
                    <a:lnTo>
                      <a:pt x="186" y="13"/>
                    </a:lnTo>
                    <a:lnTo>
                      <a:pt x="178" y="8"/>
                    </a:lnTo>
                    <a:lnTo>
                      <a:pt x="169" y="4"/>
                    </a:lnTo>
                    <a:lnTo>
                      <a:pt x="16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5" y="2"/>
                    </a:lnTo>
                    <a:lnTo>
                      <a:pt x="128" y="4"/>
                    </a:lnTo>
                    <a:lnTo>
                      <a:pt x="122" y="8"/>
                    </a:lnTo>
                    <a:lnTo>
                      <a:pt x="116" y="13"/>
                    </a:lnTo>
                    <a:lnTo>
                      <a:pt x="111" y="19"/>
                    </a:lnTo>
                    <a:lnTo>
                      <a:pt x="105" y="26"/>
                    </a:lnTo>
                    <a:lnTo>
                      <a:pt x="101" y="34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51" y="96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8" y="101"/>
                    </a:lnTo>
                    <a:lnTo>
                      <a:pt x="4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28"/>
                    </a:lnTo>
                    <a:lnTo>
                      <a:pt x="6" y="133"/>
                    </a:lnTo>
                    <a:lnTo>
                      <a:pt x="13" y="137"/>
                    </a:lnTo>
                    <a:lnTo>
                      <a:pt x="23" y="139"/>
                    </a:lnTo>
                    <a:lnTo>
                      <a:pt x="96" y="139"/>
                    </a:lnTo>
                    <a:lnTo>
                      <a:pt x="96" y="139"/>
                    </a:lnTo>
                    <a:lnTo>
                      <a:pt x="103" y="137"/>
                    </a:lnTo>
                    <a:lnTo>
                      <a:pt x="109" y="133"/>
                    </a:lnTo>
                    <a:lnTo>
                      <a:pt x="115" y="129"/>
                    </a:lnTo>
                    <a:lnTo>
                      <a:pt x="120" y="122"/>
                    </a:lnTo>
                    <a:lnTo>
                      <a:pt x="143" y="73"/>
                    </a:lnTo>
                    <a:lnTo>
                      <a:pt x="143" y="73"/>
                    </a:lnTo>
                    <a:lnTo>
                      <a:pt x="156" y="90"/>
                    </a:lnTo>
                    <a:lnTo>
                      <a:pt x="163" y="105"/>
                    </a:lnTo>
                    <a:lnTo>
                      <a:pt x="167" y="118"/>
                    </a:lnTo>
                    <a:lnTo>
                      <a:pt x="169" y="129"/>
                    </a:lnTo>
                    <a:lnTo>
                      <a:pt x="169" y="129"/>
                    </a:lnTo>
                    <a:lnTo>
                      <a:pt x="167" y="143"/>
                    </a:lnTo>
                    <a:lnTo>
                      <a:pt x="161" y="159"/>
                    </a:lnTo>
                    <a:lnTo>
                      <a:pt x="158" y="169"/>
                    </a:lnTo>
                    <a:lnTo>
                      <a:pt x="150" y="178"/>
                    </a:lnTo>
                    <a:lnTo>
                      <a:pt x="141" y="188"/>
                    </a:lnTo>
                    <a:lnTo>
                      <a:pt x="130" y="197"/>
                    </a:lnTo>
                    <a:lnTo>
                      <a:pt x="193" y="197"/>
                    </a:lnTo>
                    <a:lnTo>
                      <a:pt x="193" y="197"/>
                    </a:lnTo>
                    <a:lnTo>
                      <a:pt x="203" y="197"/>
                    </a:lnTo>
                    <a:lnTo>
                      <a:pt x="210" y="193"/>
                    </a:lnTo>
                    <a:lnTo>
                      <a:pt x="218" y="189"/>
                    </a:lnTo>
                    <a:lnTo>
                      <a:pt x="223" y="184"/>
                    </a:lnTo>
                    <a:lnTo>
                      <a:pt x="223" y="184"/>
                    </a:lnTo>
                    <a:lnTo>
                      <a:pt x="229" y="178"/>
                    </a:lnTo>
                    <a:lnTo>
                      <a:pt x="233" y="171"/>
                    </a:lnTo>
                    <a:lnTo>
                      <a:pt x="235" y="159"/>
                    </a:lnTo>
                    <a:lnTo>
                      <a:pt x="235" y="146"/>
                    </a:lnTo>
                    <a:lnTo>
                      <a:pt x="235" y="146"/>
                    </a:lnTo>
                    <a:lnTo>
                      <a:pt x="235" y="124"/>
                    </a:lnTo>
                    <a:lnTo>
                      <a:pt x="235" y="98"/>
                    </a:lnTo>
                    <a:lnTo>
                      <a:pt x="236" y="69"/>
                    </a:lnTo>
                    <a:lnTo>
                      <a:pt x="240" y="41"/>
                    </a:lnTo>
                    <a:lnTo>
                      <a:pt x="240" y="41"/>
                    </a:lnTo>
                    <a:lnTo>
                      <a:pt x="240" y="38"/>
                    </a:lnTo>
                    <a:lnTo>
                      <a:pt x="238" y="34"/>
                    </a:lnTo>
                    <a:lnTo>
                      <a:pt x="235" y="30"/>
                    </a:lnTo>
                    <a:lnTo>
                      <a:pt x="231" y="28"/>
                    </a:lnTo>
                    <a:lnTo>
                      <a:pt x="23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61">
                <a:extLst>
                  <a:ext uri="{FF2B5EF4-FFF2-40B4-BE49-F238E27FC236}">
                    <a16:creationId xmlns:a16="http://schemas.microsoft.com/office/drawing/2014/main" id="{6597587C-037E-49DA-BA26-A533DCF7A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1" y="6061075"/>
                <a:ext cx="384175" cy="312738"/>
              </a:xfrm>
              <a:custGeom>
                <a:avLst/>
                <a:gdLst>
                  <a:gd name="T0" fmla="*/ 228 w 242"/>
                  <a:gd name="T1" fmla="*/ 99 h 197"/>
                  <a:gd name="T2" fmla="*/ 219 w 242"/>
                  <a:gd name="T3" fmla="*/ 77 h 197"/>
                  <a:gd name="T4" fmla="*/ 217 w 242"/>
                  <a:gd name="T5" fmla="*/ 73 h 197"/>
                  <a:gd name="T6" fmla="*/ 212 w 242"/>
                  <a:gd name="T7" fmla="*/ 71 h 197"/>
                  <a:gd name="T8" fmla="*/ 210 w 242"/>
                  <a:gd name="T9" fmla="*/ 71 h 197"/>
                  <a:gd name="T10" fmla="*/ 206 w 242"/>
                  <a:gd name="T11" fmla="*/ 75 h 197"/>
                  <a:gd name="T12" fmla="*/ 204 w 242"/>
                  <a:gd name="T13" fmla="*/ 81 h 197"/>
                  <a:gd name="T14" fmla="*/ 210 w 242"/>
                  <a:gd name="T15" fmla="*/ 98 h 197"/>
                  <a:gd name="T16" fmla="*/ 138 w 242"/>
                  <a:gd name="T17" fmla="*/ 34 h 197"/>
                  <a:gd name="T18" fmla="*/ 133 w 242"/>
                  <a:gd name="T19" fmla="*/ 26 h 197"/>
                  <a:gd name="T20" fmla="*/ 123 w 242"/>
                  <a:gd name="T21" fmla="*/ 13 h 197"/>
                  <a:gd name="T22" fmla="*/ 110 w 242"/>
                  <a:gd name="T23" fmla="*/ 4 h 197"/>
                  <a:gd name="T24" fmla="*/ 90 w 242"/>
                  <a:gd name="T25" fmla="*/ 0 h 197"/>
                  <a:gd name="T26" fmla="*/ 80 w 242"/>
                  <a:gd name="T27" fmla="*/ 0 h 197"/>
                  <a:gd name="T28" fmla="*/ 62 w 242"/>
                  <a:gd name="T29" fmla="*/ 8 h 197"/>
                  <a:gd name="T30" fmla="*/ 48 w 242"/>
                  <a:gd name="T31" fmla="*/ 21 h 197"/>
                  <a:gd name="T32" fmla="*/ 39 w 242"/>
                  <a:gd name="T33" fmla="*/ 39 h 197"/>
                  <a:gd name="T34" fmla="*/ 28 w 242"/>
                  <a:gd name="T35" fmla="*/ 107 h 197"/>
                  <a:gd name="T36" fmla="*/ 26 w 242"/>
                  <a:gd name="T37" fmla="*/ 71 h 197"/>
                  <a:gd name="T38" fmla="*/ 22 w 242"/>
                  <a:gd name="T39" fmla="*/ 38 h 197"/>
                  <a:gd name="T40" fmla="*/ 17 w 242"/>
                  <a:gd name="T41" fmla="*/ 30 h 197"/>
                  <a:gd name="T42" fmla="*/ 9 w 242"/>
                  <a:gd name="T43" fmla="*/ 28 h 197"/>
                  <a:gd name="T44" fmla="*/ 5 w 242"/>
                  <a:gd name="T45" fmla="*/ 30 h 197"/>
                  <a:gd name="T46" fmla="*/ 0 w 242"/>
                  <a:gd name="T47" fmla="*/ 38 h 197"/>
                  <a:gd name="T48" fmla="*/ 0 w 242"/>
                  <a:gd name="T49" fmla="*/ 41 h 197"/>
                  <a:gd name="T50" fmla="*/ 5 w 242"/>
                  <a:gd name="T51" fmla="*/ 98 h 197"/>
                  <a:gd name="T52" fmla="*/ 3 w 242"/>
                  <a:gd name="T53" fmla="*/ 146 h 197"/>
                  <a:gd name="T54" fmla="*/ 3 w 242"/>
                  <a:gd name="T55" fmla="*/ 159 h 197"/>
                  <a:gd name="T56" fmla="*/ 11 w 242"/>
                  <a:gd name="T57" fmla="*/ 178 h 197"/>
                  <a:gd name="T58" fmla="*/ 15 w 242"/>
                  <a:gd name="T59" fmla="*/ 184 h 197"/>
                  <a:gd name="T60" fmla="*/ 30 w 242"/>
                  <a:gd name="T61" fmla="*/ 193 h 197"/>
                  <a:gd name="T62" fmla="*/ 47 w 242"/>
                  <a:gd name="T63" fmla="*/ 197 h 197"/>
                  <a:gd name="T64" fmla="*/ 108 w 242"/>
                  <a:gd name="T65" fmla="*/ 197 h 197"/>
                  <a:gd name="T66" fmla="*/ 90 w 242"/>
                  <a:gd name="T67" fmla="*/ 178 h 197"/>
                  <a:gd name="T68" fmla="*/ 78 w 242"/>
                  <a:gd name="T69" fmla="*/ 159 h 197"/>
                  <a:gd name="T70" fmla="*/ 71 w 242"/>
                  <a:gd name="T71" fmla="*/ 129 h 197"/>
                  <a:gd name="T72" fmla="*/ 71 w 242"/>
                  <a:gd name="T73" fmla="*/ 118 h 197"/>
                  <a:gd name="T74" fmla="*/ 82 w 242"/>
                  <a:gd name="T75" fmla="*/ 88 h 197"/>
                  <a:gd name="T76" fmla="*/ 120 w 242"/>
                  <a:gd name="T77" fmla="*/ 122 h 197"/>
                  <a:gd name="T78" fmla="*/ 125 w 242"/>
                  <a:gd name="T79" fmla="*/ 129 h 197"/>
                  <a:gd name="T80" fmla="*/ 137 w 242"/>
                  <a:gd name="T81" fmla="*/ 137 h 197"/>
                  <a:gd name="T82" fmla="*/ 219 w 242"/>
                  <a:gd name="T83" fmla="*/ 139 h 197"/>
                  <a:gd name="T84" fmla="*/ 228 w 242"/>
                  <a:gd name="T85" fmla="*/ 137 h 197"/>
                  <a:gd name="T86" fmla="*/ 240 w 242"/>
                  <a:gd name="T87" fmla="*/ 128 h 197"/>
                  <a:gd name="T88" fmla="*/ 242 w 242"/>
                  <a:gd name="T89" fmla="*/ 118 h 197"/>
                  <a:gd name="T90" fmla="*/ 238 w 242"/>
                  <a:gd name="T91" fmla="*/ 107 h 197"/>
                  <a:gd name="T92" fmla="*/ 228 w 242"/>
                  <a:gd name="T93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2" h="197">
                    <a:moveTo>
                      <a:pt x="228" y="99"/>
                    </a:moveTo>
                    <a:lnTo>
                      <a:pt x="228" y="99"/>
                    </a:lnTo>
                    <a:lnTo>
                      <a:pt x="227" y="99"/>
                    </a:lnTo>
                    <a:lnTo>
                      <a:pt x="219" y="77"/>
                    </a:lnTo>
                    <a:lnTo>
                      <a:pt x="219" y="77"/>
                    </a:lnTo>
                    <a:lnTo>
                      <a:pt x="217" y="73"/>
                    </a:lnTo>
                    <a:lnTo>
                      <a:pt x="215" y="71"/>
                    </a:lnTo>
                    <a:lnTo>
                      <a:pt x="212" y="71"/>
                    </a:lnTo>
                    <a:lnTo>
                      <a:pt x="210" y="71"/>
                    </a:lnTo>
                    <a:lnTo>
                      <a:pt x="210" y="71"/>
                    </a:lnTo>
                    <a:lnTo>
                      <a:pt x="208" y="73"/>
                    </a:lnTo>
                    <a:lnTo>
                      <a:pt x="206" y="75"/>
                    </a:lnTo>
                    <a:lnTo>
                      <a:pt x="204" y="79"/>
                    </a:lnTo>
                    <a:lnTo>
                      <a:pt x="204" y="81"/>
                    </a:lnTo>
                    <a:lnTo>
                      <a:pt x="210" y="98"/>
                    </a:lnTo>
                    <a:lnTo>
                      <a:pt x="210" y="98"/>
                    </a:lnTo>
                    <a:lnTo>
                      <a:pt x="165" y="94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3" y="26"/>
                    </a:lnTo>
                    <a:lnTo>
                      <a:pt x="129" y="19"/>
                    </a:lnTo>
                    <a:lnTo>
                      <a:pt x="123" y="13"/>
                    </a:lnTo>
                    <a:lnTo>
                      <a:pt x="118" y="8"/>
                    </a:lnTo>
                    <a:lnTo>
                      <a:pt x="110" y="4"/>
                    </a:lnTo>
                    <a:lnTo>
                      <a:pt x="105" y="2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4" y="13"/>
                    </a:lnTo>
                    <a:lnTo>
                      <a:pt x="48" y="21"/>
                    </a:lnTo>
                    <a:lnTo>
                      <a:pt x="43" y="30"/>
                    </a:lnTo>
                    <a:lnTo>
                      <a:pt x="39" y="39"/>
                    </a:lnTo>
                    <a:lnTo>
                      <a:pt x="35" y="53"/>
                    </a:lnTo>
                    <a:lnTo>
                      <a:pt x="28" y="107"/>
                    </a:lnTo>
                    <a:lnTo>
                      <a:pt x="28" y="107"/>
                    </a:lnTo>
                    <a:lnTo>
                      <a:pt x="26" y="71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0" y="34"/>
                    </a:lnTo>
                    <a:lnTo>
                      <a:pt x="17" y="30"/>
                    </a:lnTo>
                    <a:lnTo>
                      <a:pt x="13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5" y="30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3" y="69"/>
                    </a:lnTo>
                    <a:lnTo>
                      <a:pt x="5" y="98"/>
                    </a:lnTo>
                    <a:lnTo>
                      <a:pt x="5" y="124"/>
                    </a:lnTo>
                    <a:lnTo>
                      <a:pt x="3" y="146"/>
                    </a:lnTo>
                    <a:lnTo>
                      <a:pt x="3" y="146"/>
                    </a:lnTo>
                    <a:lnTo>
                      <a:pt x="3" y="159"/>
                    </a:lnTo>
                    <a:lnTo>
                      <a:pt x="7" y="171"/>
                    </a:lnTo>
                    <a:lnTo>
                      <a:pt x="11" y="178"/>
                    </a:lnTo>
                    <a:lnTo>
                      <a:pt x="15" y="184"/>
                    </a:lnTo>
                    <a:lnTo>
                      <a:pt x="15" y="184"/>
                    </a:lnTo>
                    <a:lnTo>
                      <a:pt x="22" y="189"/>
                    </a:lnTo>
                    <a:lnTo>
                      <a:pt x="30" y="193"/>
                    </a:lnTo>
                    <a:lnTo>
                      <a:pt x="37" y="197"/>
                    </a:lnTo>
                    <a:lnTo>
                      <a:pt x="47" y="197"/>
                    </a:lnTo>
                    <a:lnTo>
                      <a:pt x="108" y="197"/>
                    </a:lnTo>
                    <a:lnTo>
                      <a:pt x="108" y="197"/>
                    </a:lnTo>
                    <a:lnTo>
                      <a:pt x="97" y="188"/>
                    </a:lnTo>
                    <a:lnTo>
                      <a:pt x="90" y="178"/>
                    </a:lnTo>
                    <a:lnTo>
                      <a:pt x="82" y="169"/>
                    </a:lnTo>
                    <a:lnTo>
                      <a:pt x="78" y="159"/>
                    </a:lnTo>
                    <a:lnTo>
                      <a:pt x="73" y="143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1" y="118"/>
                    </a:lnTo>
                    <a:lnTo>
                      <a:pt x="75" y="105"/>
                    </a:lnTo>
                    <a:lnTo>
                      <a:pt x="82" y="88"/>
                    </a:lnTo>
                    <a:lnTo>
                      <a:pt x="95" y="73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5" y="129"/>
                    </a:lnTo>
                    <a:lnTo>
                      <a:pt x="131" y="135"/>
                    </a:lnTo>
                    <a:lnTo>
                      <a:pt x="137" y="137"/>
                    </a:lnTo>
                    <a:lnTo>
                      <a:pt x="144" y="139"/>
                    </a:lnTo>
                    <a:lnTo>
                      <a:pt x="219" y="139"/>
                    </a:lnTo>
                    <a:lnTo>
                      <a:pt x="219" y="139"/>
                    </a:lnTo>
                    <a:lnTo>
                      <a:pt x="228" y="137"/>
                    </a:lnTo>
                    <a:lnTo>
                      <a:pt x="234" y="133"/>
                    </a:lnTo>
                    <a:lnTo>
                      <a:pt x="240" y="128"/>
                    </a:lnTo>
                    <a:lnTo>
                      <a:pt x="242" y="118"/>
                    </a:lnTo>
                    <a:lnTo>
                      <a:pt x="242" y="118"/>
                    </a:lnTo>
                    <a:lnTo>
                      <a:pt x="240" y="113"/>
                    </a:lnTo>
                    <a:lnTo>
                      <a:pt x="238" y="107"/>
                    </a:lnTo>
                    <a:lnTo>
                      <a:pt x="234" y="103"/>
                    </a:lnTo>
                    <a:lnTo>
                      <a:pt x="228" y="99"/>
                    </a:lnTo>
                    <a:lnTo>
                      <a:pt x="228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62">
                <a:extLst>
                  <a:ext uri="{FF2B5EF4-FFF2-40B4-BE49-F238E27FC236}">
                    <a16:creationId xmlns:a16="http://schemas.microsoft.com/office/drawing/2014/main" id="{FBCF6F72-0386-4DD4-AC91-D81571C7A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76" y="5811838"/>
                <a:ext cx="133350" cy="136525"/>
              </a:xfrm>
              <a:custGeom>
                <a:avLst/>
                <a:gdLst>
                  <a:gd name="T0" fmla="*/ 43 w 84"/>
                  <a:gd name="T1" fmla="*/ 86 h 86"/>
                  <a:gd name="T2" fmla="*/ 43 w 84"/>
                  <a:gd name="T3" fmla="*/ 86 h 86"/>
                  <a:gd name="T4" fmla="*/ 50 w 84"/>
                  <a:gd name="T5" fmla="*/ 86 h 86"/>
                  <a:gd name="T6" fmla="*/ 58 w 84"/>
                  <a:gd name="T7" fmla="*/ 82 h 86"/>
                  <a:gd name="T8" fmla="*/ 65 w 84"/>
                  <a:gd name="T9" fmla="*/ 78 h 86"/>
                  <a:gd name="T10" fmla="*/ 73 w 84"/>
                  <a:gd name="T11" fmla="*/ 73 h 86"/>
                  <a:gd name="T12" fmla="*/ 78 w 84"/>
                  <a:gd name="T13" fmla="*/ 67 h 86"/>
                  <a:gd name="T14" fmla="*/ 82 w 84"/>
                  <a:gd name="T15" fmla="*/ 60 h 86"/>
                  <a:gd name="T16" fmla="*/ 84 w 84"/>
                  <a:gd name="T17" fmla="*/ 52 h 86"/>
                  <a:gd name="T18" fmla="*/ 84 w 84"/>
                  <a:gd name="T19" fmla="*/ 43 h 86"/>
                  <a:gd name="T20" fmla="*/ 84 w 84"/>
                  <a:gd name="T21" fmla="*/ 43 h 86"/>
                  <a:gd name="T22" fmla="*/ 84 w 84"/>
                  <a:gd name="T23" fmla="*/ 35 h 86"/>
                  <a:gd name="T24" fmla="*/ 82 w 84"/>
                  <a:gd name="T25" fmla="*/ 26 h 86"/>
                  <a:gd name="T26" fmla="*/ 78 w 84"/>
                  <a:gd name="T27" fmla="*/ 18 h 86"/>
                  <a:gd name="T28" fmla="*/ 73 w 84"/>
                  <a:gd name="T29" fmla="*/ 13 h 86"/>
                  <a:gd name="T30" fmla="*/ 65 w 84"/>
                  <a:gd name="T31" fmla="*/ 7 h 86"/>
                  <a:gd name="T32" fmla="*/ 58 w 84"/>
                  <a:gd name="T33" fmla="*/ 3 h 86"/>
                  <a:gd name="T34" fmla="*/ 50 w 84"/>
                  <a:gd name="T35" fmla="*/ 1 h 86"/>
                  <a:gd name="T36" fmla="*/ 43 w 84"/>
                  <a:gd name="T37" fmla="*/ 0 h 86"/>
                  <a:gd name="T38" fmla="*/ 43 w 84"/>
                  <a:gd name="T39" fmla="*/ 0 h 86"/>
                  <a:gd name="T40" fmla="*/ 33 w 84"/>
                  <a:gd name="T41" fmla="*/ 1 h 86"/>
                  <a:gd name="T42" fmla="*/ 26 w 84"/>
                  <a:gd name="T43" fmla="*/ 3 h 86"/>
                  <a:gd name="T44" fmla="*/ 18 w 84"/>
                  <a:gd name="T45" fmla="*/ 7 h 86"/>
                  <a:gd name="T46" fmla="*/ 11 w 84"/>
                  <a:gd name="T47" fmla="*/ 13 h 86"/>
                  <a:gd name="T48" fmla="*/ 7 w 84"/>
                  <a:gd name="T49" fmla="*/ 18 h 86"/>
                  <a:gd name="T50" fmla="*/ 3 w 84"/>
                  <a:gd name="T51" fmla="*/ 26 h 86"/>
                  <a:gd name="T52" fmla="*/ 0 w 84"/>
                  <a:gd name="T53" fmla="*/ 35 h 86"/>
                  <a:gd name="T54" fmla="*/ 0 w 84"/>
                  <a:gd name="T55" fmla="*/ 43 h 86"/>
                  <a:gd name="T56" fmla="*/ 0 w 84"/>
                  <a:gd name="T57" fmla="*/ 43 h 86"/>
                  <a:gd name="T58" fmla="*/ 0 w 84"/>
                  <a:gd name="T59" fmla="*/ 52 h 86"/>
                  <a:gd name="T60" fmla="*/ 3 w 84"/>
                  <a:gd name="T61" fmla="*/ 60 h 86"/>
                  <a:gd name="T62" fmla="*/ 7 w 84"/>
                  <a:gd name="T63" fmla="*/ 67 h 86"/>
                  <a:gd name="T64" fmla="*/ 11 w 84"/>
                  <a:gd name="T65" fmla="*/ 73 h 86"/>
                  <a:gd name="T66" fmla="*/ 18 w 84"/>
                  <a:gd name="T67" fmla="*/ 78 h 86"/>
                  <a:gd name="T68" fmla="*/ 26 w 84"/>
                  <a:gd name="T69" fmla="*/ 82 h 86"/>
                  <a:gd name="T70" fmla="*/ 33 w 84"/>
                  <a:gd name="T71" fmla="*/ 86 h 86"/>
                  <a:gd name="T72" fmla="*/ 43 w 84"/>
                  <a:gd name="T73" fmla="*/ 86 h 86"/>
                  <a:gd name="T74" fmla="*/ 43 w 84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4" h="86">
                    <a:moveTo>
                      <a:pt x="43" y="86"/>
                    </a:moveTo>
                    <a:lnTo>
                      <a:pt x="43" y="86"/>
                    </a:lnTo>
                    <a:lnTo>
                      <a:pt x="50" y="86"/>
                    </a:lnTo>
                    <a:lnTo>
                      <a:pt x="58" y="82"/>
                    </a:lnTo>
                    <a:lnTo>
                      <a:pt x="65" y="78"/>
                    </a:lnTo>
                    <a:lnTo>
                      <a:pt x="73" y="73"/>
                    </a:lnTo>
                    <a:lnTo>
                      <a:pt x="78" y="67"/>
                    </a:lnTo>
                    <a:lnTo>
                      <a:pt x="82" y="60"/>
                    </a:lnTo>
                    <a:lnTo>
                      <a:pt x="84" y="52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4" y="35"/>
                    </a:lnTo>
                    <a:lnTo>
                      <a:pt x="82" y="26"/>
                    </a:lnTo>
                    <a:lnTo>
                      <a:pt x="78" y="18"/>
                    </a:lnTo>
                    <a:lnTo>
                      <a:pt x="73" y="13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18" y="7"/>
                    </a:lnTo>
                    <a:lnTo>
                      <a:pt x="11" y="13"/>
                    </a:lnTo>
                    <a:lnTo>
                      <a:pt x="7" y="18"/>
                    </a:lnTo>
                    <a:lnTo>
                      <a:pt x="3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3" y="60"/>
                    </a:lnTo>
                    <a:lnTo>
                      <a:pt x="7" y="67"/>
                    </a:lnTo>
                    <a:lnTo>
                      <a:pt x="11" y="73"/>
                    </a:lnTo>
                    <a:lnTo>
                      <a:pt x="18" y="78"/>
                    </a:lnTo>
                    <a:lnTo>
                      <a:pt x="26" y="82"/>
                    </a:lnTo>
                    <a:lnTo>
                      <a:pt x="33" y="86"/>
                    </a:lnTo>
                    <a:lnTo>
                      <a:pt x="43" y="86"/>
                    </a:lnTo>
                    <a:lnTo>
                      <a:pt x="43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63">
                <a:extLst>
                  <a:ext uri="{FF2B5EF4-FFF2-40B4-BE49-F238E27FC236}">
                    <a16:creationId xmlns:a16="http://schemas.microsoft.com/office/drawing/2014/main" id="{E02F3FEB-8D32-49B6-9689-C252177F3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9313" y="5965825"/>
                <a:ext cx="469900" cy="214313"/>
              </a:xfrm>
              <a:custGeom>
                <a:avLst/>
                <a:gdLst>
                  <a:gd name="T0" fmla="*/ 232 w 296"/>
                  <a:gd name="T1" fmla="*/ 96 h 135"/>
                  <a:gd name="T2" fmla="*/ 229 w 296"/>
                  <a:gd name="T3" fmla="*/ 56 h 135"/>
                  <a:gd name="T4" fmla="*/ 229 w 296"/>
                  <a:gd name="T5" fmla="*/ 56 h 135"/>
                  <a:gd name="T6" fmla="*/ 227 w 296"/>
                  <a:gd name="T7" fmla="*/ 43 h 135"/>
                  <a:gd name="T8" fmla="*/ 225 w 296"/>
                  <a:gd name="T9" fmla="*/ 32 h 135"/>
                  <a:gd name="T10" fmla="*/ 219 w 296"/>
                  <a:gd name="T11" fmla="*/ 23 h 135"/>
                  <a:gd name="T12" fmla="*/ 214 w 296"/>
                  <a:gd name="T13" fmla="*/ 15 h 135"/>
                  <a:gd name="T14" fmla="*/ 206 w 296"/>
                  <a:gd name="T15" fmla="*/ 9 h 135"/>
                  <a:gd name="T16" fmla="*/ 197 w 296"/>
                  <a:gd name="T17" fmla="*/ 4 h 135"/>
                  <a:gd name="T18" fmla="*/ 187 w 296"/>
                  <a:gd name="T19" fmla="*/ 2 h 135"/>
                  <a:gd name="T20" fmla="*/ 174 w 296"/>
                  <a:gd name="T21" fmla="*/ 0 h 135"/>
                  <a:gd name="T22" fmla="*/ 150 w 296"/>
                  <a:gd name="T23" fmla="*/ 21 h 135"/>
                  <a:gd name="T24" fmla="*/ 124 w 296"/>
                  <a:gd name="T25" fmla="*/ 0 h 135"/>
                  <a:gd name="T26" fmla="*/ 124 w 296"/>
                  <a:gd name="T27" fmla="*/ 0 h 135"/>
                  <a:gd name="T28" fmla="*/ 110 w 296"/>
                  <a:gd name="T29" fmla="*/ 2 h 135"/>
                  <a:gd name="T30" fmla="*/ 101 w 296"/>
                  <a:gd name="T31" fmla="*/ 4 h 135"/>
                  <a:gd name="T32" fmla="*/ 92 w 296"/>
                  <a:gd name="T33" fmla="*/ 9 h 135"/>
                  <a:gd name="T34" fmla="*/ 84 w 296"/>
                  <a:gd name="T35" fmla="*/ 15 h 135"/>
                  <a:gd name="T36" fmla="*/ 79 w 296"/>
                  <a:gd name="T37" fmla="*/ 23 h 135"/>
                  <a:gd name="T38" fmla="*/ 75 w 296"/>
                  <a:gd name="T39" fmla="*/ 32 h 135"/>
                  <a:gd name="T40" fmla="*/ 71 w 296"/>
                  <a:gd name="T41" fmla="*/ 43 h 135"/>
                  <a:gd name="T42" fmla="*/ 69 w 296"/>
                  <a:gd name="T43" fmla="*/ 56 h 135"/>
                  <a:gd name="T44" fmla="*/ 67 w 296"/>
                  <a:gd name="T45" fmla="*/ 96 h 135"/>
                  <a:gd name="T46" fmla="*/ 67 w 296"/>
                  <a:gd name="T47" fmla="*/ 96 h 135"/>
                  <a:gd name="T48" fmla="*/ 32 w 296"/>
                  <a:gd name="T49" fmla="*/ 103 h 135"/>
                  <a:gd name="T50" fmla="*/ 0 w 296"/>
                  <a:gd name="T51" fmla="*/ 114 h 135"/>
                  <a:gd name="T52" fmla="*/ 9 w 296"/>
                  <a:gd name="T53" fmla="*/ 135 h 135"/>
                  <a:gd name="T54" fmla="*/ 9 w 296"/>
                  <a:gd name="T55" fmla="*/ 135 h 135"/>
                  <a:gd name="T56" fmla="*/ 43 w 296"/>
                  <a:gd name="T57" fmla="*/ 124 h 135"/>
                  <a:gd name="T58" fmla="*/ 80 w 296"/>
                  <a:gd name="T59" fmla="*/ 116 h 135"/>
                  <a:gd name="T60" fmla="*/ 80 w 296"/>
                  <a:gd name="T61" fmla="*/ 116 h 135"/>
                  <a:gd name="T62" fmla="*/ 86 w 296"/>
                  <a:gd name="T63" fmla="*/ 107 h 135"/>
                  <a:gd name="T64" fmla="*/ 92 w 296"/>
                  <a:gd name="T65" fmla="*/ 98 h 135"/>
                  <a:gd name="T66" fmla="*/ 99 w 296"/>
                  <a:gd name="T67" fmla="*/ 90 h 135"/>
                  <a:gd name="T68" fmla="*/ 107 w 296"/>
                  <a:gd name="T69" fmla="*/ 84 h 135"/>
                  <a:gd name="T70" fmla="*/ 116 w 296"/>
                  <a:gd name="T71" fmla="*/ 79 h 135"/>
                  <a:gd name="T72" fmla="*/ 127 w 296"/>
                  <a:gd name="T73" fmla="*/ 75 h 135"/>
                  <a:gd name="T74" fmla="*/ 139 w 296"/>
                  <a:gd name="T75" fmla="*/ 71 h 135"/>
                  <a:gd name="T76" fmla="*/ 150 w 296"/>
                  <a:gd name="T77" fmla="*/ 71 h 135"/>
                  <a:gd name="T78" fmla="*/ 150 w 296"/>
                  <a:gd name="T79" fmla="*/ 71 h 135"/>
                  <a:gd name="T80" fmla="*/ 161 w 296"/>
                  <a:gd name="T81" fmla="*/ 71 h 135"/>
                  <a:gd name="T82" fmla="*/ 170 w 296"/>
                  <a:gd name="T83" fmla="*/ 75 h 135"/>
                  <a:gd name="T84" fmla="*/ 182 w 296"/>
                  <a:gd name="T85" fmla="*/ 79 h 135"/>
                  <a:gd name="T86" fmla="*/ 191 w 296"/>
                  <a:gd name="T87" fmla="*/ 84 h 135"/>
                  <a:gd name="T88" fmla="*/ 199 w 296"/>
                  <a:gd name="T89" fmla="*/ 90 h 135"/>
                  <a:gd name="T90" fmla="*/ 206 w 296"/>
                  <a:gd name="T91" fmla="*/ 98 h 135"/>
                  <a:gd name="T92" fmla="*/ 214 w 296"/>
                  <a:gd name="T93" fmla="*/ 107 h 135"/>
                  <a:gd name="T94" fmla="*/ 217 w 296"/>
                  <a:gd name="T95" fmla="*/ 116 h 135"/>
                  <a:gd name="T96" fmla="*/ 217 w 296"/>
                  <a:gd name="T97" fmla="*/ 116 h 135"/>
                  <a:gd name="T98" fmla="*/ 255 w 296"/>
                  <a:gd name="T99" fmla="*/ 124 h 135"/>
                  <a:gd name="T100" fmla="*/ 287 w 296"/>
                  <a:gd name="T101" fmla="*/ 135 h 135"/>
                  <a:gd name="T102" fmla="*/ 296 w 296"/>
                  <a:gd name="T103" fmla="*/ 114 h 135"/>
                  <a:gd name="T104" fmla="*/ 296 w 296"/>
                  <a:gd name="T105" fmla="*/ 114 h 135"/>
                  <a:gd name="T106" fmla="*/ 266 w 296"/>
                  <a:gd name="T107" fmla="*/ 103 h 135"/>
                  <a:gd name="T108" fmla="*/ 232 w 296"/>
                  <a:gd name="T109" fmla="*/ 96 h 135"/>
                  <a:gd name="T110" fmla="*/ 232 w 296"/>
                  <a:gd name="T111" fmla="*/ 9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135">
                    <a:moveTo>
                      <a:pt x="232" y="96"/>
                    </a:moveTo>
                    <a:lnTo>
                      <a:pt x="229" y="56"/>
                    </a:lnTo>
                    <a:lnTo>
                      <a:pt x="229" y="56"/>
                    </a:lnTo>
                    <a:lnTo>
                      <a:pt x="227" y="43"/>
                    </a:lnTo>
                    <a:lnTo>
                      <a:pt x="225" y="32"/>
                    </a:lnTo>
                    <a:lnTo>
                      <a:pt x="219" y="23"/>
                    </a:lnTo>
                    <a:lnTo>
                      <a:pt x="214" y="15"/>
                    </a:lnTo>
                    <a:lnTo>
                      <a:pt x="206" y="9"/>
                    </a:lnTo>
                    <a:lnTo>
                      <a:pt x="197" y="4"/>
                    </a:lnTo>
                    <a:lnTo>
                      <a:pt x="187" y="2"/>
                    </a:lnTo>
                    <a:lnTo>
                      <a:pt x="174" y="0"/>
                    </a:lnTo>
                    <a:lnTo>
                      <a:pt x="150" y="2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10" y="2"/>
                    </a:lnTo>
                    <a:lnTo>
                      <a:pt x="101" y="4"/>
                    </a:lnTo>
                    <a:lnTo>
                      <a:pt x="92" y="9"/>
                    </a:lnTo>
                    <a:lnTo>
                      <a:pt x="84" y="15"/>
                    </a:lnTo>
                    <a:lnTo>
                      <a:pt x="79" y="23"/>
                    </a:lnTo>
                    <a:lnTo>
                      <a:pt x="75" y="32"/>
                    </a:lnTo>
                    <a:lnTo>
                      <a:pt x="71" y="43"/>
                    </a:lnTo>
                    <a:lnTo>
                      <a:pt x="69" y="56"/>
                    </a:lnTo>
                    <a:lnTo>
                      <a:pt x="67" y="96"/>
                    </a:lnTo>
                    <a:lnTo>
                      <a:pt x="67" y="96"/>
                    </a:lnTo>
                    <a:lnTo>
                      <a:pt x="32" y="103"/>
                    </a:lnTo>
                    <a:lnTo>
                      <a:pt x="0" y="114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43" y="124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07"/>
                    </a:lnTo>
                    <a:lnTo>
                      <a:pt x="92" y="98"/>
                    </a:lnTo>
                    <a:lnTo>
                      <a:pt x="99" y="90"/>
                    </a:lnTo>
                    <a:lnTo>
                      <a:pt x="107" y="84"/>
                    </a:lnTo>
                    <a:lnTo>
                      <a:pt x="116" y="79"/>
                    </a:lnTo>
                    <a:lnTo>
                      <a:pt x="127" y="75"/>
                    </a:lnTo>
                    <a:lnTo>
                      <a:pt x="139" y="71"/>
                    </a:lnTo>
                    <a:lnTo>
                      <a:pt x="150" y="71"/>
                    </a:lnTo>
                    <a:lnTo>
                      <a:pt x="150" y="71"/>
                    </a:lnTo>
                    <a:lnTo>
                      <a:pt x="161" y="71"/>
                    </a:lnTo>
                    <a:lnTo>
                      <a:pt x="170" y="75"/>
                    </a:lnTo>
                    <a:lnTo>
                      <a:pt x="182" y="79"/>
                    </a:lnTo>
                    <a:lnTo>
                      <a:pt x="191" y="84"/>
                    </a:lnTo>
                    <a:lnTo>
                      <a:pt x="199" y="90"/>
                    </a:lnTo>
                    <a:lnTo>
                      <a:pt x="206" y="98"/>
                    </a:lnTo>
                    <a:lnTo>
                      <a:pt x="214" y="107"/>
                    </a:lnTo>
                    <a:lnTo>
                      <a:pt x="217" y="116"/>
                    </a:lnTo>
                    <a:lnTo>
                      <a:pt x="217" y="116"/>
                    </a:lnTo>
                    <a:lnTo>
                      <a:pt x="255" y="124"/>
                    </a:lnTo>
                    <a:lnTo>
                      <a:pt x="287" y="135"/>
                    </a:lnTo>
                    <a:lnTo>
                      <a:pt x="296" y="114"/>
                    </a:lnTo>
                    <a:lnTo>
                      <a:pt x="296" y="114"/>
                    </a:lnTo>
                    <a:lnTo>
                      <a:pt x="266" y="103"/>
                    </a:lnTo>
                    <a:lnTo>
                      <a:pt x="232" y="96"/>
                    </a:lnTo>
                    <a:lnTo>
                      <a:pt x="23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64">
                <a:extLst>
                  <a:ext uri="{FF2B5EF4-FFF2-40B4-BE49-F238E27FC236}">
                    <a16:creationId xmlns:a16="http://schemas.microsoft.com/office/drawing/2014/main" id="{FA031E6D-8281-40F8-B2E1-3202F9EF0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426" y="6227763"/>
                <a:ext cx="171450" cy="173038"/>
              </a:xfrm>
              <a:custGeom>
                <a:avLst/>
                <a:gdLst>
                  <a:gd name="T0" fmla="*/ 24 w 108"/>
                  <a:gd name="T1" fmla="*/ 34 h 109"/>
                  <a:gd name="T2" fmla="*/ 24 w 108"/>
                  <a:gd name="T3" fmla="*/ 34 h 109"/>
                  <a:gd name="T4" fmla="*/ 17 w 108"/>
                  <a:gd name="T5" fmla="*/ 24 h 109"/>
                  <a:gd name="T6" fmla="*/ 5 w 108"/>
                  <a:gd name="T7" fmla="*/ 0 h 109"/>
                  <a:gd name="T8" fmla="*/ 5 w 108"/>
                  <a:gd name="T9" fmla="*/ 0 h 109"/>
                  <a:gd name="T10" fmla="*/ 2 w 108"/>
                  <a:gd name="T11" fmla="*/ 13 h 109"/>
                  <a:gd name="T12" fmla="*/ 0 w 108"/>
                  <a:gd name="T13" fmla="*/ 24 h 109"/>
                  <a:gd name="T14" fmla="*/ 0 w 108"/>
                  <a:gd name="T15" fmla="*/ 24 h 109"/>
                  <a:gd name="T16" fmla="*/ 2 w 108"/>
                  <a:gd name="T17" fmla="*/ 38 h 109"/>
                  <a:gd name="T18" fmla="*/ 7 w 108"/>
                  <a:gd name="T19" fmla="*/ 51 h 109"/>
                  <a:gd name="T20" fmla="*/ 15 w 108"/>
                  <a:gd name="T21" fmla="*/ 62 h 109"/>
                  <a:gd name="T22" fmla="*/ 26 w 108"/>
                  <a:gd name="T23" fmla="*/ 73 h 109"/>
                  <a:gd name="T24" fmla="*/ 41 w 108"/>
                  <a:gd name="T25" fmla="*/ 84 h 109"/>
                  <a:gd name="T26" fmla="*/ 58 w 108"/>
                  <a:gd name="T27" fmla="*/ 94 h 109"/>
                  <a:gd name="T28" fmla="*/ 77 w 108"/>
                  <a:gd name="T29" fmla="*/ 101 h 109"/>
                  <a:gd name="T30" fmla="*/ 99 w 108"/>
                  <a:gd name="T31" fmla="*/ 109 h 109"/>
                  <a:gd name="T32" fmla="*/ 108 w 108"/>
                  <a:gd name="T33" fmla="*/ 88 h 109"/>
                  <a:gd name="T34" fmla="*/ 108 w 108"/>
                  <a:gd name="T35" fmla="*/ 88 h 109"/>
                  <a:gd name="T36" fmla="*/ 78 w 108"/>
                  <a:gd name="T37" fmla="*/ 79 h 109"/>
                  <a:gd name="T38" fmla="*/ 63 w 108"/>
                  <a:gd name="T39" fmla="*/ 71 h 109"/>
                  <a:gd name="T40" fmla="*/ 52 w 108"/>
                  <a:gd name="T41" fmla="*/ 66 h 109"/>
                  <a:gd name="T42" fmla="*/ 41 w 108"/>
                  <a:gd name="T43" fmla="*/ 58 h 109"/>
                  <a:gd name="T44" fmla="*/ 33 w 108"/>
                  <a:gd name="T45" fmla="*/ 51 h 109"/>
                  <a:gd name="T46" fmla="*/ 28 w 108"/>
                  <a:gd name="T47" fmla="*/ 41 h 109"/>
                  <a:gd name="T48" fmla="*/ 24 w 108"/>
                  <a:gd name="T49" fmla="*/ 34 h 109"/>
                  <a:gd name="T50" fmla="*/ 24 w 108"/>
                  <a:gd name="T51" fmla="*/ 3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109">
                    <a:moveTo>
                      <a:pt x="24" y="34"/>
                    </a:moveTo>
                    <a:lnTo>
                      <a:pt x="24" y="34"/>
                    </a:lnTo>
                    <a:lnTo>
                      <a:pt x="17" y="2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1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8"/>
                    </a:lnTo>
                    <a:lnTo>
                      <a:pt x="7" y="51"/>
                    </a:lnTo>
                    <a:lnTo>
                      <a:pt x="15" y="62"/>
                    </a:lnTo>
                    <a:lnTo>
                      <a:pt x="26" y="73"/>
                    </a:lnTo>
                    <a:lnTo>
                      <a:pt x="41" y="84"/>
                    </a:lnTo>
                    <a:lnTo>
                      <a:pt x="58" y="94"/>
                    </a:lnTo>
                    <a:lnTo>
                      <a:pt x="77" y="101"/>
                    </a:lnTo>
                    <a:lnTo>
                      <a:pt x="99" y="109"/>
                    </a:lnTo>
                    <a:lnTo>
                      <a:pt x="108" y="88"/>
                    </a:lnTo>
                    <a:lnTo>
                      <a:pt x="108" y="88"/>
                    </a:lnTo>
                    <a:lnTo>
                      <a:pt x="78" y="79"/>
                    </a:lnTo>
                    <a:lnTo>
                      <a:pt x="63" y="71"/>
                    </a:lnTo>
                    <a:lnTo>
                      <a:pt x="52" y="66"/>
                    </a:lnTo>
                    <a:lnTo>
                      <a:pt x="41" y="58"/>
                    </a:lnTo>
                    <a:lnTo>
                      <a:pt x="33" y="51"/>
                    </a:lnTo>
                    <a:lnTo>
                      <a:pt x="28" y="41"/>
                    </a:lnTo>
                    <a:lnTo>
                      <a:pt x="24" y="34"/>
                    </a:lnTo>
                    <a:lnTo>
                      <a:pt x="2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65">
                <a:extLst>
                  <a:ext uri="{FF2B5EF4-FFF2-40B4-BE49-F238E27FC236}">
                    <a16:creationId xmlns:a16="http://schemas.microsoft.com/office/drawing/2014/main" id="{F5875F85-250F-427E-B7CC-C2F8FEB5F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6230938"/>
                <a:ext cx="169863" cy="169863"/>
              </a:xfrm>
              <a:custGeom>
                <a:avLst/>
                <a:gdLst>
                  <a:gd name="T0" fmla="*/ 102 w 107"/>
                  <a:gd name="T1" fmla="*/ 0 h 107"/>
                  <a:gd name="T2" fmla="*/ 90 w 107"/>
                  <a:gd name="T3" fmla="*/ 21 h 107"/>
                  <a:gd name="T4" fmla="*/ 90 w 107"/>
                  <a:gd name="T5" fmla="*/ 21 h 107"/>
                  <a:gd name="T6" fmla="*/ 83 w 107"/>
                  <a:gd name="T7" fmla="*/ 32 h 107"/>
                  <a:gd name="T8" fmla="*/ 83 w 107"/>
                  <a:gd name="T9" fmla="*/ 32 h 107"/>
                  <a:gd name="T10" fmla="*/ 79 w 107"/>
                  <a:gd name="T11" fmla="*/ 41 h 107"/>
                  <a:gd name="T12" fmla="*/ 72 w 107"/>
                  <a:gd name="T13" fmla="*/ 49 h 107"/>
                  <a:gd name="T14" fmla="*/ 64 w 107"/>
                  <a:gd name="T15" fmla="*/ 56 h 107"/>
                  <a:gd name="T16" fmla="*/ 55 w 107"/>
                  <a:gd name="T17" fmla="*/ 64 h 107"/>
                  <a:gd name="T18" fmla="*/ 42 w 107"/>
                  <a:gd name="T19" fmla="*/ 69 h 107"/>
                  <a:gd name="T20" fmla="*/ 28 w 107"/>
                  <a:gd name="T21" fmla="*/ 75 h 107"/>
                  <a:gd name="T22" fmla="*/ 0 w 107"/>
                  <a:gd name="T23" fmla="*/ 86 h 107"/>
                  <a:gd name="T24" fmla="*/ 10 w 107"/>
                  <a:gd name="T25" fmla="*/ 107 h 107"/>
                  <a:gd name="T26" fmla="*/ 10 w 107"/>
                  <a:gd name="T27" fmla="*/ 107 h 107"/>
                  <a:gd name="T28" fmla="*/ 30 w 107"/>
                  <a:gd name="T29" fmla="*/ 99 h 107"/>
                  <a:gd name="T30" fmla="*/ 51 w 107"/>
                  <a:gd name="T31" fmla="*/ 90 h 107"/>
                  <a:gd name="T32" fmla="*/ 66 w 107"/>
                  <a:gd name="T33" fmla="*/ 81 h 107"/>
                  <a:gd name="T34" fmla="*/ 81 w 107"/>
                  <a:gd name="T35" fmla="*/ 71 h 107"/>
                  <a:gd name="T36" fmla="*/ 92 w 107"/>
                  <a:gd name="T37" fmla="*/ 60 h 107"/>
                  <a:gd name="T38" fmla="*/ 100 w 107"/>
                  <a:gd name="T39" fmla="*/ 49 h 107"/>
                  <a:gd name="T40" fmla="*/ 105 w 107"/>
                  <a:gd name="T41" fmla="*/ 36 h 107"/>
                  <a:gd name="T42" fmla="*/ 107 w 107"/>
                  <a:gd name="T43" fmla="*/ 22 h 107"/>
                  <a:gd name="T44" fmla="*/ 107 w 107"/>
                  <a:gd name="T45" fmla="*/ 22 h 107"/>
                  <a:gd name="T46" fmla="*/ 105 w 107"/>
                  <a:gd name="T47" fmla="*/ 11 h 107"/>
                  <a:gd name="T48" fmla="*/ 102 w 107"/>
                  <a:gd name="T49" fmla="*/ 0 h 107"/>
                  <a:gd name="T50" fmla="*/ 102 w 107"/>
                  <a:gd name="T5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107">
                    <a:moveTo>
                      <a:pt x="102" y="0"/>
                    </a:moveTo>
                    <a:lnTo>
                      <a:pt x="90" y="21"/>
                    </a:lnTo>
                    <a:lnTo>
                      <a:pt x="90" y="21"/>
                    </a:lnTo>
                    <a:lnTo>
                      <a:pt x="83" y="32"/>
                    </a:lnTo>
                    <a:lnTo>
                      <a:pt x="83" y="32"/>
                    </a:lnTo>
                    <a:lnTo>
                      <a:pt x="79" y="41"/>
                    </a:lnTo>
                    <a:lnTo>
                      <a:pt x="72" y="49"/>
                    </a:lnTo>
                    <a:lnTo>
                      <a:pt x="64" y="56"/>
                    </a:lnTo>
                    <a:lnTo>
                      <a:pt x="55" y="64"/>
                    </a:lnTo>
                    <a:lnTo>
                      <a:pt x="42" y="69"/>
                    </a:lnTo>
                    <a:lnTo>
                      <a:pt x="28" y="75"/>
                    </a:lnTo>
                    <a:lnTo>
                      <a:pt x="0" y="86"/>
                    </a:lnTo>
                    <a:lnTo>
                      <a:pt x="10" y="107"/>
                    </a:lnTo>
                    <a:lnTo>
                      <a:pt x="10" y="107"/>
                    </a:lnTo>
                    <a:lnTo>
                      <a:pt x="30" y="99"/>
                    </a:lnTo>
                    <a:lnTo>
                      <a:pt x="51" y="90"/>
                    </a:lnTo>
                    <a:lnTo>
                      <a:pt x="66" y="81"/>
                    </a:lnTo>
                    <a:lnTo>
                      <a:pt x="81" y="71"/>
                    </a:lnTo>
                    <a:lnTo>
                      <a:pt x="92" y="60"/>
                    </a:lnTo>
                    <a:lnTo>
                      <a:pt x="100" y="49"/>
                    </a:lnTo>
                    <a:lnTo>
                      <a:pt x="105" y="36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105" y="11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66">
                <a:extLst>
                  <a:ext uri="{FF2B5EF4-FFF2-40B4-BE49-F238E27FC236}">
                    <a16:creationId xmlns:a16="http://schemas.microsoft.com/office/drawing/2014/main" id="{B599F57A-0953-45CD-9CB9-14D9D6898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363" y="6105525"/>
                <a:ext cx="180975" cy="184150"/>
              </a:xfrm>
              <a:custGeom>
                <a:avLst/>
                <a:gdLst>
                  <a:gd name="T0" fmla="*/ 58 w 114"/>
                  <a:gd name="T1" fmla="*/ 116 h 116"/>
                  <a:gd name="T2" fmla="*/ 58 w 114"/>
                  <a:gd name="T3" fmla="*/ 116 h 116"/>
                  <a:gd name="T4" fmla="*/ 69 w 114"/>
                  <a:gd name="T5" fmla="*/ 115 h 116"/>
                  <a:gd name="T6" fmla="*/ 80 w 114"/>
                  <a:gd name="T7" fmla="*/ 111 h 116"/>
                  <a:gd name="T8" fmla="*/ 90 w 114"/>
                  <a:gd name="T9" fmla="*/ 107 h 116"/>
                  <a:gd name="T10" fmla="*/ 97 w 114"/>
                  <a:gd name="T11" fmla="*/ 100 h 116"/>
                  <a:gd name="T12" fmla="*/ 105 w 114"/>
                  <a:gd name="T13" fmla="*/ 90 h 116"/>
                  <a:gd name="T14" fmla="*/ 110 w 114"/>
                  <a:gd name="T15" fmla="*/ 81 h 116"/>
                  <a:gd name="T16" fmla="*/ 114 w 114"/>
                  <a:gd name="T17" fmla="*/ 70 h 116"/>
                  <a:gd name="T18" fmla="*/ 114 w 114"/>
                  <a:gd name="T19" fmla="*/ 58 h 116"/>
                  <a:gd name="T20" fmla="*/ 114 w 114"/>
                  <a:gd name="T21" fmla="*/ 58 h 116"/>
                  <a:gd name="T22" fmla="*/ 114 w 114"/>
                  <a:gd name="T23" fmla="*/ 47 h 116"/>
                  <a:gd name="T24" fmla="*/ 110 w 114"/>
                  <a:gd name="T25" fmla="*/ 36 h 116"/>
                  <a:gd name="T26" fmla="*/ 105 w 114"/>
                  <a:gd name="T27" fmla="*/ 26 h 116"/>
                  <a:gd name="T28" fmla="*/ 97 w 114"/>
                  <a:gd name="T29" fmla="*/ 17 h 116"/>
                  <a:gd name="T30" fmla="*/ 90 w 114"/>
                  <a:gd name="T31" fmla="*/ 10 h 116"/>
                  <a:gd name="T32" fmla="*/ 80 w 114"/>
                  <a:gd name="T33" fmla="*/ 4 h 116"/>
                  <a:gd name="T34" fmla="*/ 69 w 114"/>
                  <a:gd name="T35" fmla="*/ 2 h 116"/>
                  <a:gd name="T36" fmla="*/ 58 w 114"/>
                  <a:gd name="T37" fmla="*/ 0 h 116"/>
                  <a:gd name="T38" fmla="*/ 58 w 114"/>
                  <a:gd name="T39" fmla="*/ 0 h 116"/>
                  <a:gd name="T40" fmla="*/ 45 w 114"/>
                  <a:gd name="T41" fmla="*/ 2 h 116"/>
                  <a:gd name="T42" fmla="*/ 35 w 114"/>
                  <a:gd name="T43" fmla="*/ 4 h 116"/>
                  <a:gd name="T44" fmla="*/ 24 w 114"/>
                  <a:gd name="T45" fmla="*/ 10 h 116"/>
                  <a:gd name="T46" fmla="*/ 17 w 114"/>
                  <a:gd name="T47" fmla="*/ 17 h 116"/>
                  <a:gd name="T48" fmla="*/ 9 w 114"/>
                  <a:gd name="T49" fmla="*/ 26 h 116"/>
                  <a:gd name="T50" fmla="*/ 3 w 114"/>
                  <a:gd name="T51" fmla="*/ 36 h 116"/>
                  <a:gd name="T52" fmla="*/ 0 w 114"/>
                  <a:gd name="T53" fmla="*/ 47 h 116"/>
                  <a:gd name="T54" fmla="*/ 0 w 114"/>
                  <a:gd name="T55" fmla="*/ 58 h 116"/>
                  <a:gd name="T56" fmla="*/ 0 w 114"/>
                  <a:gd name="T57" fmla="*/ 58 h 116"/>
                  <a:gd name="T58" fmla="*/ 0 w 114"/>
                  <a:gd name="T59" fmla="*/ 70 h 116"/>
                  <a:gd name="T60" fmla="*/ 3 w 114"/>
                  <a:gd name="T61" fmla="*/ 81 h 116"/>
                  <a:gd name="T62" fmla="*/ 9 w 114"/>
                  <a:gd name="T63" fmla="*/ 90 h 116"/>
                  <a:gd name="T64" fmla="*/ 17 w 114"/>
                  <a:gd name="T65" fmla="*/ 100 h 116"/>
                  <a:gd name="T66" fmla="*/ 24 w 114"/>
                  <a:gd name="T67" fmla="*/ 107 h 116"/>
                  <a:gd name="T68" fmla="*/ 35 w 114"/>
                  <a:gd name="T69" fmla="*/ 111 h 116"/>
                  <a:gd name="T70" fmla="*/ 45 w 114"/>
                  <a:gd name="T71" fmla="*/ 115 h 116"/>
                  <a:gd name="T72" fmla="*/ 58 w 114"/>
                  <a:gd name="T73" fmla="*/ 116 h 116"/>
                  <a:gd name="T74" fmla="*/ 58 w 114"/>
                  <a:gd name="T7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16">
                    <a:moveTo>
                      <a:pt x="58" y="116"/>
                    </a:moveTo>
                    <a:lnTo>
                      <a:pt x="58" y="116"/>
                    </a:lnTo>
                    <a:lnTo>
                      <a:pt x="69" y="115"/>
                    </a:lnTo>
                    <a:lnTo>
                      <a:pt x="80" y="111"/>
                    </a:lnTo>
                    <a:lnTo>
                      <a:pt x="90" y="107"/>
                    </a:lnTo>
                    <a:lnTo>
                      <a:pt x="97" y="100"/>
                    </a:lnTo>
                    <a:lnTo>
                      <a:pt x="105" y="90"/>
                    </a:lnTo>
                    <a:lnTo>
                      <a:pt x="110" y="81"/>
                    </a:lnTo>
                    <a:lnTo>
                      <a:pt x="114" y="70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47"/>
                    </a:lnTo>
                    <a:lnTo>
                      <a:pt x="110" y="36"/>
                    </a:lnTo>
                    <a:lnTo>
                      <a:pt x="105" y="26"/>
                    </a:lnTo>
                    <a:lnTo>
                      <a:pt x="97" y="17"/>
                    </a:lnTo>
                    <a:lnTo>
                      <a:pt x="90" y="10"/>
                    </a:lnTo>
                    <a:lnTo>
                      <a:pt x="80" y="4"/>
                    </a:lnTo>
                    <a:lnTo>
                      <a:pt x="69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5" y="2"/>
                    </a:lnTo>
                    <a:lnTo>
                      <a:pt x="35" y="4"/>
                    </a:lnTo>
                    <a:lnTo>
                      <a:pt x="24" y="10"/>
                    </a:lnTo>
                    <a:lnTo>
                      <a:pt x="17" y="17"/>
                    </a:lnTo>
                    <a:lnTo>
                      <a:pt x="9" y="26"/>
                    </a:lnTo>
                    <a:lnTo>
                      <a:pt x="3" y="36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3" y="81"/>
                    </a:lnTo>
                    <a:lnTo>
                      <a:pt x="9" y="90"/>
                    </a:lnTo>
                    <a:lnTo>
                      <a:pt x="17" y="100"/>
                    </a:lnTo>
                    <a:lnTo>
                      <a:pt x="24" y="107"/>
                    </a:lnTo>
                    <a:lnTo>
                      <a:pt x="35" y="111"/>
                    </a:lnTo>
                    <a:lnTo>
                      <a:pt x="45" y="115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67">
                <a:extLst>
                  <a:ext uri="{FF2B5EF4-FFF2-40B4-BE49-F238E27FC236}">
                    <a16:creationId xmlns:a16="http://schemas.microsoft.com/office/drawing/2014/main" id="{2CAC6C03-59FD-43B6-A087-1741D8535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938" y="6313488"/>
                <a:ext cx="377825" cy="217488"/>
              </a:xfrm>
              <a:custGeom>
                <a:avLst/>
                <a:gdLst>
                  <a:gd name="T0" fmla="*/ 221 w 238"/>
                  <a:gd name="T1" fmla="*/ 57 h 137"/>
                  <a:gd name="T2" fmla="*/ 221 w 238"/>
                  <a:gd name="T3" fmla="*/ 57 h 137"/>
                  <a:gd name="T4" fmla="*/ 217 w 238"/>
                  <a:gd name="T5" fmla="*/ 47 h 137"/>
                  <a:gd name="T6" fmla="*/ 214 w 238"/>
                  <a:gd name="T7" fmla="*/ 36 h 137"/>
                  <a:gd name="T8" fmla="*/ 208 w 238"/>
                  <a:gd name="T9" fmla="*/ 27 h 137"/>
                  <a:gd name="T10" fmla="*/ 200 w 238"/>
                  <a:gd name="T11" fmla="*/ 17 h 137"/>
                  <a:gd name="T12" fmla="*/ 191 w 238"/>
                  <a:gd name="T13" fmla="*/ 10 h 137"/>
                  <a:gd name="T14" fmla="*/ 178 w 238"/>
                  <a:gd name="T15" fmla="*/ 4 h 137"/>
                  <a:gd name="T16" fmla="*/ 163 w 238"/>
                  <a:gd name="T17" fmla="*/ 0 h 137"/>
                  <a:gd name="T18" fmla="*/ 144 w 238"/>
                  <a:gd name="T19" fmla="*/ 0 h 137"/>
                  <a:gd name="T20" fmla="*/ 95 w 238"/>
                  <a:gd name="T21" fmla="*/ 0 h 137"/>
                  <a:gd name="T22" fmla="*/ 95 w 238"/>
                  <a:gd name="T23" fmla="*/ 0 h 137"/>
                  <a:gd name="T24" fmla="*/ 75 w 238"/>
                  <a:gd name="T25" fmla="*/ 0 h 137"/>
                  <a:gd name="T26" fmla="*/ 60 w 238"/>
                  <a:gd name="T27" fmla="*/ 4 h 137"/>
                  <a:gd name="T28" fmla="*/ 47 w 238"/>
                  <a:gd name="T29" fmla="*/ 10 h 137"/>
                  <a:gd name="T30" fmla="*/ 37 w 238"/>
                  <a:gd name="T31" fmla="*/ 17 h 137"/>
                  <a:gd name="T32" fmla="*/ 30 w 238"/>
                  <a:gd name="T33" fmla="*/ 27 h 137"/>
                  <a:gd name="T34" fmla="*/ 24 w 238"/>
                  <a:gd name="T35" fmla="*/ 36 h 137"/>
                  <a:gd name="T36" fmla="*/ 20 w 238"/>
                  <a:gd name="T37" fmla="*/ 47 h 137"/>
                  <a:gd name="T38" fmla="*/ 17 w 238"/>
                  <a:gd name="T39" fmla="*/ 57 h 137"/>
                  <a:gd name="T40" fmla="*/ 17 w 238"/>
                  <a:gd name="T41" fmla="*/ 57 h 137"/>
                  <a:gd name="T42" fmla="*/ 9 w 238"/>
                  <a:gd name="T43" fmla="*/ 64 h 137"/>
                  <a:gd name="T44" fmla="*/ 5 w 238"/>
                  <a:gd name="T45" fmla="*/ 72 h 137"/>
                  <a:gd name="T46" fmla="*/ 2 w 238"/>
                  <a:gd name="T47" fmla="*/ 81 h 137"/>
                  <a:gd name="T48" fmla="*/ 0 w 238"/>
                  <a:gd name="T49" fmla="*/ 90 h 137"/>
                  <a:gd name="T50" fmla="*/ 0 w 238"/>
                  <a:gd name="T51" fmla="*/ 137 h 137"/>
                  <a:gd name="T52" fmla="*/ 20 w 238"/>
                  <a:gd name="T53" fmla="*/ 137 h 137"/>
                  <a:gd name="T54" fmla="*/ 20 w 238"/>
                  <a:gd name="T55" fmla="*/ 92 h 137"/>
                  <a:gd name="T56" fmla="*/ 20 w 238"/>
                  <a:gd name="T57" fmla="*/ 92 h 137"/>
                  <a:gd name="T58" fmla="*/ 22 w 238"/>
                  <a:gd name="T59" fmla="*/ 85 h 137"/>
                  <a:gd name="T60" fmla="*/ 26 w 238"/>
                  <a:gd name="T61" fmla="*/ 77 h 137"/>
                  <a:gd name="T62" fmla="*/ 32 w 238"/>
                  <a:gd name="T63" fmla="*/ 74 h 137"/>
                  <a:gd name="T64" fmla="*/ 39 w 238"/>
                  <a:gd name="T65" fmla="*/ 72 h 137"/>
                  <a:gd name="T66" fmla="*/ 197 w 238"/>
                  <a:gd name="T67" fmla="*/ 72 h 137"/>
                  <a:gd name="T68" fmla="*/ 197 w 238"/>
                  <a:gd name="T69" fmla="*/ 72 h 137"/>
                  <a:gd name="T70" fmla="*/ 204 w 238"/>
                  <a:gd name="T71" fmla="*/ 74 h 137"/>
                  <a:gd name="T72" fmla="*/ 212 w 238"/>
                  <a:gd name="T73" fmla="*/ 77 h 137"/>
                  <a:gd name="T74" fmla="*/ 215 w 238"/>
                  <a:gd name="T75" fmla="*/ 85 h 137"/>
                  <a:gd name="T76" fmla="*/ 217 w 238"/>
                  <a:gd name="T77" fmla="*/ 92 h 137"/>
                  <a:gd name="T78" fmla="*/ 217 w 238"/>
                  <a:gd name="T79" fmla="*/ 137 h 137"/>
                  <a:gd name="T80" fmla="*/ 238 w 238"/>
                  <a:gd name="T81" fmla="*/ 137 h 137"/>
                  <a:gd name="T82" fmla="*/ 238 w 238"/>
                  <a:gd name="T83" fmla="*/ 90 h 137"/>
                  <a:gd name="T84" fmla="*/ 238 w 238"/>
                  <a:gd name="T85" fmla="*/ 90 h 137"/>
                  <a:gd name="T86" fmla="*/ 238 w 238"/>
                  <a:gd name="T87" fmla="*/ 81 h 137"/>
                  <a:gd name="T88" fmla="*/ 234 w 238"/>
                  <a:gd name="T89" fmla="*/ 72 h 137"/>
                  <a:gd name="T90" fmla="*/ 229 w 238"/>
                  <a:gd name="T91" fmla="*/ 64 h 137"/>
                  <a:gd name="T92" fmla="*/ 221 w 238"/>
                  <a:gd name="T93" fmla="*/ 57 h 137"/>
                  <a:gd name="T94" fmla="*/ 221 w 238"/>
                  <a:gd name="T95" fmla="*/ 5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8" h="137">
                    <a:moveTo>
                      <a:pt x="221" y="57"/>
                    </a:moveTo>
                    <a:lnTo>
                      <a:pt x="221" y="57"/>
                    </a:lnTo>
                    <a:lnTo>
                      <a:pt x="217" y="47"/>
                    </a:lnTo>
                    <a:lnTo>
                      <a:pt x="214" y="36"/>
                    </a:lnTo>
                    <a:lnTo>
                      <a:pt x="208" y="27"/>
                    </a:lnTo>
                    <a:lnTo>
                      <a:pt x="200" y="17"/>
                    </a:lnTo>
                    <a:lnTo>
                      <a:pt x="191" y="10"/>
                    </a:lnTo>
                    <a:lnTo>
                      <a:pt x="178" y="4"/>
                    </a:lnTo>
                    <a:lnTo>
                      <a:pt x="163" y="0"/>
                    </a:lnTo>
                    <a:lnTo>
                      <a:pt x="14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75" y="0"/>
                    </a:lnTo>
                    <a:lnTo>
                      <a:pt x="60" y="4"/>
                    </a:lnTo>
                    <a:lnTo>
                      <a:pt x="47" y="10"/>
                    </a:lnTo>
                    <a:lnTo>
                      <a:pt x="37" y="17"/>
                    </a:lnTo>
                    <a:lnTo>
                      <a:pt x="30" y="27"/>
                    </a:lnTo>
                    <a:lnTo>
                      <a:pt x="24" y="36"/>
                    </a:lnTo>
                    <a:lnTo>
                      <a:pt x="20" y="47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9" y="64"/>
                    </a:lnTo>
                    <a:lnTo>
                      <a:pt x="5" y="72"/>
                    </a:lnTo>
                    <a:lnTo>
                      <a:pt x="2" y="81"/>
                    </a:lnTo>
                    <a:lnTo>
                      <a:pt x="0" y="90"/>
                    </a:lnTo>
                    <a:lnTo>
                      <a:pt x="0" y="137"/>
                    </a:lnTo>
                    <a:lnTo>
                      <a:pt x="20" y="137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2" y="85"/>
                    </a:lnTo>
                    <a:lnTo>
                      <a:pt x="26" y="77"/>
                    </a:lnTo>
                    <a:lnTo>
                      <a:pt x="32" y="74"/>
                    </a:lnTo>
                    <a:lnTo>
                      <a:pt x="39" y="72"/>
                    </a:lnTo>
                    <a:lnTo>
                      <a:pt x="197" y="72"/>
                    </a:lnTo>
                    <a:lnTo>
                      <a:pt x="197" y="72"/>
                    </a:lnTo>
                    <a:lnTo>
                      <a:pt x="204" y="74"/>
                    </a:lnTo>
                    <a:lnTo>
                      <a:pt x="212" y="77"/>
                    </a:lnTo>
                    <a:lnTo>
                      <a:pt x="215" y="85"/>
                    </a:lnTo>
                    <a:lnTo>
                      <a:pt x="217" y="92"/>
                    </a:lnTo>
                    <a:lnTo>
                      <a:pt x="217" y="137"/>
                    </a:lnTo>
                    <a:lnTo>
                      <a:pt x="238" y="137"/>
                    </a:lnTo>
                    <a:lnTo>
                      <a:pt x="238" y="90"/>
                    </a:lnTo>
                    <a:lnTo>
                      <a:pt x="238" y="90"/>
                    </a:lnTo>
                    <a:lnTo>
                      <a:pt x="238" y="81"/>
                    </a:lnTo>
                    <a:lnTo>
                      <a:pt x="234" y="72"/>
                    </a:lnTo>
                    <a:lnTo>
                      <a:pt x="229" y="64"/>
                    </a:lnTo>
                    <a:lnTo>
                      <a:pt x="221" y="57"/>
                    </a:lnTo>
                    <a:lnTo>
                      <a:pt x="221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8">
                <a:extLst>
                  <a:ext uri="{FF2B5EF4-FFF2-40B4-BE49-F238E27FC236}">
                    <a16:creationId xmlns:a16="http://schemas.microsoft.com/office/drawing/2014/main" id="{9F0A3200-D4A7-40A6-92FF-11893803C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9213" y="5891213"/>
                <a:ext cx="155575" cy="155575"/>
              </a:xfrm>
              <a:custGeom>
                <a:avLst/>
                <a:gdLst>
                  <a:gd name="T0" fmla="*/ 49 w 98"/>
                  <a:gd name="T1" fmla="*/ 98 h 98"/>
                  <a:gd name="T2" fmla="*/ 49 w 98"/>
                  <a:gd name="T3" fmla="*/ 98 h 98"/>
                  <a:gd name="T4" fmla="*/ 60 w 98"/>
                  <a:gd name="T5" fmla="*/ 98 h 98"/>
                  <a:gd name="T6" fmla="*/ 68 w 98"/>
                  <a:gd name="T7" fmla="*/ 94 h 98"/>
                  <a:gd name="T8" fmla="*/ 77 w 98"/>
                  <a:gd name="T9" fmla="*/ 90 h 98"/>
                  <a:gd name="T10" fmla="*/ 84 w 98"/>
                  <a:gd name="T11" fmla="*/ 83 h 98"/>
                  <a:gd name="T12" fmla="*/ 90 w 98"/>
                  <a:gd name="T13" fmla="*/ 77 h 98"/>
                  <a:gd name="T14" fmla="*/ 94 w 98"/>
                  <a:gd name="T15" fmla="*/ 68 h 98"/>
                  <a:gd name="T16" fmla="*/ 98 w 98"/>
                  <a:gd name="T17" fmla="*/ 58 h 98"/>
                  <a:gd name="T18" fmla="*/ 98 w 98"/>
                  <a:gd name="T19" fmla="*/ 49 h 98"/>
                  <a:gd name="T20" fmla="*/ 98 w 98"/>
                  <a:gd name="T21" fmla="*/ 49 h 98"/>
                  <a:gd name="T22" fmla="*/ 98 w 98"/>
                  <a:gd name="T23" fmla="*/ 40 h 98"/>
                  <a:gd name="T24" fmla="*/ 94 w 98"/>
                  <a:gd name="T25" fmla="*/ 30 h 98"/>
                  <a:gd name="T26" fmla="*/ 90 w 98"/>
                  <a:gd name="T27" fmla="*/ 21 h 98"/>
                  <a:gd name="T28" fmla="*/ 84 w 98"/>
                  <a:gd name="T29" fmla="*/ 13 h 98"/>
                  <a:gd name="T30" fmla="*/ 77 w 98"/>
                  <a:gd name="T31" fmla="*/ 8 h 98"/>
                  <a:gd name="T32" fmla="*/ 68 w 98"/>
                  <a:gd name="T33" fmla="*/ 4 h 98"/>
                  <a:gd name="T34" fmla="*/ 60 w 98"/>
                  <a:gd name="T35" fmla="*/ 0 h 98"/>
                  <a:gd name="T36" fmla="*/ 49 w 98"/>
                  <a:gd name="T37" fmla="*/ 0 h 98"/>
                  <a:gd name="T38" fmla="*/ 49 w 98"/>
                  <a:gd name="T39" fmla="*/ 0 h 98"/>
                  <a:gd name="T40" fmla="*/ 39 w 98"/>
                  <a:gd name="T41" fmla="*/ 0 h 98"/>
                  <a:gd name="T42" fmla="*/ 30 w 98"/>
                  <a:gd name="T43" fmla="*/ 4 h 98"/>
                  <a:gd name="T44" fmla="*/ 23 w 98"/>
                  <a:gd name="T45" fmla="*/ 8 h 98"/>
                  <a:gd name="T46" fmla="*/ 15 w 98"/>
                  <a:gd name="T47" fmla="*/ 13 h 98"/>
                  <a:gd name="T48" fmla="*/ 9 w 98"/>
                  <a:gd name="T49" fmla="*/ 21 h 98"/>
                  <a:gd name="T50" fmla="*/ 4 w 98"/>
                  <a:gd name="T51" fmla="*/ 30 h 98"/>
                  <a:gd name="T52" fmla="*/ 2 w 98"/>
                  <a:gd name="T53" fmla="*/ 40 h 98"/>
                  <a:gd name="T54" fmla="*/ 0 w 98"/>
                  <a:gd name="T55" fmla="*/ 49 h 98"/>
                  <a:gd name="T56" fmla="*/ 0 w 98"/>
                  <a:gd name="T57" fmla="*/ 49 h 98"/>
                  <a:gd name="T58" fmla="*/ 2 w 98"/>
                  <a:gd name="T59" fmla="*/ 58 h 98"/>
                  <a:gd name="T60" fmla="*/ 4 w 98"/>
                  <a:gd name="T61" fmla="*/ 68 h 98"/>
                  <a:gd name="T62" fmla="*/ 9 w 98"/>
                  <a:gd name="T63" fmla="*/ 77 h 98"/>
                  <a:gd name="T64" fmla="*/ 15 w 98"/>
                  <a:gd name="T65" fmla="*/ 83 h 98"/>
                  <a:gd name="T66" fmla="*/ 23 w 98"/>
                  <a:gd name="T67" fmla="*/ 90 h 98"/>
                  <a:gd name="T68" fmla="*/ 30 w 98"/>
                  <a:gd name="T69" fmla="*/ 94 h 98"/>
                  <a:gd name="T70" fmla="*/ 39 w 98"/>
                  <a:gd name="T71" fmla="*/ 98 h 98"/>
                  <a:gd name="T72" fmla="*/ 49 w 98"/>
                  <a:gd name="T73" fmla="*/ 98 h 98"/>
                  <a:gd name="T74" fmla="*/ 49 w 98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98">
                    <a:moveTo>
                      <a:pt x="49" y="98"/>
                    </a:moveTo>
                    <a:lnTo>
                      <a:pt x="49" y="98"/>
                    </a:lnTo>
                    <a:lnTo>
                      <a:pt x="60" y="98"/>
                    </a:lnTo>
                    <a:lnTo>
                      <a:pt x="68" y="94"/>
                    </a:lnTo>
                    <a:lnTo>
                      <a:pt x="77" y="90"/>
                    </a:lnTo>
                    <a:lnTo>
                      <a:pt x="84" y="83"/>
                    </a:lnTo>
                    <a:lnTo>
                      <a:pt x="90" y="77"/>
                    </a:lnTo>
                    <a:lnTo>
                      <a:pt x="94" y="68"/>
                    </a:lnTo>
                    <a:lnTo>
                      <a:pt x="98" y="58"/>
                    </a:lnTo>
                    <a:lnTo>
                      <a:pt x="98" y="49"/>
                    </a:lnTo>
                    <a:lnTo>
                      <a:pt x="98" y="49"/>
                    </a:lnTo>
                    <a:lnTo>
                      <a:pt x="98" y="40"/>
                    </a:lnTo>
                    <a:lnTo>
                      <a:pt x="94" y="30"/>
                    </a:lnTo>
                    <a:lnTo>
                      <a:pt x="90" y="21"/>
                    </a:lnTo>
                    <a:lnTo>
                      <a:pt x="84" y="13"/>
                    </a:lnTo>
                    <a:lnTo>
                      <a:pt x="77" y="8"/>
                    </a:lnTo>
                    <a:lnTo>
                      <a:pt x="68" y="4"/>
                    </a:lnTo>
                    <a:lnTo>
                      <a:pt x="60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9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9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39" y="98"/>
                    </a:lnTo>
                    <a:lnTo>
                      <a:pt x="49" y="98"/>
                    </a:lnTo>
                    <a:lnTo>
                      <a:pt x="49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69">
                <a:extLst>
                  <a:ext uri="{FF2B5EF4-FFF2-40B4-BE49-F238E27FC236}">
                    <a16:creationId xmlns:a16="http://schemas.microsoft.com/office/drawing/2014/main" id="{A833DA0D-526D-4D9B-A751-79C805581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5891213"/>
                <a:ext cx="158750" cy="155575"/>
              </a:xfrm>
              <a:custGeom>
                <a:avLst/>
                <a:gdLst>
                  <a:gd name="T0" fmla="*/ 51 w 100"/>
                  <a:gd name="T1" fmla="*/ 98 h 98"/>
                  <a:gd name="T2" fmla="*/ 51 w 100"/>
                  <a:gd name="T3" fmla="*/ 98 h 98"/>
                  <a:gd name="T4" fmla="*/ 60 w 100"/>
                  <a:gd name="T5" fmla="*/ 98 h 98"/>
                  <a:gd name="T6" fmla="*/ 70 w 100"/>
                  <a:gd name="T7" fmla="*/ 94 h 98"/>
                  <a:gd name="T8" fmla="*/ 77 w 100"/>
                  <a:gd name="T9" fmla="*/ 90 h 98"/>
                  <a:gd name="T10" fmla="*/ 85 w 100"/>
                  <a:gd name="T11" fmla="*/ 83 h 98"/>
                  <a:gd name="T12" fmla="*/ 90 w 100"/>
                  <a:gd name="T13" fmla="*/ 77 h 98"/>
                  <a:gd name="T14" fmla="*/ 96 w 100"/>
                  <a:gd name="T15" fmla="*/ 68 h 98"/>
                  <a:gd name="T16" fmla="*/ 98 w 100"/>
                  <a:gd name="T17" fmla="*/ 58 h 98"/>
                  <a:gd name="T18" fmla="*/ 100 w 100"/>
                  <a:gd name="T19" fmla="*/ 49 h 98"/>
                  <a:gd name="T20" fmla="*/ 100 w 100"/>
                  <a:gd name="T21" fmla="*/ 49 h 98"/>
                  <a:gd name="T22" fmla="*/ 98 w 100"/>
                  <a:gd name="T23" fmla="*/ 40 h 98"/>
                  <a:gd name="T24" fmla="*/ 96 w 100"/>
                  <a:gd name="T25" fmla="*/ 30 h 98"/>
                  <a:gd name="T26" fmla="*/ 90 w 100"/>
                  <a:gd name="T27" fmla="*/ 21 h 98"/>
                  <a:gd name="T28" fmla="*/ 85 w 100"/>
                  <a:gd name="T29" fmla="*/ 13 h 98"/>
                  <a:gd name="T30" fmla="*/ 77 w 100"/>
                  <a:gd name="T31" fmla="*/ 8 h 98"/>
                  <a:gd name="T32" fmla="*/ 70 w 100"/>
                  <a:gd name="T33" fmla="*/ 4 h 98"/>
                  <a:gd name="T34" fmla="*/ 60 w 100"/>
                  <a:gd name="T35" fmla="*/ 0 h 98"/>
                  <a:gd name="T36" fmla="*/ 51 w 100"/>
                  <a:gd name="T37" fmla="*/ 0 h 98"/>
                  <a:gd name="T38" fmla="*/ 51 w 100"/>
                  <a:gd name="T39" fmla="*/ 0 h 98"/>
                  <a:gd name="T40" fmla="*/ 40 w 100"/>
                  <a:gd name="T41" fmla="*/ 0 h 98"/>
                  <a:gd name="T42" fmla="*/ 30 w 100"/>
                  <a:gd name="T43" fmla="*/ 4 h 98"/>
                  <a:gd name="T44" fmla="*/ 23 w 100"/>
                  <a:gd name="T45" fmla="*/ 8 h 98"/>
                  <a:gd name="T46" fmla="*/ 15 w 100"/>
                  <a:gd name="T47" fmla="*/ 13 h 98"/>
                  <a:gd name="T48" fmla="*/ 10 w 100"/>
                  <a:gd name="T49" fmla="*/ 21 h 98"/>
                  <a:gd name="T50" fmla="*/ 4 w 100"/>
                  <a:gd name="T51" fmla="*/ 30 h 98"/>
                  <a:gd name="T52" fmla="*/ 2 w 100"/>
                  <a:gd name="T53" fmla="*/ 40 h 98"/>
                  <a:gd name="T54" fmla="*/ 0 w 100"/>
                  <a:gd name="T55" fmla="*/ 49 h 98"/>
                  <a:gd name="T56" fmla="*/ 0 w 100"/>
                  <a:gd name="T57" fmla="*/ 49 h 98"/>
                  <a:gd name="T58" fmla="*/ 2 w 100"/>
                  <a:gd name="T59" fmla="*/ 58 h 98"/>
                  <a:gd name="T60" fmla="*/ 4 w 100"/>
                  <a:gd name="T61" fmla="*/ 68 h 98"/>
                  <a:gd name="T62" fmla="*/ 10 w 100"/>
                  <a:gd name="T63" fmla="*/ 77 h 98"/>
                  <a:gd name="T64" fmla="*/ 15 w 100"/>
                  <a:gd name="T65" fmla="*/ 83 h 98"/>
                  <a:gd name="T66" fmla="*/ 23 w 100"/>
                  <a:gd name="T67" fmla="*/ 90 h 98"/>
                  <a:gd name="T68" fmla="*/ 30 w 100"/>
                  <a:gd name="T69" fmla="*/ 94 h 98"/>
                  <a:gd name="T70" fmla="*/ 40 w 100"/>
                  <a:gd name="T71" fmla="*/ 98 h 98"/>
                  <a:gd name="T72" fmla="*/ 51 w 100"/>
                  <a:gd name="T73" fmla="*/ 98 h 98"/>
                  <a:gd name="T74" fmla="*/ 51 w 100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8">
                    <a:moveTo>
                      <a:pt x="51" y="98"/>
                    </a:moveTo>
                    <a:lnTo>
                      <a:pt x="51" y="98"/>
                    </a:lnTo>
                    <a:lnTo>
                      <a:pt x="60" y="98"/>
                    </a:lnTo>
                    <a:lnTo>
                      <a:pt x="70" y="94"/>
                    </a:lnTo>
                    <a:lnTo>
                      <a:pt x="77" y="90"/>
                    </a:lnTo>
                    <a:lnTo>
                      <a:pt x="85" y="83"/>
                    </a:lnTo>
                    <a:lnTo>
                      <a:pt x="90" y="77"/>
                    </a:lnTo>
                    <a:lnTo>
                      <a:pt x="96" y="68"/>
                    </a:lnTo>
                    <a:lnTo>
                      <a:pt x="98" y="58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98" y="40"/>
                    </a:lnTo>
                    <a:lnTo>
                      <a:pt x="96" y="30"/>
                    </a:lnTo>
                    <a:lnTo>
                      <a:pt x="90" y="21"/>
                    </a:lnTo>
                    <a:lnTo>
                      <a:pt x="85" y="13"/>
                    </a:lnTo>
                    <a:lnTo>
                      <a:pt x="77" y="8"/>
                    </a:lnTo>
                    <a:lnTo>
                      <a:pt x="70" y="4"/>
                    </a:lnTo>
                    <a:lnTo>
                      <a:pt x="6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0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10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10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40" y="98"/>
                    </a:lnTo>
                    <a:lnTo>
                      <a:pt x="51" y="98"/>
                    </a:lnTo>
                    <a:lnTo>
                      <a:pt x="5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F1BDC59-6E10-4960-959D-35159DECE1B1}"/>
              </a:ext>
            </a:extLst>
          </p:cNvPr>
          <p:cNvGrpSpPr/>
          <p:nvPr/>
        </p:nvGrpSpPr>
        <p:grpSpPr>
          <a:xfrm>
            <a:off x="6780906" y="1479307"/>
            <a:ext cx="1503947" cy="1503947"/>
            <a:chOff x="6780906" y="1479307"/>
            <a:chExt cx="1503947" cy="150394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D4D943B-9055-4441-BE3A-639DB2D072A2}"/>
                </a:ext>
              </a:extLst>
            </p:cNvPr>
            <p:cNvSpPr/>
            <p:nvPr/>
          </p:nvSpPr>
          <p:spPr bwMode="auto">
            <a:xfrm>
              <a:off x="6780906" y="1479307"/>
              <a:ext cx="1503947" cy="1503947"/>
            </a:xfrm>
            <a:prstGeom prst="ellipse">
              <a:avLst/>
            </a:prstGeom>
            <a:solidFill>
              <a:srgbClr val="FCE595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B645180-9559-4B72-9607-1C2E9B093F3B}"/>
                </a:ext>
              </a:extLst>
            </p:cNvPr>
            <p:cNvGrpSpPr/>
            <p:nvPr/>
          </p:nvGrpSpPr>
          <p:grpSpPr>
            <a:xfrm>
              <a:off x="7039167" y="1885927"/>
              <a:ext cx="987425" cy="719138"/>
              <a:chOff x="6940551" y="5811838"/>
              <a:chExt cx="987425" cy="719138"/>
            </a:xfrm>
            <a:solidFill>
              <a:schemeClr val="tx1">
                <a:lumMod val="50000"/>
              </a:schemeClr>
            </a:solidFill>
          </p:grpSpPr>
          <p:sp>
            <p:nvSpPr>
              <p:cNvPr id="29" name="Freeform 260">
                <a:extLst>
                  <a:ext uri="{FF2B5EF4-FFF2-40B4-BE49-F238E27FC236}">
                    <a16:creationId xmlns:a16="http://schemas.microsoft.com/office/drawing/2014/main" id="{33A8AFE7-E719-470D-8885-E5E3C725F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6976" y="6061075"/>
                <a:ext cx="381000" cy="312738"/>
              </a:xfrm>
              <a:custGeom>
                <a:avLst/>
                <a:gdLst>
                  <a:gd name="T0" fmla="*/ 231 w 240"/>
                  <a:gd name="T1" fmla="*/ 28 h 197"/>
                  <a:gd name="T2" fmla="*/ 221 w 240"/>
                  <a:gd name="T3" fmla="*/ 30 h 197"/>
                  <a:gd name="T4" fmla="*/ 218 w 240"/>
                  <a:gd name="T5" fmla="*/ 38 h 197"/>
                  <a:gd name="T6" fmla="*/ 214 w 240"/>
                  <a:gd name="T7" fmla="*/ 66 h 197"/>
                  <a:gd name="T8" fmla="*/ 205 w 240"/>
                  <a:gd name="T9" fmla="*/ 53 h 197"/>
                  <a:gd name="T10" fmla="*/ 201 w 240"/>
                  <a:gd name="T11" fmla="*/ 39 h 197"/>
                  <a:gd name="T12" fmla="*/ 191 w 240"/>
                  <a:gd name="T13" fmla="*/ 21 h 197"/>
                  <a:gd name="T14" fmla="*/ 178 w 240"/>
                  <a:gd name="T15" fmla="*/ 8 h 197"/>
                  <a:gd name="T16" fmla="*/ 160 w 240"/>
                  <a:gd name="T17" fmla="*/ 0 h 197"/>
                  <a:gd name="T18" fmla="*/ 150 w 240"/>
                  <a:gd name="T19" fmla="*/ 0 h 197"/>
                  <a:gd name="T20" fmla="*/ 128 w 240"/>
                  <a:gd name="T21" fmla="*/ 4 h 197"/>
                  <a:gd name="T22" fmla="*/ 116 w 240"/>
                  <a:gd name="T23" fmla="*/ 13 h 197"/>
                  <a:gd name="T24" fmla="*/ 105 w 240"/>
                  <a:gd name="T25" fmla="*/ 26 h 197"/>
                  <a:gd name="T26" fmla="*/ 77 w 240"/>
                  <a:gd name="T27" fmla="*/ 92 h 197"/>
                  <a:gd name="T28" fmla="*/ 51 w 240"/>
                  <a:gd name="T29" fmla="*/ 96 h 197"/>
                  <a:gd name="T30" fmla="*/ 13 w 240"/>
                  <a:gd name="T31" fmla="*/ 99 h 197"/>
                  <a:gd name="T32" fmla="*/ 4 w 240"/>
                  <a:gd name="T33" fmla="*/ 105 h 197"/>
                  <a:gd name="T34" fmla="*/ 0 w 240"/>
                  <a:gd name="T35" fmla="*/ 118 h 197"/>
                  <a:gd name="T36" fmla="*/ 2 w 240"/>
                  <a:gd name="T37" fmla="*/ 128 h 197"/>
                  <a:gd name="T38" fmla="*/ 13 w 240"/>
                  <a:gd name="T39" fmla="*/ 137 h 197"/>
                  <a:gd name="T40" fmla="*/ 96 w 240"/>
                  <a:gd name="T41" fmla="*/ 139 h 197"/>
                  <a:gd name="T42" fmla="*/ 103 w 240"/>
                  <a:gd name="T43" fmla="*/ 137 h 197"/>
                  <a:gd name="T44" fmla="*/ 115 w 240"/>
                  <a:gd name="T45" fmla="*/ 129 h 197"/>
                  <a:gd name="T46" fmla="*/ 143 w 240"/>
                  <a:gd name="T47" fmla="*/ 73 h 197"/>
                  <a:gd name="T48" fmla="*/ 156 w 240"/>
                  <a:gd name="T49" fmla="*/ 90 h 197"/>
                  <a:gd name="T50" fmla="*/ 167 w 240"/>
                  <a:gd name="T51" fmla="*/ 118 h 197"/>
                  <a:gd name="T52" fmla="*/ 169 w 240"/>
                  <a:gd name="T53" fmla="*/ 129 h 197"/>
                  <a:gd name="T54" fmla="*/ 161 w 240"/>
                  <a:gd name="T55" fmla="*/ 159 h 197"/>
                  <a:gd name="T56" fmla="*/ 150 w 240"/>
                  <a:gd name="T57" fmla="*/ 178 h 197"/>
                  <a:gd name="T58" fmla="*/ 130 w 240"/>
                  <a:gd name="T59" fmla="*/ 197 h 197"/>
                  <a:gd name="T60" fmla="*/ 193 w 240"/>
                  <a:gd name="T61" fmla="*/ 197 h 197"/>
                  <a:gd name="T62" fmla="*/ 210 w 240"/>
                  <a:gd name="T63" fmla="*/ 193 h 197"/>
                  <a:gd name="T64" fmla="*/ 223 w 240"/>
                  <a:gd name="T65" fmla="*/ 184 h 197"/>
                  <a:gd name="T66" fmla="*/ 229 w 240"/>
                  <a:gd name="T67" fmla="*/ 178 h 197"/>
                  <a:gd name="T68" fmla="*/ 235 w 240"/>
                  <a:gd name="T69" fmla="*/ 159 h 197"/>
                  <a:gd name="T70" fmla="*/ 235 w 240"/>
                  <a:gd name="T71" fmla="*/ 146 h 197"/>
                  <a:gd name="T72" fmla="*/ 235 w 240"/>
                  <a:gd name="T73" fmla="*/ 98 h 197"/>
                  <a:gd name="T74" fmla="*/ 240 w 240"/>
                  <a:gd name="T75" fmla="*/ 41 h 197"/>
                  <a:gd name="T76" fmla="*/ 240 w 240"/>
                  <a:gd name="T77" fmla="*/ 38 h 197"/>
                  <a:gd name="T78" fmla="*/ 235 w 240"/>
                  <a:gd name="T79" fmla="*/ 30 h 197"/>
                  <a:gd name="T80" fmla="*/ 231 w 240"/>
                  <a:gd name="T81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0" h="197">
                    <a:moveTo>
                      <a:pt x="231" y="28"/>
                    </a:moveTo>
                    <a:lnTo>
                      <a:pt x="231" y="28"/>
                    </a:lnTo>
                    <a:lnTo>
                      <a:pt x="225" y="28"/>
                    </a:lnTo>
                    <a:lnTo>
                      <a:pt x="221" y="30"/>
                    </a:lnTo>
                    <a:lnTo>
                      <a:pt x="220" y="34"/>
                    </a:lnTo>
                    <a:lnTo>
                      <a:pt x="218" y="38"/>
                    </a:lnTo>
                    <a:lnTo>
                      <a:pt x="218" y="38"/>
                    </a:lnTo>
                    <a:lnTo>
                      <a:pt x="214" y="66"/>
                    </a:lnTo>
                    <a:lnTo>
                      <a:pt x="212" y="96"/>
                    </a:lnTo>
                    <a:lnTo>
                      <a:pt x="205" y="53"/>
                    </a:lnTo>
                    <a:lnTo>
                      <a:pt x="205" y="53"/>
                    </a:lnTo>
                    <a:lnTo>
                      <a:pt x="201" y="39"/>
                    </a:lnTo>
                    <a:lnTo>
                      <a:pt x="197" y="30"/>
                    </a:lnTo>
                    <a:lnTo>
                      <a:pt x="191" y="21"/>
                    </a:lnTo>
                    <a:lnTo>
                      <a:pt x="186" y="13"/>
                    </a:lnTo>
                    <a:lnTo>
                      <a:pt x="178" y="8"/>
                    </a:lnTo>
                    <a:lnTo>
                      <a:pt x="169" y="4"/>
                    </a:lnTo>
                    <a:lnTo>
                      <a:pt x="16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5" y="2"/>
                    </a:lnTo>
                    <a:lnTo>
                      <a:pt x="128" y="4"/>
                    </a:lnTo>
                    <a:lnTo>
                      <a:pt x="122" y="8"/>
                    </a:lnTo>
                    <a:lnTo>
                      <a:pt x="116" y="13"/>
                    </a:lnTo>
                    <a:lnTo>
                      <a:pt x="111" y="19"/>
                    </a:lnTo>
                    <a:lnTo>
                      <a:pt x="105" y="26"/>
                    </a:lnTo>
                    <a:lnTo>
                      <a:pt x="101" y="34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51" y="96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8" y="101"/>
                    </a:lnTo>
                    <a:lnTo>
                      <a:pt x="4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28"/>
                    </a:lnTo>
                    <a:lnTo>
                      <a:pt x="6" y="133"/>
                    </a:lnTo>
                    <a:lnTo>
                      <a:pt x="13" y="137"/>
                    </a:lnTo>
                    <a:lnTo>
                      <a:pt x="23" y="139"/>
                    </a:lnTo>
                    <a:lnTo>
                      <a:pt x="96" y="139"/>
                    </a:lnTo>
                    <a:lnTo>
                      <a:pt x="96" y="139"/>
                    </a:lnTo>
                    <a:lnTo>
                      <a:pt x="103" y="137"/>
                    </a:lnTo>
                    <a:lnTo>
                      <a:pt x="109" y="133"/>
                    </a:lnTo>
                    <a:lnTo>
                      <a:pt x="115" y="129"/>
                    </a:lnTo>
                    <a:lnTo>
                      <a:pt x="120" y="122"/>
                    </a:lnTo>
                    <a:lnTo>
                      <a:pt x="143" y="73"/>
                    </a:lnTo>
                    <a:lnTo>
                      <a:pt x="143" y="73"/>
                    </a:lnTo>
                    <a:lnTo>
                      <a:pt x="156" y="90"/>
                    </a:lnTo>
                    <a:lnTo>
                      <a:pt x="163" y="105"/>
                    </a:lnTo>
                    <a:lnTo>
                      <a:pt x="167" y="118"/>
                    </a:lnTo>
                    <a:lnTo>
                      <a:pt x="169" y="129"/>
                    </a:lnTo>
                    <a:lnTo>
                      <a:pt x="169" y="129"/>
                    </a:lnTo>
                    <a:lnTo>
                      <a:pt x="167" y="143"/>
                    </a:lnTo>
                    <a:lnTo>
                      <a:pt x="161" y="159"/>
                    </a:lnTo>
                    <a:lnTo>
                      <a:pt x="158" y="169"/>
                    </a:lnTo>
                    <a:lnTo>
                      <a:pt x="150" y="178"/>
                    </a:lnTo>
                    <a:lnTo>
                      <a:pt x="141" y="188"/>
                    </a:lnTo>
                    <a:lnTo>
                      <a:pt x="130" y="197"/>
                    </a:lnTo>
                    <a:lnTo>
                      <a:pt x="193" y="197"/>
                    </a:lnTo>
                    <a:lnTo>
                      <a:pt x="193" y="197"/>
                    </a:lnTo>
                    <a:lnTo>
                      <a:pt x="203" y="197"/>
                    </a:lnTo>
                    <a:lnTo>
                      <a:pt x="210" y="193"/>
                    </a:lnTo>
                    <a:lnTo>
                      <a:pt x="218" y="189"/>
                    </a:lnTo>
                    <a:lnTo>
                      <a:pt x="223" y="184"/>
                    </a:lnTo>
                    <a:lnTo>
                      <a:pt x="223" y="184"/>
                    </a:lnTo>
                    <a:lnTo>
                      <a:pt x="229" y="178"/>
                    </a:lnTo>
                    <a:lnTo>
                      <a:pt x="233" y="171"/>
                    </a:lnTo>
                    <a:lnTo>
                      <a:pt x="235" y="159"/>
                    </a:lnTo>
                    <a:lnTo>
                      <a:pt x="235" y="146"/>
                    </a:lnTo>
                    <a:lnTo>
                      <a:pt x="235" y="146"/>
                    </a:lnTo>
                    <a:lnTo>
                      <a:pt x="235" y="124"/>
                    </a:lnTo>
                    <a:lnTo>
                      <a:pt x="235" y="98"/>
                    </a:lnTo>
                    <a:lnTo>
                      <a:pt x="236" y="69"/>
                    </a:lnTo>
                    <a:lnTo>
                      <a:pt x="240" y="41"/>
                    </a:lnTo>
                    <a:lnTo>
                      <a:pt x="240" y="41"/>
                    </a:lnTo>
                    <a:lnTo>
                      <a:pt x="240" y="38"/>
                    </a:lnTo>
                    <a:lnTo>
                      <a:pt x="238" y="34"/>
                    </a:lnTo>
                    <a:lnTo>
                      <a:pt x="235" y="30"/>
                    </a:lnTo>
                    <a:lnTo>
                      <a:pt x="231" y="28"/>
                    </a:lnTo>
                    <a:lnTo>
                      <a:pt x="23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1">
                <a:extLst>
                  <a:ext uri="{FF2B5EF4-FFF2-40B4-BE49-F238E27FC236}">
                    <a16:creationId xmlns:a16="http://schemas.microsoft.com/office/drawing/2014/main" id="{9DD76866-6EC1-4318-96F5-191DF5B9E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1" y="6061075"/>
                <a:ext cx="384175" cy="312738"/>
              </a:xfrm>
              <a:custGeom>
                <a:avLst/>
                <a:gdLst>
                  <a:gd name="T0" fmla="*/ 228 w 242"/>
                  <a:gd name="T1" fmla="*/ 99 h 197"/>
                  <a:gd name="T2" fmla="*/ 219 w 242"/>
                  <a:gd name="T3" fmla="*/ 77 h 197"/>
                  <a:gd name="T4" fmla="*/ 217 w 242"/>
                  <a:gd name="T5" fmla="*/ 73 h 197"/>
                  <a:gd name="T6" fmla="*/ 212 w 242"/>
                  <a:gd name="T7" fmla="*/ 71 h 197"/>
                  <a:gd name="T8" fmla="*/ 210 w 242"/>
                  <a:gd name="T9" fmla="*/ 71 h 197"/>
                  <a:gd name="T10" fmla="*/ 206 w 242"/>
                  <a:gd name="T11" fmla="*/ 75 h 197"/>
                  <a:gd name="T12" fmla="*/ 204 w 242"/>
                  <a:gd name="T13" fmla="*/ 81 h 197"/>
                  <a:gd name="T14" fmla="*/ 210 w 242"/>
                  <a:gd name="T15" fmla="*/ 98 h 197"/>
                  <a:gd name="T16" fmla="*/ 138 w 242"/>
                  <a:gd name="T17" fmla="*/ 34 h 197"/>
                  <a:gd name="T18" fmla="*/ 133 w 242"/>
                  <a:gd name="T19" fmla="*/ 26 h 197"/>
                  <a:gd name="T20" fmla="*/ 123 w 242"/>
                  <a:gd name="T21" fmla="*/ 13 h 197"/>
                  <a:gd name="T22" fmla="*/ 110 w 242"/>
                  <a:gd name="T23" fmla="*/ 4 h 197"/>
                  <a:gd name="T24" fmla="*/ 90 w 242"/>
                  <a:gd name="T25" fmla="*/ 0 h 197"/>
                  <a:gd name="T26" fmla="*/ 80 w 242"/>
                  <a:gd name="T27" fmla="*/ 0 h 197"/>
                  <a:gd name="T28" fmla="*/ 62 w 242"/>
                  <a:gd name="T29" fmla="*/ 8 h 197"/>
                  <a:gd name="T30" fmla="*/ 48 w 242"/>
                  <a:gd name="T31" fmla="*/ 21 h 197"/>
                  <a:gd name="T32" fmla="*/ 39 w 242"/>
                  <a:gd name="T33" fmla="*/ 39 h 197"/>
                  <a:gd name="T34" fmla="*/ 28 w 242"/>
                  <a:gd name="T35" fmla="*/ 107 h 197"/>
                  <a:gd name="T36" fmla="*/ 26 w 242"/>
                  <a:gd name="T37" fmla="*/ 71 h 197"/>
                  <a:gd name="T38" fmla="*/ 22 w 242"/>
                  <a:gd name="T39" fmla="*/ 38 h 197"/>
                  <a:gd name="T40" fmla="*/ 17 w 242"/>
                  <a:gd name="T41" fmla="*/ 30 h 197"/>
                  <a:gd name="T42" fmla="*/ 9 w 242"/>
                  <a:gd name="T43" fmla="*/ 28 h 197"/>
                  <a:gd name="T44" fmla="*/ 5 w 242"/>
                  <a:gd name="T45" fmla="*/ 30 h 197"/>
                  <a:gd name="T46" fmla="*/ 0 w 242"/>
                  <a:gd name="T47" fmla="*/ 38 h 197"/>
                  <a:gd name="T48" fmla="*/ 0 w 242"/>
                  <a:gd name="T49" fmla="*/ 41 h 197"/>
                  <a:gd name="T50" fmla="*/ 5 w 242"/>
                  <a:gd name="T51" fmla="*/ 98 h 197"/>
                  <a:gd name="T52" fmla="*/ 3 w 242"/>
                  <a:gd name="T53" fmla="*/ 146 h 197"/>
                  <a:gd name="T54" fmla="*/ 3 w 242"/>
                  <a:gd name="T55" fmla="*/ 159 h 197"/>
                  <a:gd name="T56" fmla="*/ 11 w 242"/>
                  <a:gd name="T57" fmla="*/ 178 h 197"/>
                  <a:gd name="T58" fmla="*/ 15 w 242"/>
                  <a:gd name="T59" fmla="*/ 184 h 197"/>
                  <a:gd name="T60" fmla="*/ 30 w 242"/>
                  <a:gd name="T61" fmla="*/ 193 h 197"/>
                  <a:gd name="T62" fmla="*/ 47 w 242"/>
                  <a:gd name="T63" fmla="*/ 197 h 197"/>
                  <a:gd name="T64" fmla="*/ 108 w 242"/>
                  <a:gd name="T65" fmla="*/ 197 h 197"/>
                  <a:gd name="T66" fmla="*/ 90 w 242"/>
                  <a:gd name="T67" fmla="*/ 178 h 197"/>
                  <a:gd name="T68" fmla="*/ 78 w 242"/>
                  <a:gd name="T69" fmla="*/ 159 h 197"/>
                  <a:gd name="T70" fmla="*/ 71 w 242"/>
                  <a:gd name="T71" fmla="*/ 129 h 197"/>
                  <a:gd name="T72" fmla="*/ 71 w 242"/>
                  <a:gd name="T73" fmla="*/ 118 h 197"/>
                  <a:gd name="T74" fmla="*/ 82 w 242"/>
                  <a:gd name="T75" fmla="*/ 88 h 197"/>
                  <a:gd name="T76" fmla="*/ 120 w 242"/>
                  <a:gd name="T77" fmla="*/ 122 h 197"/>
                  <a:gd name="T78" fmla="*/ 125 w 242"/>
                  <a:gd name="T79" fmla="*/ 129 h 197"/>
                  <a:gd name="T80" fmla="*/ 137 w 242"/>
                  <a:gd name="T81" fmla="*/ 137 h 197"/>
                  <a:gd name="T82" fmla="*/ 219 w 242"/>
                  <a:gd name="T83" fmla="*/ 139 h 197"/>
                  <a:gd name="T84" fmla="*/ 228 w 242"/>
                  <a:gd name="T85" fmla="*/ 137 h 197"/>
                  <a:gd name="T86" fmla="*/ 240 w 242"/>
                  <a:gd name="T87" fmla="*/ 128 h 197"/>
                  <a:gd name="T88" fmla="*/ 242 w 242"/>
                  <a:gd name="T89" fmla="*/ 118 h 197"/>
                  <a:gd name="T90" fmla="*/ 238 w 242"/>
                  <a:gd name="T91" fmla="*/ 107 h 197"/>
                  <a:gd name="T92" fmla="*/ 228 w 242"/>
                  <a:gd name="T93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2" h="197">
                    <a:moveTo>
                      <a:pt x="228" y="99"/>
                    </a:moveTo>
                    <a:lnTo>
                      <a:pt x="228" y="99"/>
                    </a:lnTo>
                    <a:lnTo>
                      <a:pt x="227" y="99"/>
                    </a:lnTo>
                    <a:lnTo>
                      <a:pt x="219" y="77"/>
                    </a:lnTo>
                    <a:lnTo>
                      <a:pt x="219" y="77"/>
                    </a:lnTo>
                    <a:lnTo>
                      <a:pt x="217" y="73"/>
                    </a:lnTo>
                    <a:lnTo>
                      <a:pt x="215" y="71"/>
                    </a:lnTo>
                    <a:lnTo>
                      <a:pt x="212" y="71"/>
                    </a:lnTo>
                    <a:lnTo>
                      <a:pt x="210" y="71"/>
                    </a:lnTo>
                    <a:lnTo>
                      <a:pt x="210" y="71"/>
                    </a:lnTo>
                    <a:lnTo>
                      <a:pt x="208" y="73"/>
                    </a:lnTo>
                    <a:lnTo>
                      <a:pt x="206" y="75"/>
                    </a:lnTo>
                    <a:lnTo>
                      <a:pt x="204" y="79"/>
                    </a:lnTo>
                    <a:lnTo>
                      <a:pt x="204" y="81"/>
                    </a:lnTo>
                    <a:lnTo>
                      <a:pt x="210" y="98"/>
                    </a:lnTo>
                    <a:lnTo>
                      <a:pt x="210" y="98"/>
                    </a:lnTo>
                    <a:lnTo>
                      <a:pt x="165" y="94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3" y="26"/>
                    </a:lnTo>
                    <a:lnTo>
                      <a:pt x="129" y="19"/>
                    </a:lnTo>
                    <a:lnTo>
                      <a:pt x="123" y="13"/>
                    </a:lnTo>
                    <a:lnTo>
                      <a:pt x="118" y="8"/>
                    </a:lnTo>
                    <a:lnTo>
                      <a:pt x="110" y="4"/>
                    </a:lnTo>
                    <a:lnTo>
                      <a:pt x="105" y="2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4" y="13"/>
                    </a:lnTo>
                    <a:lnTo>
                      <a:pt x="48" y="21"/>
                    </a:lnTo>
                    <a:lnTo>
                      <a:pt x="43" y="30"/>
                    </a:lnTo>
                    <a:lnTo>
                      <a:pt x="39" y="39"/>
                    </a:lnTo>
                    <a:lnTo>
                      <a:pt x="35" y="53"/>
                    </a:lnTo>
                    <a:lnTo>
                      <a:pt x="28" y="107"/>
                    </a:lnTo>
                    <a:lnTo>
                      <a:pt x="28" y="107"/>
                    </a:lnTo>
                    <a:lnTo>
                      <a:pt x="26" y="71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0" y="34"/>
                    </a:lnTo>
                    <a:lnTo>
                      <a:pt x="17" y="30"/>
                    </a:lnTo>
                    <a:lnTo>
                      <a:pt x="13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5" y="30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3" y="69"/>
                    </a:lnTo>
                    <a:lnTo>
                      <a:pt x="5" y="98"/>
                    </a:lnTo>
                    <a:lnTo>
                      <a:pt x="5" y="124"/>
                    </a:lnTo>
                    <a:lnTo>
                      <a:pt x="3" y="146"/>
                    </a:lnTo>
                    <a:lnTo>
                      <a:pt x="3" y="146"/>
                    </a:lnTo>
                    <a:lnTo>
                      <a:pt x="3" y="159"/>
                    </a:lnTo>
                    <a:lnTo>
                      <a:pt x="7" y="171"/>
                    </a:lnTo>
                    <a:lnTo>
                      <a:pt x="11" y="178"/>
                    </a:lnTo>
                    <a:lnTo>
                      <a:pt x="15" y="184"/>
                    </a:lnTo>
                    <a:lnTo>
                      <a:pt x="15" y="184"/>
                    </a:lnTo>
                    <a:lnTo>
                      <a:pt x="22" y="189"/>
                    </a:lnTo>
                    <a:lnTo>
                      <a:pt x="30" y="193"/>
                    </a:lnTo>
                    <a:lnTo>
                      <a:pt x="37" y="197"/>
                    </a:lnTo>
                    <a:lnTo>
                      <a:pt x="47" y="197"/>
                    </a:lnTo>
                    <a:lnTo>
                      <a:pt x="108" y="197"/>
                    </a:lnTo>
                    <a:lnTo>
                      <a:pt x="108" y="197"/>
                    </a:lnTo>
                    <a:lnTo>
                      <a:pt x="97" y="188"/>
                    </a:lnTo>
                    <a:lnTo>
                      <a:pt x="90" y="178"/>
                    </a:lnTo>
                    <a:lnTo>
                      <a:pt x="82" y="169"/>
                    </a:lnTo>
                    <a:lnTo>
                      <a:pt x="78" y="159"/>
                    </a:lnTo>
                    <a:lnTo>
                      <a:pt x="73" y="143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1" y="118"/>
                    </a:lnTo>
                    <a:lnTo>
                      <a:pt x="75" y="105"/>
                    </a:lnTo>
                    <a:lnTo>
                      <a:pt x="82" y="88"/>
                    </a:lnTo>
                    <a:lnTo>
                      <a:pt x="95" y="73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5" y="129"/>
                    </a:lnTo>
                    <a:lnTo>
                      <a:pt x="131" y="135"/>
                    </a:lnTo>
                    <a:lnTo>
                      <a:pt x="137" y="137"/>
                    </a:lnTo>
                    <a:lnTo>
                      <a:pt x="144" y="139"/>
                    </a:lnTo>
                    <a:lnTo>
                      <a:pt x="219" y="139"/>
                    </a:lnTo>
                    <a:lnTo>
                      <a:pt x="219" y="139"/>
                    </a:lnTo>
                    <a:lnTo>
                      <a:pt x="228" y="137"/>
                    </a:lnTo>
                    <a:lnTo>
                      <a:pt x="234" y="133"/>
                    </a:lnTo>
                    <a:lnTo>
                      <a:pt x="240" y="128"/>
                    </a:lnTo>
                    <a:lnTo>
                      <a:pt x="242" y="118"/>
                    </a:lnTo>
                    <a:lnTo>
                      <a:pt x="242" y="118"/>
                    </a:lnTo>
                    <a:lnTo>
                      <a:pt x="240" y="113"/>
                    </a:lnTo>
                    <a:lnTo>
                      <a:pt x="238" y="107"/>
                    </a:lnTo>
                    <a:lnTo>
                      <a:pt x="234" y="103"/>
                    </a:lnTo>
                    <a:lnTo>
                      <a:pt x="228" y="99"/>
                    </a:lnTo>
                    <a:lnTo>
                      <a:pt x="228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62">
                <a:extLst>
                  <a:ext uri="{FF2B5EF4-FFF2-40B4-BE49-F238E27FC236}">
                    <a16:creationId xmlns:a16="http://schemas.microsoft.com/office/drawing/2014/main" id="{A85176B5-7CCE-48CA-A2AD-2EB1811D2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76" y="5811838"/>
                <a:ext cx="133350" cy="136525"/>
              </a:xfrm>
              <a:custGeom>
                <a:avLst/>
                <a:gdLst>
                  <a:gd name="T0" fmla="*/ 43 w 84"/>
                  <a:gd name="T1" fmla="*/ 86 h 86"/>
                  <a:gd name="T2" fmla="*/ 43 w 84"/>
                  <a:gd name="T3" fmla="*/ 86 h 86"/>
                  <a:gd name="T4" fmla="*/ 50 w 84"/>
                  <a:gd name="T5" fmla="*/ 86 h 86"/>
                  <a:gd name="T6" fmla="*/ 58 w 84"/>
                  <a:gd name="T7" fmla="*/ 82 h 86"/>
                  <a:gd name="T8" fmla="*/ 65 w 84"/>
                  <a:gd name="T9" fmla="*/ 78 h 86"/>
                  <a:gd name="T10" fmla="*/ 73 w 84"/>
                  <a:gd name="T11" fmla="*/ 73 h 86"/>
                  <a:gd name="T12" fmla="*/ 78 w 84"/>
                  <a:gd name="T13" fmla="*/ 67 h 86"/>
                  <a:gd name="T14" fmla="*/ 82 w 84"/>
                  <a:gd name="T15" fmla="*/ 60 h 86"/>
                  <a:gd name="T16" fmla="*/ 84 w 84"/>
                  <a:gd name="T17" fmla="*/ 52 h 86"/>
                  <a:gd name="T18" fmla="*/ 84 w 84"/>
                  <a:gd name="T19" fmla="*/ 43 h 86"/>
                  <a:gd name="T20" fmla="*/ 84 w 84"/>
                  <a:gd name="T21" fmla="*/ 43 h 86"/>
                  <a:gd name="T22" fmla="*/ 84 w 84"/>
                  <a:gd name="T23" fmla="*/ 35 h 86"/>
                  <a:gd name="T24" fmla="*/ 82 w 84"/>
                  <a:gd name="T25" fmla="*/ 26 h 86"/>
                  <a:gd name="T26" fmla="*/ 78 w 84"/>
                  <a:gd name="T27" fmla="*/ 18 h 86"/>
                  <a:gd name="T28" fmla="*/ 73 w 84"/>
                  <a:gd name="T29" fmla="*/ 13 h 86"/>
                  <a:gd name="T30" fmla="*/ 65 w 84"/>
                  <a:gd name="T31" fmla="*/ 7 h 86"/>
                  <a:gd name="T32" fmla="*/ 58 w 84"/>
                  <a:gd name="T33" fmla="*/ 3 h 86"/>
                  <a:gd name="T34" fmla="*/ 50 w 84"/>
                  <a:gd name="T35" fmla="*/ 1 h 86"/>
                  <a:gd name="T36" fmla="*/ 43 w 84"/>
                  <a:gd name="T37" fmla="*/ 0 h 86"/>
                  <a:gd name="T38" fmla="*/ 43 w 84"/>
                  <a:gd name="T39" fmla="*/ 0 h 86"/>
                  <a:gd name="T40" fmla="*/ 33 w 84"/>
                  <a:gd name="T41" fmla="*/ 1 h 86"/>
                  <a:gd name="T42" fmla="*/ 26 w 84"/>
                  <a:gd name="T43" fmla="*/ 3 h 86"/>
                  <a:gd name="T44" fmla="*/ 18 w 84"/>
                  <a:gd name="T45" fmla="*/ 7 h 86"/>
                  <a:gd name="T46" fmla="*/ 11 w 84"/>
                  <a:gd name="T47" fmla="*/ 13 h 86"/>
                  <a:gd name="T48" fmla="*/ 7 w 84"/>
                  <a:gd name="T49" fmla="*/ 18 h 86"/>
                  <a:gd name="T50" fmla="*/ 3 w 84"/>
                  <a:gd name="T51" fmla="*/ 26 h 86"/>
                  <a:gd name="T52" fmla="*/ 0 w 84"/>
                  <a:gd name="T53" fmla="*/ 35 h 86"/>
                  <a:gd name="T54" fmla="*/ 0 w 84"/>
                  <a:gd name="T55" fmla="*/ 43 h 86"/>
                  <a:gd name="T56" fmla="*/ 0 w 84"/>
                  <a:gd name="T57" fmla="*/ 43 h 86"/>
                  <a:gd name="T58" fmla="*/ 0 w 84"/>
                  <a:gd name="T59" fmla="*/ 52 h 86"/>
                  <a:gd name="T60" fmla="*/ 3 w 84"/>
                  <a:gd name="T61" fmla="*/ 60 h 86"/>
                  <a:gd name="T62" fmla="*/ 7 w 84"/>
                  <a:gd name="T63" fmla="*/ 67 h 86"/>
                  <a:gd name="T64" fmla="*/ 11 w 84"/>
                  <a:gd name="T65" fmla="*/ 73 h 86"/>
                  <a:gd name="T66" fmla="*/ 18 w 84"/>
                  <a:gd name="T67" fmla="*/ 78 h 86"/>
                  <a:gd name="T68" fmla="*/ 26 w 84"/>
                  <a:gd name="T69" fmla="*/ 82 h 86"/>
                  <a:gd name="T70" fmla="*/ 33 w 84"/>
                  <a:gd name="T71" fmla="*/ 86 h 86"/>
                  <a:gd name="T72" fmla="*/ 43 w 84"/>
                  <a:gd name="T73" fmla="*/ 86 h 86"/>
                  <a:gd name="T74" fmla="*/ 43 w 84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4" h="86">
                    <a:moveTo>
                      <a:pt x="43" y="86"/>
                    </a:moveTo>
                    <a:lnTo>
                      <a:pt x="43" y="86"/>
                    </a:lnTo>
                    <a:lnTo>
                      <a:pt x="50" y="86"/>
                    </a:lnTo>
                    <a:lnTo>
                      <a:pt x="58" y="82"/>
                    </a:lnTo>
                    <a:lnTo>
                      <a:pt x="65" y="78"/>
                    </a:lnTo>
                    <a:lnTo>
                      <a:pt x="73" y="73"/>
                    </a:lnTo>
                    <a:lnTo>
                      <a:pt x="78" y="67"/>
                    </a:lnTo>
                    <a:lnTo>
                      <a:pt x="82" y="60"/>
                    </a:lnTo>
                    <a:lnTo>
                      <a:pt x="84" y="52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4" y="35"/>
                    </a:lnTo>
                    <a:lnTo>
                      <a:pt x="82" y="26"/>
                    </a:lnTo>
                    <a:lnTo>
                      <a:pt x="78" y="18"/>
                    </a:lnTo>
                    <a:lnTo>
                      <a:pt x="73" y="13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18" y="7"/>
                    </a:lnTo>
                    <a:lnTo>
                      <a:pt x="11" y="13"/>
                    </a:lnTo>
                    <a:lnTo>
                      <a:pt x="7" y="18"/>
                    </a:lnTo>
                    <a:lnTo>
                      <a:pt x="3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3" y="60"/>
                    </a:lnTo>
                    <a:lnTo>
                      <a:pt x="7" y="67"/>
                    </a:lnTo>
                    <a:lnTo>
                      <a:pt x="11" y="73"/>
                    </a:lnTo>
                    <a:lnTo>
                      <a:pt x="18" y="78"/>
                    </a:lnTo>
                    <a:lnTo>
                      <a:pt x="26" y="82"/>
                    </a:lnTo>
                    <a:lnTo>
                      <a:pt x="33" y="86"/>
                    </a:lnTo>
                    <a:lnTo>
                      <a:pt x="43" y="86"/>
                    </a:lnTo>
                    <a:lnTo>
                      <a:pt x="43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63">
                <a:extLst>
                  <a:ext uri="{FF2B5EF4-FFF2-40B4-BE49-F238E27FC236}">
                    <a16:creationId xmlns:a16="http://schemas.microsoft.com/office/drawing/2014/main" id="{803A1F64-DA3F-4344-8315-495A937DA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9313" y="5965825"/>
                <a:ext cx="469900" cy="214313"/>
              </a:xfrm>
              <a:custGeom>
                <a:avLst/>
                <a:gdLst>
                  <a:gd name="T0" fmla="*/ 232 w 296"/>
                  <a:gd name="T1" fmla="*/ 96 h 135"/>
                  <a:gd name="T2" fmla="*/ 229 w 296"/>
                  <a:gd name="T3" fmla="*/ 56 h 135"/>
                  <a:gd name="T4" fmla="*/ 229 w 296"/>
                  <a:gd name="T5" fmla="*/ 56 h 135"/>
                  <a:gd name="T6" fmla="*/ 227 w 296"/>
                  <a:gd name="T7" fmla="*/ 43 h 135"/>
                  <a:gd name="T8" fmla="*/ 225 w 296"/>
                  <a:gd name="T9" fmla="*/ 32 h 135"/>
                  <a:gd name="T10" fmla="*/ 219 w 296"/>
                  <a:gd name="T11" fmla="*/ 23 h 135"/>
                  <a:gd name="T12" fmla="*/ 214 w 296"/>
                  <a:gd name="T13" fmla="*/ 15 h 135"/>
                  <a:gd name="T14" fmla="*/ 206 w 296"/>
                  <a:gd name="T15" fmla="*/ 9 h 135"/>
                  <a:gd name="T16" fmla="*/ 197 w 296"/>
                  <a:gd name="T17" fmla="*/ 4 h 135"/>
                  <a:gd name="T18" fmla="*/ 187 w 296"/>
                  <a:gd name="T19" fmla="*/ 2 h 135"/>
                  <a:gd name="T20" fmla="*/ 174 w 296"/>
                  <a:gd name="T21" fmla="*/ 0 h 135"/>
                  <a:gd name="T22" fmla="*/ 150 w 296"/>
                  <a:gd name="T23" fmla="*/ 21 h 135"/>
                  <a:gd name="T24" fmla="*/ 124 w 296"/>
                  <a:gd name="T25" fmla="*/ 0 h 135"/>
                  <a:gd name="T26" fmla="*/ 124 w 296"/>
                  <a:gd name="T27" fmla="*/ 0 h 135"/>
                  <a:gd name="T28" fmla="*/ 110 w 296"/>
                  <a:gd name="T29" fmla="*/ 2 h 135"/>
                  <a:gd name="T30" fmla="*/ 101 w 296"/>
                  <a:gd name="T31" fmla="*/ 4 h 135"/>
                  <a:gd name="T32" fmla="*/ 92 w 296"/>
                  <a:gd name="T33" fmla="*/ 9 h 135"/>
                  <a:gd name="T34" fmla="*/ 84 w 296"/>
                  <a:gd name="T35" fmla="*/ 15 h 135"/>
                  <a:gd name="T36" fmla="*/ 79 w 296"/>
                  <a:gd name="T37" fmla="*/ 23 h 135"/>
                  <a:gd name="T38" fmla="*/ 75 w 296"/>
                  <a:gd name="T39" fmla="*/ 32 h 135"/>
                  <a:gd name="T40" fmla="*/ 71 w 296"/>
                  <a:gd name="T41" fmla="*/ 43 h 135"/>
                  <a:gd name="T42" fmla="*/ 69 w 296"/>
                  <a:gd name="T43" fmla="*/ 56 h 135"/>
                  <a:gd name="T44" fmla="*/ 67 w 296"/>
                  <a:gd name="T45" fmla="*/ 96 h 135"/>
                  <a:gd name="T46" fmla="*/ 67 w 296"/>
                  <a:gd name="T47" fmla="*/ 96 h 135"/>
                  <a:gd name="T48" fmla="*/ 32 w 296"/>
                  <a:gd name="T49" fmla="*/ 103 h 135"/>
                  <a:gd name="T50" fmla="*/ 0 w 296"/>
                  <a:gd name="T51" fmla="*/ 114 h 135"/>
                  <a:gd name="T52" fmla="*/ 9 w 296"/>
                  <a:gd name="T53" fmla="*/ 135 h 135"/>
                  <a:gd name="T54" fmla="*/ 9 w 296"/>
                  <a:gd name="T55" fmla="*/ 135 h 135"/>
                  <a:gd name="T56" fmla="*/ 43 w 296"/>
                  <a:gd name="T57" fmla="*/ 124 h 135"/>
                  <a:gd name="T58" fmla="*/ 80 w 296"/>
                  <a:gd name="T59" fmla="*/ 116 h 135"/>
                  <a:gd name="T60" fmla="*/ 80 w 296"/>
                  <a:gd name="T61" fmla="*/ 116 h 135"/>
                  <a:gd name="T62" fmla="*/ 86 w 296"/>
                  <a:gd name="T63" fmla="*/ 107 h 135"/>
                  <a:gd name="T64" fmla="*/ 92 w 296"/>
                  <a:gd name="T65" fmla="*/ 98 h 135"/>
                  <a:gd name="T66" fmla="*/ 99 w 296"/>
                  <a:gd name="T67" fmla="*/ 90 h 135"/>
                  <a:gd name="T68" fmla="*/ 107 w 296"/>
                  <a:gd name="T69" fmla="*/ 84 h 135"/>
                  <a:gd name="T70" fmla="*/ 116 w 296"/>
                  <a:gd name="T71" fmla="*/ 79 h 135"/>
                  <a:gd name="T72" fmla="*/ 127 w 296"/>
                  <a:gd name="T73" fmla="*/ 75 h 135"/>
                  <a:gd name="T74" fmla="*/ 139 w 296"/>
                  <a:gd name="T75" fmla="*/ 71 h 135"/>
                  <a:gd name="T76" fmla="*/ 150 w 296"/>
                  <a:gd name="T77" fmla="*/ 71 h 135"/>
                  <a:gd name="T78" fmla="*/ 150 w 296"/>
                  <a:gd name="T79" fmla="*/ 71 h 135"/>
                  <a:gd name="T80" fmla="*/ 161 w 296"/>
                  <a:gd name="T81" fmla="*/ 71 h 135"/>
                  <a:gd name="T82" fmla="*/ 170 w 296"/>
                  <a:gd name="T83" fmla="*/ 75 h 135"/>
                  <a:gd name="T84" fmla="*/ 182 w 296"/>
                  <a:gd name="T85" fmla="*/ 79 h 135"/>
                  <a:gd name="T86" fmla="*/ 191 w 296"/>
                  <a:gd name="T87" fmla="*/ 84 h 135"/>
                  <a:gd name="T88" fmla="*/ 199 w 296"/>
                  <a:gd name="T89" fmla="*/ 90 h 135"/>
                  <a:gd name="T90" fmla="*/ 206 w 296"/>
                  <a:gd name="T91" fmla="*/ 98 h 135"/>
                  <a:gd name="T92" fmla="*/ 214 w 296"/>
                  <a:gd name="T93" fmla="*/ 107 h 135"/>
                  <a:gd name="T94" fmla="*/ 217 w 296"/>
                  <a:gd name="T95" fmla="*/ 116 h 135"/>
                  <a:gd name="T96" fmla="*/ 217 w 296"/>
                  <a:gd name="T97" fmla="*/ 116 h 135"/>
                  <a:gd name="T98" fmla="*/ 255 w 296"/>
                  <a:gd name="T99" fmla="*/ 124 h 135"/>
                  <a:gd name="T100" fmla="*/ 287 w 296"/>
                  <a:gd name="T101" fmla="*/ 135 h 135"/>
                  <a:gd name="T102" fmla="*/ 296 w 296"/>
                  <a:gd name="T103" fmla="*/ 114 h 135"/>
                  <a:gd name="T104" fmla="*/ 296 w 296"/>
                  <a:gd name="T105" fmla="*/ 114 h 135"/>
                  <a:gd name="T106" fmla="*/ 266 w 296"/>
                  <a:gd name="T107" fmla="*/ 103 h 135"/>
                  <a:gd name="T108" fmla="*/ 232 w 296"/>
                  <a:gd name="T109" fmla="*/ 96 h 135"/>
                  <a:gd name="T110" fmla="*/ 232 w 296"/>
                  <a:gd name="T111" fmla="*/ 9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135">
                    <a:moveTo>
                      <a:pt x="232" y="96"/>
                    </a:moveTo>
                    <a:lnTo>
                      <a:pt x="229" y="56"/>
                    </a:lnTo>
                    <a:lnTo>
                      <a:pt x="229" y="56"/>
                    </a:lnTo>
                    <a:lnTo>
                      <a:pt x="227" y="43"/>
                    </a:lnTo>
                    <a:lnTo>
                      <a:pt x="225" y="32"/>
                    </a:lnTo>
                    <a:lnTo>
                      <a:pt x="219" y="23"/>
                    </a:lnTo>
                    <a:lnTo>
                      <a:pt x="214" y="15"/>
                    </a:lnTo>
                    <a:lnTo>
                      <a:pt x="206" y="9"/>
                    </a:lnTo>
                    <a:lnTo>
                      <a:pt x="197" y="4"/>
                    </a:lnTo>
                    <a:lnTo>
                      <a:pt x="187" y="2"/>
                    </a:lnTo>
                    <a:lnTo>
                      <a:pt x="174" y="0"/>
                    </a:lnTo>
                    <a:lnTo>
                      <a:pt x="150" y="2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10" y="2"/>
                    </a:lnTo>
                    <a:lnTo>
                      <a:pt x="101" y="4"/>
                    </a:lnTo>
                    <a:lnTo>
                      <a:pt x="92" y="9"/>
                    </a:lnTo>
                    <a:lnTo>
                      <a:pt x="84" y="15"/>
                    </a:lnTo>
                    <a:lnTo>
                      <a:pt x="79" y="23"/>
                    </a:lnTo>
                    <a:lnTo>
                      <a:pt x="75" y="32"/>
                    </a:lnTo>
                    <a:lnTo>
                      <a:pt x="71" y="43"/>
                    </a:lnTo>
                    <a:lnTo>
                      <a:pt x="69" y="56"/>
                    </a:lnTo>
                    <a:lnTo>
                      <a:pt x="67" y="96"/>
                    </a:lnTo>
                    <a:lnTo>
                      <a:pt x="67" y="96"/>
                    </a:lnTo>
                    <a:lnTo>
                      <a:pt x="32" y="103"/>
                    </a:lnTo>
                    <a:lnTo>
                      <a:pt x="0" y="114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43" y="124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07"/>
                    </a:lnTo>
                    <a:lnTo>
                      <a:pt x="92" y="98"/>
                    </a:lnTo>
                    <a:lnTo>
                      <a:pt x="99" y="90"/>
                    </a:lnTo>
                    <a:lnTo>
                      <a:pt x="107" y="84"/>
                    </a:lnTo>
                    <a:lnTo>
                      <a:pt x="116" y="79"/>
                    </a:lnTo>
                    <a:lnTo>
                      <a:pt x="127" y="75"/>
                    </a:lnTo>
                    <a:lnTo>
                      <a:pt x="139" y="71"/>
                    </a:lnTo>
                    <a:lnTo>
                      <a:pt x="150" y="71"/>
                    </a:lnTo>
                    <a:lnTo>
                      <a:pt x="150" y="71"/>
                    </a:lnTo>
                    <a:lnTo>
                      <a:pt x="161" y="71"/>
                    </a:lnTo>
                    <a:lnTo>
                      <a:pt x="170" y="75"/>
                    </a:lnTo>
                    <a:lnTo>
                      <a:pt x="182" y="79"/>
                    </a:lnTo>
                    <a:lnTo>
                      <a:pt x="191" y="84"/>
                    </a:lnTo>
                    <a:lnTo>
                      <a:pt x="199" y="90"/>
                    </a:lnTo>
                    <a:lnTo>
                      <a:pt x="206" y="98"/>
                    </a:lnTo>
                    <a:lnTo>
                      <a:pt x="214" y="107"/>
                    </a:lnTo>
                    <a:lnTo>
                      <a:pt x="217" y="116"/>
                    </a:lnTo>
                    <a:lnTo>
                      <a:pt x="217" y="116"/>
                    </a:lnTo>
                    <a:lnTo>
                      <a:pt x="255" y="124"/>
                    </a:lnTo>
                    <a:lnTo>
                      <a:pt x="287" y="135"/>
                    </a:lnTo>
                    <a:lnTo>
                      <a:pt x="296" y="114"/>
                    </a:lnTo>
                    <a:lnTo>
                      <a:pt x="296" y="114"/>
                    </a:lnTo>
                    <a:lnTo>
                      <a:pt x="266" y="103"/>
                    </a:lnTo>
                    <a:lnTo>
                      <a:pt x="232" y="96"/>
                    </a:lnTo>
                    <a:lnTo>
                      <a:pt x="23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64">
                <a:extLst>
                  <a:ext uri="{FF2B5EF4-FFF2-40B4-BE49-F238E27FC236}">
                    <a16:creationId xmlns:a16="http://schemas.microsoft.com/office/drawing/2014/main" id="{30297A03-51BB-4C34-B3A2-2C1F10E98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426" y="6227763"/>
                <a:ext cx="171450" cy="173038"/>
              </a:xfrm>
              <a:custGeom>
                <a:avLst/>
                <a:gdLst>
                  <a:gd name="T0" fmla="*/ 24 w 108"/>
                  <a:gd name="T1" fmla="*/ 34 h 109"/>
                  <a:gd name="T2" fmla="*/ 24 w 108"/>
                  <a:gd name="T3" fmla="*/ 34 h 109"/>
                  <a:gd name="T4" fmla="*/ 17 w 108"/>
                  <a:gd name="T5" fmla="*/ 24 h 109"/>
                  <a:gd name="T6" fmla="*/ 5 w 108"/>
                  <a:gd name="T7" fmla="*/ 0 h 109"/>
                  <a:gd name="T8" fmla="*/ 5 w 108"/>
                  <a:gd name="T9" fmla="*/ 0 h 109"/>
                  <a:gd name="T10" fmla="*/ 2 w 108"/>
                  <a:gd name="T11" fmla="*/ 13 h 109"/>
                  <a:gd name="T12" fmla="*/ 0 w 108"/>
                  <a:gd name="T13" fmla="*/ 24 h 109"/>
                  <a:gd name="T14" fmla="*/ 0 w 108"/>
                  <a:gd name="T15" fmla="*/ 24 h 109"/>
                  <a:gd name="T16" fmla="*/ 2 w 108"/>
                  <a:gd name="T17" fmla="*/ 38 h 109"/>
                  <a:gd name="T18" fmla="*/ 7 w 108"/>
                  <a:gd name="T19" fmla="*/ 51 h 109"/>
                  <a:gd name="T20" fmla="*/ 15 w 108"/>
                  <a:gd name="T21" fmla="*/ 62 h 109"/>
                  <a:gd name="T22" fmla="*/ 26 w 108"/>
                  <a:gd name="T23" fmla="*/ 73 h 109"/>
                  <a:gd name="T24" fmla="*/ 41 w 108"/>
                  <a:gd name="T25" fmla="*/ 84 h 109"/>
                  <a:gd name="T26" fmla="*/ 58 w 108"/>
                  <a:gd name="T27" fmla="*/ 94 h 109"/>
                  <a:gd name="T28" fmla="*/ 77 w 108"/>
                  <a:gd name="T29" fmla="*/ 101 h 109"/>
                  <a:gd name="T30" fmla="*/ 99 w 108"/>
                  <a:gd name="T31" fmla="*/ 109 h 109"/>
                  <a:gd name="T32" fmla="*/ 108 w 108"/>
                  <a:gd name="T33" fmla="*/ 88 h 109"/>
                  <a:gd name="T34" fmla="*/ 108 w 108"/>
                  <a:gd name="T35" fmla="*/ 88 h 109"/>
                  <a:gd name="T36" fmla="*/ 78 w 108"/>
                  <a:gd name="T37" fmla="*/ 79 h 109"/>
                  <a:gd name="T38" fmla="*/ 63 w 108"/>
                  <a:gd name="T39" fmla="*/ 71 h 109"/>
                  <a:gd name="T40" fmla="*/ 52 w 108"/>
                  <a:gd name="T41" fmla="*/ 66 h 109"/>
                  <a:gd name="T42" fmla="*/ 41 w 108"/>
                  <a:gd name="T43" fmla="*/ 58 h 109"/>
                  <a:gd name="T44" fmla="*/ 33 w 108"/>
                  <a:gd name="T45" fmla="*/ 51 h 109"/>
                  <a:gd name="T46" fmla="*/ 28 w 108"/>
                  <a:gd name="T47" fmla="*/ 41 h 109"/>
                  <a:gd name="T48" fmla="*/ 24 w 108"/>
                  <a:gd name="T49" fmla="*/ 34 h 109"/>
                  <a:gd name="T50" fmla="*/ 24 w 108"/>
                  <a:gd name="T51" fmla="*/ 3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109">
                    <a:moveTo>
                      <a:pt x="24" y="34"/>
                    </a:moveTo>
                    <a:lnTo>
                      <a:pt x="24" y="34"/>
                    </a:lnTo>
                    <a:lnTo>
                      <a:pt x="17" y="2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1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8"/>
                    </a:lnTo>
                    <a:lnTo>
                      <a:pt x="7" y="51"/>
                    </a:lnTo>
                    <a:lnTo>
                      <a:pt x="15" y="62"/>
                    </a:lnTo>
                    <a:lnTo>
                      <a:pt x="26" y="73"/>
                    </a:lnTo>
                    <a:lnTo>
                      <a:pt x="41" y="84"/>
                    </a:lnTo>
                    <a:lnTo>
                      <a:pt x="58" y="94"/>
                    </a:lnTo>
                    <a:lnTo>
                      <a:pt x="77" y="101"/>
                    </a:lnTo>
                    <a:lnTo>
                      <a:pt x="99" y="109"/>
                    </a:lnTo>
                    <a:lnTo>
                      <a:pt x="108" y="88"/>
                    </a:lnTo>
                    <a:lnTo>
                      <a:pt x="108" y="88"/>
                    </a:lnTo>
                    <a:lnTo>
                      <a:pt x="78" y="79"/>
                    </a:lnTo>
                    <a:lnTo>
                      <a:pt x="63" y="71"/>
                    </a:lnTo>
                    <a:lnTo>
                      <a:pt x="52" y="66"/>
                    </a:lnTo>
                    <a:lnTo>
                      <a:pt x="41" y="58"/>
                    </a:lnTo>
                    <a:lnTo>
                      <a:pt x="33" y="51"/>
                    </a:lnTo>
                    <a:lnTo>
                      <a:pt x="28" y="41"/>
                    </a:lnTo>
                    <a:lnTo>
                      <a:pt x="24" y="34"/>
                    </a:lnTo>
                    <a:lnTo>
                      <a:pt x="2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65">
                <a:extLst>
                  <a:ext uri="{FF2B5EF4-FFF2-40B4-BE49-F238E27FC236}">
                    <a16:creationId xmlns:a16="http://schemas.microsoft.com/office/drawing/2014/main" id="{0C240530-54BC-4BF0-9421-F8889B9A4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6230938"/>
                <a:ext cx="169863" cy="169863"/>
              </a:xfrm>
              <a:custGeom>
                <a:avLst/>
                <a:gdLst>
                  <a:gd name="T0" fmla="*/ 102 w 107"/>
                  <a:gd name="T1" fmla="*/ 0 h 107"/>
                  <a:gd name="T2" fmla="*/ 90 w 107"/>
                  <a:gd name="T3" fmla="*/ 21 h 107"/>
                  <a:gd name="T4" fmla="*/ 90 w 107"/>
                  <a:gd name="T5" fmla="*/ 21 h 107"/>
                  <a:gd name="T6" fmla="*/ 83 w 107"/>
                  <a:gd name="T7" fmla="*/ 32 h 107"/>
                  <a:gd name="T8" fmla="*/ 83 w 107"/>
                  <a:gd name="T9" fmla="*/ 32 h 107"/>
                  <a:gd name="T10" fmla="*/ 79 w 107"/>
                  <a:gd name="T11" fmla="*/ 41 h 107"/>
                  <a:gd name="T12" fmla="*/ 72 w 107"/>
                  <a:gd name="T13" fmla="*/ 49 h 107"/>
                  <a:gd name="T14" fmla="*/ 64 w 107"/>
                  <a:gd name="T15" fmla="*/ 56 h 107"/>
                  <a:gd name="T16" fmla="*/ 55 w 107"/>
                  <a:gd name="T17" fmla="*/ 64 h 107"/>
                  <a:gd name="T18" fmla="*/ 42 w 107"/>
                  <a:gd name="T19" fmla="*/ 69 h 107"/>
                  <a:gd name="T20" fmla="*/ 28 w 107"/>
                  <a:gd name="T21" fmla="*/ 75 h 107"/>
                  <a:gd name="T22" fmla="*/ 0 w 107"/>
                  <a:gd name="T23" fmla="*/ 86 h 107"/>
                  <a:gd name="T24" fmla="*/ 10 w 107"/>
                  <a:gd name="T25" fmla="*/ 107 h 107"/>
                  <a:gd name="T26" fmla="*/ 10 w 107"/>
                  <a:gd name="T27" fmla="*/ 107 h 107"/>
                  <a:gd name="T28" fmla="*/ 30 w 107"/>
                  <a:gd name="T29" fmla="*/ 99 h 107"/>
                  <a:gd name="T30" fmla="*/ 51 w 107"/>
                  <a:gd name="T31" fmla="*/ 90 h 107"/>
                  <a:gd name="T32" fmla="*/ 66 w 107"/>
                  <a:gd name="T33" fmla="*/ 81 h 107"/>
                  <a:gd name="T34" fmla="*/ 81 w 107"/>
                  <a:gd name="T35" fmla="*/ 71 h 107"/>
                  <a:gd name="T36" fmla="*/ 92 w 107"/>
                  <a:gd name="T37" fmla="*/ 60 h 107"/>
                  <a:gd name="T38" fmla="*/ 100 w 107"/>
                  <a:gd name="T39" fmla="*/ 49 h 107"/>
                  <a:gd name="T40" fmla="*/ 105 w 107"/>
                  <a:gd name="T41" fmla="*/ 36 h 107"/>
                  <a:gd name="T42" fmla="*/ 107 w 107"/>
                  <a:gd name="T43" fmla="*/ 22 h 107"/>
                  <a:gd name="T44" fmla="*/ 107 w 107"/>
                  <a:gd name="T45" fmla="*/ 22 h 107"/>
                  <a:gd name="T46" fmla="*/ 105 w 107"/>
                  <a:gd name="T47" fmla="*/ 11 h 107"/>
                  <a:gd name="T48" fmla="*/ 102 w 107"/>
                  <a:gd name="T49" fmla="*/ 0 h 107"/>
                  <a:gd name="T50" fmla="*/ 102 w 107"/>
                  <a:gd name="T5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107">
                    <a:moveTo>
                      <a:pt x="102" y="0"/>
                    </a:moveTo>
                    <a:lnTo>
                      <a:pt x="90" y="21"/>
                    </a:lnTo>
                    <a:lnTo>
                      <a:pt x="90" y="21"/>
                    </a:lnTo>
                    <a:lnTo>
                      <a:pt x="83" y="32"/>
                    </a:lnTo>
                    <a:lnTo>
                      <a:pt x="83" y="32"/>
                    </a:lnTo>
                    <a:lnTo>
                      <a:pt x="79" y="41"/>
                    </a:lnTo>
                    <a:lnTo>
                      <a:pt x="72" y="49"/>
                    </a:lnTo>
                    <a:lnTo>
                      <a:pt x="64" y="56"/>
                    </a:lnTo>
                    <a:lnTo>
                      <a:pt x="55" y="64"/>
                    </a:lnTo>
                    <a:lnTo>
                      <a:pt x="42" y="69"/>
                    </a:lnTo>
                    <a:lnTo>
                      <a:pt x="28" y="75"/>
                    </a:lnTo>
                    <a:lnTo>
                      <a:pt x="0" y="86"/>
                    </a:lnTo>
                    <a:lnTo>
                      <a:pt x="10" y="107"/>
                    </a:lnTo>
                    <a:lnTo>
                      <a:pt x="10" y="107"/>
                    </a:lnTo>
                    <a:lnTo>
                      <a:pt x="30" y="99"/>
                    </a:lnTo>
                    <a:lnTo>
                      <a:pt x="51" y="90"/>
                    </a:lnTo>
                    <a:lnTo>
                      <a:pt x="66" y="81"/>
                    </a:lnTo>
                    <a:lnTo>
                      <a:pt x="81" y="71"/>
                    </a:lnTo>
                    <a:lnTo>
                      <a:pt x="92" y="60"/>
                    </a:lnTo>
                    <a:lnTo>
                      <a:pt x="100" y="49"/>
                    </a:lnTo>
                    <a:lnTo>
                      <a:pt x="105" y="36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105" y="11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66">
                <a:extLst>
                  <a:ext uri="{FF2B5EF4-FFF2-40B4-BE49-F238E27FC236}">
                    <a16:creationId xmlns:a16="http://schemas.microsoft.com/office/drawing/2014/main" id="{468F1CD0-10B8-4931-B5A4-33F8A85D2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363" y="6105525"/>
                <a:ext cx="180975" cy="184150"/>
              </a:xfrm>
              <a:custGeom>
                <a:avLst/>
                <a:gdLst>
                  <a:gd name="T0" fmla="*/ 58 w 114"/>
                  <a:gd name="T1" fmla="*/ 116 h 116"/>
                  <a:gd name="T2" fmla="*/ 58 w 114"/>
                  <a:gd name="T3" fmla="*/ 116 h 116"/>
                  <a:gd name="T4" fmla="*/ 69 w 114"/>
                  <a:gd name="T5" fmla="*/ 115 h 116"/>
                  <a:gd name="T6" fmla="*/ 80 w 114"/>
                  <a:gd name="T7" fmla="*/ 111 h 116"/>
                  <a:gd name="T8" fmla="*/ 90 w 114"/>
                  <a:gd name="T9" fmla="*/ 107 h 116"/>
                  <a:gd name="T10" fmla="*/ 97 w 114"/>
                  <a:gd name="T11" fmla="*/ 100 h 116"/>
                  <a:gd name="T12" fmla="*/ 105 w 114"/>
                  <a:gd name="T13" fmla="*/ 90 h 116"/>
                  <a:gd name="T14" fmla="*/ 110 w 114"/>
                  <a:gd name="T15" fmla="*/ 81 h 116"/>
                  <a:gd name="T16" fmla="*/ 114 w 114"/>
                  <a:gd name="T17" fmla="*/ 70 h 116"/>
                  <a:gd name="T18" fmla="*/ 114 w 114"/>
                  <a:gd name="T19" fmla="*/ 58 h 116"/>
                  <a:gd name="T20" fmla="*/ 114 w 114"/>
                  <a:gd name="T21" fmla="*/ 58 h 116"/>
                  <a:gd name="T22" fmla="*/ 114 w 114"/>
                  <a:gd name="T23" fmla="*/ 47 h 116"/>
                  <a:gd name="T24" fmla="*/ 110 w 114"/>
                  <a:gd name="T25" fmla="*/ 36 h 116"/>
                  <a:gd name="T26" fmla="*/ 105 w 114"/>
                  <a:gd name="T27" fmla="*/ 26 h 116"/>
                  <a:gd name="T28" fmla="*/ 97 w 114"/>
                  <a:gd name="T29" fmla="*/ 17 h 116"/>
                  <a:gd name="T30" fmla="*/ 90 w 114"/>
                  <a:gd name="T31" fmla="*/ 10 h 116"/>
                  <a:gd name="T32" fmla="*/ 80 w 114"/>
                  <a:gd name="T33" fmla="*/ 4 h 116"/>
                  <a:gd name="T34" fmla="*/ 69 w 114"/>
                  <a:gd name="T35" fmla="*/ 2 h 116"/>
                  <a:gd name="T36" fmla="*/ 58 w 114"/>
                  <a:gd name="T37" fmla="*/ 0 h 116"/>
                  <a:gd name="T38" fmla="*/ 58 w 114"/>
                  <a:gd name="T39" fmla="*/ 0 h 116"/>
                  <a:gd name="T40" fmla="*/ 45 w 114"/>
                  <a:gd name="T41" fmla="*/ 2 h 116"/>
                  <a:gd name="T42" fmla="*/ 35 w 114"/>
                  <a:gd name="T43" fmla="*/ 4 h 116"/>
                  <a:gd name="T44" fmla="*/ 24 w 114"/>
                  <a:gd name="T45" fmla="*/ 10 h 116"/>
                  <a:gd name="T46" fmla="*/ 17 w 114"/>
                  <a:gd name="T47" fmla="*/ 17 h 116"/>
                  <a:gd name="T48" fmla="*/ 9 w 114"/>
                  <a:gd name="T49" fmla="*/ 26 h 116"/>
                  <a:gd name="T50" fmla="*/ 3 w 114"/>
                  <a:gd name="T51" fmla="*/ 36 h 116"/>
                  <a:gd name="T52" fmla="*/ 0 w 114"/>
                  <a:gd name="T53" fmla="*/ 47 h 116"/>
                  <a:gd name="T54" fmla="*/ 0 w 114"/>
                  <a:gd name="T55" fmla="*/ 58 h 116"/>
                  <a:gd name="T56" fmla="*/ 0 w 114"/>
                  <a:gd name="T57" fmla="*/ 58 h 116"/>
                  <a:gd name="T58" fmla="*/ 0 w 114"/>
                  <a:gd name="T59" fmla="*/ 70 h 116"/>
                  <a:gd name="T60" fmla="*/ 3 w 114"/>
                  <a:gd name="T61" fmla="*/ 81 h 116"/>
                  <a:gd name="T62" fmla="*/ 9 w 114"/>
                  <a:gd name="T63" fmla="*/ 90 h 116"/>
                  <a:gd name="T64" fmla="*/ 17 w 114"/>
                  <a:gd name="T65" fmla="*/ 100 h 116"/>
                  <a:gd name="T66" fmla="*/ 24 w 114"/>
                  <a:gd name="T67" fmla="*/ 107 h 116"/>
                  <a:gd name="T68" fmla="*/ 35 w 114"/>
                  <a:gd name="T69" fmla="*/ 111 h 116"/>
                  <a:gd name="T70" fmla="*/ 45 w 114"/>
                  <a:gd name="T71" fmla="*/ 115 h 116"/>
                  <a:gd name="T72" fmla="*/ 58 w 114"/>
                  <a:gd name="T73" fmla="*/ 116 h 116"/>
                  <a:gd name="T74" fmla="*/ 58 w 114"/>
                  <a:gd name="T7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16">
                    <a:moveTo>
                      <a:pt x="58" y="116"/>
                    </a:moveTo>
                    <a:lnTo>
                      <a:pt x="58" y="116"/>
                    </a:lnTo>
                    <a:lnTo>
                      <a:pt x="69" y="115"/>
                    </a:lnTo>
                    <a:lnTo>
                      <a:pt x="80" y="111"/>
                    </a:lnTo>
                    <a:lnTo>
                      <a:pt x="90" y="107"/>
                    </a:lnTo>
                    <a:lnTo>
                      <a:pt x="97" y="100"/>
                    </a:lnTo>
                    <a:lnTo>
                      <a:pt x="105" y="90"/>
                    </a:lnTo>
                    <a:lnTo>
                      <a:pt x="110" y="81"/>
                    </a:lnTo>
                    <a:lnTo>
                      <a:pt x="114" y="70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47"/>
                    </a:lnTo>
                    <a:lnTo>
                      <a:pt x="110" y="36"/>
                    </a:lnTo>
                    <a:lnTo>
                      <a:pt x="105" y="26"/>
                    </a:lnTo>
                    <a:lnTo>
                      <a:pt x="97" y="17"/>
                    </a:lnTo>
                    <a:lnTo>
                      <a:pt x="90" y="10"/>
                    </a:lnTo>
                    <a:lnTo>
                      <a:pt x="80" y="4"/>
                    </a:lnTo>
                    <a:lnTo>
                      <a:pt x="69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5" y="2"/>
                    </a:lnTo>
                    <a:lnTo>
                      <a:pt x="35" y="4"/>
                    </a:lnTo>
                    <a:lnTo>
                      <a:pt x="24" y="10"/>
                    </a:lnTo>
                    <a:lnTo>
                      <a:pt x="17" y="17"/>
                    </a:lnTo>
                    <a:lnTo>
                      <a:pt x="9" y="26"/>
                    </a:lnTo>
                    <a:lnTo>
                      <a:pt x="3" y="36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3" y="81"/>
                    </a:lnTo>
                    <a:lnTo>
                      <a:pt x="9" y="90"/>
                    </a:lnTo>
                    <a:lnTo>
                      <a:pt x="17" y="100"/>
                    </a:lnTo>
                    <a:lnTo>
                      <a:pt x="24" y="107"/>
                    </a:lnTo>
                    <a:lnTo>
                      <a:pt x="35" y="111"/>
                    </a:lnTo>
                    <a:lnTo>
                      <a:pt x="45" y="115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67">
                <a:extLst>
                  <a:ext uri="{FF2B5EF4-FFF2-40B4-BE49-F238E27FC236}">
                    <a16:creationId xmlns:a16="http://schemas.microsoft.com/office/drawing/2014/main" id="{3DFE8A7B-1ED7-4256-B190-4BE0D1354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938" y="6313488"/>
                <a:ext cx="377825" cy="217488"/>
              </a:xfrm>
              <a:custGeom>
                <a:avLst/>
                <a:gdLst>
                  <a:gd name="T0" fmla="*/ 221 w 238"/>
                  <a:gd name="T1" fmla="*/ 57 h 137"/>
                  <a:gd name="T2" fmla="*/ 221 w 238"/>
                  <a:gd name="T3" fmla="*/ 57 h 137"/>
                  <a:gd name="T4" fmla="*/ 217 w 238"/>
                  <a:gd name="T5" fmla="*/ 47 h 137"/>
                  <a:gd name="T6" fmla="*/ 214 w 238"/>
                  <a:gd name="T7" fmla="*/ 36 h 137"/>
                  <a:gd name="T8" fmla="*/ 208 w 238"/>
                  <a:gd name="T9" fmla="*/ 27 h 137"/>
                  <a:gd name="T10" fmla="*/ 200 w 238"/>
                  <a:gd name="T11" fmla="*/ 17 h 137"/>
                  <a:gd name="T12" fmla="*/ 191 w 238"/>
                  <a:gd name="T13" fmla="*/ 10 h 137"/>
                  <a:gd name="T14" fmla="*/ 178 w 238"/>
                  <a:gd name="T15" fmla="*/ 4 h 137"/>
                  <a:gd name="T16" fmla="*/ 163 w 238"/>
                  <a:gd name="T17" fmla="*/ 0 h 137"/>
                  <a:gd name="T18" fmla="*/ 144 w 238"/>
                  <a:gd name="T19" fmla="*/ 0 h 137"/>
                  <a:gd name="T20" fmla="*/ 95 w 238"/>
                  <a:gd name="T21" fmla="*/ 0 h 137"/>
                  <a:gd name="T22" fmla="*/ 95 w 238"/>
                  <a:gd name="T23" fmla="*/ 0 h 137"/>
                  <a:gd name="T24" fmla="*/ 75 w 238"/>
                  <a:gd name="T25" fmla="*/ 0 h 137"/>
                  <a:gd name="T26" fmla="*/ 60 w 238"/>
                  <a:gd name="T27" fmla="*/ 4 h 137"/>
                  <a:gd name="T28" fmla="*/ 47 w 238"/>
                  <a:gd name="T29" fmla="*/ 10 h 137"/>
                  <a:gd name="T30" fmla="*/ 37 w 238"/>
                  <a:gd name="T31" fmla="*/ 17 h 137"/>
                  <a:gd name="T32" fmla="*/ 30 w 238"/>
                  <a:gd name="T33" fmla="*/ 27 h 137"/>
                  <a:gd name="T34" fmla="*/ 24 w 238"/>
                  <a:gd name="T35" fmla="*/ 36 h 137"/>
                  <a:gd name="T36" fmla="*/ 20 w 238"/>
                  <a:gd name="T37" fmla="*/ 47 h 137"/>
                  <a:gd name="T38" fmla="*/ 17 w 238"/>
                  <a:gd name="T39" fmla="*/ 57 h 137"/>
                  <a:gd name="T40" fmla="*/ 17 w 238"/>
                  <a:gd name="T41" fmla="*/ 57 h 137"/>
                  <a:gd name="T42" fmla="*/ 9 w 238"/>
                  <a:gd name="T43" fmla="*/ 64 h 137"/>
                  <a:gd name="T44" fmla="*/ 5 w 238"/>
                  <a:gd name="T45" fmla="*/ 72 h 137"/>
                  <a:gd name="T46" fmla="*/ 2 w 238"/>
                  <a:gd name="T47" fmla="*/ 81 h 137"/>
                  <a:gd name="T48" fmla="*/ 0 w 238"/>
                  <a:gd name="T49" fmla="*/ 90 h 137"/>
                  <a:gd name="T50" fmla="*/ 0 w 238"/>
                  <a:gd name="T51" fmla="*/ 137 h 137"/>
                  <a:gd name="T52" fmla="*/ 20 w 238"/>
                  <a:gd name="T53" fmla="*/ 137 h 137"/>
                  <a:gd name="T54" fmla="*/ 20 w 238"/>
                  <a:gd name="T55" fmla="*/ 92 h 137"/>
                  <a:gd name="T56" fmla="*/ 20 w 238"/>
                  <a:gd name="T57" fmla="*/ 92 h 137"/>
                  <a:gd name="T58" fmla="*/ 22 w 238"/>
                  <a:gd name="T59" fmla="*/ 85 h 137"/>
                  <a:gd name="T60" fmla="*/ 26 w 238"/>
                  <a:gd name="T61" fmla="*/ 77 h 137"/>
                  <a:gd name="T62" fmla="*/ 32 w 238"/>
                  <a:gd name="T63" fmla="*/ 74 h 137"/>
                  <a:gd name="T64" fmla="*/ 39 w 238"/>
                  <a:gd name="T65" fmla="*/ 72 h 137"/>
                  <a:gd name="T66" fmla="*/ 197 w 238"/>
                  <a:gd name="T67" fmla="*/ 72 h 137"/>
                  <a:gd name="T68" fmla="*/ 197 w 238"/>
                  <a:gd name="T69" fmla="*/ 72 h 137"/>
                  <a:gd name="T70" fmla="*/ 204 w 238"/>
                  <a:gd name="T71" fmla="*/ 74 h 137"/>
                  <a:gd name="T72" fmla="*/ 212 w 238"/>
                  <a:gd name="T73" fmla="*/ 77 h 137"/>
                  <a:gd name="T74" fmla="*/ 215 w 238"/>
                  <a:gd name="T75" fmla="*/ 85 h 137"/>
                  <a:gd name="T76" fmla="*/ 217 w 238"/>
                  <a:gd name="T77" fmla="*/ 92 h 137"/>
                  <a:gd name="T78" fmla="*/ 217 w 238"/>
                  <a:gd name="T79" fmla="*/ 137 h 137"/>
                  <a:gd name="T80" fmla="*/ 238 w 238"/>
                  <a:gd name="T81" fmla="*/ 137 h 137"/>
                  <a:gd name="T82" fmla="*/ 238 w 238"/>
                  <a:gd name="T83" fmla="*/ 90 h 137"/>
                  <a:gd name="T84" fmla="*/ 238 w 238"/>
                  <a:gd name="T85" fmla="*/ 90 h 137"/>
                  <a:gd name="T86" fmla="*/ 238 w 238"/>
                  <a:gd name="T87" fmla="*/ 81 h 137"/>
                  <a:gd name="T88" fmla="*/ 234 w 238"/>
                  <a:gd name="T89" fmla="*/ 72 h 137"/>
                  <a:gd name="T90" fmla="*/ 229 w 238"/>
                  <a:gd name="T91" fmla="*/ 64 h 137"/>
                  <a:gd name="T92" fmla="*/ 221 w 238"/>
                  <a:gd name="T93" fmla="*/ 57 h 137"/>
                  <a:gd name="T94" fmla="*/ 221 w 238"/>
                  <a:gd name="T95" fmla="*/ 5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8" h="137">
                    <a:moveTo>
                      <a:pt x="221" y="57"/>
                    </a:moveTo>
                    <a:lnTo>
                      <a:pt x="221" y="57"/>
                    </a:lnTo>
                    <a:lnTo>
                      <a:pt x="217" y="47"/>
                    </a:lnTo>
                    <a:lnTo>
                      <a:pt x="214" y="36"/>
                    </a:lnTo>
                    <a:lnTo>
                      <a:pt x="208" y="27"/>
                    </a:lnTo>
                    <a:lnTo>
                      <a:pt x="200" y="17"/>
                    </a:lnTo>
                    <a:lnTo>
                      <a:pt x="191" y="10"/>
                    </a:lnTo>
                    <a:lnTo>
                      <a:pt x="178" y="4"/>
                    </a:lnTo>
                    <a:lnTo>
                      <a:pt x="163" y="0"/>
                    </a:lnTo>
                    <a:lnTo>
                      <a:pt x="14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75" y="0"/>
                    </a:lnTo>
                    <a:lnTo>
                      <a:pt x="60" y="4"/>
                    </a:lnTo>
                    <a:lnTo>
                      <a:pt x="47" y="10"/>
                    </a:lnTo>
                    <a:lnTo>
                      <a:pt x="37" y="17"/>
                    </a:lnTo>
                    <a:lnTo>
                      <a:pt x="30" y="27"/>
                    </a:lnTo>
                    <a:lnTo>
                      <a:pt x="24" y="36"/>
                    </a:lnTo>
                    <a:lnTo>
                      <a:pt x="20" y="47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9" y="64"/>
                    </a:lnTo>
                    <a:lnTo>
                      <a:pt x="5" y="72"/>
                    </a:lnTo>
                    <a:lnTo>
                      <a:pt x="2" y="81"/>
                    </a:lnTo>
                    <a:lnTo>
                      <a:pt x="0" y="90"/>
                    </a:lnTo>
                    <a:lnTo>
                      <a:pt x="0" y="137"/>
                    </a:lnTo>
                    <a:lnTo>
                      <a:pt x="20" y="137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2" y="85"/>
                    </a:lnTo>
                    <a:lnTo>
                      <a:pt x="26" y="77"/>
                    </a:lnTo>
                    <a:lnTo>
                      <a:pt x="32" y="74"/>
                    </a:lnTo>
                    <a:lnTo>
                      <a:pt x="39" y="72"/>
                    </a:lnTo>
                    <a:lnTo>
                      <a:pt x="197" y="72"/>
                    </a:lnTo>
                    <a:lnTo>
                      <a:pt x="197" y="72"/>
                    </a:lnTo>
                    <a:lnTo>
                      <a:pt x="204" y="74"/>
                    </a:lnTo>
                    <a:lnTo>
                      <a:pt x="212" y="77"/>
                    </a:lnTo>
                    <a:lnTo>
                      <a:pt x="215" y="85"/>
                    </a:lnTo>
                    <a:lnTo>
                      <a:pt x="217" y="92"/>
                    </a:lnTo>
                    <a:lnTo>
                      <a:pt x="217" y="137"/>
                    </a:lnTo>
                    <a:lnTo>
                      <a:pt x="238" y="137"/>
                    </a:lnTo>
                    <a:lnTo>
                      <a:pt x="238" y="90"/>
                    </a:lnTo>
                    <a:lnTo>
                      <a:pt x="238" y="90"/>
                    </a:lnTo>
                    <a:lnTo>
                      <a:pt x="238" y="81"/>
                    </a:lnTo>
                    <a:lnTo>
                      <a:pt x="234" y="72"/>
                    </a:lnTo>
                    <a:lnTo>
                      <a:pt x="229" y="64"/>
                    </a:lnTo>
                    <a:lnTo>
                      <a:pt x="221" y="57"/>
                    </a:lnTo>
                    <a:lnTo>
                      <a:pt x="221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68">
                <a:extLst>
                  <a:ext uri="{FF2B5EF4-FFF2-40B4-BE49-F238E27FC236}">
                    <a16:creationId xmlns:a16="http://schemas.microsoft.com/office/drawing/2014/main" id="{900BDB89-E68E-489B-9B0B-96282B69A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9213" y="5891213"/>
                <a:ext cx="155575" cy="155575"/>
              </a:xfrm>
              <a:custGeom>
                <a:avLst/>
                <a:gdLst>
                  <a:gd name="T0" fmla="*/ 49 w 98"/>
                  <a:gd name="T1" fmla="*/ 98 h 98"/>
                  <a:gd name="T2" fmla="*/ 49 w 98"/>
                  <a:gd name="T3" fmla="*/ 98 h 98"/>
                  <a:gd name="T4" fmla="*/ 60 w 98"/>
                  <a:gd name="T5" fmla="*/ 98 h 98"/>
                  <a:gd name="T6" fmla="*/ 68 w 98"/>
                  <a:gd name="T7" fmla="*/ 94 h 98"/>
                  <a:gd name="T8" fmla="*/ 77 w 98"/>
                  <a:gd name="T9" fmla="*/ 90 h 98"/>
                  <a:gd name="T10" fmla="*/ 84 w 98"/>
                  <a:gd name="T11" fmla="*/ 83 h 98"/>
                  <a:gd name="T12" fmla="*/ 90 w 98"/>
                  <a:gd name="T13" fmla="*/ 77 h 98"/>
                  <a:gd name="T14" fmla="*/ 94 w 98"/>
                  <a:gd name="T15" fmla="*/ 68 h 98"/>
                  <a:gd name="T16" fmla="*/ 98 w 98"/>
                  <a:gd name="T17" fmla="*/ 58 h 98"/>
                  <a:gd name="T18" fmla="*/ 98 w 98"/>
                  <a:gd name="T19" fmla="*/ 49 h 98"/>
                  <a:gd name="T20" fmla="*/ 98 w 98"/>
                  <a:gd name="T21" fmla="*/ 49 h 98"/>
                  <a:gd name="T22" fmla="*/ 98 w 98"/>
                  <a:gd name="T23" fmla="*/ 40 h 98"/>
                  <a:gd name="T24" fmla="*/ 94 w 98"/>
                  <a:gd name="T25" fmla="*/ 30 h 98"/>
                  <a:gd name="T26" fmla="*/ 90 w 98"/>
                  <a:gd name="T27" fmla="*/ 21 h 98"/>
                  <a:gd name="T28" fmla="*/ 84 w 98"/>
                  <a:gd name="T29" fmla="*/ 13 h 98"/>
                  <a:gd name="T30" fmla="*/ 77 w 98"/>
                  <a:gd name="T31" fmla="*/ 8 h 98"/>
                  <a:gd name="T32" fmla="*/ 68 w 98"/>
                  <a:gd name="T33" fmla="*/ 4 h 98"/>
                  <a:gd name="T34" fmla="*/ 60 w 98"/>
                  <a:gd name="T35" fmla="*/ 0 h 98"/>
                  <a:gd name="T36" fmla="*/ 49 w 98"/>
                  <a:gd name="T37" fmla="*/ 0 h 98"/>
                  <a:gd name="T38" fmla="*/ 49 w 98"/>
                  <a:gd name="T39" fmla="*/ 0 h 98"/>
                  <a:gd name="T40" fmla="*/ 39 w 98"/>
                  <a:gd name="T41" fmla="*/ 0 h 98"/>
                  <a:gd name="T42" fmla="*/ 30 w 98"/>
                  <a:gd name="T43" fmla="*/ 4 h 98"/>
                  <a:gd name="T44" fmla="*/ 23 w 98"/>
                  <a:gd name="T45" fmla="*/ 8 h 98"/>
                  <a:gd name="T46" fmla="*/ 15 w 98"/>
                  <a:gd name="T47" fmla="*/ 13 h 98"/>
                  <a:gd name="T48" fmla="*/ 9 w 98"/>
                  <a:gd name="T49" fmla="*/ 21 h 98"/>
                  <a:gd name="T50" fmla="*/ 4 w 98"/>
                  <a:gd name="T51" fmla="*/ 30 h 98"/>
                  <a:gd name="T52" fmla="*/ 2 w 98"/>
                  <a:gd name="T53" fmla="*/ 40 h 98"/>
                  <a:gd name="T54" fmla="*/ 0 w 98"/>
                  <a:gd name="T55" fmla="*/ 49 h 98"/>
                  <a:gd name="T56" fmla="*/ 0 w 98"/>
                  <a:gd name="T57" fmla="*/ 49 h 98"/>
                  <a:gd name="T58" fmla="*/ 2 w 98"/>
                  <a:gd name="T59" fmla="*/ 58 h 98"/>
                  <a:gd name="T60" fmla="*/ 4 w 98"/>
                  <a:gd name="T61" fmla="*/ 68 h 98"/>
                  <a:gd name="T62" fmla="*/ 9 w 98"/>
                  <a:gd name="T63" fmla="*/ 77 h 98"/>
                  <a:gd name="T64" fmla="*/ 15 w 98"/>
                  <a:gd name="T65" fmla="*/ 83 h 98"/>
                  <a:gd name="T66" fmla="*/ 23 w 98"/>
                  <a:gd name="T67" fmla="*/ 90 h 98"/>
                  <a:gd name="T68" fmla="*/ 30 w 98"/>
                  <a:gd name="T69" fmla="*/ 94 h 98"/>
                  <a:gd name="T70" fmla="*/ 39 w 98"/>
                  <a:gd name="T71" fmla="*/ 98 h 98"/>
                  <a:gd name="T72" fmla="*/ 49 w 98"/>
                  <a:gd name="T73" fmla="*/ 98 h 98"/>
                  <a:gd name="T74" fmla="*/ 49 w 98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98">
                    <a:moveTo>
                      <a:pt x="49" y="98"/>
                    </a:moveTo>
                    <a:lnTo>
                      <a:pt x="49" y="98"/>
                    </a:lnTo>
                    <a:lnTo>
                      <a:pt x="60" y="98"/>
                    </a:lnTo>
                    <a:lnTo>
                      <a:pt x="68" y="94"/>
                    </a:lnTo>
                    <a:lnTo>
                      <a:pt x="77" y="90"/>
                    </a:lnTo>
                    <a:lnTo>
                      <a:pt x="84" y="83"/>
                    </a:lnTo>
                    <a:lnTo>
                      <a:pt x="90" y="77"/>
                    </a:lnTo>
                    <a:lnTo>
                      <a:pt x="94" y="68"/>
                    </a:lnTo>
                    <a:lnTo>
                      <a:pt x="98" y="58"/>
                    </a:lnTo>
                    <a:lnTo>
                      <a:pt x="98" y="49"/>
                    </a:lnTo>
                    <a:lnTo>
                      <a:pt x="98" y="49"/>
                    </a:lnTo>
                    <a:lnTo>
                      <a:pt x="98" y="40"/>
                    </a:lnTo>
                    <a:lnTo>
                      <a:pt x="94" y="30"/>
                    </a:lnTo>
                    <a:lnTo>
                      <a:pt x="90" y="21"/>
                    </a:lnTo>
                    <a:lnTo>
                      <a:pt x="84" y="13"/>
                    </a:lnTo>
                    <a:lnTo>
                      <a:pt x="77" y="8"/>
                    </a:lnTo>
                    <a:lnTo>
                      <a:pt x="68" y="4"/>
                    </a:lnTo>
                    <a:lnTo>
                      <a:pt x="60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9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9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39" y="98"/>
                    </a:lnTo>
                    <a:lnTo>
                      <a:pt x="49" y="98"/>
                    </a:lnTo>
                    <a:lnTo>
                      <a:pt x="49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69">
                <a:extLst>
                  <a:ext uri="{FF2B5EF4-FFF2-40B4-BE49-F238E27FC236}">
                    <a16:creationId xmlns:a16="http://schemas.microsoft.com/office/drawing/2014/main" id="{869A86EC-ECD2-49D5-8DD6-FFFF0B303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5891213"/>
                <a:ext cx="158750" cy="155575"/>
              </a:xfrm>
              <a:custGeom>
                <a:avLst/>
                <a:gdLst>
                  <a:gd name="T0" fmla="*/ 51 w 100"/>
                  <a:gd name="T1" fmla="*/ 98 h 98"/>
                  <a:gd name="T2" fmla="*/ 51 w 100"/>
                  <a:gd name="T3" fmla="*/ 98 h 98"/>
                  <a:gd name="T4" fmla="*/ 60 w 100"/>
                  <a:gd name="T5" fmla="*/ 98 h 98"/>
                  <a:gd name="T6" fmla="*/ 70 w 100"/>
                  <a:gd name="T7" fmla="*/ 94 h 98"/>
                  <a:gd name="T8" fmla="*/ 77 w 100"/>
                  <a:gd name="T9" fmla="*/ 90 h 98"/>
                  <a:gd name="T10" fmla="*/ 85 w 100"/>
                  <a:gd name="T11" fmla="*/ 83 h 98"/>
                  <a:gd name="T12" fmla="*/ 90 w 100"/>
                  <a:gd name="T13" fmla="*/ 77 h 98"/>
                  <a:gd name="T14" fmla="*/ 96 w 100"/>
                  <a:gd name="T15" fmla="*/ 68 h 98"/>
                  <a:gd name="T16" fmla="*/ 98 w 100"/>
                  <a:gd name="T17" fmla="*/ 58 h 98"/>
                  <a:gd name="T18" fmla="*/ 100 w 100"/>
                  <a:gd name="T19" fmla="*/ 49 h 98"/>
                  <a:gd name="T20" fmla="*/ 100 w 100"/>
                  <a:gd name="T21" fmla="*/ 49 h 98"/>
                  <a:gd name="T22" fmla="*/ 98 w 100"/>
                  <a:gd name="T23" fmla="*/ 40 h 98"/>
                  <a:gd name="T24" fmla="*/ 96 w 100"/>
                  <a:gd name="T25" fmla="*/ 30 h 98"/>
                  <a:gd name="T26" fmla="*/ 90 w 100"/>
                  <a:gd name="T27" fmla="*/ 21 h 98"/>
                  <a:gd name="T28" fmla="*/ 85 w 100"/>
                  <a:gd name="T29" fmla="*/ 13 h 98"/>
                  <a:gd name="T30" fmla="*/ 77 w 100"/>
                  <a:gd name="T31" fmla="*/ 8 h 98"/>
                  <a:gd name="T32" fmla="*/ 70 w 100"/>
                  <a:gd name="T33" fmla="*/ 4 h 98"/>
                  <a:gd name="T34" fmla="*/ 60 w 100"/>
                  <a:gd name="T35" fmla="*/ 0 h 98"/>
                  <a:gd name="T36" fmla="*/ 51 w 100"/>
                  <a:gd name="T37" fmla="*/ 0 h 98"/>
                  <a:gd name="T38" fmla="*/ 51 w 100"/>
                  <a:gd name="T39" fmla="*/ 0 h 98"/>
                  <a:gd name="T40" fmla="*/ 40 w 100"/>
                  <a:gd name="T41" fmla="*/ 0 h 98"/>
                  <a:gd name="T42" fmla="*/ 30 w 100"/>
                  <a:gd name="T43" fmla="*/ 4 h 98"/>
                  <a:gd name="T44" fmla="*/ 23 w 100"/>
                  <a:gd name="T45" fmla="*/ 8 h 98"/>
                  <a:gd name="T46" fmla="*/ 15 w 100"/>
                  <a:gd name="T47" fmla="*/ 13 h 98"/>
                  <a:gd name="T48" fmla="*/ 10 w 100"/>
                  <a:gd name="T49" fmla="*/ 21 h 98"/>
                  <a:gd name="T50" fmla="*/ 4 w 100"/>
                  <a:gd name="T51" fmla="*/ 30 h 98"/>
                  <a:gd name="T52" fmla="*/ 2 w 100"/>
                  <a:gd name="T53" fmla="*/ 40 h 98"/>
                  <a:gd name="T54" fmla="*/ 0 w 100"/>
                  <a:gd name="T55" fmla="*/ 49 h 98"/>
                  <a:gd name="T56" fmla="*/ 0 w 100"/>
                  <a:gd name="T57" fmla="*/ 49 h 98"/>
                  <a:gd name="T58" fmla="*/ 2 w 100"/>
                  <a:gd name="T59" fmla="*/ 58 h 98"/>
                  <a:gd name="T60" fmla="*/ 4 w 100"/>
                  <a:gd name="T61" fmla="*/ 68 h 98"/>
                  <a:gd name="T62" fmla="*/ 10 w 100"/>
                  <a:gd name="T63" fmla="*/ 77 h 98"/>
                  <a:gd name="T64" fmla="*/ 15 w 100"/>
                  <a:gd name="T65" fmla="*/ 83 h 98"/>
                  <a:gd name="T66" fmla="*/ 23 w 100"/>
                  <a:gd name="T67" fmla="*/ 90 h 98"/>
                  <a:gd name="T68" fmla="*/ 30 w 100"/>
                  <a:gd name="T69" fmla="*/ 94 h 98"/>
                  <a:gd name="T70" fmla="*/ 40 w 100"/>
                  <a:gd name="T71" fmla="*/ 98 h 98"/>
                  <a:gd name="T72" fmla="*/ 51 w 100"/>
                  <a:gd name="T73" fmla="*/ 98 h 98"/>
                  <a:gd name="T74" fmla="*/ 51 w 100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8">
                    <a:moveTo>
                      <a:pt x="51" y="98"/>
                    </a:moveTo>
                    <a:lnTo>
                      <a:pt x="51" y="98"/>
                    </a:lnTo>
                    <a:lnTo>
                      <a:pt x="60" y="98"/>
                    </a:lnTo>
                    <a:lnTo>
                      <a:pt x="70" y="94"/>
                    </a:lnTo>
                    <a:lnTo>
                      <a:pt x="77" y="90"/>
                    </a:lnTo>
                    <a:lnTo>
                      <a:pt x="85" y="83"/>
                    </a:lnTo>
                    <a:lnTo>
                      <a:pt x="90" y="77"/>
                    </a:lnTo>
                    <a:lnTo>
                      <a:pt x="96" y="68"/>
                    </a:lnTo>
                    <a:lnTo>
                      <a:pt x="98" y="58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98" y="40"/>
                    </a:lnTo>
                    <a:lnTo>
                      <a:pt x="96" y="30"/>
                    </a:lnTo>
                    <a:lnTo>
                      <a:pt x="90" y="21"/>
                    </a:lnTo>
                    <a:lnTo>
                      <a:pt x="85" y="13"/>
                    </a:lnTo>
                    <a:lnTo>
                      <a:pt x="77" y="8"/>
                    </a:lnTo>
                    <a:lnTo>
                      <a:pt x="70" y="4"/>
                    </a:lnTo>
                    <a:lnTo>
                      <a:pt x="6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0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10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10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40" y="98"/>
                    </a:lnTo>
                    <a:lnTo>
                      <a:pt x="51" y="98"/>
                    </a:lnTo>
                    <a:lnTo>
                      <a:pt x="5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2EBB0A4-A8EB-4079-BFF8-EF4968145A45}"/>
              </a:ext>
            </a:extLst>
          </p:cNvPr>
          <p:cNvGrpSpPr/>
          <p:nvPr/>
        </p:nvGrpSpPr>
        <p:grpSpPr>
          <a:xfrm>
            <a:off x="9485283" y="1479307"/>
            <a:ext cx="1503947" cy="1503947"/>
            <a:chOff x="9485283" y="1479307"/>
            <a:chExt cx="1503947" cy="15039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D0116C-7ACA-45A3-80C2-F540DBEA7F15}"/>
                </a:ext>
              </a:extLst>
            </p:cNvPr>
            <p:cNvSpPr/>
            <p:nvPr/>
          </p:nvSpPr>
          <p:spPr bwMode="auto">
            <a:xfrm>
              <a:off x="9485283" y="1479307"/>
              <a:ext cx="1503947" cy="1503947"/>
            </a:xfrm>
            <a:prstGeom prst="ellipse">
              <a:avLst/>
            </a:prstGeom>
            <a:solidFill>
              <a:srgbClr val="F37B7D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90D7AB9-D2CB-4FDB-9335-DBBADF7A4E55}"/>
                </a:ext>
              </a:extLst>
            </p:cNvPr>
            <p:cNvGrpSpPr/>
            <p:nvPr/>
          </p:nvGrpSpPr>
          <p:grpSpPr>
            <a:xfrm>
              <a:off x="9743544" y="1885927"/>
              <a:ext cx="987425" cy="719138"/>
              <a:chOff x="6940551" y="5811838"/>
              <a:chExt cx="987425" cy="719138"/>
            </a:xfrm>
            <a:solidFill>
              <a:schemeClr val="tx1">
                <a:lumMod val="50000"/>
              </a:schemeClr>
            </a:solidFill>
          </p:grpSpPr>
          <p:sp>
            <p:nvSpPr>
              <p:cNvPr id="40" name="Freeform 260">
                <a:extLst>
                  <a:ext uri="{FF2B5EF4-FFF2-40B4-BE49-F238E27FC236}">
                    <a16:creationId xmlns:a16="http://schemas.microsoft.com/office/drawing/2014/main" id="{DE2B9560-907D-4E8E-9D75-814433F96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6976" y="6061075"/>
                <a:ext cx="381000" cy="312738"/>
              </a:xfrm>
              <a:custGeom>
                <a:avLst/>
                <a:gdLst>
                  <a:gd name="T0" fmla="*/ 231 w 240"/>
                  <a:gd name="T1" fmla="*/ 28 h 197"/>
                  <a:gd name="T2" fmla="*/ 221 w 240"/>
                  <a:gd name="T3" fmla="*/ 30 h 197"/>
                  <a:gd name="T4" fmla="*/ 218 w 240"/>
                  <a:gd name="T5" fmla="*/ 38 h 197"/>
                  <a:gd name="T6" fmla="*/ 214 w 240"/>
                  <a:gd name="T7" fmla="*/ 66 h 197"/>
                  <a:gd name="T8" fmla="*/ 205 w 240"/>
                  <a:gd name="T9" fmla="*/ 53 h 197"/>
                  <a:gd name="T10" fmla="*/ 201 w 240"/>
                  <a:gd name="T11" fmla="*/ 39 h 197"/>
                  <a:gd name="T12" fmla="*/ 191 w 240"/>
                  <a:gd name="T13" fmla="*/ 21 h 197"/>
                  <a:gd name="T14" fmla="*/ 178 w 240"/>
                  <a:gd name="T15" fmla="*/ 8 h 197"/>
                  <a:gd name="T16" fmla="*/ 160 w 240"/>
                  <a:gd name="T17" fmla="*/ 0 h 197"/>
                  <a:gd name="T18" fmla="*/ 150 w 240"/>
                  <a:gd name="T19" fmla="*/ 0 h 197"/>
                  <a:gd name="T20" fmla="*/ 128 w 240"/>
                  <a:gd name="T21" fmla="*/ 4 h 197"/>
                  <a:gd name="T22" fmla="*/ 116 w 240"/>
                  <a:gd name="T23" fmla="*/ 13 h 197"/>
                  <a:gd name="T24" fmla="*/ 105 w 240"/>
                  <a:gd name="T25" fmla="*/ 26 h 197"/>
                  <a:gd name="T26" fmla="*/ 77 w 240"/>
                  <a:gd name="T27" fmla="*/ 92 h 197"/>
                  <a:gd name="T28" fmla="*/ 51 w 240"/>
                  <a:gd name="T29" fmla="*/ 96 h 197"/>
                  <a:gd name="T30" fmla="*/ 13 w 240"/>
                  <a:gd name="T31" fmla="*/ 99 h 197"/>
                  <a:gd name="T32" fmla="*/ 4 w 240"/>
                  <a:gd name="T33" fmla="*/ 105 h 197"/>
                  <a:gd name="T34" fmla="*/ 0 w 240"/>
                  <a:gd name="T35" fmla="*/ 118 h 197"/>
                  <a:gd name="T36" fmla="*/ 2 w 240"/>
                  <a:gd name="T37" fmla="*/ 128 h 197"/>
                  <a:gd name="T38" fmla="*/ 13 w 240"/>
                  <a:gd name="T39" fmla="*/ 137 h 197"/>
                  <a:gd name="T40" fmla="*/ 96 w 240"/>
                  <a:gd name="T41" fmla="*/ 139 h 197"/>
                  <a:gd name="T42" fmla="*/ 103 w 240"/>
                  <a:gd name="T43" fmla="*/ 137 h 197"/>
                  <a:gd name="T44" fmla="*/ 115 w 240"/>
                  <a:gd name="T45" fmla="*/ 129 h 197"/>
                  <a:gd name="T46" fmla="*/ 143 w 240"/>
                  <a:gd name="T47" fmla="*/ 73 h 197"/>
                  <a:gd name="T48" fmla="*/ 156 w 240"/>
                  <a:gd name="T49" fmla="*/ 90 h 197"/>
                  <a:gd name="T50" fmla="*/ 167 w 240"/>
                  <a:gd name="T51" fmla="*/ 118 h 197"/>
                  <a:gd name="T52" fmla="*/ 169 w 240"/>
                  <a:gd name="T53" fmla="*/ 129 h 197"/>
                  <a:gd name="T54" fmla="*/ 161 w 240"/>
                  <a:gd name="T55" fmla="*/ 159 h 197"/>
                  <a:gd name="T56" fmla="*/ 150 w 240"/>
                  <a:gd name="T57" fmla="*/ 178 h 197"/>
                  <a:gd name="T58" fmla="*/ 130 w 240"/>
                  <a:gd name="T59" fmla="*/ 197 h 197"/>
                  <a:gd name="T60" fmla="*/ 193 w 240"/>
                  <a:gd name="T61" fmla="*/ 197 h 197"/>
                  <a:gd name="T62" fmla="*/ 210 w 240"/>
                  <a:gd name="T63" fmla="*/ 193 h 197"/>
                  <a:gd name="T64" fmla="*/ 223 w 240"/>
                  <a:gd name="T65" fmla="*/ 184 h 197"/>
                  <a:gd name="T66" fmla="*/ 229 w 240"/>
                  <a:gd name="T67" fmla="*/ 178 h 197"/>
                  <a:gd name="T68" fmla="*/ 235 w 240"/>
                  <a:gd name="T69" fmla="*/ 159 h 197"/>
                  <a:gd name="T70" fmla="*/ 235 w 240"/>
                  <a:gd name="T71" fmla="*/ 146 h 197"/>
                  <a:gd name="T72" fmla="*/ 235 w 240"/>
                  <a:gd name="T73" fmla="*/ 98 h 197"/>
                  <a:gd name="T74" fmla="*/ 240 w 240"/>
                  <a:gd name="T75" fmla="*/ 41 h 197"/>
                  <a:gd name="T76" fmla="*/ 240 w 240"/>
                  <a:gd name="T77" fmla="*/ 38 h 197"/>
                  <a:gd name="T78" fmla="*/ 235 w 240"/>
                  <a:gd name="T79" fmla="*/ 30 h 197"/>
                  <a:gd name="T80" fmla="*/ 231 w 240"/>
                  <a:gd name="T81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0" h="197">
                    <a:moveTo>
                      <a:pt x="231" y="28"/>
                    </a:moveTo>
                    <a:lnTo>
                      <a:pt x="231" y="28"/>
                    </a:lnTo>
                    <a:lnTo>
                      <a:pt x="225" y="28"/>
                    </a:lnTo>
                    <a:lnTo>
                      <a:pt x="221" y="30"/>
                    </a:lnTo>
                    <a:lnTo>
                      <a:pt x="220" y="34"/>
                    </a:lnTo>
                    <a:lnTo>
                      <a:pt x="218" y="38"/>
                    </a:lnTo>
                    <a:lnTo>
                      <a:pt x="218" y="38"/>
                    </a:lnTo>
                    <a:lnTo>
                      <a:pt x="214" y="66"/>
                    </a:lnTo>
                    <a:lnTo>
                      <a:pt x="212" y="96"/>
                    </a:lnTo>
                    <a:lnTo>
                      <a:pt x="205" y="53"/>
                    </a:lnTo>
                    <a:lnTo>
                      <a:pt x="205" y="53"/>
                    </a:lnTo>
                    <a:lnTo>
                      <a:pt x="201" y="39"/>
                    </a:lnTo>
                    <a:lnTo>
                      <a:pt x="197" y="30"/>
                    </a:lnTo>
                    <a:lnTo>
                      <a:pt x="191" y="21"/>
                    </a:lnTo>
                    <a:lnTo>
                      <a:pt x="186" y="13"/>
                    </a:lnTo>
                    <a:lnTo>
                      <a:pt x="178" y="8"/>
                    </a:lnTo>
                    <a:lnTo>
                      <a:pt x="169" y="4"/>
                    </a:lnTo>
                    <a:lnTo>
                      <a:pt x="16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5" y="2"/>
                    </a:lnTo>
                    <a:lnTo>
                      <a:pt x="128" y="4"/>
                    </a:lnTo>
                    <a:lnTo>
                      <a:pt x="122" y="8"/>
                    </a:lnTo>
                    <a:lnTo>
                      <a:pt x="116" y="13"/>
                    </a:lnTo>
                    <a:lnTo>
                      <a:pt x="111" y="19"/>
                    </a:lnTo>
                    <a:lnTo>
                      <a:pt x="105" y="26"/>
                    </a:lnTo>
                    <a:lnTo>
                      <a:pt x="101" y="34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51" y="96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8" y="101"/>
                    </a:lnTo>
                    <a:lnTo>
                      <a:pt x="4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28"/>
                    </a:lnTo>
                    <a:lnTo>
                      <a:pt x="6" y="133"/>
                    </a:lnTo>
                    <a:lnTo>
                      <a:pt x="13" y="137"/>
                    </a:lnTo>
                    <a:lnTo>
                      <a:pt x="23" y="139"/>
                    </a:lnTo>
                    <a:lnTo>
                      <a:pt x="96" y="139"/>
                    </a:lnTo>
                    <a:lnTo>
                      <a:pt x="96" y="139"/>
                    </a:lnTo>
                    <a:lnTo>
                      <a:pt x="103" y="137"/>
                    </a:lnTo>
                    <a:lnTo>
                      <a:pt x="109" y="133"/>
                    </a:lnTo>
                    <a:lnTo>
                      <a:pt x="115" y="129"/>
                    </a:lnTo>
                    <a:lnTo>
                      <a:pt x="120" y="122"/>
                    </a:lnTo>
                    <a:lnTo>
                      <a:pt x="143" y="73"/>
                    </a:lnTo>
                    <a:lnTo>
                      <a:pt x="143" y="73"/>
                    </a:lnTo>
                    <a:lnTo>
                      <a:pt x="156" y="90"/>
                    </a:lnTo>
                    <a:lnTo>
                      <a:pt x="163" y="105"/>
                    </a:lnTo>
                    <a:lnTo>
                      <a:pt x="167" y="118"/>
                    </a:lnTo>
                    <a:lnTo>
                      <a:pt x="169" y="129"/>
                    </a:lnTo>
                    <a:lnTo>
                      <a:pt x="169" y="129"/>
                    </a:lnTo>
                    <a:lnTo>
                      <a:pt x="167" y="143"/>
                    </a:lnTo>
                    <a:lnTo>
                      <a:pt x="161" y="159"/>
                    </a:lnTo>
                    <a:lnTo>
                      <a:pt x="158" y="169"/>
                    </a:lnTo>
                    <a:lnTo>
                      <a:pt x="150" y="178"/>
                    </a:lnTo>
                    <a:lnTo>
                      <a:pt x="141" y="188"/>
                    </a:lnTo>
                    <a:lnTo>
                      <a:pt x="130" y="197"/>
                    </a:lnTo>
                    <a:lnTo>
                      <a:pt x="193" y="197"/>
                    </a:lnTo>
                    <a:lnTo>
                      <a:pt x="193" y="197"/>
                    </a:lnTo>
                    <a:lnTo>
                      <a:pt x="203" y="197"/>
                    </a:lnTo>
                    <a:lnTo>
                      <a:pt x="210" y="193"/>
                    </a:lnTo>
                    <a:lnTo>
                      <a:pt x="218" y="189"/>
                    </a:lnTo>
                    <a:lnTo>
                      <a:pt x="223" y="184"/>
                    </a:lnTo>
                    <a:lnTo>
                      <a:pt x="223" y="184"/>
                    </a:lnTo>
                    <a:lnTo>
                      <a:pt x="229" y="178"/>
                    </a:lnTo>
                    <a:lnTo>
                      <a:pt x="233" y="171"/>
                    </a:lnTo>
                    <a:lnTo>
                      <a:pt x="235" y="159"/>
                    </a:lnTo>
                    <a:lnTo>
                      <a:pt x="235" y="146"/>
                    </a:lnTo>
                    <a:lnTo>
                      <a:pt x="235" y="146"/>
                    </a:lnTo>
                    <a:lnTo>
                      <a:pt x="235" y="124"/>
                    </a:lnTo>
                    <a:lnTo>
                      <a:pt x="235" y="98"/>
                    </a:lnTo>
                    <a:lnTo>
                      <a:pt x="236" y="69"/>
                    </a:lnTo>
                    <a:lnTo>
                      <a:pt x="240" y="41"/>
                    </a:lnTo>
                    <a:lnTo>
                      <a:pt x="240" y="41"/>
                    </a:lnTo>
                    <a:lnTo>
                      <a:pt x="240" y="38"/>
                    </a:lnTo>
                    <a:lnTo>
                      <a:pt x="238" y="34"/>
                    </a:lnTo>
                    <a:lnTo>
                      <a:pt x="235" y="30"/>
                    </a:lnTo>
                    <a:lnTo>
                      <a:pt x="231" y="28"/>
                    </a:lnTo>
                    <a:lnTo>
                      <a:pt x="231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61">
                <a:extLst>
                  <a:ext uri="{FF2B5EF4-FFF2-40B4-BE49-F238E27FC236}">
                    <a16:creationId xmlns:a16="http://schemas.microsoft.com/office/drawing/2014/main" id="{B2826E9F-7369-400F-BF72-8533CFEA1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1" y="6061075"/>
                <a:ext cx="384175" cy="312738"/>
              </a:xfrm>
              <a:custGeom>
                <a:avLst/>
                <a:gdLst>
                  <a:gd name="T0" fmla="*/ 228 w 242"/>
                  <a:gd name="T1" fmla="*/ 99 h 197"/>
                  <a:gd name="T2" fmla="*/ 219 w 242"/>
                  <a:gd name="T3" fmla="*/ 77 h 197"/>
                  <a:gd name="T4" fmla="*/ 217 w 242"/>
                  <a:gd name="T5" fmla="*/ 73 h 197"/>
                  <a:gd name="T6" fmla="*/ 212 w 242"/>
                  <a:gd name="T7" fmla="*/ 71 h 197"/>
                  <a:gd name="T8" fmla="*/ 210 w 242"/>
                  <a:gd name="T9" fmla="*/ 71 h 197"/>
                  <a:gd name="T10" fmla="*/ 206 w 242"/>
                  <a:gd name="T11" fmla="*/ 75 h 197"/>
                  <a:gd name="T12" fmla="*/ 204 w 242"/>
                  <a:gd name="T13" fmla="*/ 81 h 197"/>
                  <a:gd name="T14" fmla="*/ 210 w 242"/>
                  <a:gd name="T15" fmla="*/ 98 h 197"/>
                  <a:gd name="T16" fmla="*/ 138 w 242"/>
                  <a:gd name="T17" fmla="*/ 34 h 197"/>
                  <a:gd name="T18" fmla="*/ 133 w 242"/>
                  <a:gd name="T19" fmla="*/ 26 h 197"/>
                  <a:gd name="T20" fmla="*/ 123 w 242"/>
                  <a:gd name="T21" fmla="*/ 13 h 197"/>
                  <a:gd name="T22" fmla="*/ 110 w 242"/>
                  <a:gd name="T23" fmla="*/ 4 h 197"/>
                  <a:gd name="T24" fmla="*/ 90 w 242"/>
                  <a:gd name="T25" fmla="*/ 0 h 197"/>
                  <a:gd name="T26" fmla="*/ 80 w 242"/>
                  <a:gd name="T27" fmla="*/ 0 h 197"/>
                  <a:gd name="T28" fmla="*/ 62 w 242"/>
                  <a:gd name="T29" fmla="*/ 8 h 197"/>
                  <a:gd name="T30" fmla="*/ 48 w 242"/>
                  <a:gd name="T31" fmla="*/ 21 h 197"/>
                  <a:gd name="T32" fmla="*/ 39 w 242"/>
                  <a:gd name="T33" fmla="*/ 39 h 197"/>
                  <a:gd name="T34" fmla="*/ 28 w 242"/>
                  <a:gd name="T35" fmla="*/ 107 h 197"/>
                  <a:gd name="T36" fmla="*/ 26 w 242"/>
                  <a:gd name="T37" fmla="*/ 71 h 197"/>
                  <a:gd name="T38" fmla="*/ 22 w 242"/>
                  <a:gd name="T39" fmla="*/ 38 h 197"/>
                  <a:gd name="T40" fmla="*/ 17 w 242"/>
                  <a:gd name="T41" fmla="*/ 30 h 197"/>
                  <a:gd name="T42" fmla="*/ 9 w 242"/>
                  <a:gd name="T43" fmla="*/ 28 h 197"/>
                  <a:gd name="T44" fmla="*/ 5 w 242"/>
                  <a:gd name="T45" fmla="*/ 30 h 197"/>
                  <a:gd name="T46" fmla="*/ 0 w 242"/>
                  <a:gd name="T47" fmla="*/ 38 h 197"/>
                  <a:gd name="T48" fmla="*/ 0 w 242"/>
                  <a:gd name="T49" fmla="*/ 41 h 197"/>
                  <a:gd name="T50" fmla="*/ 5 w 242"/>
                  <a:gd name="T51" fmla="*/ 98 h 197"/>
                  <a:gd name="T52" fmla="*/ 3 w 242"/>
                  <a:gd name="T53" fmla="*/ 146 h 197"/>
                  <a:gd name="T54" fmla="*/ 3 w 242"/>
                  <a:gd name="T55" fmla="*/ 159 h 197"/>
                  <a:gd name="T56" fmla="*/ 11 w 242"/>
                  <a:gd name="T57" fmla="*/ 178 h 197"/>
                  <a:gd name="T58" fmla="*/ 15 w 242"/>
                  <a:gd name="T59" fmla="*/ 184 h 197"/>
                  <a:gd name="T60" fmla="*/ 30 w 242"/>
                  <a:gd name="T61" fmla="*/ 193 h 197"/>
                  <a:gd name="T62" fmla="*/ 47 w 242"/>
                  <a:gd name="T63" fmla="*/ 197 h 197"/>
                  <a:gd name="T64" fmla="*/ 108 w 242"/>
                  <a:gd name="T65" fmla="*/ 197 h 197"/>
                  <a:gd name="T66" fmla="*/ 90 w 242"/>
                  <a:gd name="T67" fmla="*/ 178 h 197"/>
                  <a:gd name="T68" fmla="*/ 78 w 242"/>
                  <a:gd name="T69" fmla="*/ 159 h 197"/>
                  <a:gd name="T70" fmla="*/ 71 w 242"/>
                  <a:gd name="T71" fmla="*/ 129 h 197"/>
                  <a:gd name="T72" fmla="*/ 71 w 242"/>
                  <a:gd name="T73" fmla="*/ 118 h 197"/>
                  <a:gd name="T74" fmla="*/ 82 w 242"/>
                  <a:gd name="T75" fmla="*/ 88 h 197"/>
                  <a:gd name="T76" fmla="*/ 120 w 242"/>
                  <a:gd name="T77" fmla="*/ 122 h 197"/>
                  <a:gd name="T78" fmla="*/ 125 w 242"/>
                  <a:gd name="T79" fmla="*/ 129 h 197"/>
                  <a:gd name="T80" fmla="*/ 137 w 242"/>
                  <a:gd name="T81" fmla="*/ 137 h 197"/>
                  <a:gd name="T82" fmla="*/ 219 w 242"/>
                  <a:gd name="T83" fmla="*/ 139 h 197"/>
                  <a:gd name="T84" fmla="*/ 228 w 242"/>
                  <a:gd name="T85" fmla="*/ 137 h 197"/>
                  <a:gd name="T86" fmla="*/ 240 w 242"/>
                  <a:gd name="T87" fmla="*/ 128 h 197"/>
                  <a:gd name="T88" fmla="*/ 242 w 242"/>
                  <a:gd name="T89" fmla="*/ 118 h 197"/>
                  <a:gd name="T90" fmla="*/ 238 w 242"/>
                  <a:gd name="T91" fmla="*/ 107 h 197"/>
                  <a:gd name="T92" fmla="*/ 228 w 242"/>
                  <a:gd name="T93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2" h="197">
                    <a:moveTo>
                      <a:pt x="228" y="99"/>
                    </a:moveTo>
                    <a:lnTo>
                      <a:pt x="228" y="99"/>
                    </a:lnTo>
                    <a:lnTo>
                      <a:pt x="227" y="99"/>
                    </a:lnTo>
                    <a:lnTo>
                      <a:pt x="219" y="77"/>
                    </a:lnTo>
                    <a:lnTo>
                      <a:pt x="219" y="77"/>
                    </a:lnTo>
                    <a:lnTo>
                      <a:pt x="217" y="73"/>
                    </a:lnTo>
                    <a:lnTo>
                      <a:pt x="215" y="71"/>
                    </a:lnTo>
                    <a:lnTo>
                      <a:pt x="212" y="71"/>
                    </a:lnTo>
                    <a:lnTo>
                      <a:pt x="210" y="71"/>
                    </a:lnTo>
                    <a:lnTo>
                      <a:pt x="210" y="71"/>
                    </a:lnTo>
                    <a:lnTo>
                      <a:pt x="208" y="73"/>
                    </a:lnTo>
                    <a:lnTo>
                      <a:pt x="206" y="75"/>
                    </a:lnTo>
                    <a:lnTo>
                      <a:pt x="204" y="79"/>
                    </a:lnTo>
                    <a:lnTo>
                      <a:pt x="204" y="81"/>
                    </a:lnTo>
                    <a:lnTo>
                      <a:pt x="210" y="98"/>
                    </a:lnTo>
                    <a:lnTo>
                      <a:pt x="210" y="98"/>
                    </a:lnTo>
                    <a:lnTo>
                      <a:pt x="165" y="94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3" y="26"/>
                    </a:lnTo>
                    <a:lnTo>
                      <a:pt x="129" y="19"/>
                    </a:lnTo>
                    <a:lnTo>
                      <a:pt x="123" y="13"/>
                    </a:lnTo>
                    <a:lnTo>
                      <a:pt x="118" y="8"/>
                    </a:lnTo>
                    <a:lnTo>
                      <a:pt x="110" y="4"/>
                    </a:lnTo>
                    <a:lnTo>
                      <a:pt x="105" y="2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4" y="13"/>
                    </a:lnTo>
                    <a:lnTo>
                      <a:pt x="48" y="21"/>
                    </a:lnTo>
                    <a:lnTo>
                      <a:pt x="43" y="30"/>
                    </a:lnTo>
                    <a:lnTo>
                      <a:pt x="39" y="39"/>
                    </a:lnTo>
                    <a:lnTo>
                      <a:pt x="35" y="53"/>
                    </a:lnTo>
                    <a:lnTo>
                      <a:pt x="28" y="107"/>
                    </a:lnTo>
                    <a:lnTo>
                      <a:pt x="28" y="107"/>
                    </a:lnTo>
                    <a:lnTo>
                      <a:pt x="26" y="71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0" y="34"/>
                    </a:lnTo>
                    <a:lnTo>
                      <a:pt x="17" y="30"/>
                    </a:lnTo>
                    <a:lnTo>
                      <a:pt x="13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5" y="30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3" y="69"/>
                    </a:lnTo>
                    <a:lnTo>
                      <a:pt x="5" y="98"/>
                    </a:lnTo>
                    <a:lnTo>
                      <a:pt x="5" y="124"/>
                    </a:lnTo>
                    <a:lnTo>
                      <a:pt x="3" y="146"/>
                    </a:lnTo>
                    <a:lnTo>
                      <a:pt x="3" y="146"/>
                    </a:lnTo>
                    <a:lnTo>
                      <a:pt x="3" y="159"/>
                    </a:lnTo>
                    <a:lnTo>
                      <a:pt x="7" y="171"/>
                    </a:lnTo>
                    <a:lnTo>
                      <a:pt x="11" y="178"/>
                    </a:lnTo>
                    <a:lnTo>
                      <a:pt x="15" y="184"/>
                    </a:lnTo>
                    <a:lnTo>
                      <a:pt x="15" y="184"/>
                    </a:lnTo>
                    <a:lnTo>
                      <a:pt x="22" y="189"/>
                    </a:lnTo>
                    <a:lnTo>
                      <a:pt x="30" y="193"/>
                    </a:lnTo>
                    <a:lnTo>
                      <a:pt x="37" y="197"/>
                    </a:lnTo>
                    <a:lnTo>
                      <a:pt x="47" y="197"/>
                    </a:lnTo>
                    <a:lnTo>
                      <a:pt x="108" y="197"/>
                    </a:lnTo>
                    <a:lnTo>
                      <a:pt x="108" y="197"/>
                    </a:lnTo>
                    <a:lnTo>
                      <a:pt x="97" y="188"/>
                    </a:lnTo>
                    <a:lnTo>
                      <a:pt x="90" y="178"/>
                    </a:lnTo>
                    <a:lnTo>
                      <a:pt x="82" y="169"/>
                    </a:lnTo>
                    <a:lnTo>
                      <a:pt x="78" y="159"/>
                    </a:lnTo>
                    <a:lnTo>
                      <a:pt x="73" y="143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1" y="118"/>
                    </a:lnTo>
                    <a:lnTo>
                      <a:pt x="75" y="105"/>
                    </a:lnTo>
                    <a:lnTo>
                      <a:pt x="82" y="88"/>
                    </a:lnTo>
                    <a:lnTo>
                      <a:pt x="95" y="73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5" y="129"/>
                    </a:lnTo>
                    <a:lnTo>
                      <a:pt x="131" y="135"/>
                    </a:lnTo>
                    <a:lnTo>
                      <a:pt x="137" y="137"/>
                    </a:lnTo>
                    <a:lnTo>
                      <a:pt x="144" y="139"/>
                    </a:lnTo>
                    <a:lnTo>
                      <a:pt x="219" y="139"/>
                    </a:lnTo>
                    <a:lnTo>
                      <a:pt x="219" y="139"/>
                    </a:lnTo>
                    <a:lnTo>
                      <a:pt x="228" y="137"/>
                    </a:lnTo>
                    <a:lnTo>
                      <a:pt x="234" y="133"/>
                    </a:lnTo>
                    <a:lnTo>
                      <a:pt x="240" y="128"/>
                    </a:lnTo>
                    <a:lnTo>
                      <a:pt x="242" y="118"/>
                    </a:lnTo>
                    <a:lnTo>
                      <a:pt x="242" y="118"/>
                    </a:lnTo>
                    <a:lnTo>
                      <a:pt x="240" y="113"/>
                    </a:lnTo>
                    <a:lnTo>
                      <a:pt x="238" y="107"/>
                    </a:lnTo>
                    <a:lnTo>
                      <a:pt x="234" y="103"/>
                    </a:lnTo>
                    <a:lnTo>
                      <a:pt x="228" y="99"/>
                    </a:lnTo>
                    <a:lnTo>
                      <a:pt x="228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62">
                <a:extLst>
                  <a:ext uri="{FF2B5EF4-FFF2-40B4-BE49-F238E27FC236}">
                    <a16:creationId xmlns:a16="http://schemas.microsoft.com/office/drawing/2014/main" id="{E109301B-2C38-4711-ADEE-D847EF0D4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76" y="5811838"/>
                <a:ext cx="133350" cy="136525"/>
              </a:xfrm>
              <a:custGeom>
                <a:avLst/>
                <a:gdLst>
                  <a:gd name="T0" fmla="*/ 43 w 84"/>
                  <a:gd name="T1" fmla="*/ 86 h 86"/>
                  <a:gd name="T2" fmla="*/ 43 w 84"/>
                  <a:gd name="T3" fmla="*/ 86 h 86"/>
                  <a:gd name="T4" fmla="*/ 50 w 84"/>
                  <a:gd name="T5" fmla="*/ 86 h 86"/>
                  <a:gd name="T6" fmla="*/ 58 w 84"/>
                  <a:gd name="T7" fmla="*/ 82 h 86"/>
                  <a:gd name="T8" fmla="*/ 65 w 84"/>
                  <a:gd name="T9" fmla="*/ 78 h 86"/>
                  <a:gd name="T10" fmla="*/ 73 w 84"/>
                  <a:gd name="T11" fmla="*/ 73 h 86"/>
                  <a:gd name="T12" fmla="*/ 78 w 84"/>
                  <a:gd name="T13" fmla="*/ 67 h 86"/>
                  <a:gd name="T14" fmla="*/ 82 w 84"/>
                  <a:gd name="T15" fmla="*/ 60 h 86"/>
                  <a:gd name="T16" fmla="*/ 84 w 84"/>
                  <a:gd name="T17" fmla="*/ 52 h 86"/>
                  <a:gd name="T18" fmla="*/ 84 w 84"/>
                  <a:gd name="T19" fmla="*/ 43 h 86"/>
                  <a:gd name="T20" fmla="*/ 84 w 84"/>
                  <a:gd name="T21" fmla="*/ 43 h 86"/>
                  <a:gd name="T22" fmla="*/ 84 w 84"/>
                  <a:gd name="T23" fmla="*/ 35 h 86"/>
                  <a:gd name="T24" fmla="*/ 82 w 84"/>
                  <a:gd name="T25" fmla="*/ 26 h 86"/>
                  <a:gd name="T26" fmla="*/ 78 w 84"/>
                  <a:gd name="T27" fmla="*/ 18 h 86"/>
                  <a:gd name="T28" fmla="*/ 73 w 84"/>
                  <a:gd name="T29" fmla="*/ 13 h 86"/>
                  <a:gd name="T30" fmla="*/ 65 w 84"/>
                  <a:gd name="T31" fmla="*/ 7 h 86"/>
                  <a:gd name="T32" fmla="*/ 58 w 84"/>
                  <a:gd name="T33" fmla="*/ 3 h 86"/>
                  <a:gd name="T34" fmla="*/ 50 w 84"/>
                  <a:gd name="T35" fmla="*/ 1 h 86"/>
                  <a:gd name="T36" fmla="*/ 43 w 84"/>
                  <a:gd name="T37" fmla="*/ 0 h 86"/>
                  <a:gd name="T38" fmla="*/ 43 w 84"/>
                  <a:gd name="T39" fmla="*/ 0 h 86"/>
                  <a:gd name="T40" fmla="*/ 33 w 84"/>
                  <a:gd name="T41" fmla="*/ 1 h 86"/>
                  <a:gd name="T42" fmla="*/ 26 w 84"/>
                  <a:gd name="T43" fmla="*/ 3 h 86"/>
                  <a:gd name="T44" fmla="*/ 18 w 84"/>
                  <a:gd name="T45" fmla="*/ 7 h 86"/>
                  <a:gd name="T46" fmla="*/ 11 w 84"/>
                  <a:gd name="T47" fmla="*/ 13 h 86"/>
                  <a:gd name="T48" fmla="*/ 7 w 84"/>
                  <a:gd name="T49" fmla="*/ 18 h 86"/>
                  <a:gd name="T50" fmla="*/ 3 w 84"/>
                  <a:gd name="T51" fmla="*/ 26 h 86"/>
                  <a:gd name="T52" fmla="*/ 0 w 84"/>
                  <a:gd name="T53" fmla="*/ 35 h 86"/>
                  <a:gd name="T54" fmla="*/ 0 w 84"/>
                  <a:gd name="T55" fmla="*/ 43 h 86"/>
                  <a:gd name="T56" fmla="*/ 0 w 84"/>
                  <a:gd name="T57" fmla="*/ 43 h 86"/>
                  <a:gd name="T58" fmla="*/ 0 w 84"/>
                  <a:gd name="T59" fmla="*/ 52 h 86"/>
                  <a:gd name="T60" fmla="*/ 3 w 84"/>
                  <a:gd name="T61" fmla="*/ 60 h 86"/>
                  <a:gd name="T62" fmla="*/ 7 w 84"/>
                  <a:gd name="T63" fmla="*/ 67 h 86"/>
                  <a:gd name="T64" fmla="*/ 11 w 84"/>
                  <a:gd name="T65" fmla="*/ 73 h 86"/>
                  <a:gd name="T66" fmla="*/ 18 w 84"/>
                  <a:gd name="T67" fmla="*/ 78 h 86"/>
                  <a:gd name="T68" fmla="*/ 26 w 84"/>
                  <a:gd name="T69" fmla="*/ 82 h 86"/>
                  <a:gd name="T70" fmla="*/ 33 w 84"/>
                  <a:gd name="T71" fmla="*/ 86 h 86"/>
                  <a:gd name="T72" fmla="*/ 43 w 84"/>
                  <a:gd name="T73" fmla="*/ 86 h 86"/>
                  <a:gd name="T74" fmla="*/ 43 w 84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4" h="86">
                    <a:moveTo>
                      <a:pt x="43" y="86"/>
                    </a:moveTo>
                    <a:lnTo>
                      <a:pt x="43" y="86"/>
                    </a:lnTo>
                    <a:lnTo>
                      <a:pt x="50" y="86"/>
                    </a:lnTo>
                    <a:lnTo>
                      <a:pt x="58" y="82"/>
                    </a:lnTo>
                    <a:lnTo>
                      <a:pt x="65" y="78"/>
                    </a:lnTo>
                    <a:lnTo>
                      <a:pt x="73" y="73"/>
                    </a:lnTo>
                    <a:lnTo>
                      <a:pt x="78" y="67"/>
                    </a:lnTo>
                    <a:lnTo>
                      <a:pt x="82" y="60"/>
                    </a:lnTo>
                    <a:lnTo>
                      <a:pt x="84" y="52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4" y="35"/>
                    </a:lnTo>
                    <a:lnTo>
                      <a:pt x="82" y="26"/>
                    </a:lnTo>
                    <a:lnTo>
                      <a:pt x="78" y="18"/>
                    </a:lnTo>
                    <a:lnTo>
                      <a:pt x="73" y="13"/>
                    </a:lnTo>
                    <a:lnTo>
                      <a:pt x="65" y="7"/>
                    </a:lnTo>
                    <a:lnTo>
                      <a:pt x="58" y="3"/>
                    </a:lnTo>
                    <a:lnTo>
                      <a:pt x="50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18" y="7"/>
                    </a:lnTo>
                    <a:lnTo>
                      <a:pt x="11" y="13"/>
                    </a:lnTo>
                    <a:lnTo>
                      <a:pt x="7" y="18"/>
                    </a:lnTo>
                    <a:lnTo>
                      <a:pt x="3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3" y="60"/>
                    </a:lnTo>
                    <a:lnTo>
                      <a:pt x="7" y="67"/>
                    </a:lnTo>
                    <a:lnTo>
                      <a:pt x="11" y="73"/>
                    </a:lnTo>
                    <a:lnTo>
                      <a:pt x="18" y="78"/>
                    </a:lnTo>
                    <a:lnTo>
                      <a:pt x="26" y="82"/>
                    </a:lnTo>
                    <a:lnTo>
                      <a:pt x="33" y="86"/>
                    </a:lnTo>
                    <a:lnTo>
                      <a:pt x="43" y="86"/>
                    </a:lnTo>
                    <a:lnTo>
                      <a:pt x="43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63">
                <a:extLst>
                  <a:ext uri="{FF2B5EF4-FFF2-40B4-BE49-F238E27FC236}">
                    <a16:creationId xmlns:a16="http://schemas.microsoft.com/office/drawing/2014/main" id="{1522267A-5A05-4CD7-9BCB-961ED0ACD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9313" y="5965825"/>
                <a:ext cx="469900" cy="214313"/>
              </a:xfrm>
              <a:custGeom>
                <a:avLst/>
                <a:gdLst>
                  <a:gd name="T0" fmla="*/ 232 w 296"/>
                  <a:gd name="T1" fmla="*/ 96 h 135"/>
                  <a:gd name="T2" fmla="*/ 229 w 296"/>
                  <a:gd name="T3" fmla="*/ 56 h 135"/>
                  <a:gd name="T4" fmla="*/ 229 w 296"/>
                  <a:gd name="T5" fmla="*/ 56 h 135"/>
                  <a:gd name="T6" fmla="*/ 227 w 296"/>
                  <a:gd name="T7" fmla="*/ 43 h 135"/>
                  <a:gd name="T8" fmla="*/ 225 w 296"/>
                  <a:gd name="T9" fmla="*/ 32 h 135"/>
                  <a:gd name="T10" fmla="*/ 219 w 296"/>
                  <a:gd name="T11" fmla="*/ 23 h 135"/>
                  <a:gd name="T12" fmla="*/ 214 w 296"/>
                  <a:gd name="T13" fmla="*/ 15 h 135"/>
                  <a:gd name="T14" fmla="*/ 206 w 296"/>
                  <a:gd name="T15" fmla="*/ 9 h 135"/>
                  <a:gd name="T16" fmla="*/ 197 w 296"/>
                  <a:gd name="T17" fmla="*/ 4 h 135"/>
                  <a:gd name="T18" fmla="*/ 187 w 296"/>
                  <a:gd name="T19" fmla="*/ 2 h 135"/>
                  <a:gd name="T20" fmla="*/ 174 w 296"/>
                  <a:gd name="T21" fmla="*/ 0 h 135"/>
                  <a:gd name="T22" fmla="*/ 150 w 296"/>
                  <a:gd name="T23" fmla="*/ 21 h 135"/>
                  <a:gd name="T24" fmla="*/ 124 w 296"/>
                  <a:gd name="T25" fmla="*/ 0 h 135"/>
                  <a:gd name="T26" fmla="*/ 124 w 296"/>
                  <a:gd name="T27" fmla="*/ 0 h 135"/>
                  <a:gd name="T28" fmla="*/ 110 w 296"/>
                  <a:gd name="T29" fmla="*/ 2 h 135"/>
                  <a:gd name="T30" fmla="*/ 101 w 296"/>
                  <a:gd name="T31" fmla="*/ 4 h 135"/>
                  <a:gd name="T32" fmla="*/ 92 w 296"/>
                  <a:gd name="T33" fmla="*/ 9 h 135"/>
                  <a:gd name="T34" fmla="*/ 84 w 296"/>
                  <a:gd name="T35" fmla="*/ 15 h 135"/>
                  <a:gd name="T36" fmla="*/ 79 w 296"/>
                  <a:gd name="T37" fmla="*/ 23 h 135"/>
                  <a:gd name="T38" fmla="*/ 75 w 296"/>
                  <a:gd name="T39" fmla="*/ 32 h 135"/>
                  <a:gd name="T40" fmla="*/ 71 w 296"/>
                  <a:gd name="T41" fmla="*/ 43 h 135"/>
                  <a:gd name="T42" fmla="*/ 69 w 296"/>
                  <a:gd name="T43" fmla="*/ 56 h 135"/>
                  <a:gd name="T44" fmla="*/ 67 w 296"/>
                  <a:gd name="T45" fmla="*/ 96 h 135"/>
                  <a:gd name="T46" fmla="*/ 67 w 296"/>
                  <a:gd name="T47" fmla="*/ 96 h 135"/>
                  <a:gd name="T48" fmla="*/ 32 w 296"/>
                  <a:gd name="T49" fmla="*/ 103 h 135"/>
                  <a:gd name="T50" fmla="*/ 0 w 296"/>
                  <a:gd name="T51" fmla="*/ 114 h 135"/>
                  <a:gd name="T52" fmla="*/ 9 w 296"/>
                  <a:gd name="T53" fmla="*/ 135 h 135"/>
                  <a:gd name="T54" fmla="*/ 9 w 296"/>
                  <a:gd name="T55" fmla="*/ 135 h 135"/>
                  <a:gd name="T56" fmla="*/ 43 w 296"/>
                  <a:gd name="T57" fmla="*/ 124 h 135"/>
                  <a:gd name="T58" fmla="*/ 80 w 296"/>
                  <a:gd name="T59" fmla="*/ 116 h 135"/>
                  <a:gd name="T60" fmla="*/ 80 w 296"/>
                  <a:gd name="T61" fmla="*/ 116 h 135"/>
                  <a:gd name="T62" fmla="*/ 86 w 296"/>
                  <a:gd name="T63" fmla="*/ 107 h 135"/>
                  <a:gd name="T64" fmla="*/ 92 w 296"/>
                  <a:gd name="T65" fmla="*/ 98 h 135"/>
                  <a:gd name="T66" fmla="*/ 99 w 296"/>
                  <a:gd name="T67" fmla="*/ 90 h 135"/>
                  <a:gd name="T68" fmla="*/ 107 w 296"/>
                  <a:gd name="T69" fmla="*/ 84 h 135"/>
                  <a:gd name="T70" fmla="*/ 116 w 296"/>
                  <a:gd name="T71" fmla="*/ 79 h 135"/>
                  <a:gd name="T72" fmla="*/ 127 w 296"/>
                  <a:gd name="T73" fmla="*/ 75 h 135"/>
                  <a:gd name="T74" fmla="*/ 139 w 296"/>
                  <a:gd name="T75" fmla="*/ 71 h 135"/>
                  <a:gd name="T76" fmla="*/ 150 w 296"/>
                  <a:gd name="T77" fmla="*/ 71 h 135"/>
                  <a:gd name="T78" fmla="*/ 150 w 296"/>
                  <a:gd name="T79" fmla="*/ 71 h 135"/>
                  <a:gd name="T80" fmla="*/ 161 w 296"/>
                  <a:gd name="T81" fmla="*/ 71 h 135"/>
                  <a:gd name="T82" fmla="*/ 170 w 296"/>
                  <a:gd name="T83" fmla="*/ 75 h 135"/>
                  <a:gd name="T84" fmla="*/ 182 w 296"/>
                  <a:gd name="T85" fmla="*/ 79 h 135"/>
                  <a:gd name="T86" fmla="*/ 191 w 296"/>
                  <a:gd name="T87" fmla="*/ 84 h 135"/>
                  <a:gd name="T88" fmla="*/ 199 w 296"/>
                  <a:gd name="T89" fmla="*/ 90 h 135"/>
                  <a:gd name="T90" fmla="*/ 206 w 296"/>
                  <a:gd name="T91" fmla="*/ 98 h 135"/>
                  <a:gd name="T92" fmla="*/ 214 w 296"/>
                  <a:gd name="T93" fmla="*/ 107 h 135"/>
                  <a:gd name="T94" fmla="*/ 217 w 296"/>
                  <a:gd name="T95" fmla="*/ 116 h 135"/>
                  <a:gd name="T96" fmla="*/ 217 w 296"/>
                  <a:gd name="T97" fmla="*/ 116 h 135"/>
                  <a:gd name="T98" fmla="*/ 255 w 296"/>
                  <a:gd name="T99" fmla="*/ 124 h 135"/>
                  <a:gd name="T100" fmla="*/ 287 w 296"/>
                  <a:gd name="T101" fmla="*/ 135 h 135"/>
                  <a:gd name="T102" fmla="*/ 296 w 296"/>
                  <a:gd name="T103" fmla="*/ 114 h 135"/>
                  <a:gd name="T104" fmla="*/ 296 w 296"/>
                  <a:gd name="T105" fmla="*/ 114 h 135"/>
                  <a:gd name="T106" fmla="*/ 266 w 296"/>
                  <a:gd name="T107" fmla="*/ 103 h 135"/>
                  <a:gd name="T108" fmla="*/ 232 w 296"/>
                  <a:gd name="T109" fmla="*/ 96 h 135"/>
                  <a:gd name="T110" fmla="*/ 232 w 296"/>
                  <a:gd name="T111" fmla="*/ 9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135">
                    <a:moveTo>
                      <a:pt x="232" y="96"/>
                    </a:moveTo>
                    <a:lnTo>
                      <a:pt x="229" y="56"/>
                    </a:lnTo>
                    <a:lnTo>
                      <a:pt x="229" y="56"/>
                    </a:lnTo>
                    <a:lnTo>
                      <a:pt x="227" y="43"/>
                    </a:lnTo>
                    <a:lnTo>
                      <a:pt x="225" y="32"/>
                    </a:lnTo>
                    <a:lnTo>
                      <a:pt x="219" y="23"/>
                    </a:lnTo>
                    <a:lnTo>
                      <a:pt x="214" y="15"/>
                    </a:lnTo>
                    <a:lnTo>
                      <a:pt x="206" y="9"/>
                    </a:lnTo>
                    <a:lnTo>
                      <a:pt x="197" y="4"/>
                    </a:lnTo>
                    <a:lnTo>
                      <a:pt x="187" y="2"/>
                    </a:lnTo>
                    <a:lnTo>
                      <a:pt x="174" y="0"/>
                    </a:lnTo>
                    <a:lnTo>
                      <a:pt x="150" y="21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10" y="2"/>
                    </a:lnTo>
                    <a:lnTo>
                      <a:pt x="101" y="4"/>
                    </a:lnTo>
                    <a:lnTo>
                      <a:pt x="92" y="9"/>
                    </a:lnTo>
                    <a:lnTo>
                      <a:pt x="84" y="15"/>
                    </a:lnTo>
                    <a:lnTo>
                      <a:pt x="79" y="23"/>
                    </a:lnTo>
                    <a:lnTo>
                      <a:pt x="75" y="32"/>
                    </a:lnTo>
                    <a:lnTo>
                      <a:pt x="71" y="43"/>
                    </a:lnTo>
                    <a:lnTo>
                      <a:pt x="69" y="56"/>
                    </a:lnTo>
                    <a:lnTo>
                      <a:pt x="67" y="96"/>
                    </a:lnTo>
                    <a:lnTo>
                      <a:pt x="67" y="96"/>
                    </a:lnTo>
                    <a:lnTo>
                      <a:pt x="32" y="103"/>
                    </a:lnTo>
                    <a:lnTo>
                      <a:pt x="0" y="114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43" y="124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07"/>
                    </a:lnTo>
                    <a:lnTo>
                      <a:pt x="92" y="98"/>
                    </a:lnTo>
                    <a:lnTo>
                      <a:pt x="99" y="90"/>
                    </a:lnTo>
                    <a:lnTo>
                      <a:pt x="107" y="84"/>
                    </a:lnTo>
                    <a:lnTo>
                      <a:pt x="116" y="79"/>
                    </a:lnTo>
                    <a:lnTo>
                      <a:pt x="127" y="75"/>
                    </a:lnTo>
                    <a:lnTo>
                      <a:pt x="139" y="71"/>
                    </a:lnTo>
                    <a:lnTo>
                      <a:pt x="150" y="71"/>
                    </a:lnTo>
                    <a:lnTo>
                      <a:pt x="150" y="71"/>
                    </a:lnTo>
                    <a:lnTo>
                      <a:pt x="161" y="71"/>
                    </a:lnTo>
                    <a:lnTo>
                      <a:pt x="170" y="75"/>
                    </a:lnTo>
                    <a:lnTo>
                      <a:pt x="182" y="79"/>
                    </a:lnTo>
                    <a:lnTo>
                      <a:pt x="191" y="84"/>
                    </a:lnTo>
                    <a:lnTo>
                      <a:pt x="199" y="90"/>
                    </a:lnTo>
                    <a:lnTo>
                      <a:pt x="206" y="98"/>
                    </a:lnTo>
                    <a:lnTo>
                      <a:pt x="214" y="107"/>
                    </a:lnTo>
                    <a:lnTo>
                      <a:pt x="217" y="116"/>
                    </a:lnTo>
                    <a:lnTo>
                      <a:pt x="217" y="116"/>
                    </a:lnTo>
                    <a:lnTo>
                      <a:pt x="255" y="124"/>
                    </a:lnTo>
                    <a:lnTo>
                      <a:pt x="287" y="135"/>
                    </a:lnTo>
                    <a:lnTo>
                      <a:pt x="296" y="114"/>
                    </a:lnTo>
                    <a:lnTo>
                      <a:pt x="296" y="114"/>
                    </a:lnTo>
                    <a:lnTo>
                      <a:pt x="266" y="103"/>
                    </a:lnTo>
                    <a:lnTo>
                      <a:pt x="232" y="96"/>
                    </a:lnTo>
                    <a:lnTo>
                      <a:pt x="23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64">
                <a:extLst>
                  <a:ext uri="{FF2B5EF4-FFF2-40B4-BE49-F238E27FC236}">
                    <a16:creationId xmlns:a16="http://schemas.microsoft.com/office/drawing/2014/main" id="{6140AE3C-7BA5-496B-85D6-2768F0F44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426" y="6227763"/>
                <a:ext cx="171450" cy="173038"/>
              </a:xfrm>
              <a:custGeom>
                <a:avLst/>
                <a:gdLst>
                  <a:gd name="T0" fmla="*/ 24 w 108"/>
                  <a:gd name="T1" fmla="*/ 34 h 109"/>
                  <a:gd name="T2" fmla="*/ 24 w 108"/>
                  <a:gd name="T3" fmla="*/ 34 h 109"/>
                  <a:gd name="T4" fmla="*/ 17 w 108"/>
                  <a:gd name="T5" fmla="*/ 24 h 109"/>
                  <a:gd name="T6" fmla="*/ 5 w 108"/>
                  <a:gd name="T7" fmla="*/ 0 h 109"/>
                  <a:gd name="T8" fmla="*/ 5 w 108"/>
                  <a:gd name="T9" fmla="*/ 0 h 109"/>
                  <a:gd name="T10" fmla="*/ 2 w 108"/>
                  <a:gd name="T11" fmla="*/ 13 h 109"/>
                  <a:gd name="T12" fmla="*/ 0 w 108"/>
                  <a:gd name="T13" fmla="*/ 24 h 109"/>
                  <a:gd name="T14" fmla="*/ 0 w 108"/>
                  <a:gd name="T15" fmla="*/ 24 h 109"/>
                  <a:gd name="T16" fmla="*/ 2 w 108"/>
                  <a:gd name="T17" fmla="*/ 38 h 109"/>
                  <a:gd name="T18" fmla="*/ 7 w 108"/>
                  <a:gd name="T19" fmla="*/ 51 h 109"/>
                  <a:gd name="T20" fmla="*/ 15 w 108"/>
                  <a:gd name="T21" fmla="*/ 62 h 109"/>
                  <a:gd name="T22" fmla="*/ 26 w 108"/>
                  <a:gd name="T23" fmla="*/ 73 h 109"/>
                  <a:gd name="T24" fmla="*/ 41 w 108"/>
                  <a:gd name="T25" fmla="*/ 84 h 109"/>
                  <a:gd name="T26" fmla="*/ 58 w 108"/>
                  <a:gd name="T27" fmla="*/ 94 h 109"/>
                  <a:gd name="T28" fmla="*/ 77 w 108"/>
                  <a:gd name="T29" fmla="*/ 101 h 109"/>
                  <a:gd name="T30" fmla="*/ 99 w 108"/>
                  <a:gd name="T31" fmla="*/ 109 h 109"/>
                  <a:gd name="T32" fmla="*/ 108 w 108"/>
                  <a:gd name="T33" fmla="*/ 88 h 109"/>
                  <a:gd name="T34" fmla="*/ 108 w 108"/>
                  <a:gd name="T35" fmla="*/ 88 h 109"/>
                  <a:gd name="T36" fmla="*/ 78 w 108"/>
                  <a:gd name="T37" fmla="*/ 79 h 109"/>
                  <a:gd name="T38" fmla="*/ 63 w 108"/>
                  <a:gd name="T39" fmla="*/ 71 h 109"/>
                  <a:gd name="T40" fmla="*/ 52 w 108"/>
                  <a:gd name="T41" fmla="*/ 66 h 109"/>
                  <a:gd name="T42" fmla="*/ 41 w 108"/>
                  <a:gd name="T43" fmla="*/ 58 h 109"/>
                  <a:gd name="T44" fmla="*/ 33 w 108"/>
                  <a:gd name="T45" fmla="*/ 51 h 109"/>
                  <a:gd name="T46" fmla="*/ 28 w 108"/>
                  <a:gd name="T47" fmla="*/ 41 h 109"/>
                  <a:gd name="T48" fmla="*/ 24 w 108"/>
                  <a:gd name="T49" fmla="*/ 34 h 109"/>
                  <a:gd name="T50" fmla="*/ 24 w 108"/>
                  <a:gd name="T51" fmla="*/ 3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109">
                    <a:moveTo>
                      <a:pt x="24" y="34"/>
                    </a:moveTo>
                    <a:lnTo>
                      <a:pt x="24" y="34"/>
                    </a:lnTo>
                    <a:lnTo>
                      <a:pt x="17" y="2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1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8"/>
                    </a:lnTo>
                    <a:lnTo>
                      <a:pt x="7" y="51"/>
                    </a:lnTo>
                    <a:lnTo>
                      <a:pt x="15" y="62"/>
                    </a:lnTo>
                    <a:lnTo>
                      <a:pt x="26" y="73"/>
                    </a:lnTo>
                    <a:lnTo>
                      <a:pt x="41" y="84"/>
                    </a:lnTo>
                    <a:lnTo>
                      <a:pt x="58" y="94"/>
                    </a:lnTo>
                    <a:lnTo>
                      <a:pt x="77" y="101"/>
                    </a:lnTo>
                    <a:lnTo>
                      <a:pt x="99" y="109"/>
                    </a:lnTo>
                    <a:lnTo>
                      <a:pt x="108" y="88"/>
                    </a:lnTo>
                    <a:lnTo>
                      <a:pt x="108" y="88"/>
                    </a:lnTo>
                    <a:lnTo>
                      <a:pt x="78" y="79"/>
                    </a:lnTo>
                    <a:lnTo>
                      <a:pt x="63" y="71"/>
                    </a:lnTo>
                    <a:lnTo>
                      <a:pt x="52" y="66"/>
                    </a:lnTo>
                    <a:lnTo>
                      <a:pt x="41" y="58"/>
                    </a:lnTo>
                    <a:lnTo>
                      <a:pt x="33" y="51"/>
                    </a:lnTo>
                    <a:lnTo>
                      <a:pt x="28" y="41"/>
                    </a:lnTo>
                    <a:lnTo>
                      <a:pt x="24" y="34"/>
                    </a:lnTo>
                    <a:lnTo>
                      <a:pt x="2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65">
                <a:extLst>
                  <a:ext uri="{FF2B5EF4-FFF2-40B4-BE49-F238E27FC236}">
                    <a16:creationId xmlns:a16="http://schemas.microsoft.com/office/drawing/2014/main" id="{60FFD21E-E25E-41F8-8202-C0E7E2812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6230938"/>
                <a:ext cx="169863" cy="169863"/>
              </a:xfrm>
              <a:custGeom>
                <a:avLst/>
                <a:gdLst>
                  <a:gd name="T0" fmla="*/ 102 w 107"/>
                  <a:gd name="T1" fmla="*/ 0 h 107"/>
                  <a:gd name="T2" fmla="*/ 90 w 107"/>
                  <a:gd name="T3" fmla="*/ 21 h 107"/>
                  <a:gd name="T4" fmla="*/ 90 w 107"/>
                  <a:gd name="T5" fmla="*/ 21 h 107"/>
                  <a:gd name="T6" fmla="*/ 83 w 107"/>
                  <a:gd name="T7" fmla="*/ 32 h 107"/>
                  <a:gd name="T8" fmla="*/ 83 w 107"/>
                  <a:gd name="T9" fmla="*/ 32 h 107"/>
                  <a:gd name="T10" fmla="*/ 79 w 107"/>
                  <a:gd name="T11" fmla="*/ 41 h 107"/>
                  <a:gd name="T12" fmla="*/ 72 w 107"/>
                  <a:gd name="T13" fmla="*/ 49 h 107"/>
                  <a:gd name="T14" fmla="*/ 64 w 107"/>
                  <a:gd name="T15" fmla="*/ 56 h 107"/>
                  <a:gd name="T16" fmla="*/ 55 w 107"/>
                  <a:gd name="T17" fmla="*/ 64 h 107"/>
                  <a:gd name="T18" fmla="*/ 42 w 107"/>
                  <a:gd name="T19" fmla="*/ 69 h 107"/>
                  <a:gd name="T20" fmla="*/ 28 w 107"/>
                  <a:gd name="T21" fmla="*/ 75 h 107"/>
                  <a:gd name="T22" fmla="*/ 0 w 107"/>
                  <a:gd name="T23" fmla="*/ 86 h 107"/>
                  <a:gd name="T24" fmla="*/ 10 w 107"/>
                  <a:gd name="T25" fmla="*/ 107 h 107"/>
                  <a:gd name="T26" fmla="*/ 10 w 107"/>
                  <a:gd name="T27" fmla="*/ 107 h 107"/>
                  <a:gd name="T28" fmla="*/ 30 w 107"/>
                  <a:gd name="T29" fmla="*/ 99 h 107"/>
                  <a:gd name="T30" fmla="*/ 51 w 107"/>
                  <a:gd name="T31" fmla="*/ 90 h 107"/>
                  <a:gd name="T32" fmla="*/ 66 w 107"/>
                  <a:gd name="T33" fmla="*/ 81 h 107"/>
                  <a:gd name="T34" fmla="*/ 81 w 107"/>
                  <a:gd name="T35" fmla="*/ 71 h 107"/>
                  <a:gd name="T36" fmla="*/ 92 w 107"/>
                  <a:gd name="T37" fmla="*/ 60 h 107"/>
                  <a:gd name="T38" fmla="*/ 100 w 107"/>
                  <a:gd name="T39" fmla="*/ 49 h 107"/>
                  <a:gd name="T40" fmla="*/ 105 w 107"/>
                  <a:gd name="T41" fmla="*/ 36 h 107"/>
                  <a:gd name="T42" fmla="*/ 107 w 107"/>
                  <a:gd name="T43" fmla="*/ 22 h 107"/>
                  <a:gd name="T44" fmla="*/ 107 w 107"/>
                  <a:gd name="T45" fmla="*/ 22 h 107"/>
                  <a:gd name="T46" fmla="*/ 105 w 107"/>
                  <a:gd name="T47" fmla="*/ 11 h 107"/>
                  <a:gd name="T48" fmla="*/ 102 w 107"/>
                  <a:gd name="T49" fmla="*/ 0 h 107"/>
                  <a:gd name="T50" fmla="*/ 102 w 107"/>
                  <a:gd name="T5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107">
                    <a:moveTo>
                      <a:pt x="102" y="0"/>
                    </a:moveTo>
                    <a:lnTo>
                      <a:pt x="90" y="21"/>
                    </a:lnTo>
                    <a:lnTo>
                      <a:pt x="90" y="21"/>
                    </a:lnTo>
                    <a:lnTo>
                      <a:pt x="83" y="32"/>
                    </a:lnTo>
                    <a:lnTo>
                      <a:pt x="83" y="32"/>
                    </a:lnTo>
                    <a:lnTo>
                      <a:pt x="79" y="41"/>
                    </a:lnTo>
                    <a:lnTo>
                      <a:pt x="72" y="49"/>
                    </a:lnTo>
                    <a:lnTo>
                      <a:pt x="64" y="56"/>
                    </a:lnTo>
                    <a:lnTo>
                      <a:pt x="55" y="64"/>
                    </a:lnTo>
                    <a:lnTo>
                      <a:pt x="42" y="69"/>
                    </a:lnTo>
                    <a:lnTo>
                      <a:pt x="28" y="75"/>
                    </a:lnTo>
                    <a:lnTo>
                      <a:pt x="0" y="86"/>
                    </a:lnTo>
                    <a:lnTo>
                      <a:pt x="10" y="107"/>
                    </a:lnTo>
                    <a:lnTo>
                      <a:pt x="10" y="107"/>
                    </a:lnTo>
                    <a:lnTo>
                      <a:pt x="30" y="99"/>
                    </a:lnTo>
                    <a:lnTo>
                      <a:pt x="51" y="90"/>
                    </a:lnTo>
                    <a:lnTo>
                      <a:pt x="66" y="81"/>
                    </a:lnTo>
                    <a:lnTo>
                      <a:pt x="81" y="71"/>
                    </a:lnTo>
                    <a:lnTo>
                      <a:pt x="92" y="60"/>
                    </a:lnTo>
                    <a:lnTo>
                      <a:pt x="100" y="49"/>
                    </a:lnTo>
                    <a:lnTo>
                      <a:pt x="105" y="36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105" y="11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66">
                <a:extLst>
                  <a:ext uri="{FF2B5EF4-FFF2-40B4-BE49-F238E27FC236}">
                    <a16:creationId xmlns:a16="http://schemas.microsoft.com/office/drawing/2014/main" id="{862203B1-0B6D-42AB-92BB-27AA7DAF8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363" y="6105525"/>
                <a:ext cx="180975" cy="184150"/>
              </a:xfrm>
              <a:custGeom>
                <a:avLst/>
                <a:gdLst>
                  <a:gd name="T0" fmla="*/ 58 w 114"/>
                  <a:gd name="T1" fmla="*/ 116 h 116"/>
                  <a:gd name="T2" fmla="*/ 58 w 114"/>
                  <a:gd name="T3" fmla="*/ 116 h 116"/>
                  <a:gd name="T4" fmla="*/ 69 w 114"/>
                  <a:gd name="T5" fmla="*/ 115 h 116"/>
                  <a:gd name="T6" fmla="*/ 80 w 114"/>
                  <a:gd name="T7" fmla="*/ 111 h 116"/>
                  <a:gd name="T8" fmla="*/ 90 w 114"/>
                  <a:gd name="T9" fmla="*/ 107 h 116"/>
                  <a:gd name="T10" fmla="*/ 97 w 114"/>
                  <a:gd name="T11" fmla="*/ 100 h 116"/>
                  <a:gd name="T12" fmla="*/ 105 w 114"/>
                  <a:gd name="T13" fmla="*/ 90 h 116"/>
                  <a:gd name="T14" fmla="*/ 110 w 114"/>
                  <a:gd name="T15" fmla="*/ 81 h 116"/>
                  <a:gd name="T16" fmla="*/ 114 w 114"/>
                  <a:gd name="T17" fmla="*/ 70 h 116"/>
                  <a:gd name="T18" fmla="*/ 114 w 114"/>
                  <a:gd name="T19" fmla="*/ 58 h 116"/>
                  <a:gd name="T20" fmla="*/ 114 w 114"/>
                  <a:gd name="T21" fmla="*/ 58 h 116"/>
                  <a:gd name="T22" fmla="*/ 114 w 114"/>
                  <a:gd name="T23" fmla="*/ 47 h 116"/>
                  <a:gd name="T24" fmla="*/ 110 w 114"/>
                  <a:gd name="T25" fmla="*/ 36 h 116"/>
                  <a:gd name="T26" fmla="*/ 105 w 114"/>
                  <a:gd name="T27" fmla="*/ 26 h 116"/>
                  <a:gd name="T28" fmla="*/ 97 w 114"/>
                  <a:gd name="T29" fmla="*/ 17 h 116"/>
                  <a:gd name="T30" fmla="*/ 90 w 114"/>
                  <a:gd name="T31" fmla="*/ 10 h 116"/>
                  <a:gd name="T32" fmla="*/ 80 w 114"/>
                  <a:gd name="T33" fmla="*/ 4 h 116"/>
                  <a:gd name="T34" fmla="*/ 69 w 114"/>
                  <a:gd name="T35" fmla="*/ 2 h 116"/>
                  <a:gd name="T36" fmla="*/ 58 w 114"/>
                  <a:gd name="T37" fmla="*/ 0 h 116"/>
                  <a:gd name="T38" fmla="*/ 58 w 114"/>
                  <a:gd name="T39" fmla="*/ 0 h 116"/>
                  <a:gd name="T40" fmla="*/ 45 w 114"/>
                  <a:gd name="T41" fmla="*/ 2 h 116"/>
                  <a:gd name="T42" fmla="*/ 35 w 114"/>
                  <a:gd name="T43" fmla="*/ 4 h 116"/>
                  <a:gd name="T44" fmla="*/ 24 w 114"/>
                  <a:gd name="T45" fmla="*/ 10 h 116"/>
                  <a:gd name="T46" fmla="*/ 17 w 114"/>
                  <a:gd name="T47" fmla="*/ 17 h 116"/>
                  <a:gd name="T48" fmla="*/ 9 w 114"/>
                  <a:gd name="T49" fmla="*/ 26 h 116"/>
                  <a:gd name="T50" fmla="*/ 3 w 114"/>
                  <a:gd name="T51" fmla="*/ 36 h 116"/>
                  <a:gd name="T52" fmla="*/ 0 w 114"/>
                  <a:gd name="T53" fmla="*/ 47 h 116"/>
                  <a:gd name="T54" fmla="*/ 0 w 114"/>
                  <a:gd name="T55" fmla="*/ 58 h 116"/>
                  <a:gd name="T56" fmla="*/ 0 w 114"/>
                  <a:gd name="T57" fmla="*/ 58 h 116"/>
                  <a:gd name="T58" fmla="*/ 0 w 114"/>
                  <a:gd name="T59" fmla="*/ 70 h 116"/>
                  <a:gd name="T60" fmla="*/ 3 w 114"/>
                  <a:gd name="T61" fmla="*/ 81 h 116"/>
                  <a:gd name="T62" fmla="*/ 9 w 114"/>
                  <a:gd name="T63" fmla="*/ 90 h 116"/>
                  <a:gd name="T64" fmla="*/ 17 w 114"/>
                  <a:gd name="T65" fmla="*/ 100 h 116"/>
                  <a:gd name="T66" fmla="*/ 24 w 114"/>
                  <a:gd name="T67" fmla="*/ 107 h 116"/>
                  <a:gd name="T68" fmla="*/ 35 w 114"/>
                  <a:gd name="T69" fmla="*/ 111 h 116"/>
                  <a:gd name="T70" fmla="*/ 45 w 114"/>
                  <a:gd name="T71" fmla="*/ 115 h 116"/>
                  <a:gd name="T72" fmla="*/ 58 w 114"/>
                  <a:gd name="T73" fmla="*/ 116 h 116"/>
                  <a:gd name="T74" fmla="*/ 58 w 114"/>
                  <a:gd name="T7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16">
                    <a:moveTo>
                      <a:pt x="58" y="116"/>
                    </a:moveTo>
                    <a:lnTo>
                      <a:pt x="58" y="116"/>
                    </a:lnTo>
                    <a:lnTo>
                      <a:pt x="69" y="115"/>
                    </a:lnTo>
                    <a:lnTo>
                      <a:pt x="80" y="111"/>
                    </a:lnTo>
                    <a:lnTo>
                      <a:pt x="90" y="107"/>
                    </a:lnTo>
                    <a:lnTo>
                      <a:pt x="97" y="100"/>
                    </a:lnTo>
                    <a:lnTo>
                      <a:pt x="105" y="90"/>
                    </a:lnTo>
                    <a:lnTo>
                      <a:pt x="110" y="81"/>
                    </a:lnTo>
                    <a:lnTo>
                      <a:pt x="114" y="70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47"/>
                    </a:lnTo>
                    <a:lnTo>
                      <a:pt x="110" y="36"/>
                    </a:lnTo>
                    <a:lnTo>
                      <a:pt x="105" y="26"/>
                    </a:lnTo>
                    <a:lnTo>
                      <a:pt x="97" y="17"/>
                    </a:lnTo>
                    <a:lnTo>
                      <a:pt x="90" y="10"/>
                    </a:lnTo>
                    <a:lnTo>
                      <a:pt x="80" y="4"/>
                    </a:lnTo>
                    <a:lnTo>
                      <a:pt x="69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5" y="2"/>
                    </a:lnTo>
                    <a:lnTo>
                      <a:pt x="35" y="4"/>
                    </a:lnTo>
                    <a:lnTo>
                      <a:pt x="24" y="10"/>
                    </a:lnTo>
                    <a:lnTo>
                      <a:pt x="17" y="17"/>
                    </a:lnTo>
                    <a:lnTo>
                      <a:pt x="9" y="26"/>
                    </a:lnTo>
                    <a:lnTo>
                      <a:pt x="3" y="36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3" y="81"/>
                    </a:lnTo>
                    <a:lnTo>
                      <a:pt x="9" y="90"/>
                    </a:lnTo>
                    <a:lnTo>
                      <a:pt x="17" y="100"/>
                    </a:lnTo>
                    <a:lnTo>
                      <a:pt x="24" y="107"/>
                    </a:lnTo>
                    <a:lnTo>
                      <a:pt x="35" y="111"/>
                    </a:lnTo>
                    <a:lnTo>
                      <a:pt x="45" y="115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67">
                <a:extLst>
                  <a:ext uri="{FF2B5EF4-FFF2-40B4-BE49-F238E27FC236}">
                    <a16:creationId xmlns:a16="http://schemas.microsoft.com/office/drawing/2014/main" id="{E3F41A09-816B-43E7-8EBA-C161537E1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938" y="6313488"/>
                <a:ext cx="377825" cy="217488"/>
              </a:xfrm>
              <a:custGeom>
                <a:avLst/>
                <a:gdLst>
                  <a:gd name="T0" fmla="*/ 221 w 238"/>
                  <a:gd name="T1" fmla="*/ 57 h 137"/>
                  <a:gd name="T2" fmla="*/ 221 w 238"/>
                  <a:gd name="T3" fmla="*/ 57 h 137"/>
                  <a:gd name="T4" fmla="*/ 217 w 238"/>
                  <a:gd name="T5" fmla="*/ 47 h 137"/>
                  <a:gd name="T6" fmla="*/ 214 w 238"/>
                  <a:gd name="T7" fmla="*/ 36 h 137"/>
                  <a:gd name="T8" fmla="*/ 208 w 238"/>
                  <a:gd name="T9" fmla="*/ 27 h 137"/>
                  <a:gd name="T10" fmla="*/ 200 w 238"/>
                  <a:gd name="T11" fmla="*/ 17 h 137"/>
                  <a:gd name="T12" fmla="*/ 191 w 238"/>
                  <a:gd name="T13" fmla="*/ 10 h 137"/>
                  <a:gd name="T14" fmla="*/ 178 w 238"/>
                  <a:gd name="T15" fmla="*/ 4 h 137"/>
                  <a:gd name="T16" fmla="*/ 163 w 238"/>
                  <a:gd name="T17" fmla="*/ 0 h 137"/>
                  <a:gd name="T18" fmla="*/ 144 w 238"/>
                  <a:gd name="T19" fmla="*/ 0 h 137"/>
                  <a:gd name="T20" fmla="*/ 95 w 238"/>
                  <a:gd name="T21" fmla="*/ 0 h 137"/>
                  <a:gd name="T22" fmla="*/ 95 w 238"/>
                  <a:gd name="T23" fmla="*/ 0 h 137"/>
                  <a:gd name="T24" fmla="*/ 75 w 238"/>
                  <a:gd name="T25" fmla="*/ 0 h 137"/>
                  <a:gd name="T26" fmla="*/ 60 w 238"/>
                  <a:gd name="T27" fmla="*/ 4 h 137"/>
                  <a:gd name="T28" fmla="*/ 47 w 238"/>
                  <a:gd name="T29" fmla="*/ 10 h 137"/>
                  <a:gd name="T30" fmla="*/ 37 w 238"/>
                  <a:gd name="T31" fmla="*/ 17 h 137"/>
                  <a:gd name="T32" fmla="*/ 30 w 238"/>
                  <a:gd name="T33" fmla="*/ 27 h 137"/>
                  <a:gd name="T34" fmla="*/ 24 w 238"/>
                  <a:gd name="T35" fmla="*/ 36 h 137"/>
                  <a:gd name="T36" fmla="*/ 20 w 238"/>
                  <a:gd name="T37" fmla="*/ 47 h 137"/>
                  <a:gd name="T38" fmla="*/ 17 w 238"/>
                  <a:gd name="T39" fmla="*/ 57 h 137"/>
                  <a:gd name="T40" fmla="*/ 17 w 238"/>
                  <a:gd name="T41" fmla="*/ 57 h 137"/>
                  <a:gd name="T42" fmla="*/ 9 w 238"/>
                  <a:gd name="T43" fmla="*/ 64 h 137"/>
                  <a:gd name="T44" fmla="*/ 5 w 238"/>
                  <a:gd name="T45" fmla="*/ 72 h 137"/>
                  <a:gd name="T46" fmla="*/ 2 w 238"/>
                  <a:gd name="T47" fmla="*/ 81 h 137"/>
                  <a:gd name="T48" fmla="*/ 0 w 238"/>
                  <a:gd name="T49" fmla="*/ 90 h 137"/>
                  <a:gd name="T50" fmla="*/ 0 w 238"/>
                  <a:gd name="T51" fmla="*/ 137 h 137"/>
                  <a:gd name="T52" fmla="*/ 20 w 238"/>
                  <a:gd name="T53" fmla="*/ 137 h 137"/>
                  <a:gd name="T54" fmla="*/ 20 w 238"/>
                  <a:gd name="T55" fmla="*/ 92 h 137"/>
                  <a:gd name="T56" fmla="*/ 20 w 238"/>
                  <a:gd name="T57" fmla="*/ 92 h 137"/>
                  <a:gd name="T58" fmla="*/ 22 w 238"/>
                  <a:gd name="T59" fmla="*/ 85 h 137"/>
                  <a:gd name="T60" fmla="*/ 26 w 238"/>
                  <a:gd name="T61" fmla="*/ 77 h 137"/>
                  <a:gd name="T62" fmla="*/ 32 w 238"/>
                  <a:gd name="T63" fmla="*/ 74 h 137"/>
                  <a:gd name="T64" fmla="*/ 39 w 238"/>
                  <a:gd name="T65" fmla="*/ 72 h 137"/>
                  <a:gd name="T66" fmla="*/ 197 w 238"/>
                  <a:gd name="T67" fmla="*/ 72 h 137"/>
                  <a:gd name="T68" fmla="*/ 197 w 238"/>
                  <a:gd name="T69" fmla="*/ 72 h 137"/>
                  <a:gd name="T70" fmla="*/ 204 w 238"/>
                  <a:gd name="T71" fmla="*/ 74 h 137"/>
                  <a:gd name="T72" fmla="*/ 212 w 238"/>
                  <a:gd name="T73" fmla="*/ 77 h 137"/>
                  <a:gd name="T74" fmla="*/ 215 w 238"/>
                  <a:gd name="T75" fmla="*/ 85 h 137"/>
                  <a:gd name="T76" fmla="*/ 217 w 238"/>
                  <a:gd name="T77" fmla="*/ 92 h 137"/>
                  <a:gd name="T78" fmla="*/ 217 w 238"/>
                  <a:gd name="T79" fmla="*/ 137 h 137"/>
                  <a:gd name="T80" fmla="*/ 238 w 238"/>
                  <a:gd name="T81" fmla="*/ 137 h 137"/>
                  <a:gd name="T82" fmla="*/ 238 w 238"/>
                  <a:gd name="T83" fmla="*/ 90 h 137"/>
                  <a:gd name="T84" fmla="*/ 238 w 238"/>
                  <a:gd name="T85" fmla="*/ 90 h 137"/>
                  <a:gd name="T86" fmla="*/ 238 w 238"/>
                  <a:gd name="T87" fmla="*/ 81 h 137"/>
                  <a:gd name="T88" fmla="*/ 234 w 238"/>
                  <a:gd name="T89" fmla="*/ 72 h 137"/>
                  <a:gd name="T90" fmla="*/ 229 w 238"/>
                  <a:gd name="T91" fmla="*/ 64 h 137"/>
                  <a:gd name="T92" fmla="*/ 221 w 238"/>
                  <a:gd name="T93" fmla="*/ 57 h 137"/>
                  <a:gd name="T94" fmla="*/ 221 w 238"/>
                  <a:gd name="T95" fmla="*/ 5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8" h="137">
                    <a:moveTo>
                      <a:pt x="221" y="57"/>
                    </a:moveTo>
                    <a:lnTo>
                      <a:pt x="221" y="57"/>
                    </a:lnTo>
                    <a:lnTo>
                      <a:pt x="217" y="47"/>
                    </a:lnTo>
                    <a:lnTo>
                      <a:pt x="214" y="36"/>
                    </a:lnTo>
                    <a:lnTo>
                      <a:pt x="208" y="27"/>
                    </a:lnTo>
                    <a:lnTo>
                      <a:pt x="200" y="17"/>
                    </a:lnTo>
                    <a:lnTo>
                      <a:pt x="191" y="10"/>
                    </a:lnTo>
                    <a:lnTo>
                      <a:pt x="178" y="4"/>
                    </a:lnTo>
                    <a:lnTo>
                      <a:pt x="163" y="0"/>
                    </a:lnTo>
                    <a:lnTo>
                      <a:pt x="144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75" y="0"/>
                    </a:lnTo>
                    <a:lnTo>
                      <a:pt x="60" y="4"/>
                    </a:lnTo>
                    <a:lnTo>
                      <a:pt x="47" y="10"/>
                    </a:lnTo>
                    <a:lnTo>
                      <a:pt x="37" y="17"/>
                    </a:lnTo>
                    <a:lnTo>
                      <a:pt x="30" y="27"/>
                    </a:lnTo>
                    <a:lnTo>
                      <a:pt x="24" y="36"/>
                    </a:lnTo>
                    <a:lnTo>
                      <a:pt x="20" y="47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9" y="64"/>
                    </a:lnTo>
                    <a:lnTo>
                      <a:pt x="5" y="72"/>
                    </a:lnTo>
                    <a:lnTo>
                      <a:pt x="2" y="81"/>
                    </a:lnTo>
                    <a:lnTo>
                      <a:pt x="0" y="90"/>
                    </a:lnTo>
                    <a:lnTo>
                      <a:pt x="0" y="137"/>
                    </a:lnTo>
                    <a:lnTo>
                      <a:pt x="20" y="137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2" y="85"/>
                    </a:lnTo>
                    <a:lnTo>
                      <a:pt x="26" y="77"/>
                    </a:lnTo>
                    <a:lnTo>
                      <a:pt x="32" y="74"/>
                    </a:lnTo>
                    <a:lnTo>
                      <a:pt x="39" y="72"/>
                    </a:lnTo>
                    <a:lnTo>
                      <a:pt x="197" y="72"/>
                    </a:lnTo>
                    <a:lnTo>
                      <a:pt x="197" y="72"/>
                    </a:lnTo>
                    <a:lnTo>
                      <a:pt x="204" y="74"/>
                    </a:lnTo>
                    <a:lnTo>
                      <a:pt x="212" y="77"/>
                    </a:lnTo>
                    <a:lnTo>
                      <a:pt x="215" y="85"/>
                    </a:lnTo>
                    <a:lnTo>
                      <a:pt x="217" y="92"/>
                    </a:lnTo>
                    <a:lnTo>
                      <a:pt x="217" y="137"/>
                    </a:lnTo>
                    <a:lnTo>
                      <a:pt x="238" y="137"/>
                    </a:lnTo>
                    <a:lnTo>
                      <a:pt x="238" y="90"/>
                    </a:lnTo>
                    <a:lnTo>
                      <a:pt x="238" y="90"/>
                    </a:lnTo>
                    <a:lnTo>
                      <a:pt x="238" y="81"/>
                    </a:lnTo>
                    <a:lnTo>
                      <a:pt x="234" y="72"/>
                    </a:lnTo>
                    <a:lnTo>
                      <a:pt x="229" y="64"/>
                    </a:lnTo>
                    <a:lnTo>
                      <a:pt x="221" y="57"/>
                    </a:lnTo>
                    <a:lnTo>
                      <a:pt x="221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68">
                <a:extLst>
                  <a:ext uri="{FF2B5EF4-FFF2-40B4-BE49-F238E27FC236}">
                    <a16:creationId xmlns:a16="http://schemas.microsoft.com/office/drawing/2014/main" id="{5C78BD88-EAB1-4FDF-B163-FF3A00830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9213" y="5891213"/>
                <a:ext cx="155575" cy="155575"/>
              </a:xfrm>
              <a:custGeom>
                <a:avLst/>
                <a:gdLst>
                  <a:gd name="T0" fmla="*/ 49 w 98"/>
                  <a:gd name="T1" fmla="*/ 98 h 98"/>
                  <a:gd name="T2" fmla="*/ 49 w 98"/>
                  <a:gd name="T3" fmla="*/ 98 h 98"/>
                  <a:gd name="T4" fmla="*/ 60 w 98"/>
                  <a:gd name="T5" fmla="*/ 98 h 98"/>
                  <a:gd name="T6" fmla="*/ 68 w 98"/>
                  <a:gd name="T7" fmla="*/ 94 h 98"/>
                  <a:gd name="T8" fmla="*/ 77 w 98"/>
                  <a:gd name="T9" fmla="*/ 90 h 98"/>
                  <a:gd name="T10" fmla="*/ 84 w 98"/>
                  <a:gd name="T11" fmla="*/ 83 h 98"/>
                  <a:gd name="T12" fmla="*/ 90 w 98"/>
                  <a:gd name="T13" fmla="*/ 77 h 98"/>
                  <a:gd name="T14" fmla="*/ 94 w 98"/>
                  <a:gd name="T15" fmla="*/ 68 h 98"/>
                  <a:gd name="T16" fmla="*/ 98 w 98"/>
                  <a:gd name="T17" fmla="*/ 58 h 98"/>
                  <a:gd name="T18" fmla="*/ 98 w 98"/>
                  <a:gd name="T19" fmla="*/ 49 h 98"/>
                  <a:gd name="T20" fmla="*/ 98 w 98"/>
                  <a:gd name="T21" fmla="*/ 49 h 98"/>
                  <a:gd name="T22" fmla="*/ 98 w 98"/>
                  <a:gd name="T23" fmla="*/ 40 h 98"/>
                  <a:gd name="T24" fmla="*/ 94 w 98"/>
                  <a:gd name="T25" fmla="*/ 30 h 98"/>
                  <a:gd name="T26" fmla="*/ 90 w 98"/>
                  <a:gd name="T27" fmla="*/ 21 h 98"/>
                  <a:gd name="T28" fmla="*/ 84 w 98"/>
                  <a:gd name="T29" fmla="*/ 13 h 98"/>
                  <a:gd name="T30" fmla="*/ 77 w 98"/>
                  <a:gd name="T31" fmla="*/ 8 h 98"/>
                  <a:gd name="T32" fmla="*/ 68 w 98"/>
                  <a:gd name="T33" fmla="*/ 4 h 98"/>
                  <a:gd name="T34" fmla="*/ 60 w 98"/>
                  <a:gd name="T35" fmla="*/ 0 h 98"/>
                  <a:gd name="T36" fmla="*/ 49 w 98"/>
                  <a:gd name="T37" fmla="*/ 0 h 98"/>
                  <a:gd name="T38" fmla="*/ 49 w 98"/>
                  <a:gd name="T39" fmla="*/ 0 h 98"/>
                  <a:gd name="T40" fmla="*/ 39 w 98"/>
                  <a:gd name="T41" fmla="*/ 0 h 98"/>
                  <a:gd name="T42" fmla="*/ 30 w 98"/>
                  <a:gd name="T43" fmla="*/ 4 h 98"/>
                  <a:gd name="T44" fmla="*/ 23 w 98"/>
                  <a:gd name="T45" fmla="*/ 8 h 98"/>
                  <a:gd name="T46" fmla="*/ 15 w 98"/>
                  <a:gd name="T47" fmla="*/ 13 h 98"/>
                  <a:gd name="T48" fmla="*/ 9 w 98"/>
                  <a:gd name="T49" fmla="*/ 21 h 98"/>
                  <a:gd name="T50" fmla="*/ 4 w 98"/>
                  <a:gd name="T51" fmla="*/ 30 h 98"/>
                  <a:gd name="T52" fmla="*/ 2 w 98"/>
                  <a:gd name="T53" fmla="*/ 40 h 98"/>
                  <a:gd name="T54" fmla="*/ 0 w 98"/>
                  <a:gd name="T55" fmla="*/ 49 h 98"/>
                  <a:gd name="T56" fmla="*/ 0 w 98"/>
                  <a:gd name="T57" fmla="*/ 49 h 98"/>
                  <a:gd name="T58" fmla="*/ 2 w 98"/>
                  <a:gd name="T59" fmla="*/ 58 h 98"/>
                  <a:gd name="T60" fmla="*/ 4 w 98"/>
                  <a:gd name="T61" fmla="*/ 68 h 98"/>
                  <a:gd name="T62" fmla="*/ 9 w 98"/>
                  <a:gd name="T63" fmla="*/ 77 h 98"/>
                  <a:gd name="T64" fmla="*/ 15 w 98"/>
                  <a:gd name="T65" fmla="*/ 83 h 98"/>
                  <a:gd name="T66" fmla="*/ 23 w 98"/>
                  <a:gd name="T67" fmla="*/ 90 h 98"/>
                  <a:gd name="T68" fmla="*/ 30 w 98"/>
                  <a:gd name="T69" fmla="*/ 94 h 98"/>
                  <a:gd name="T70" fmla="*/ 39 w 98"/>
                  <a:gd name="T71" fmla="*/ 98 h 98"/>
                  <a:gd name="T72" fmla="*/ 49 w 98"/>
                  <a:gd name="T73" fmla="*/ 98 h 98"/>
                  <a:gd name="T74" fmla="*/ 49 w 98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" h="98">
                    <a:moveTo>
                      <a:pt x="49" y="98"/>
                    </a:moveTo>
                    <a:lnTo>
                      <a:pt x="49" y="98"/>
                    </a:lnTo>
                    <a:lnTo>
                      <a:pt x="60" y="98"/>
                    </a:lnTo>
                    <a:lnTo>
                      <a:pt x="68" y="94"/>
                    </a:lnTo>
                    <a:lnTo>
                      <a:pt x="77" y="90"/>
                    </a:lnTo>
                    <a:lnTo>
                      <a:pt x="84" y="83"/>
                    </a:lnTo>
                    <a:lnTo>
                      <a:pt x="90" y="77"/>
                    </a:lnTo>
                    <a:lnTo>
                      <a:pt x="94" y="68"/>
                    </a:lnTo>
                    <a:lnTo>
                      <a:pt x="98" y="58"/>
                    </a:lnTo>
                    <a:lnTo>
                      <a:pt x="98" y="49"/>
                    </a:lnTo>
                    <a:lnTo>
                      <a:pt x="98" y="49"/>
                    </a:lnTo>
                    <a:lnTo>
                      <a:pt x="98" y="40"/>
                    </a:lnTo>
                    <a:lnTo>
                      <a:pt x="94" y="30"/>
                    </a:lnTo>
                    <a:lnTo>
                      <a:pt x="90" y="21"/>
                    </a:lnTo>
                    <a:lnTo>
                      <a:pt x="84" y="13"/>
                    </a:lnTo>
                    <a:lnTo>
                      <a:pt x="77" y="8"/>
                    </a:lnTo>
                    <a:lnTo>
                      <a:pt x="68" y="4"/>
                    </a:lnTo>
                    <a:lnTo>
                      <a:pt x="60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9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9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39" y="98"/>
                    </a:lnTo>
                    <a:lnTo>
                      <a:pt x="49" y="98"/>
                    </a:lnTo>
                    <a:lnTo>
                      <a:pt x="49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9">
                <a:extLst>
                  <a:ext uri="{FF2B5EF4-FFF2-40B4-BE49-F238E27FC236}">
                    <a16:creationId xmlns:a16="http://schemas.microsoft.com/office/drawing/2014/main" id="{2F66D503-524A-4DC5-BA4D-E72FF12FE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5891213"/>
                <a:ext cx="158750" cy="155575"/>
              </a:xfrm>
              <a:custGeom>
                <a:avLst/>
                <a:gdLst>
                  <a:gd name="T0" fmla="*/ 51 w 100"/>
                  <a:gd name="T1" fmla="*/ 98 h 98"/>
                  <a:gd name="T2" fmla="*/ 51 w 100"/>
                  <a:gd name="T3" fmla="*/ 98 h 98"/>
                  <a:gd name="T4" fmla="*/ 60 w 100"/>
                  <a:gd name="T5" fmla="*/ 98 h 98"/>
                  <a:gd name="T6" fmla="*/ 70 w 100"/>
                  <a:gd name="T7" fmla="*/ 94 h 98"/>
                  <a:gd name="T8" fmla="*/ 77 w 100"/>
                  <a:gd name="T9" fmla="*/ 90 h 98"/>
                  <a:gd name="T10" fmla="*/ 85 w 100"/>
                  <a:gd name="T11" fmla="*/ 83 h 98"/>
                  <a:gd name="T12" fmla="*/ 90 w 100"/>
                  <a:gd name="T13" fmla="*/ 77 h 98"/>
                  <a:gd name="T14" fmla="*/ 96 w 100"/>
                  <a:gd name="T15" fmla="*/ 68 h 98"/>
                  <a:gd name="T16" fmla="*/ 98 w 100"/>
                  <a:gd name="T17" fmla="*/ 58 h 98"/>
                  <a:gd name="T18" fmla="*/ 100 w 100"/>
                  <a:gd name="T19" fmla="*/ 49 h 98"/>
                  <a:gd name="T20" fmla="*/ 100 w 100"/>
                  <a:gd name="T21" fmla="*/ 49 h 98"/>
                  <a:gd name="T22" fmla="*/ 98 w 100"/>
                  <a:gd name="T23" fmla="*/ 40 h 98"/>
                  <a:gd name="T24" fmla="*/ 96 w 100"/>
                  <a:gd name="T25" fmla="*/ 30 h 98"/>
                  <a:gd name="T26" fmla="*/ 90 w 100"/>
                  <a:gd name="T27" fmla="*/ 21 h 98"/>
                  <a:gd name="T28" fmla="*/ 85 w 100"/>
                  <a:gd name="T29" fmla="*/ 13 h 98"/>
                  <a:gd name="T30" fmla="*/ 77 w 100"/>
                  <a:gd name="T31" fmla="*/ 8 h 98"/>
                  <a:gd name="T32" fmla="*/ 70 w 100"/>
                  <a:gd name="T33" fmla="*/ 4 h 98"/>
                  <a:gd name="T34" fmla="*/ 60 w 100"/>
                  <a:gd name="T35" fmla="*/ 0 h 98"/>
                  <a:gd name="T36" fmla="*/ 51 w 100"/>
                  <a:gd name="T37" fmla="*/ 0 h 98"/>
                  <a:gd name="T38" fmla="*/ 51 w 100"/>
                  <a:gd name="T39" fmla="*/ 0 h 98"/>
                  <a:gd name="T40" fmla="*/ 40 w 100"/>
                  <a:gd name="T41" fmla="*/ 0 h 98"/>
                  <a:gd name="T42" fmla="*/ 30 w 100"/>
                  <a:gd name="T43" fmla="*/ 4 h 98"/>
                  <a:gd name="T44" fmla="*/ 23 w 100"/>
                  <a:gd name="T45" fmla="*/ 8 h 98"/>
                  <a:gd name="T46" fmla="*/ 15 w 100"/>
                  <a:gd name="T47" fmla="*/ 13 h 98"/>
                  <a:gd name="T48" fmla="*/ 10 w 100"/>
                  <a:gd name="T49" fmla="*/ 21 h 98"/>
                  <a:gd name="T50" fmla="*/ 4 w 100"/>
                  <a:gd name="T51" fmla="*/ 30 h 98"/>
                  <a:gd name="T52" fmla="*/ 2 w 100"/>
                  <a:gd name="T53" fmla="*/ 40 h 98"/>
                  <a:gd name="T54" fmla="*/ 0 w 100"/>
                  <a:gd name="T55" fmla="*/ 49 h 98"/>
                  <a:gd name="T56" fmla="*/ 0 w 100"/>
                  <a:gd name="T57" fmla="*/ 49 h 98"/>
                  <a:gd name="T58" fmla="*/ 2 w 100"/>
                  <a:gd name="T59" fmla="*/ 58 h 98"/>
                  <a:gd name="T60" fmla="*/ 4 w 100"/>
                  <a:gd name="T61" fmla="*/ 68 h 98"/>
                  <a:gd name="T62" fmla="*/ 10 w 100"/>
                  <a:gd name="T63" fmla="*/ 77 h 98"/>
                  <a:gd name="T64" fmla="*/ 15 w 100"/>
                  <a:gd name="T65" fmla="*/ 83 h 98"/>
                  <a:gd name="T66" fmla="*/ 23 w 100"/>
                  <a:gd name="T67" fmla="*/ 90 h 98"/>
                  <a:gd name="T68" fmla="*/ 30 w 100"/>
                  <a:gd name="T69" fmla="*/ 94 h 98"/>
                  <a:gd name="T70" fmla="*/ 40 w 100"/>
                  <a:gd name="T71" fmla="*/ 98 h 98"/>
                  <a:gd name="T72" fmla="*/ 51 w 100"/>
                  <a:gd name="T73" fmla="*/ 98 h 98"/>
                  <a:gd name="T74" fmla="*/ 51 w 100"/>
                  <a:gd name="T7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8">
                    <a:moveTo>
                      <a:pt x="51" y="98"/>
                    </a:moveTo>
                    <a:lnTo>
                      <a:pt x="51" y="98"/>
                    </a:lnTo>
                    <a:lnTo>
                      <a:pt x="60" y="98"/>
                    </a:lnTo>
                    <a:lnTo>
                      <a:pt x="70" y="94"/>
                    </a:lnTo>
                    <a:lnTo>
                      <a:pt x="77" y="90"/>
                    </a:lnTo>
                    <a:lnTo>
                      <a:pt x="85" y="83"/>
                    </a:lnTo>
                    <a:lnTo>
                      <a:pt x="90" y="77"/>
                    </a:lnTo>
                    <a:lnTo>
                      <a:pt x="96" y="68"/>
                    </a:lnTo>
                    <a:lnTo>
                      <a:pt x="98" y="58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98" y="40"/>
                    </a:lnTo>
                    <a:lnTo>
                      <a:pt x="96" y="30"/>
                    </a:lnTo>
                    <a:lnTo>
                      <a:pt x="90" y="21"/>
                    </a:lnTo>
                    <a:lnTo>
                      <a:pt x="85" y="13"/>
                    </a:lnTo>
                    <a:lnTo>
                      <a:pt x="77" y="8"/>
                    </a:lnTo>
                    <a:lnTo>
                      <a:pt x="70" y="4"/>
                    </a:lnTo>
                    <a:lnTo>
                      <a:pt x="60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0" y="0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5" y="13"/>
                    </a:lnTo>
                    <a:lnTo>
                      <a:pt x="10" y="21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8"/>
                    </a:lnTo>
                    <a:lnTo>
                      <a:pt x="4" y="68"/>
                    </a:lnTo>
                    <a:lnTo>
                      <a:pt x="10" y="77"/>
                    </a:lnTo>
                    <a:lnTo>
                      <a:pt x="15" y="83"/>
                    </a:lnTo>
                    <a:lnTo>
                      <a:pt x="23" y="90"/>
                    </a:lnTo>
                    <a:lnTo>
                      <a:pt x="30" y="94"/>
                    </a:lnTo>
                    <a:lnTo>
                      <a:pt x="40" y="98"/>
                    </a:lnTo>
                    <a:lnTo>
                      <a:pt x="51" y="98"/>
                    </a:lnTo>
                    <a:lnTo>
                      <a:pt x="5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61EB130-54DE-4E8B-8125-DCE556E26AA7}"/>
              </a:ext>
            </a:extLst>
          </p:cNvPr>
          <p:cNvGrpSpPr/>
          <p:nvPr/>
        </p:nvGrpSpPr>
        <p:grpSpPr>
          <a:xfrm>
            <a:off x="1372152" y="1479307"/>
            <a:ext cx="1503947" cy="1503947"/>
            <a:chOff x="1372152" y="1479307"/>
            <a:chExt cx="1503947" cy="150394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871D9BD-50A2-43ED-9EB8-202864E5F9AC}"/>
                </a:ext>
              </a:extLst>
            </p:cNvPr>
            <p:cNvSpPr/>
            <p:nvPr/>
          </p:nvSpPr>
          <p:spPr bwMode="auto">
            <a:xfrm>
              <a:off x="1372152" y="1479307"/>
              <a:ext cx="1503947" cy="1503947"/>
            </a:xfrm>
            <a:prstGeom prst="ellipse">
              <a:avLst/>
            </a:prstGeom>
            <a:solidFill>
              <a:srgbClr val="9ED4B4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E920DA3-2A0E-4F79-AA0E-8656BCC4C04D}"/>
                </a:ext>
              </a:extLst>
            </p:cNvPr>
            <p:cNvGrpSpPr/>
            <p:nvPr/>
          </p:nvGrpSpPr>
          <p:grpSpPr>
            <a:xfrm>
              <a:off x="1680419" y="1803378"/>
              <a:ext cx="887413" cy="884237"/>
              <a:chOff x="6996113" y="2992438"/>
              <a:chExt cx="887413" cy="884237"/>
            </a:xfrm>
            <a:solidFill>
              <a:schemeClr val="tx1">
                <a:lumMod val="50000"/>
              </a:schemeClr>
            </a:solidFill>
          </p:grpSpPr>
          <p:sp>
            <p:nvSpPr>
              <p:cNvPr id="51" name="Freeform 152">
                <a:extLst>
                  <a:ext uri="{FF2B5EF4-FFF2-40B4-BE49-F238E27FC236}">
                    <a16:creationId xmlns:a16="http://schemas.microsoft.com/office/drawing/2014/main" id="{6F98D28D-E69E-436C-946F-7083717E5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8988" y="2992438"/>
                <a:ext cx="598488" cy="398463"/>
              </a:xfrm>
              <a:custGeom>
                <a:avLst/>
                <a:gdLst>
                  <a:gd name="T0" fmla="*/ 302 w 377"/>
                  <a:gd name="T1" fmla="*/ 234 h 251"/>
                  <a:gd name="T2" fmla="*/ 302 w 377"/>
                  <a:gd name="T3" fmla="*/ 251 h 251"/>
                  <a:gd name="T4" fmla="*/ 368 w 377"/>
                  <a:gd name="T5" fmla="*/ 251 h 251"/>
                  <a:gd name="T6" fmla="*/ 368 w 377"/>
                  <a:gd name="T7" fmla="*/ 251 h 251"/>
                  <a:gd name="T8" fmla="*/ 372 w 377"/>
                  <a:gd name="T9" fmla="*/ 251 h 251"/>
                  <a:gd name="T10" fmla="*/ 373 w 377"/>
                  <a:gd name="T11" fmla="*/ 249 h 251"/>
                  <a:gd name="T12" fmla="*/ 377 w 377"/>
                  <a:gd name="T13" fmla="*/ 246 h 251"/>
                  <a:gd name="T14" fmla="*/ 377 w 377"/>
                  <a:gd name="T15" fmla="*/ 242 h 251"/>
                  <a:gd name="T16" fmla="*/ 377 w 377"/>
                  <a:gd name="T17" fmla="*/ 9 h 251"/>
                  <a:gd name="T18" fmla="*/ 377 w 377"/>
                  <a:gd name="T19" fmla="*/ 9 h 251"/>
                  <a:gd name="T20" fmla="*/ 377 w 377"/>
                  <a:gd name="T21" fmla="*/ 6 h 251"/>
                  <a:gd name="T22" fmla="*/ 373 w 377"/>
                  <a:gd name="T23" fmla="*/ 4 h 251"/>
                  <a:gd name="T24" fmla="*/ 372 w 377"/>
                  <a:gd name="T25" fmla="*/ 2 h 251"/>
                  <a:gd name="T26" fmla="*/ 368 w 377"/>
                  <a:gd name="T27" fmla="*/ 0 h 251"/>
                  <a:gd name="T28" fmla="*/ 10 w 377"/>
                  <a:gd name="T29" fmla="*/ 0 h 251"/>
                  <a:gd name="T30" fmla="*/ 10 w 377"/>
                  <a:gd name="T31" fmla="*/ 0 h 251"/>
                  <a:gd name="T32" fmla="*/ 6 w 377"/>
                  <a:gd name="T33" fmla="*/ 2 h 251"/>
                  <a:gd name="T34" fmla="*/ 4 w 377"/>
                  <a:gd name="T35" fmla="*/ 4 h 251"/>
                  <a:gd name="T36" fmla="*/ 2 w 377"/>
                  <a:gd name="T37" fmla="*/ 6 h 251"/>
                  <a:gd name="T38" fmla="*/ 0 w 377"/>
                  <a:gd name="T39" fmla="*/ 9 h 251"/>
                  <a:gd name="T40" fmla="*/ 0 w 377"/>
                  <a:gd name="T41" fmla="*/ 242 h 251"/>
                  <a:gd name="T42" fmla="*/ 0 w 377"/>
                  <a:gd name="T43" fmla="*/ 242 h 251"/>
                  <a:gd name="T44" fmla="*/ 2 w 377"/>
                  <a:gd name="T45" fmla="*/ 246 h 251"/>
                  <a:gd name="T46" fmla="*/ 4 w 377"/>
                  <a:gd name="T47" fmla="*/ 249 h 251"/>
                  <a:gd name="T48" fmla="*/ 6 w 377"/>
                  <a:gd name="T49" fmla="*/ 251 h 251"/>
                  <a:gd name="T50" fmla="*/ 10 w 377"/>
                  <a:gd name="T51" fmla="*/ 251 h 251"/>
                  <a:gd name="T52" fmla="*/ 222 w 377"/>
                  <a:gd name="T53" fmla="*/ 251 h 251"/>
                  <a:gd name="T54" fmla="*/ 222 w 377"/>
                  <a:gd name="T55" fmla="*/ 234 h 251"/>
                  <a:gd name="T56" fmla="*/ 17 w 377"/>
                  <a:gd name="T57" fmla="*/ 234 h 251"/>
                  <a:gd name="T58" fmla="*/ 17 w 377"/>
                  <a:gd name="T59" fmla="*/ 19 h 251"/>
                  <a:gd name="T60" fmla="*/ 360 w 377"/>
                  <a:gd name="T61" fmla="*/ 19 h 251"/>
                  <a:gd name="T62" fmla="*/ 360 w 377"/>
                  <a:gd name="T63" fmla="*/ 234 h 251"/>
                  <a:gd name="T64" fmla="*/ 302 w 377"/>
                  <a:gd name="T65" fmla="*/ 234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7" h="251">
                    <a:moveTo>
                      <a:pt x="302" y="234"/>
                    </a:moveTo>
                    <a:lnTo>
                      <a:pt x="302" y="251"/>
                    </a:lnTo>
                    <a:lnTo>
                      <a:pt x="368" y="251"/>
                    </a:lnTo>
                    <a:lnTo>
                      <a:pt x="368" y="251"/>
                    </a:lnTo>
                    <a:lnTo>
                      <a:pt x="372" y="251"/>
                    </a:lnTo>
                    <a:lnTo>
                      <a:pt x="373" y="249"/>
                    </a:lnTo>
                    <a:lnTo>
                      <a:pt x="377" y="246"/>
                    </a:lnTo>
                    <a:lnTo>
                      <a:pt x="377" y="242"/>
                    </a:lnTo>
                    <a:lnTo>
                      <a:pt x="377" y="9"/>
                    </a:lnTo>
                    <a:lnTo>
                      <a:pt x="377" y="9"/>
                    </a:lnTo>
                    <a:lnTo>
                      <a:pt x="377" y="6"/>
                    </a:lnTo>
                    <a:lnTo>
                      <a:pt x="373" y="4"/>
                    </a:lnTo>
                    <a:lnTo>
                      <a:pt x="372" y="2"/>
                    </a:lnTo>
                    <a:lnTo>
                      <a:pt x="36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2" y="246"/>
                    </a:lnTo>
                    <a:lnTo>
                      <a:pt x="4" y="249"/>
                    </a:lnTo>
                    <a:lnTo>
                      <a:pt x="6" y="251"/>
                    </a:lnTo>
                    <a:lnTo>
                      <a:pt x="10" y="251"/>
                    </a:lnTo>
                    <a:lnTo>
                      <a:pt x="222" y="251"/>
                    </a:lnTo>
                    <a:lnTo>
                      <a:pt x="222" y="234"/>
                    </a:lnTo>
                    <a:lnTo>
                      <a:pt x="17" y="234"/>
                    </a:lnTo>
                    <a:lnTo>
                      <a:pt x="17" y="19"/>
                    </a:lnTo>
                    <a:lnTo>
                      <a:pt x="360" y="19"/>
                    </a:lnTo>
                    <a:lnTo>
                      <a:pt x="360" y="234"/>
                    </a:lnTo>
                    <a:lnTo>
                      <a:pt x="302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53">
                <a:extLst>
                  <a:ext uri="{FF2B5EF4-FFF2-40B4-BE49-F238E27FC236}">
                    <a16:creationId xmlns:a16="http://schemas.microsoft.com/office/drawing/2014/main" id="{53FD3AA1-9B2C-4BD9-9CDC-084BEA91E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6601" y="3230563"/>
                <a:ext cx="704850" cy="330200"/>
              </a:xfrm>
              <a:custGeom>
                <a:avLst/>
                <a:gdLst>
                  <a:gd name="T0" fmla="*/ 5 w 444"/>
                  <a:gd name="T1" fmla="*/ 156 h 208"/>
                  <a:gd name="T2" fmla="*/ 0 w 444"/>
                  <a:gd name="T3" fmla="*/ 161 h 208"/>
                  <a:gd name="T4" fmla="*/ 7 w 444"/>
                  <a:gd name="T5" fmla="*/ 197 h 208"/>
                  <a:gd name="T6" fmla="*/ 22 w 444"/>
                  <a:gd name="T7" fmla="*/ 201 h 208"/>
                  <a:gd name="T8" fmla="*/ 37 w 444"/>
                  <a:gd name="T9" fmla="*/ 208 h 208"/>
                  <a:gd name="T10" fmla="*/ 37 w 444"/>
                  <a:gd name="T11" fmla="*/ 191 h 208"/>
                  <a:gd name="T12" fmla="*/ 48 w 444"/>
                  <a:gd name="T13" fmla="*/ 169 h 208"/>
                  <a:gd name="T14" fmla="*/ 71 w 444"/>
                  <a:gd name="T15" fmla="*/ 157 h 208"/>
                  <a:gd name="T16" fmla="*/ 88 w 444"/>
                  <a:gd name="T17" fmla="*/ 157 h 208"/>
                  <a:gd name="T18" fmla="*/ 110 w 444"/>
                  <a:gd name="T19" fmla="*/ 169 h 208"/>
                  <a:gd name="T20" fmla="*/ 123 w 444"/>
                  <a:gd name="T21" fmla="*/ 191 h 208"/>
                  <a:gd name="T22" fmla="*/ 123 w 444"/>
                  <a:gd name="T23" fmla="*/ 206 h 208"/>
                  <a:gd name="T24" fmla="*/ 142 w 444"/>
                  <a:gd name="T25" fmla="*/ 199 h 208"/>
                  <a:gd name="T26" fmla="*/ 157 w 444"/>
                  <a:gd name="T27" fmla="*/ 199 h 208"/>
                  <a:gd name="T28" fmla="*/ 178 w 444"/>
                  <a:gd name="T29" fmla="*/ 208 h 208"/>
                  <a:gd name="T30" fmla="*/ 178 w 444"/>
                  <a:gd name="T31" fmla="*/ 201 h 208"/>
                  <a:gd name="T32" fmla="*/ 185 w 444"/>
                  <a:gd name="T33" fmla="*/ 176 h 208"/>
                  <a:gd name="T34" fmla="*/ 204 w 444"/>
                  <a:gd name="T35" fmla="*/ 159 h 208"/>
                  <a:gd name="T36" fmla="*/ 223 w 444"/>
                  <a:gd name="T37" fmla="*/ 156 h 208"/>
                  <a:gd name="T38" fmla="*/ 247 w 444"/>
                  <a:gd name="T39" fmla="*/ 163 h 208"/>
                  <a:gd name="T40" fmla="*/ 262 w 444"/>
                  <a:gd name="T41" fmla="*/ 184 h 208"/>
                  <a:gd name="T42" fmla="*/ 266 w 444"/>
                  <a:gd name="T43" fmla="*/ 201 h 208"/>
                  <a:gd name="T44" fmla="*/ 271 w 444"/>
                  <a:gd name="T45" fmla="*/ 202 h 208"/>
                  <a:gd name="T46" fmla="*/ 294 w 444"/>
                  <a:gd name="T47" fmla="*/ 197 h 208"/>
                  <a:gd name="T48" fmla="*/ 307 w 444"/>
                  <a:gd name="T49" fmla="*/ 201 h 208"/>
                  <a:gd name="T50" fmla="*/ 320 w 444"/>
                  <a:gd name="T51" fmla="*/ 201 h 208"/>
                  <a:gd name="T52" fmla="*/ 324 w 444"/>
                  <a:gd name="T53" fmla="*/ 184 h 208"/>
                  <a:gd name="T54" fmla="*/ 339 w 444"/>
                  <a:gd name="T55" fmla="*/ 163 h 208"/>
                  <a:gd name="T56" fmla="*/ 363 w 444"/>
                  <a:gd name="T57" fmla="*/ 156 h 208"/>
                  <a:gd name="T58" fmla="*/ 382 w 444"/>
                  <a:gd name="T59" fmla="*/ 159 h 208"/>
                  <a:gd name="T60" fmla="*/ 401 w 444"/>
                  <a:gd name="T61" fmla="*/ 176 h 208"/>
                  <a:gd name="T62" fmla="*/ 408 w 444"/>
                  <a:gd name="T63" fmla="*/ 201 h 208"/>
                  <a:gd name="T64" fmla="*/ 408 w 444"/>
                  <a:gd name="T65" fmla="*/ 208 h 208"/>
                  <a:gd name="T66" fmla="*/ 429 w 444"/>
                  <a:gd name="T67" fmla="*/ 199 h 208"/>
                  <a:gd name="T68" fmla="*/ 444 w 444"/>
                  <a:gd name="T69" fmla="*/ 199 h 208"/>
                  <a:gd name="T70" fmla="*/ 444 w 444"/>
                  <a:gd name="T71" fmla="*/ 157 h 208"/>
                  <a:gd name="T72" fmla="*/ 423 w 444"/>
                  <a:gd name="T73" fmla="*/ 135 h 208"/>
                  <a:gd name="T74" fmla="*/ 418 w 444"/>
                  <a:gd name="T75" fmla="*/ 129 h 208"/>
                  <a:gd name="T76" fmla="*/ 320 w 444"/>
                  <a:gd name="T77" fmla="*/ 69 h 208"/>
                  <a:gd name="T78" fmla="*/ 330 w 444"/>
                  <a:gd name="T79" fmla="*/ 62 h 208"/>
                  <a:gd name="T80" fmla="*/ 330 w 444"/>
                  <a:gd name="T81" fmla="*/ 17 h 208"/>
                  <a:gd name="T82" fmla="*/ 320 w 444"/>
                  <a:gd name="T83" fmla="*/ 2 h 208"/>
                  <a:gd name="T84" fmla="*/ 309 w 444"/>
                  <a:gd name="T85" fmla="*/ 0 h 208"/>
                  <a:gd name="T86" fmla="*/ 283 w 444"/>
                  <a:gd name="T87" fmla="*/ 0 h 208"/>
                  <a:gd name="T88" fmla="*/ 271 w 444"/>
                  <a:gd name="T89" fmla="*/ 2 h 208"/>
                  <a:gd name="T90" fmla="*/ 260 w 444"/>
                  <a:gd name="T91" fmla="*/ 17 h 208"/>
                  <a:gd name="T92" fmla="*/ 260 w 444"/>
                  <a:gd name="T93" fmla="*/ 62 h 208"/>
                  <a:gd name="T94" fmla="*/ 271 w 444"/>
                  <a:gd name="T95" fmla="*/ 69 h 208"/>
                  <a:gd name="T96" fmla="*/ 26 w 444"/>
                  <a:gd name="T97" fmla="*/ 129 h 208"/>
                  <a:gd name="T98" fmla="*/ 20 w 444"/>
                  <a:gd name="T99" fmla="*/ 13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44" h="208">
                    <a:moveTo>
                      <a:pt x="20" y="135"/>
                    </a:moveTo>
                    <a:lnTo>
                      <a:pt x="20" y="156"/>
                    </a:lnTo>
                    <a:lnTo>
                      <a:pt x="5" y="156"/>
                    </a:lnTo>
                    <a:lnTo>
                      <a:pt x="5" y="156"/>
                    </a:lnTo>
                    <a:lnTo>
                      <a:pt x="1" y="157"/>
                    </a:lnTo>
                    <a:lnTo>
                      <a:pt x="0" y="161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7" y="197"/>
                    </a:lnTo>
                    <a:lnTo>
                      <a:pt x="7" y="197"/>
                    </a:lnTo>
                    <a:lnTo>
                      <a:pt x="15" y="199"/>
                    </a:lnTo>
                    <a:lnTo>
                      <a:pt x="22" y="201"/>
                    </a:lnTo>
                    <a:lnTo>
                      <a:pt x="30" y="204"/>
                    </a:lnTo>
                    <a:lnTo>
                      <a:pt x="37" y="208"/>
                    </a:lnTo>
                    <a:lnTo>
                      <a:pt x="37" y="208"/>
                    </a:lnTo>
                    <a:lnTo>
                      <a:pt x="35" y="201"/>
                    </a:lnTo>
                    <a:lnTo>
                      <a:pt x="35" y="201"/>
                    </a:lnTo>
                    <a:lnTo>
                      <a:pt x="37" y="191"/>
                    </a:lnTo>
                    <a:lnTo>
                      <a:pt x="39" y="184"/>
                    </a:lnTo>
                    <a:lnTo>
                      <a:pt x="43" y="176"/>
                    </a:lnTo>
                    <a:lnTo>
                      <a:pt x="48" y="169"/>
                    </a:lnTo>
                    <a:lnTo>
                      <a:pt x="56" y="163"/>
                    </a:lnTo>
                    <a:lnTo>
                      <a:pt x="63" y="159"/>
                    </a:lnTo>
                    <a:lnTo>
                      <a:pt x="71" y="157"/>
                    </a:lnTo>
                    <a:lnTo>
                      <a:pt x="80" y="156"/>
                    </a:lnTo>
                    <a:lnTo>
                      <a:pt x="80" y="156"/>
                    </a:lnTo>
                    <a:lnTo>
                      <a:pt x="88" y="157"/>
                    </a:lnTo>
                    <a:lnTo>
                      <a:pt x="97" y="159"/>
                    </a:lnTo>
                    <a:lnTo>
                      <a:pt x="105" y="163"/>
                    </a:lnTo>
                    <a:lnTo>
                      <a:pt x="110" y="169"/>
                    </a:lnTo>
                    <a:lnTo>
                      <a:pt x="116" y="176"/>
                    </a:lnTo>
                    <a:lnTo>
                      <a:pt x="120" y="184"/>
                    </a:lnTo>
                    <a:lnTo>
                      <a:pt x="123" y="191"/>
                    </a:lnTo>
                    <a:lnTo>
                      <a:pt x="123" y="201"/>
                    </a:lnTo>
                    <a:lnTo>
                      <a:pt x="123" y="201"/>
                    </a:lnTo>
                    <a:lnTo>
                      <a:pt x="123" y="206"/>
                    </a:lnTo>
                    <a:lnTo>
                      <a:pt x="123" y="206"/>
                    </a:lnTo>
                    <a:lnTo>
                      <a:pt x="136" y="201"/>
                    </a:lnTo>
                    <a:lnTo>
                      <a:pt x="142" y="199"/>
                    </a:lnTo>
                    <a:lnTo>
                      <a:pt x="150" y="197"/>
                    </a:lnTo>
                    <a:lnTo>
                      <a:pt x="150" y="197"/>
                    </a:lnTo>
                    <a:lnTo>
                      <a:pt x="157" y="199"/>
                    </a:lnTo>
                    <a:lnTo>
                      <a:pt x="165" y="201"/>
                    </a:lnTo>
                    <a:lnTo>
                      <a:pt x="172" y="202"/>
                    </a:lnTo>
                    <a:lnTo>
                      <a:pt x="178" y="208"/>
                    </a:lnTo>
                    <a:lnTo>
                      <a:pt x="178" y="208"/>
                    </a:lnTo>
                    <a:lnTo>
                      <a:pt x="178" y="201"/>
                    </a:lnTo>
                    <a:lnTo>
                      <a:pt x="178" y="201"/>
                    </a:lnTo>
                    <a:lnTo>
                      <a:pt x="178" y="191"/>
                    </a:lnTo>
                    <a:lnTo>
                      <a:pt x="181" y="184"/>
                    </a:lnTo>
                    <a:lnTo>
                      <a:pt x="185" y="176"/>
                    </a:lnTo>
                    <a:lnTo>
                      <a:pt x="191" y="169"/>
                    </a:lnTo>
                    <a:lnTo>
                      <a:pt x="196" y="163"/>
                    </a:lnTo>
                    <a:lnTo>
                      <a:pt x="204" y="159"/>
                    </a:lnTo>
                    <a:lnTo>
                      <a:pt x="213" y="157"/>
                    </a:lnTo>
                    <a:lnTo>
                      <a:pt x="223" y="156"/>
                    </a:lnTo>
                    <a:lnTo>
                      <a:pt x="223" y="156"/>
                    </a:lnTo>
                    <a:lnTo>
                      <a:pt x="230" y="157"/>
                    </a:lnTo>
                    <a:lnTo>
                      <a:pt x="240" y="159"/>
                    </a:lnTo>
                    <a:lnTo>
                      <a:pt x="247" y="163"/>
                    </a:lnTo>
                    <a:lnTo>
                      <a:pt x="253" y="169"/>
                    </a:lnTo>
                    <a:lnTo>
                      <a:pt x="258" y="176"/>
                    </a:lnTo>
                    <a:lnTo>
                      <a:pt x="262" y="184"/>
                    </a:lnTo>
                    <a:lnTo>
                      <a:pt x="266" y="191"/>
                    </a:lnTo>
                    <a:lnTo>
                      <a:pt x="266" y="201"/>
                    </a:lnTo>
                    <a:lnTo>
                      <a:pt x="266" y="201"/>
                    </a:lnTo>
                    <a:lnTo>
                      <a:pt x="266" y="208"/>
                    </a:lnTo>
                    <a:lnTo>
                      <a:pt x="266" y="208"/>
                    </a:lnTo>
                    <a:lnTo>
                      <a:pt x="271" y="202"/>
                    </a:lnTo>
                    <a:lnTo>
                      <a:pt x="279" y="201"/>
                    </a:lnTo>
                    <a:lnTo>
                      <a:pt x="286" y="199"/>
                    </a:lnTo>
                    <a:lnTo>
                      <a:pt x="294" y="197"/>
                    </a:lnTo>
                    <a:lnTo>
                      <a:pt x="294" y="197"/>
                    </a:lnTo>
                    <a:lnTo>
                      <a:pt x="301" y="199"/>
                    </a:lnTo>
                    <a:lnTo>
                      <a:pt x="307" y="201"/>
                    </a:lnTo>
                    <a:lnTo>
                      <a:pt x="320" y="206"/>
                    </a:lnTo>
                    <a:lnTo>
                      <a:pt x="320" y="206"/>
                    </a:lnTo>
                    <a:lnTo>
                      <a:pt x="320" y="201"/>
                    </a:lnTo>
                    <a:lnTo>
                      <a:pt x="320" y="201"/>
                    </a:lnTo>
                    <a:lnTo>
                      <a:pt x="320" y="191"/>
                    </a:lnTo>
                    <a:lnTo>
                      <a:pt x="324" y="184"/>
                    </a:lnTo>
                    <a:lnTo>
                      <a:pt x="328" y="176"/>
                    </a:lnTo>
                    <a:lnTo>
                      <a:pt x="333" y="169"/>
                    </a:lnTo>
                    <a:lnTo>
                      <a:pt x="339" y="163"/>
                    </a:lnTo>
                    <a:lnTo>
                      <a:pt x="346" y="159"/>
                    </a:lnTo>
                    <a:lnTo>
                      <a:pt x="356" y="157"/>
                    </a:lnTo>
                    <a:lnTo>
                      <a:pt x="363" y="156"/>
                    </a:lnTo>
                    <a:lnTo>
                      <a:pt x="363" y="156"/>
                    </a:lnTo>
                    <a:lnTo>
                      <a:pt x="373" y="157"/>
                    </a:lnTo>
                    <a:lnTo>
                      <a:pt x="382" y="159"/>
                    </a:lnTo>
                    <a:lnTo>
                      <a:pt x="390" y="163"/>
                    </a:lnTo>
                    <a:lnTo>
                      <a:pt x="395" y="169"/>
                    </a:lnTo>
                    <a:lnTo>
                      <a:pt x="401" y="176"/>
                    </a:lnTo>
                    <a:lnTo>
                      <a:pt x="405" y="184"/>
                    </a:lnTo>
                    <a:lnTo>
                      <a:pt x="408" y="191"/>
                    </a:lnTo>
                    <a:lnTo>
                      <a:pt x="408" y="201"/>
                    </a:lnTo>
                    <a:lnTo>
                      <a:pt x="408" y="201"/>
                    </a:lnTo>
                    <a:lnTo>
                      <a:pt x="408" y="208"/>
                    </a:lnTo>
                    <a:lnTo>
                      <a:pt x="408" y="208"/>
                    </a:lnTo>
                    <a:lnTo>
                      <a:pt x="414" y="204"/>
                    </a:lnTo>
                    <a:lnTo>
                      <a:pt x="421" y="201"/>
                    </a:lnTo>
                    <a:lnTo>
                      <a:pt x="429" y="199"/>
                    </a:lnTo>
                    <a:lnTo>
                      <a:pt x="436" y="197"/>
                    </a:lnTo>
                    <a:lnTo>
                      <a:pt x="436" y="197"/>
                    </a:lnTo>
                    <a:lnTo>
                      <a:pt x="444" y="199"/>
                    </a:lnTo>
                    <a:lnTo>
                      <a:pt x="444" y="161"/>
                    </a:lnTo>
                    <a:lnTo>
                      <a:pt x="444" y="161"/>
                    </a:lnTo>
                    <a:lnTo>
                      <a:pt x="444" y="157"/>
                    </a:lnTo>
                    <a:lnTo>
                      <a:pt x="438" y="156"/>
                    </a:lnTo>
                    <a:lnTo>
                      <a:pt x="423" y="156"/>
                    </a:lnTo>
                    <a:lnTo>
                      <a:pt x="423" y="135"/>
                    </a:lnTo>
                    <a:lnTo>
                      <a:pt x="423" y="135"/>
                    </a:lnTo>
                    <a:lnTo>
                      <a:pt x="421" y="131"/>
                    </a:lnTo>
                    <a:lnTo>
                      <a:pt x="418" y="129"/>
                    </a:lnTo>
                    <a:lnTo>
                      <a:pt x="320" y="129"/>
                    </a:lnTo>
                    <a:lnTo>
                      <a:pt x="320" y="69"/>
                    </a:lnTo>
                    <a:lnTo>
                      <a:pt x="320" y="69"/>
                    </a:lnTo>
                    <a:lnTo>
                      <a:pt x="324" y="67"/>
                    </a:lnTo>
                    <a:lnTo>
                      <a:pt x="328" y="66"/>
                    </a:lnTo>
                    <a:lnTo>
                      <a:pt x="330" y="62"/>
                    </a:lnTo>
                    <a:lnTo>
                      <a:pt x="330" y="58"/>
                    </a:lnTo>
                    <a:lnTo>
                      <a:pt x="330" y="17"/>
                    </a:lnTo>
                    <a:lnTo>
                      <a:pt x="330" y="17"/>
                    </a:lnTo>
                    <a:lnTo>
                      <a:pt x="330" y="11"/>
                    </a:lnTo>
                    <a:lnTo>
                      <a:pt x="326" y="6"/>
                    </a:lnTo>
                    <a:lnTo>
                      <a:pt x="320" y="2"/>
                    </a:lnTo>
                    <a:lnTo>
                      <a:pt x="311" y="0"/>
                    </a:lnTo>
                    <a:lnTo>
                      <a:pt x="311" y="0"/>
                    </a:lnTo>
                    <a:lnTo>
                      <a:pt x="309" y="0"/>
                    </a:lnTo>
                    <a:lnTo>
                      <a:pt x="296" y="11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1" y="2"/>
                    </a:lnTo>
                    <a:lnTo>
                      <a:pt x="264" y="6"/>
                    </a:lnTo>
                    <a:lnTo>
                      <a:pt x="262" y="11"/>
                    </a:lnTo>
                    <a:lnTo>
                      <a:pt x="260" y="17"/>
                    </a:lnTo>
                    <a:lnTo>
                      <a:pt x="260" y="58"/>
                    </a:lnTo>
                    <a:lnTo>
                      <a:pt x="260" y="58"/>
                    </a:lnTo>
                    <a:lnTo>
                      <a:pt x="260" y="62"/>
                    </a:lnTo>
                    <a:lnTo>
                      <a:pt x="264" y="66"/>
                    </a:lnTo>
                    <a:lnTo>
                      <a:pt x="266" y="67"/>
                    </a:lnTo>
                    <a:lnTo>
                      <a:pt x="271" y="69"/>
                    </a:lnTo>
                    <a:lnTo>
                      <a:pt x="271" y="129"/>
                    </a:lnTo>
                    <a:lnTo>
                      <a:pt x="26" y="129"/>
                    </a:lnTo>
                    <a:lnTo>
                      <a:pt x="26" y="129"/>
                    </a:lnTo>
                    <a:lnTo>
                      <a:pt x="22" y="131"/>
                    </a:lnTo>
                    <a:lnTo>
                      <a:pt x="20" y="135"/>
                    </a:lnTo>
                    <a:lnTo>
                      <a:pt x="20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54">
                <a:extLst>
                  <a:ext uri="{FF2B5EF4-FFF2-40B4-BE49-F238E27FC236}">
                    <a16:creationId xmlns:a16="http://schemas.microsoft.com/office/drawing/2014/main" id="{B777BFE2-A0EA-403F-AECF-051E1BE0E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988" y="3149600"/>
                <a:ext cx="68263" cy="68263"/>
              </a:xfrm>
              <a:custGeom>
                <a:avLst/>
                <a:gdLst>
                  <a:gd name="T0" fmla="*/ 0 w 43"/>
                  <a:gd name="T1" fmla="*/ 23 h 43"/>
                  <a:gd name="T2" fmla="*/ 0 w 43"/>
                  <a:gd name="T3" fmla="*/ 23 h 43"/>
                  <a:gd name="T4" fmla="*/ 2 w 43"/>
                  <a:gd name="T5" fmla="*/ 30 h 43"/>
                  <a:gd name="T6" fmla="*/ 6 w 43"/>
                  <a:gd name="T7" fmla="*/ 38 h 43"/>
                  <a:gd name="T8" fmla="*/ 13 w 43"/>
                  <a:gd name="T9" fmla="*/ 42 h 43"/>
                  <a:gd name="T10" fmla="*/ 23 w 43"/>
                  <a:gd name="T11" fmla="*/ 43 h 43"/>
                  <a:gd name="T12" fmla="*/ 23 w 43"/>
                  <a:gd name="T13" fmla="*/ 43 h 43"/>
                  <a:gd name="T14" fmla="*/ 30 w 43"/>
                  <a:gd name="T15" fmla="*/ 42 h 43"/>
                  <a:gd name="T16" fmla="*/ 38 w 43"/>
                  <a:gd name="T17" fmla="*/ 38 h 43"/>
                  <a:gd name="T18" fmla="*/ 42 w 43"/>
                  <a:gd name="T19" fmla="*/ 30 h 43"/>
                  <a:gd name="T20" fmla="*/ 43 w 43"/>
                  <a:gd name="T21" fmla="*/ 23 h 43"/>
                  <a:gd name="T22" fmla="*/ 43 w 43"/>
                  <a:gd name="T23" fmla="*/ 23 h 43"/>
                  <a:gd name="T24" fmla="*/ 42 w 43"/>
                  <a:gd name="T25" fmla="*/ 13 h 43"/>
                  <a:gd name="T26" fmla="*/ 38 w 43"/>
                  <a:gd name="T27" fmla="*/ 6 h 43"/>
                  <a:gd name="T28" fmla="*/ 30 w 43"/>
                  <a:gd name="T29" fmla="*/ 2 h 43"/>
                  <a:gd name="T30" fmla="*/ 23 w 43"/>
                  <a:gd name="T31" fmla="*/ 0 h 43"/>
                  <a:gd name="T32" fmla="*/ 23 w 43"/>
                  <a:gd name="T33" fmla="*/ 0 h 43"/>
                  <a:gd name="T34" fmla="*/ 13 w 43"/>
                  <a:gd name="T35" fmla="*/ 2 h 43"/>
                  <a:gd name="T36" fmla="*/ 6 w 43"/>
                  <a:gd name="T37" fmla="*/ 6 h 43"/>
                  <a:gd name="T38" fmla="*/ 2 w 43"/>
                  <a:gd name="T39" fmla="*/ 13 h 43"/>
                  <a:gd name="T40" fmla="*/ 0 w 43"/>
                  <a:gd name="T41" fmla="*/ 23 h 43"/>
                  <a:gd name="T42" fmla="*/ 0 w 43"/>
                  <a:gd name="T43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43">
                    <a:moveTo>
                      <a:pt x="0" y="23"/>
                    </a:moveTo>
                    <a:lnTo>
                      <a:pt x="0" y="23"/>
                    </a:lnTo>
                    <a:lnTo>
                      <a:pt x="2" y="30"/>
                    </a:lnTo>
                    <a:lnTo>
                      <a:pt x="6" y="38"/>
                    </a:lnTo>
                    <a:lnTo>
                      <a:pt x="13" y="42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30" y="42"/>
                    </a:lnTo>
                    <a:lnTo>
                      <a:pt x="38" y="38"/>
                    </a:lnTo>
                    <a:lnTo>
                      <a:pt x="42" y="30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2" y="13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55">
                <a:extLst>
                  <a:ext uri="{FF2B5EF4-FFF2-40B4-BE49-F238E27FC236}">
                    <a16:creationId xmlns:a16="http://schemas.microsoft.com/office/drawing/2014/main" id="{793BF839-3EA1-4F84-9338-A33AA35C3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5976" y="3502025"/>
                <a:ext cx="95250" cy="95250"/>
              </a:xfrm>
              <a:custGeom>
                <a:avLst/>
                <a:gdLst>
                  <a:gd name="T0" fmla="*/ 30 w 60"/>
                  <a:gd name="T1" fmla="*/ 60 h 60"/>
                  <a:gd name="T2" fmla="*/ 30 w 60"/>
                  <a:gd name="T3" fmla="*/ 60 h 60"/>
                  <a:gd name="T4" fmla="*/ 36 w 60"/>
                  <a:gd name="T5" fmla="*/ 60 h 60"/>
                  <a:gd name="T6" fmla="*/ 41 w 60"/>
                  <a:gd name="T7" fmla="*/ 58 h 60"/>
                  <a:gd name="T8" fmla="*/ 51 w 60"/>
                  <a:gd name="T9" fmla="*/ 50 h 60"/>
                  <a:gd name="T10" fmla="*/ 56 w 60"/>
                  <a:gd name="T11" fmla="*/ 41 h 60"/>
                  <a:gd name="T12" fmla="*/ 58 w 60"/>
                  <a:gd name="T13" fmla="*/ 35 h 60"/>
                  <a:gd name="T14" fmla="*/ 60 w 60"/>
                  <a:gd name="T15" fmla="*/ 30 h 60"/>
                  <a:gd name="T16" fmla="*/ 60 w 60"/>
                  <a:gd name="T17" fmla="*/ 30 h 60"/>
                  <a:gd name="T18" fmla="*/ 58 w 60"/>
                  <a:gd name="T19" fmla="*/ 24 h 60"/>
                  <a:gd name="T20" fmla="*/ 56 w 60"/>
                  <a:gd name="T21" fmla="*/ 18 h 60"/>
                  <a:gd name="T22" fmla="*/ 51 w 60"/>
                  <a:gd name="T23" fmla="*/ 9 h 60"/>
                  <a:gd name="T24" fmla="*/ 41 w 60"/>
                  <a:gd name="T25" fmla="*/ 1 h 60"/>
                  <a:gd name="T26" fmla="*/ 36 w 60"/>
                  <a:gd name="T27" fmla="*/ 0 h 60"/>
                  <a:gd name="T28" fmla="*/ 30 w 60"/>
                  <a:gd name="T29" fmla="*/ 0 h 60"/>
                  <a:gd name="T30" fmla="*/ 30 w 60"/>
                  <a:gd name="T31" fmla="*/ 0 h 60"/>
                  <a:gd name="T32" fmla="*/ 25 w 60"/>
                  <a:gd name="T33" fmla="*/ 0 h 60"/>
                  <a:gd name="T34" fmla="*/ 19 w 60"/>
                  <a:gd name="T35" fmla="*/ 1 h 60"/>
                  <a:gd name="T36" fmla="*/ 10 w 60"/>
                  <a:gd name="T37" fmla="*/ 9 h 60"/>
                  <a:gd name="T38" fmla="*/ 2 w 60"/>
                  <a:gd name="T39" fmla="*/ 18 h 60"/>
                  <a:gd name="T40" fmla="*/ 0 w 60"/>
                  <a:gd name="T41" fmla="*/ 24 h 60"/>
                  <a:gd name="T42" fmla="*/ 0 w 60"/>
                  <a:gd name="T43" fmla="*/ 30 h 60"/>
                  <a:gd name="T44" fmla="*/ 0 w 60"/>
                  <a:gd name="T45" fmla="*/ 30 h 60"/>
                  <a:gd name="T46" fmla="*/ 0 w 60"/>
                  <a:gd name="T47" fmla="*/ 35 h 60"/>
                  <a:gd name="T48" fmla="*/ 2 w 60"/>
                  <a:gd name="T49" fmla="*/ 41 h 60"/>
                  <a:gd name="T50" fmla="*/ 10 w 60"/>
                  <a:gd name="T51" fmla="*/ 50 h 60"/>
                  <a:gd name="T52" fmla="*/ 19 w 60"/>
                  <a:gd name="T53" fmla="*/ 58 h 60"/>
                  <a:gd name="T54" fmla="*/ 25 w 60"/>
                  <a:gd name="T55" fmla="*/ 60 h 60"/>
                  <a:gd name="T56" fmla="*/ 30 w 60"/>
                  <a:gd name="T57" fmla="*/ 60 h 60"/>
                  <a:gd name="T58" fmla="*/ 30 w 60"/>
                  <a:gd name="T5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51" y="50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58" y="24"/>
                    </a:lnTo>
                    <a:lnTo>
                      <a:pt x="56" y="18"/>
                    </a:lnTo>
                    <a:lnTo>
                      <a:pt x="51" y="9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0" y="9"/>
                    </a:lnTo>
                    <a:lnTo>
                      <a:pt x="2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10" y="50"/>
                    </a:lnTo>
                    <a:lnTo>
                      <a:pt x="19" y="58"/>
                    </a:lnTo>
                    <a:lnTo>
                      <a:pt x="25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56">
                <a:extLst>
                  <a:ext uri="{FF2B5EF4-FFF2-40B4-BE49-F238E27FC236}">
                    <a16:creationId xmlns:a16="http://schemas.microsoft.com/office/drawing/2014/main" id="{EE493E3C-D166-4D99-BAA0-13BD78F3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2988" y="3502025"/>
                <a:ext cx="92075" cy="95250"/>
              </a:xfrm>
              <a:custGeom>
                <a:avLst/>
                <a:gdLst>
                  <a:gd name="T0" fmla="*/ 30 w 58"/>
                  <a:gd name="T1" fmla="*/ 60 h 60"/>
                  <a:gd name="T2" fmla="*/ 30 w 58"/>
                  <a:gd name="T3" fmla="*/ 60 h 60"/>
                  <a:gd name="T4" fmla="*/ 35 w 58"/>
                  <a:gd name="T5" fmla="*/ 60 h 60"/>
                  <a:gd name="T6" fmla="*/ 41 w 58"/>
                  <a:gd name="T7" fmla="*/ 58 h 60"/>
                  <a:gd name="T8" fmla="*/ 50 w 58"/>
                  <a:gd name="T9" fmla="*/ 50 h 60"/>
                  <a:gd name="T10" fmla="*/ 56 w 58"/>
                  <a:gd name="T11" fmla="*/ 41 h 60"/>
                  <a:gd name="T12" fmla="*/ 58 w 58"/>
                  <a:gd name="T13" fmla="*/ 35 h 60"/>
                  <a:gd name="T14" fmla="*/ 58 w 58"/>
                  <a:gd name="T15" fmla="*/ 30 h 60"/>
                  <a:gd name="T16" fmla="*/ 58 w 58"/>
                  <a:gd name="T17" fmla="*/ 30 h 60"/>
                  <a:gd name="T18" fmla="*/ 58 w 58"/>
                  <a:gd name="T19" fmla="*/ 24 h 60"/>
                  <a:gd name="T20" fmla="*/ 56 w 58"/>
                  <a:gd name="T21" fmla="*/ 18 h 60"/>
                  <a:gd name="T22" fmla="*/ 50 w 58"/>
                  <a:gd name="T23" fmla="*/ 9 h 60"/>
                  <a:gd name="T24" fmla="*/ 41 w 58"/>
                  <a:gd name="T25" fmla="*/ 1 h 60"/>
                  <a:gd name="T26" fmla="*/ 35 w 58"/>
                  <a:gd name="T27" fmla="*/ 0 h 60"/>
                  <a:gd name="T28" fmla="*/ 30 w 58"/>
                  <a:gd name="T29" fmla="*/ 0 h 60"/>
                  <a:gd name="T30" fmla="*/ 30 w 58"/>
                  <a:gd name="T31" fmla="*/ 0 h 60"/>
                  <a:gd name="T32" fmla="*/ 22 w 58"/>
                  <a:gd name="T33" fmla="*/ 0 h 60"/>
                  <a:gd name="T34" fmla="*/ 17 w 58"/>
                  <a:gd name="T35" fmla="*/ 1 h 60"/>
                  <a:gd name="T36" fmla="*/ 7 w 58"/>
                  <a:gd name="T37" fmla="*/ 9 h 60"/>
                  <a:gd name="T38" fmla="*/ 2 w 58"/>
                  <a:gd name="T39" fmla="*/ 18 h 60"/>
                  <a:gd name="T40" fmla="*/ 0 w 58"/>
                  <a:gd name="T41" fmla="*/ 24 h 60"/>
                  <a:gd name="T42" fmla="*/ 0 w 58"/>
                  <a:gd name="T43" fmla="*/ 30 h 60"/>
                  <a:gd name="T44" fmla="*/ 0 w 58"/>
                  <a:gd name="T45" fmla="*/ 30 h 60"/>
                  <a:gd name="T46" fmla="*/ 0 w 58"/>
                  <a:gd name="T47" fmla="*/ 35 h 60"/>
                  <a:gd name="T48" fmla="*/ 2 w 58"/>
                  <a:gd name="T49" fmla="*/ 41 h 60"/>
                  <a:gd name="T50" fmla="*/ 7 w 58"/>
                  <a:gd name="T51" fmla="*/ 50 h 60"/>
                  <a:gd name="T52" fmla="*/ 17 w 58"/>
                  <a:gd name="T53" fmla="*/ 58 h 60"/>
                  <a:gd name="T54" fmla="*/ 22 w 58"/>
                  <a:gd name="T55" fmla="*/ 60 h 60"/>
                  <a:gd name="T56" fmla="*/ 30 w 58"/>
                  <a:gd name="T57" fmla="*/ 60 h 60"/>
                  <a:gd name="T58" fmla="*/ 30 w 58"/>
                  <a:gd name="T5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8" h="60">
                    <a:moveTo>
                      <a:pt x="30" y="60"/>
                    </a:moveTo>
                    <a:lnTo>
                      <a:pt x="30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50" y="50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24"/>
                    </a:lnTo>
                    <a:lnTo>
                      <a:pt x="56" y="18"/>
                    </a:lnTo>
                    <a:lnTo>
                      <a:pt x="50" y="9"/>
                    </a:lnTo>
                    <a:lnTo>
                      <a:pt x="41" y="1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7" y="9"/>
                    </a:lnTo>
                    <a:lnTo>
                      <a:pt x="2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7" y="50"/>
                    </a:lnTo>
                    <a:lnTo>
                      <a:pt x="17" y="58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57">
                <a:extLst>
                  <a:ext uri="{FF2B5EF4-FFF2-40B4-BE49-F238E27FC236}">
                    <a16:creationId xmlns:a16="http://schemas.microsoft.com/office/drawing/2014/main" id="{77EE5F3F-177B-4342-A0D8-CFB0D4454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3502025"/>
                <a:ext cx="95250" cy="95250"/>
              </a:xfrm>
              <a:custGeom>
                <a:avLst/>
                <a:gdLst>
                  <a:gd name="T0" fmla="*/ 30 w 60"/>
                  <a:gd name="T1" fmla="*/ 60 h 60"/>
                  <a:gd name="T2" fmla="*/ 30 w 60"/>
                  <a:gd name="T3" fmla="*/ 60 h 60"/>
                  <a:gd name="T4" fmla="*/ 38 w 60"/>
                  <a:gd name="T5" fmla="*/ 60 h 60"/>
                  <a:gd name="T6" fmla="*/ 43 w 60"/>
                  <a:gd name="T7" fmla="*/ 58 h 60"/>
                  <a:gd name="T8" fmla="*/ 53 w 60"/>
                  <a:gd name="T9" fmla="*/ 50 h 60"/>
                  <a:gd name="T10" fmla="*/ 58 w 60"/>
                  <a:gd name="T11" fmla="*/ 41 h 60"/>
                  <a:gd name="T12" fmla="*/ 60 w 60"/>
                  <a:gd name="T13" fmla="*/ 35 h 60"/>
                  <a:gd name="T14" fmla="*/ 60 w 60"/>
                  <a:gd name="T15" fmla="*/ 30 h 60"/>
                  <a:gd name="T16" fmla="*/ 60 w 60"/>
                  <a:gd name="T17" fmla="*/ 30 h 60"/>
                  <a:gd name="T18" fmla="*/ 60 w 60"/>
                  <a:gd name="T19" fmla="*/ 24 h 60"/>
                  <a:gd name="T20" fmla="*/ 58 w 60"/>
                  <a:gd name="T21" fmla="*/ 18 h 60"/>
                  <a:gd name="T22" fmla="*/ 53 w 60"/>
                  <a:gd name="T23" fmla="*/ 9 h 60"/>
                  <a:gd name="T24" fmla="*/ 43 w 60"/>
                  <a:gd name="T25" fmla="*/ 1 h 60"/>
                  <a:gd name="T26" fmla="*/ 38 w 60"/>
                  <a:gd name="T27" fmla="*/ 0 h 60"/>
                  <a:gd name="T28" fmla="*/ 30 w 60"/>
                  <a:gd name="T29" fmla="*/ 0 h 60"/>
                  <a:gd name="T30" fmla="*/ 30 w 60"/>
                  <a:gd name="T31" fmla="*/ 0 h 60"/>
                  <a:gd name="T32" fmla="*/ 25 w 60"/>
                  <a:gd name="T33" fmla="*/ 0 h 60"/>
                  <a:gd name="T34" fmla="*/ 19 w 60"/>
                  <a:gd name="T35" fmla="*/ 1 h 60"/>
                  <a:gd name="T36" fmla="*/ 10 w 60"/>
                  <a:gd name="T37" fmla="*/ 9 h 60"/>
                  <a:gd name="T38" fmla="*/ 4 w 60"/>
                  <a:gd name="T39" fmla="*/ 18 h 60"/>
                  <a:gd name="T40" fmla="*/ 2 w 60"/>
                  <a:gd name="T41" fmla="*/ 24 h 60"/>
                  <a:gd name="T42" fmla="*/ 0 w 60"/>
                  <a:gd name="T43" fmla="*/ 30 h 60"/>
                  <a:gd name="T44" fmla="*/ 0 w 60"/>
                  <a:gd name="T45" fmla="*/ 30 h 60"/>
                  <a:gd name="T46" fmla="*/ 2 w 60"/>
                  <a:gd name="T47" fmla="*/ 35 h 60"/>
                  <a:gd name="T48" fmla="*/ 4 w 60"/>
                  <a:gd name="T49" fmla="*/ 41 h 60"/>
                  <a:gd name="T50" fmla="*/ 10 w 60"/>
                  <a:gd name="T51" fmla="*/ 50 h 60"/>
                  <a:gd name="T52" fmla="*/ 19 w 60"/>
                  <a:gd name="T53" fmla="*/ 58 h 60"/>
                  <a:gd name="T54" fmla="*/ 25 w 60"/>
                  <a:gd name="T55" fmla="*/ 60 h 60"/>
                  <a:gd name="T56" fmla="*/ 30 w 60"/>
                  <a:gd name="T57" fmla="*/ 60 h 60"/>
                  <a:gd name="T58" fmla="*/ 30 w 60"/>
                  <a:gd name="T5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lnTo>
                      <a:pt x="30" y="60"/>
                    </a:lnTo>
                    <a:lnTo>
                      <a:pt x="38" y="60"/>
                    </a:lnTo>
                    <a:lnTo>
                      <a:pt x="43" y="58"/>
                    </a:lnTo>
                    <a:lnTo>
                      <a:pt x="53" y="50"/>
                    </a:lnTo>
                    <a:lnTo>
                      <a:pt x="58" y="41"/>
                    </a:lnTo>
                    <a:lnTo>
                      <a:pt x="60" y="35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58" y="18"/>
                    </a:lnTo>
                    <a:lnTo>
                      <a:pt x="53" y="9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0" y="9"/>
                    </a:lnTo>
                    <a:lnTo>
                      <a:pt x="4" y="18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4" y="41"/>
                    </a:lnTo>
                    <a:lnTo>
                      <a:pt x="10" y="50"/>
                    </a:lnTo>
                    <a:lnTo>
                      <a:pt x="19" y="58"/>
                    </a:lnTo>
                    <a:lnTo>
                      <a:pt x="25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58">
                <a:extLst>
                  <a:ext uri="{FF2B5EF4-FFF2-40B4-BE49-F238E27FC236}">
                    <a16:creationId xmlns:a16="http://schemas.microsoft.com/office/drawing/2014/main" id="{F07BCA80-CDD6-498B-B138-BD2EBFF13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6913" y="3567113"/>
                <a:ext cx="101600" cy="101600"/>
              </a:xfrm>
              <a:custGeom>
                <a:avLst/>
                <a:gdLst>
                  <a:gd name="T0" fmla="*/ 0 w 64"/>
                  <a:gd name="T1" fmla="*/ 32 h 64"/>
                  <a:gd name="T2" fmla="*/ 0 w 64"/>
                  <a:gd name="T3" fmla="*/ 32 h 64"/>
                  <a:gd name="T4" fmla="*/ 0 w 64"/>
                  <a:gd name="T5" fmla="*/ 37 h 64"/>
                  <a:gd name="T6" fmla="*/ 2 w 64"/>
                  <a:gd name="T7" fmla="*/ 43 h 64"/>
                  <a:gd name="T8" fmla="*/ 6 w 64"/>
                  <a:gd name="T9" fmla="*/ 49 h 64"/>
                  <a:gd name="T10" fmla="*/ 10 w 64"/>
                  <a:gd name="T11" fmla="*/ 54 h 64"/>
                  <a:gd name="T12" fmla="*/ 13 w 64"/>
                  <a:gd name="T13" fmla="*/ 58 h 64"/>
                  <a:gd name="T14" fmla="*/ 19 w 64"/>
                  <a:gd name="T15" fmla="*/ 60 h 64"/>
                  <a:gd name="T16" fmla="*/ 25 w 64"/>
                  <a:gd name="T17" fmla="*/ 62 h 64"/>
                  <a:gd name="T18" fmla="*/ 32 w 64"/>
                  <a:gd name="T19" fmla="*/ 64 h 64"/>
                  <a:gd name="T20" fmla="*/ 32 w 64"/>
                  <a:gd name="T21" fmla="*/ 64 h 64"/>
                  <a:gd name="T22" fmla="*/ 38 w 64"/>
                  <a:gd name="T23" fmla="*/ 62 h 64"/>
                  <a:gd name="T24" fmla="*/ 43 w 64"/>
                  <a:gd name="T25" fmla="*/ 60 h 64"/>
                  <a:gd name="T26" fmla="*/ 49 w 64"/>
                  <a:gd name="T27" fmla="*/ 58 h 64"/>
                  <a:gd name="T28" fmla="*/ 55 w 64"/>
                  <a:gd name="T29" fmla="*/ 54 h 64"/>
                  <a:gd name="T30" fmla="*/ 58 w 64"/>
                  <a:gd name="T31" fmla="*/ 49 h 64"/>
                  <a:gd name="T32" fmla="*/ 60 w 64"/>
                  <a:gd name="T33" fmla="*/ 43 h 64"/>
                  <a:gd name="T34" fmla="*/ 62 w 64"/>
                  <a:gd name="T35" fmla="*/ 37 h 64"/>
                  <a:gd name="T36" fmla="*/ 64 w 64"/>
                  <a:gd name="T37" fmla="*/ 32 h 64"/>
                  <a:gd name="T38" fmla="*/ 64 w 64"/>
                  <a:gd name="T39" fmla="*/ 32 h 64"/>
                  <a:gd name="T40" fmla="*/ 62 w 64"/>
                  <a:gd name="T41" fmla="*/ 26 h 64"/>
                  <a:gd name="T42" fmla="*/ 60 w 64"/>
                  <a:gd name="T43" fmla="*/ 19 h 64"/>
                  <a:gd name="T44" fmla="*/ 58 w 64"/>
                  <a:gd name="T45" fmla="*/ 15 h 64"/>
                  <a:gd name="T46" fmla="*/ 55 w 64"/>
                  <a:gd name="T47" fmla="*/ 9 h 64"/>
                  <a:gd name="T48" fmla="*/ 49 w 64"/>
                  <a:gd name="T49" fmla="*/ 5 h 64"/>
                  <a:gd name="T50" fmla="*/ 43 w 64"/>
                  <a:gd name="T51" fmla="*/ 2 h 64"/>
                  <a:gd name="T52" fmla="*/ 38 w 64"/>
                  <a:gd name="T53" fmla="*/ 2 h 64"/>
                  <a:gd name="T54" fmla="*/ 32 w 64"/>
                  <a:gd name="T55" fmla="*/ 0 h 64"/>
                  <a:gd name="T56" fmla="*/ 32 w 64"/>
                  <a:gd name="T57" fmla="*/ 0 h 64"/>
                  <a:gd name="T58" fmla="*/ 25 w 64"/>
                  <a:gd name="T59" fmla="*/ 2 h 64"/>
                  <a:gd name="T60" fmla="*/ 19 w 64"/>
                  <a:gd name="T61" fmla="*/ 2 h 64"/>
                  <a:gd name="T62" fmla="*/ 13 w 64"/>
                  <a:gd name="T63" fmla="*/ 5 h 64"/>
                  <a:gd name="T64" fmla="*/ 10 w 64"/>
                  <a:gd name="T65" fmla="*/ 9 h 64"/>
                  <a:gd name="T66" fmla="*/ 6 w 64"/>
                  <a:gd name="T67" fmla="*/ 15 h 64"/>
                  <a:gd name="T68" fmla="*/ 2 w 64"/>
                  <a:gd name="T69" fmla="*/ 19 h 64"/>
                  <a:gd name="T70" fmla="*/ 0 w 64"/>
                  <a:gd name="T71" fmla="*/ 26 h 64"/>
                  <a:gd name="T72" fmla="*/ 0 w 64"/>
                  <a:gd name="T73" fmla="*/ 32 h 64"/>
                  <a:gd name="T74" fmla="*/ 0 w 64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10" y="54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3" y="60"/>
                    </a:lnTo>
                    <a:lnTo>
                      <a:pt x="49" y="58"/>
                    </a:lnTo>
                    <a:lnTo>
                      <a:pt x="55" y="54"/>
                    </a:lnTo>
                    <a:lnTo>
                      <a:pt x="58" y="49"/>
                    </a:lnTo>
                    <a:lnTo>
                      <a:pt x="60" y="43"/>
                    </a:lnTo>
                    <a:lnTo>
                      <a:pt x="62" y="37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2" y="26"/>
                    </a:lnTo>
                    <a:lnTo>
                      <a:pt x="60" y="19"/>
                    </a:lnTo>
                    <a:lnTo>
                      <a:pt x="58" y="15"/>
                    </a:lnTo>
                    <a:lnTo>
                      <a:pt x="55" y="9"/>
                    </a:lnTo>
                    <a:lnTo>
                      <a:pt x="49" y="5"/>
                    </a:lnTo>
                    <a:lnTo>
                      <a:pt x="43" y="2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2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19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59">
                <a:extLst>
                  <a:ext uri="{FF2B5EF4-FFF2-40B4-BE49-F238E27FC236}">
                    <a16:creationId xmlns:a16="http://schemas.microsoft.com/office/drawing/2014/main" id="{8C22BA5E-A1C1-42C1-A6BA-FF8A64275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6113" y="3683000"/>
                <a:ext cx="161925" cy="139700"/>
              </a:xfrm>
              <a:custGeom>
                <a:avLst/>
                <a:gdLst>
                  <a:gd name="T0" fmla="*/ 8 w 102"/>
                  <a:gd name="T1" fmla="*/ 36 h 88"/>
                  <a:gd name="T2" fmla="*/ 8 w 102"/>
                  <a:gd name="T3" fmla="*/ 36 h 88"/>
                  <a:gd name="T4" fmla="*/ 2 w 102"/>
                  <a:gd name="T5" fmla="*/ 41 h 88"/>
                  <a:gd name="T6" fmla="*/ 0 w 102"/>
                  <a:gd name="T7" fmla="*/ 45 h 88"/>
                  <a:gd name="T8" fmla="*/ 0 w 102"/>
                  <a:gd name="T9" fmla="*/ 49 h 88"/>
                  <a:gd name="T10" fmla="*/ 0 w 102"/>
                  <a:gd name="T11" fmla="*/ 88 h 88"/>
                  <a:gd name="T12" fmla="*/ 13 w 102"/>
                  <a:gd name="T13" fmla="*/ 88 h 88"/>
                  <a:gd name="T14" fmla="*/ 13 w 102"/>
                  <a:gd name="T15" fmla="*/ 49 h 88"/>
                  <a:gd name="T16" fmla="*/ 13 w 102"/>
                  <a:gd name="T17" fmla="*/ 49 h 88"/>
                  <a:gd name="T18" fmla="*/ 13 w 102"/>
                  <a:gd name="T19" fmla="*/ 47 h 88"/>
                  <a:gd name="T20" fmla="*/ 15 w 102"/>
                  <a:gd name="T21" fmla="*/ 47 h 88"/>
                  <a:gd name="T22" fmla="*/ 73 w 102"/>
                  <a:gd name="T23" fmla="*/ 47 h 88"/>
                  <a:gd name="T24" fmla="*/ 73 w 102"/>
                  <a:gd name="T25" fmla="*/ 47 h 88"/>
                  <a:gd name="T26" fmla="*/ 79 w 102"/>
                  <a:gd name="T27" fmla="*/ 39 h 88"/>
                  <a:gd name="T28" fmla="*/ 85 w 102"/>
                  <a:gd name="T29" fmla="*/ 34 h 88"/>
                  <a:gd name="T30" fmla="*/ 92 w 102"/>
                  <a:gd name="T31" fmla="*/ 30 h 88"/>
                  <a:gd name="T32" fmla="*/ 102 w 102"/>
                  <a:gd name="T33" fmla="*/ 26 h 88"/>
                  <a:gd name="T34" fmla="*/ 102 w 102"/>
                  <a:gd name="T35" fmla="*/ 26 h 88"/>
                  <a:gd name="T36" fmla="*/ 94 w 102"/>
                  <a:gd name="T37" fmla="*/ 15 h 88"/>
                  <a:gd name="T38" fmla="*/ 88 w 102"/>
                  <a:gd name="T39" fmla="*/ 4 h 88"/>
                  <a:gd name="T40" fmla="*/ 88 w 102"/>
                  <a:gd name="T41" fmla="*/ 4 h 88"/>
                  <a:gd name="T42" fmla="*/ 77 w 102"/>
                  <a:gd name="T43" fmla="*/ 2 h 88"/>
                  <a:gd name="T44" fmla="*/ 64 w 102"/>
                  <a:gd name="T45" fmla="*/ 0 h 88"/>
                  <a:gd name="T46" fmla="*/ 64 w 102"/>
                  <a:gd name="T47" fmla="*/ 0 h 88"/>
                  <a:gd name="T48" fmla="*/ 43 w 102"/>
                  <a:gd name="T49" fmla="*/ 2 h 88"/>
                  <a:gd name="T50" fmla="*/ 34 w 102"/>
                  <a:gd name="T51" fmla="*/ 6 h 88"/>
                  <a:gd name="T52" fmla="*/ 27 w 102"/>
                  <a:gd name="T53" fmla="*/ 7 h 88"/>
                  <a:gd name="T54" fmla="*/ 19 w 102"/>
                  <a:gd name="T55" fmla="*/ 13 h 88"/>
                  <a:gd name="T56" fmla="*/ 13 w 102"/>
                  <a:gd name="T57" fmla="*/ 19 h 88"/>
                  <a:gd name="T58" fmla="*/ 10 w 102"/>
                  <a:gd name="T59" fmla="*/ 26 h 88"/>
                  <a:gd name="T60" fmla="*/ 8 w 102"/>
                  <a:gd name="T61" fmla="*/ 36 h 88"/>
                  <a:gd name="T62" fmla="*/ 8 w 102"/>
                  <a:gd name="T63" fmla="*/ 3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" h="88">
                    <a:moveTo>
                      <a:pt x="8" y="36"/>
                    </a:moveTo>
                    <a:lnTo>
                      <a:pt x="8" y="36"/>
                    </a:lnTo>
                    <a:lnTo>
                      <a:pt x="2" y="41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88"/>
                    </a:lnTo>
                    <a:lnTo>
                      <a:pt x="13" y="88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73" y="47"/>
                    </a:lnTo>
                    <a:lnTo>
                      <a:pt x="73" y="47"/>
                    </a:lnTo>
                    <a:lnTo>
                      <a:pt x="79" y="39"/>
                    </a:lnTo>
                    <a:lnTo>
                      <a:pt x="85" y="34"/>
                    </a:lnTo>
                    <a:lnTo>
                      <a:pt x="92" y="30"/>
                    </a:lnTo>
                    <a:lnTo>
                      <a:pt x="102" y="26"/>
                    </a:lnTo>
                    <a:lnTo>
                      <a:pt x="102" y="26"/>
                    </a:lnTo>
                    <a:lnTo>
                      <a:pt x="94" y="15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77" y="2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3" y="2"/>
                    </a:lnTo>
                    <a:lnTo>
                      <a:pt x="34" y="6"/>
                    </a:lnTo>
                    <a:lnTo>
                      <a:pt x="27" y="7"/>
                    </a:lnTo>
                    <a:lnTo>
                      <a:pt x="19" y="13"/>
                    </a:lnTo>
                    <a:lnTo>
                      <a:pt x="13" y="19"/>
                    </a:lnTo>
                    <a:lnTo>
                      <a:pt x="10" y="26"/>
                    </a:lnTo>
                    <a:lnTo>
                      <a:pt x="8" y="36"/>
                    </a:lnTo>
                    <a:lnTo>
                      <a:pt x="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60">
                <a:extLst>
                  <a:ext uri="{FF2B5EF4-FFF2-40B4-BE49-F238E27FC236}">
                    <a16:creationId xmlns:a16="http://schemas.microsoft.com/office/drawing/2014/main" id="{06C327DF-9DCD-4C77-B5E7-9886EC01C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7101" y="3567113"/>
                <a:ext cx="96838" cy="101600"/>
              </a:xfrm>
              <a:custGeom>
                <a:avLst/>
                <a:gdLst>
                  <a:gd name="T0" fmla="*/ 30 w 61"/>
                  <a:gd name="T1" fmla="*/ 64 h 64"/>
                  <a:gd name="T2" fmla="*/ 30 w 61"/>
                  <a:gd name="T3" fmla="*/ 64 h 64"/>
                  <a:gd name="T4" fmla="*/ 37 w 61"/>
                  <a:gd name="T5" fmla="*/ 62 h 64"/>
                  <a:gd name="T6" fmla="*/ 43 w 61"/>
                  <a:gd name="T7" fmla="*/ 60 h 64"/>
                  <a:gd name="T8" fmla="*/ 48 w 61"/>
                  <a:gd name="T9" fmla="*/ 58 h 64"/>
                  <a:gd name="T10" fmla="*/ 52 w 61"/>
                  <a:gd name="T11" fmla="*/ 54 h 64"/>
                  <a:gd name="T12" fmla="*/ 56 w 61"/>
                  <a:gd name="T13" fmla="*/ 49 h 64"/>
                  <a:gd name="T14" fmla="*/ 60 w 61"/>
                  <a:gd name="T15" fmla="*/ 43 h 64"/>
                  <a:gd name="T16" fmla="*/ 61 w 61"/>
                  <a:gd name="T17" fmla="*/ 37 h 64"/>
                  <a:gd name="T18" fmla="*/ 61 w 61"/>
                  <a:gd name="T19" fmla="*/ 32 h 64"/>
                  <a:gd name="T20" fmla="*/ 61 w 61"/>
                  <a:gd name="T21" fmla="*/ 32 h 64"/>
                  <a:gd name="T22" fmla="*/ 61 w 61"/>
                  <a:gd name="T23" fmla="*/ 26 h 64"/>
                  <a:gd name="T24" fmla="*/ 60 w 61"/>
                  <a:gd name="T25" fmla="*/ 19 h 64"/>
                  <a:gd name="T26" fmla="*/ 56 w 61"/>
                  <a:gd name="T27" fmla="*/ 15 h 64"/>
                  <a:gd name="T28" fmla="*/ 52 w 61"/>
                  <a:gd name="T29" fmla="*/ 9 h 64"/>
                  <a:gd name="T30" fmla="*/ 48 w 61"/>
                  <a:gd name="T31" fmla="*/ 5 h 64"/>
                  <a:gd name="T32" fmla="*/ 43 w 61"/>
                  <a:gd name="T33" fmla="*/ 2 h 64"/>
                  <a:gd name="T34" fmla="*/ 37 w 61"/>
                  <a:gd name="T35" fmla="*/ 2 h 64"/>
                  <a:gd name="T36" fmla="*/ 30 w 61"/>
                  <a:gd name="T37" fmla="*/ 0 h 64"/>
                  <a:gd name="T38" fmla="*/ 30 w 61"/>
                  <a:gd name="T39" fmla="*/ 0 h 64"/>
                  <a:gd name="T40" fmla="*/ 24 w 61"/>
                  <a:gd name="T41" fmla="*/ 2 h 64"/>
                  <a:gd name="T42" fmla="*/ 18 w 61"/>
                  <a:gd name="T43" fmla="*/ 2 h 64"/>
                  <a:gd name="T44" fmla="*/ 13 w 61"/>
                  <a:gd name="T45" fmla="*/ 5 h 64"/>
                  <a:gd name="T46" fmla="*/ 7 w 61"/>
                  <a:gd name="T47" fmla="*/ 9 h 64"/>
                  <a:gd name="T48" fmla="*/ 3 w 61"/>
                  <a:gd name="T49" fmla="*/ 15 h 64"/>
                  <a:gd name="T50" fmla="*/ 1 w 61"/>
                  <a:gd name="T51" fmla="*/ 19 h 64"/>
                  <a:gd name="T52" fmla="*/ 0 w 61"/>
                  <a:gd name="T53" fmla="*/ 26 h 64"/>
                  <a:gd name="T54" fmla="*/ 0 w 61"/>
                  <a:gd name="T55" fmla="*/ 32 h 64"/>
                  <a:gd name="T56" fmla="*/ 0 w 61"/>
                  <a:gd name="T57" fmla="*/ 32 h 64"/>
                  <a:gd name="T58" fmla="*/ 0 w 61"/>
                  <a:gd name="T59" fmla="*/ 37 h 64"/>
                  <a:gd name="T60" fmla="*/ 1 w 61"/>
                  <a:gd name="T61" fmla="*/ 43 h 64"/>
                  <a:gd name="T62" fmla="*/ 3 w 61"/>
                  <a:gd name="T63" fmla="*/ 49 h 64"/>
                  <a:gd name="T64" fmla="*/ 7 w 61"/>
                  <a:gd name="T65" fmla="*/ 54 h 64"/>
                  <a:gd name="T66" fmla="*/ 13 w 61"/>
                  <a:gd name="T67" fmla="*/ 58 h 64"/>
                  <a:gd name="T68" fmla="*/ 18 w 61"/>
                  <a:gd name="T69" fmla="*/ 60 h 64"/>
                  <a:gd name="T70" fmla="*/ 24 w 61"/>
                  <a:gd name="T71" fmla="*/ 62 h 64"/>
                  <a:gd name="T72" fmla="*/ 30 w 61"/>
                  <a:gd name="T73" fmla="*/ 64 h 64"/>
                  <a:gd name="T74" fmla="*/ 30 w 61"/>
                  <a:gd name="T7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" h="64">
                    <a:moveTo>
                      <a:pt x="30" y="64"/>
                    </a:moveTo>
                    <a:lnTo>
                      <a:pt x="30" y="64"/>
                    </a:lnTo>
                    <a:lnTo>
                      <a:pt x="37" y="62"/>
                    </a:lnTo>
                    <a:lnTo>
                      <a:pt x="43" y="60"/>
                    </a:lnTo>
                    <a:lnTo>
                      <a:pt x="48" y="58"/>
                    </a:lnTo>
                    <a:lnTo>
                      <a:pt x="52" y="54"/>
                    </a:lnTo>
                    <a:lnTo>
                      <a:pt x="56" y="49"/>
                    </a:lnTo>
                    <a:lnTo>
                      <a:pt x="60" y="43"/>
                    </a:lnTo>
                    <a:lnTo>
                      <a:pt x="61" y="37"/>
                    </a:lnTo>
                    <a:lnTo>
                      <a:pt x="61" y="32"/>
                    </a:lnTo>
                    <a:lnTo>
                      <a:pt x="61" y="32"/>
                    </a:lnTo>
                    <a:lnTo>
                      <a:pt x="61" y="26"/>
                    </a:lnTo>
                    <a:lnTo>
                      <a:pt x="60" y="19"/>
                    </a:lnTo>
                    <a:lnTo>
                      <a:pt x="56" y="15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3" y="2"/>
                    </a:lnTo>
                    <a:lnTo>
                      <a:pt x="37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7"/>
                    </a:lnTo>
                    <a:lnTo>
                      <a:pt x="1" y="43"/>
                    </a:lnTo>
                    <a:lnTo>
                      <a:pt x="3" y="49"/>
                    </a:lnTo>
                    <a:lnTo>
                      <a:pt x="7" y="54"/>
                    </a:lnTo>
                    <a:lnTo>
                      <a:pt x="13" y="58"/>
                    </a:lnTo>
                    <a:lnTo>
                      <a:pt x="18" y="60"/>
                    </a:lnTo>
                    <a:lnTo>
                      <a:pt x="24" y="62"/>
                    </a:lnTo>
                    <a:lnTo>
                      <a:pt x="30" y="64"/>
                    </a:lnTo>
                    <a:lnTo>
                      <a:pt x="30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61">
                <a:extLst>
                  <a:ext uri="{FF2B5EF4-FFF2-40B4-BE49-F238E27FC236}">
                    <a16:creationId xmlns:a16="http://schemas.microsoft.com/office/drawing/2014/main" id="{9FFE5009-C7CC-4BE8-B022-06BDF8E5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6" y="3567113"/>
                <a:ext cx="101600" cy="101600"/>
              </a:xfrm>
              <a:custGeom>
                <a:avLst/>
                <a:gdLst>
                  <a:gd name="T0" fmla="*/ 32 w 64"/>
                  <a:gd name="T1" fmla="*/ 64 h 64"/>
                  <a:gd name="T2" fmla="*/ 32 w 64"/>
                  <a:gd name="T3" fmla="*/ 64 h 64"/>
                  <a:gd name="T4" fmla="*/ 38 w 64"/>
                  <a:gd name="T5" fmla="*/ 62 h 64"/>
                  <a:gd name="T6" fmla="*/ 43 w 64"/>
                  <a:gd name="T7" fmla="*/ 60 h 64"/>
                  <a:gd name="T8" fmla="*/ 49 w 64"/>
                  <a:gd name="T9" fmla="*/ 58 h 64"/>
                  <a:gd name="T10" fmla="*/ 54 w 64"/>
                  <a:gd name="T11" fmla="*/ 54 h 64"/>
                  <a:gd name="T12" fmla="*/ 58 w 64"/>
                  <a:gd name="T13" fmla="*/ 49 h 64"/>
                  <a:gd name="T14" fmla="*/ 60 w 64"/>
                  <a:gd name="T15" fmla="*/ 43 h 64"/>
                  <a:gd name="T16" fmla="*/ 62 w 64"/>
                  <a:gd name="T17" fmla="*/ 37 h 64"/>
                  <a:gd name="T18" fmla="*/ 64 w 64"/>
                  <a:gd name="T19" fmla="*/ 32 h 64"/>
                  <a:gd name="T20" fmla="*/ 64 w 64"/>
                  <a:gd name="T21" fmla="*/ 32 h 64"/>
                  <a:gd name="T22" fmla="*/ 62 w 64"/>
                  <a:gd name="T23" fmla="*/ 26 h 64"/>
                  <a:gd name="T24" fmla="*/ 60 w 64"/>
                  <a:gd name="T25" fmla="*/ 19 h 64"/>
                  <a:gd name="T26" fmla="*/ 58 w 64"/>
                  <a:gd name="T27" fmla="*/ 15 h 64"/>
                  <a:gd name="T28" fmla="*/ 54 w 64"/>
                  <a:gd name="T29" fmla="*/ 9 h 64"/>
                  <a:gd name="T30" fmla="*/ 49 w 64"/>
                  <a:gd name="T31" fmla="*/ 5 h 64"/>
                  <a:gd name="T32" fmla="*/ 43 w 64"/>
                  <a:gd name="T33" fmla="*/ 2 h 64"/>
                  <a:gd name="T34" fmla="*/ 38 w 64"/>
                  <a:gd name="T35" fmla="*/ 2 h 64"/>
                  <a:gd name="T36" fmla="*/ 32 w 64"/>
                  <a:gd name="T37" fmla="*/ 0 h 64"/>
                  <a:gd name="T38" fmla="*/ 32 w 64"/>
                  <a:gd name="T39" fmla="*/ 0 h 64"/>
                  <a:gd name="T40" fmla="*/ 24 w 64"/>
                  <a:gd name="T41" fmla="*/ 2 h 64"/>
                  <a:gd name="T42" fmla="*/ 19 w 64"/>
                  <a:gd name="T43" fmla="*/ 2 h 64"/>
                  <a:gd name="T44" fmla="*/ 13 w 64"/>
                  <a:gd name="T45" fmla="*/ 5 h 64"/>
                  <a:gd name="T46" fmla="*/ 9 w 64"/>
                  <a:gd name="T47" fmla="*/ 9 h 64"/>
                  <a:gd name="T48" fmla="*/ 6 w 64"/>
                  <a:gd name="T49" fmla="*/ 15 h 64"/>
                  <a:gd name="T50" fmla="*/ 2 w 64"/>
                  <a:gd name="T51" fmla="*/ 19 h 64"/>
                  <a:gd name="T52" fmla="*/ 0 w 64"/>
                  <a:gd name="T53" fmla="*/ 26 h 64"/>
                  <a:gd name="T54" fmla="*/ 0 w 64"/>
                  <a:gd name="T55" fmla="*/ 32 h 64"/>
                  <a:gd name="T56" fmla="*/ 0 w 64"/>
                  <a:gd name="T57" fmla="*/ 32 h 64"/>
                  <a:gd name="T58" fmla="*/ 0 w 64"/>
                  <a:gd name="T59" fmla="*/ 37 h 64"/>
                  <a:gd name="T60" fmla="*/ 2 w 64"/>
                  <a:gd name="T61" fmla="*/ 43 h 64"/>
                  <a:gd name="T62" fmla="*/ 6 w 64"/>
                  <a:gd name="T63" fmla="*/ 49 h 64"/>
                  <a:gd name="T64" fmla="*/ 9 w 64"/>
                  <a:gd name="T65" fmla="*/ 54 h 64"/>
                  <a:gd name="T66" fmla="*/ 13 w 64"/>
                  <a:gd name="T67" fmla="*/ 58 h 64"/>
                  <a:gd name="T68" fmla="*/ 19 w 64"/>
                  <a:gd name="T69" fmla="*/ 60 h 64"/>
                  <a:gd name="T70" fmla="*/ 24 w 64"/>
                  <a:gd name="T71" fmla="*/ 62 h 64"/>
                  <a:gd name="T72" fmla="*/ 32 w 64"/>
                  <a:gd name="T73" fmla="*/ 64 h 64"/>
                  <a:gd name="T74" fmla="*/ 32 w 64"/>
                  <a:gd name="T7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lnTo>
                      <a:pt x="32" y="64"/>
                    </a:lnTo>
                    <a:lnTo>
                      <a:pt x="38" y="62"/>
                    </a:lnTo>
                    <a:lnTo>
                      <a:pt x="43" y="60"/>
                    </a:lnTo>
                    <a:lnTo>
                      <a:pt x="49" y="58"/>
                    </a:lnTo>
                    <a:lnTo>
                      <a:pt x="54" y="54"/>
                    </a:lnTo>
                    <a:lnTo>
                      <a:pt x="58" y="49"/>
                    </a:lnTo>
                    <a:lnTo>
                      <a:pt x="60" y="43"/>
                    </a:lnTo>
                    <a:lnTo>
                      <a:pt x="62" y="37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2" y="26"/>
                    </a:lnTo>
                    <a:lnTo>
                      <a:pt x="60" y="19"/>
                    </a:lnTo>
                    <a:lnTo>
                      <a:pt x="58" y="15"/>
                    </a:lnTo>
                    <a:lnTo>
                      <a:pt x="54" y="9"/>
                    </a:lnTo>
                    <a:lnTo>
                      <a:pt x="49" y="5"/>
                    </a:lnTo>
                    <a:lnTo>
                      <a:pt x="43" y="2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2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6" y="15"/>
                    </a:lnTo>
                    <a:lnTo>
                      <a:pt x="2" y="19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7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4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4" y="62"/>
                    </a:lnTo>
                    <a:lnTo>
                      <a:pt x="32" y="64"/>
                    </a:ln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2">
                <a:extLst>
                  <a:ext uri="{FF2B5EF4-FFF2-40B4-BE49-F238E27FC236}">
                    <a16:creationId xmlns:a16="http://schemas.microsoft.com/office/drawing/2014/main" id="{3F60CBB6-35F1-438E-8280-3392152FC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683000"/>
                <a:ext cx="160338" cy="139700"/>
              </a:xfrm>
              <a:custGeom>
                <a:avLst/>
                <a:gdLst>
                  <a:gd name="T0" fmla="*/ 101 w 101"/>
                  <a:gd name="T1" fmla="*/ 88 h 88"/>
                  <a:gd name="T2" fmla="*/ 101 w 101"/>
                  <a:gd name="T3" fmla="*/ 49 h 88"/>
                  <a:gd name="T4" fmla="*/ 101 w 101"/>
                  <a:gd name="T5" fmla="*/ 49 h 88"/>
                  <a:gd name="T6" fmla="*/ 99 w 101"/>
                  <a:gd name="T7" fmla="*/ 45 h 88"/>
                  <a:gd name="T8" fmla="*/ 97 w 101"/>
                  <a:gd name="T9" fmla="*/ 41 h 88"/>
                  <a:gd name="T10" fmla="*/ 92 w 101"/>
                  <a:gd name="T11" fmla="*/ 36 h 88"/>
                  <a:gd name="T12" fmla="*/ 92 w 101"/>
                  <a:gd name="T13" fmla="*/ 36 h 88"/>
                  <a:gd name="T14" fmla="*/ 90 w 101"/>
                  <a:gd name="T15" fmla="*/ 26 h 88"/>
                  <a:gd name="T16" fmla="*/ 86 w 101"/>
                  <a:gd name="T17" fmla="*/ 19 h 88"/>
                  <a:gd name="T18" fmla="*/ 80 w 101"/>
                  <a:gd name="T19" fmla="*/ 13 h 88"/>
                  <a:gd name="T20" fmla="*/ 73 w 101"/>
                  <a:gd name="T21" fmla="*/ 7 h 88"/>
                  <a:gd name="T22" fmla="*/ 65 w 101"/>
                  <a:gd name="T23" fmla="*/ 6 h 88"/>
                  <a:gd name="T24" fmla="*/ 56 w 101"/>
                  <a:gd name="T25" fmla="*/ 2 h 88"/>
                  <a:gd name="T26" fmla="*/ 35 w 101"/>
                  <a:gd name="T27" fmla="*/ 0 h 88"/>
                  <a:gd name="T28" fmla="*/ 35 w 101"/>
                  <a:gd name="T29" fmla="*/ 0 h 88"/>
                  <a:gd name="T30" fmla="*/ 22 w 101"/>
                  <a:gd name="T31" fmla="*/ 2 h 88"/>
                  <a:gd name="T32" fmla="*/ 11 w 101"/>
                  <a:gd name="T33" fmla="*/ 4 h 88"/>
                  <a:gd name="T34" fmla="*/ 11 w 101"/>
                  <a:gd name="T35" fmla="*/ 4 h 88"/>
                  <a:gd name="T36" fmla="*/ 5 w 101"/>
                  <a:gd name="T37" fmla="*/ 15 h 88"/>
                  <a:gd name="T38" fmla="*/ 0 w 101"/>
                  <a:gd name="T39" fmla="*/ 26 h 88"/>
                  <a:gd name="T40" fmla="*/ 0 w 101"/>
                  <a:gd name="T41" fmla="*/ 26 h 88"/>
                  <a:gd name="T42" fmla="*/ 7 w 101"/>
                  <a:gd name="T43" fmla="*/ 30 h 88"/>
                  <a:gd name="T44" fmla="*/ 15 w 101"/>
                  <a:gd name="T45" fmla="*/ 34 h 88"/>
                  <a:gd name="T46" fmla="*/ 20 w 101"/>
                  <a:gd name="T47" fmla="*/ 39 h 88"/>
                  <a:gd name="T48" fmla="*/ 26 w 101"/>
                  <a:gd name="T49" fmla="*/ 47 h 88"/>
                  <a:gd name="T50" fmla="*/ 84 w 101"/>
                  <a:gd name="T51" fmla="*/ 47 h 88"/>
                  <a:gd name="T52" fmla="*/ 84 w 101"/>
                  <a:gd name="T53" fmla="*/ 47 h 88"/>
                  <a:gd name="T54" fmla="*/ 86 w 101"/>
                  <a:gd name="T55" fmla="*/ 47 h 88"/>
                  <a:gd name="T56" fmla="*/ 86 w 101"/>
                  <a:gd name="T57" fmla="*/ 49 h 88"/>
                  <a:gd name="T58" fmla="*/ 86 w 101"/>
                  <a:gd name="T59" fmla="*/ 88 h 88"/>
                  <a:gd name="T60" fmla="*/ 101 w 101"/>
                  <a:gd name="T61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1" h="88">
                    <a:moveTo>
                      <a:pt x="101" y="88"/>
                    </a:moveTo>
                    <a:lnTo>
                      <a:pt x="101" y="49"/>
                    </a:lnTo>
                    <a:lnTo>
                      <a:pt x="101" y="49"/>
                    </a:lnTo>
                    <a:lnTo>
                      <a:pt x="99" y="45"/>
                    </a:lnTo>
                    <a:lnTo>
                      <a:pt x="97" y="41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0" y="26"/>
                    </a:lnTo>
                    <a:lnTo>
                      <a:pt x="86" y="19"/>
                    </a:lnTo>
                    <a:lnTo>
                      <a:pt x="80" y="13"/>
                    </a:lnTo>
                    <a:lnTo>
                      <a:pt x="73" y="7"/>
                    </a:lnTo>
                    <a:lnTo>
                      <a:pt x="65" y="6"/>
                    </a:lnTo>
                    <a:lnTo>
                      <a:pt x="56" y="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2" y="2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5" y="15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7" y="30"/>
                    </a:lnTo>
                    <a:lnTo>
                      <a:pt x="15" y="34"/>
                    </a:lnTo>
                    <a:lnTo>
                      <a:pt x="20" y="39"/>
                    </a:lnTo>
                    <a:lnTo>
                      <a:pt x="26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6" y="47"/>
                    </a:lnTo>
                    <a:lnTo>
                      <a:pt x="86" y="49"/>
                    </a:lnTo>
                    <a:lnTo>
                      <a:pt x="86" y="88"/>
                    </a:lnTo>
                    <a:lnTo>
                      <a:pt x="10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63">
                <a:extLst>
                  <a:ext uri="{FF2B5EF4-FFF2-40B4-BE49-F238E27FC236}">
                    <a16:creationId xmlns:a16="http://schemas.microsoft.com/office/drawing/2014/main" id="{3F49643A-8A24-4B86-84CB-3826AF5BA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126" y="3567113"/>
                <a:ext cx="98425" cy="101600"/>
              </a:xfrm>
              <a:custGeom>
                <a:avLst/>
                <a:gdLst>
                  <a:gd name="T0" fmla="*/ 0 w 62"/>
                  <a:gd name="T1" fmla="*/ 32 h 64"/>
                  <a:gd name="T2" fmla="*/ 0 w 62"/>
                  <a:gd name="T3" fmla="*/ 32 h 64"/>
                  <a:gd name="T4" fmla="*/ 0 w 62"/>
                  <a:gd name="T5" fmla="*/ 37 h 64"/>
                  <a:gd name="T6" fmla="*/ 2 w 62"/>
                  <a:gd name="T7" fmla="*/ 43 h 64"/>
                  <a:gd name="T8" fmla="*/ 4 w 62"/>
                  <a:gd name="T9" fmla="*/ 49 h 64"/>
                  <a:gd name="T10" fmla="*/ 8 w 62"/>
                  <a:gd name="T11" fmla="*/ 54 h 64"/>
                  <a:gd name="T12" fmla="*/ 14 w 62"/>
                  <a:gd name="T13" fmla="*/ 58 h 64"/>
                  <a:gd name="T14" fmla="*/ 19 w 62"/>
                  <a:gd name="T15" fmla="*/ 60 h 64"/>
                  <a:gd name="T16" fmla="*/ 25 w 62"/>
                  <a:gd name="T17" fmla="*/ 62 h 64"/>
                  <a:gd name="T18" fmla="*/ 30 w 62"/>
                  <a:gd name="T19" fmla="*/ 64 h 64"/>
                  <a:gd name="T20" fmla="*/ 30 w 62"/>
                  <a:gd name="T21" fmla="*/ 64 h 64"/>
                  <a:gd name="T22" fmla="*/ 38 w 62"/>
                  <a:gd name="T23" fmla="*/ 62 h 64"/>
                  <a:gd name="T24" fmla="*/ 44 w 62"/>
                  <a:gd name="T25" fmla="*/ 60 h 64"/>
                  <a:gd name="T26" fmla="*/ 49 w 62"/>
                  <a:gd name="T27" fmla="*/ 58 h 64"/>
                  <a:gd name="T28" fmla="*/ 53 w 62"/>
                  <a:gd name="T29" fmla="*/ 54 h 64"/>
                  <a:gd name="T30" fmla="*/ 57 w 62"/>
                  <a:gd name="T31" fmla="*/ 49 h 64"/>
                  <a:gd name="T32" fmla="*/ 60 w 62"/>
                  <a:gd name="T33" fmla="*/ 43 h 64"/>
                  <a:gd name="T34" fmla="*/ 62 w 62"/>
                  <a:gd name="T35" fmla="*/ 37 h 64"/>
                  <a:gd name="T36" fmla="*/ 62 w 62"/>
                  <a:gd name="T37" fmla="*/ 32 h 64"/>
                  <a:gd name="T38" fmla="*/ 62 w 62"/>
                  <a:gd name="T39" fmla="*/ 32 h 64"/>
                  <a:gd name="T40" fmla="*/ 62 w 62"/>
                  <a:gd name="T41" fmla="*/ 26 h 64"/>
                  <a:gd name="T42" fmla="*/ 60 w 62"/>
                  <a:gd name="T43" fmla="*/ 19 h 64"/>
                  <a:gd name="T44" fmla="*/ 57 w 62"/>
                  <a:gd name="T45" fmla="*/ 15 h 64"/>
                  <a:gd name="T46" fmla="*/ 53 w 62"/>
                  <a:gd name="T47" fmla="*/ 9 h 64"/>
                  <a:gd name="T48" fmla="*/ 49 w 62"/>
                  <a:gd name="T49" fmla="*/ 5 h 64"/>
                  <a:gd name="T50" fmla="*/ 44 w 62"/>
                  <a:gd name="T51" fmla="*/ 2 h 64"/>
                  <a:gd name="T52" fmla="*/ 38 w 62"/>
                  <a:gd name="T53" fmla="*/ 2 h 64"/>
                  <a:gd name="T54" fmla="*/ 30 w 62"/>
                  <a:gd name="T55" fmla="*/ 0 h 64"/>
                  <a:gd name="T56" fmla="*/ 30 w 62"/>
                  <a:gd name="T57" fmla="*/ 0 h 64"/>
                  <a:gd name="T58" fmla="*/ 25 w 62"/>
                  <a:gd name="T59" fmla="*/ 2 h 64"/>
                  <a:gd name="T60" fmla="*/ 19 w 62"/>
                  <a:gd name="T61" fmla="*/ 2 h 64"/>
                  <a:gd name="T62" fmla="*/ 14 w 62"/>
                  <a:gd name="T63" fmla="*/ 5 h 64"/>
                  <a:gd name="T64" fmla="*/ 8 w 62"/>
                  <a:gd name="T65" fmla="*/ 9 h 64"/>
                  <a:gd name="T66" fmla="*/ 4 w 62"/>
                  <a:gd name="T67" fmla="*/ 15 h 64"/>
                  <a:gd name="T68" fmla="*/ 2 w 62"/>
                  <a:gd name="T69" fmla="*/ 19 h 64"/>
                  <a:gd name="T70" fmla="*/ 0 w 62"/>
                  <a:gd name="T71" fmla="*/ 26 h 64"/>
                  <a:gd name="T72" fmla="*/ 0 w 62"/>
                  <a:gd name="T73" fmla="*/ 32 h 64"/>
                  <a:gd name="T74" fmla="*/ 0 w 62"/>
                  <a:gd name="T75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37"/>
                    </a:lnTo>
                    <a:lnTo>
                      <a:pt x="2" y="43"/>
                    </a:lnTo>
                    <a:lnTo>
                      <a:pt x="4" y="49"/>
                    </a:lnTo>
                    <a:lnTo>
                      <a:pt x="8" y="54"/>
                    </a:lnTo>
                    <a:lnTo>
                      <a:pt x="14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0" y="64"/>
                    </a:lnTo>
                    <a:lnTo>
                      <a:pt x="30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3" y="54"/>
                    </a:lnTo>
                    <a:lnTo>
                      <a:pt x="57" y="49"/>
                    </a:lnTo>
                    <a:lnTo>
                      <a:pt x="60" y="43"/>
                    </a:lnTo>
                    <a:lnTo>
                      <a:pt x="62" y="37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26"/>
                    </a:lnTo>
                    <a:lnTo>
                      <a:pt x="60" y="19"/>
                    </a:lnTo>
                    <a:lnTo>
                      <a:pt x="57" y="15"/>
                    </a:lnTo>
                    <a:lnTo>
                      <a:pt x="53" y="9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5"/>
                    </a:lnTo>
                    <a:lnTo>
                      <a:pt x="2" y="19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64">
                <a:extLst>
                  <a:ext uri="{FF2B5EF4-FFF2-40B4-BE49-F238E27FC236}">
                    <a16:creationId xmlns:a16="http://schemas.microsoft.com/office/drawing/2014/main" id="{CBB7F167-8D68-4BEB-A228-FA6E383B5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401" y="3683000"/>
                <a:ext cx="119063" cy="98425"/>
              </a:xfrm>
              <a:custGeom>
                <a:avLst/>
                <a:gdLst>
                  <a:gd name="T0" fmla="*/ 36 w 75"/>
                  <a:gd name="T1" fmla="*/ 62 h 62"/>
                  <a:gd name="T2" fmla="*/ 41 w 75"/>
                  <a:gd name="T3" fmla="*/ 62 h 62"/>
                  <a:gd name="T4" fmla="*/ 41 w 75"/>
                  <a:gd name="T5" fmla="*/ 62 h 62"/>
                  <a:gd name="T6" fmla="*/ 45 w 75"/>
                  <a:gd name="T7" fmla="*/ 51 h 62"/>
                  <a:gd name="T8" fmla="*/ 53 w 75"/>
                  <a:gd name="T9" fmla="*/ 39 h 62"/>
                  <a:gd name="T10" fmla="*/ 64 w 75"/>
                  <a:gd name="T11" fmla="*/ 32 h 62"/>
                  <a:gd name="T12" fmla="*/ 75 w 75"/>
                  <a:gd name="T13" fmla="*/ 26 h 62"/>
                  <a:gd name="T14" fmla="*/ 75 w 75"/>
                  <a:gd name="T15" fmla="*/ 26 h 62"/>
                  <a:gd name="T16" fmla="*/ 68 w 75"/>
                  <a:gd name="T17" fmla="*/ 15 h 62"/>
                  <a:gd name="T18" fmla="*/ 64 w 75"/>
                  <a:gd name="T19" fmla="*/ 4 h 62"/>
                  <a:gd name="T20" fmla="*/ 64 w 75"/>
                  <a:gd name="T21" fmla="*/ 4 h 62"/>
                  <a:gd name="T22" fmla="*/ 51 w 75"/>
                  <a:gd name="T23" fmla="*/ 2 h 62"/>
                  <a:gd name="T24" fmla="*/ 38 w 75"/>
                  <a:gd name="T25" fmla="*/ 0 h 62"/>
                  <a:gd name="T26" fmla="*/ 38 w 75"/>
                  <a:gd name="T27" fmla="*/ 0 h 62"/>
                  <a:gd name="T28" fmla="*/ 24 w 75"/>
                  <a:gd name="T29" fmla="*/ 2 h 62"/>
                  <a:gd name="T30" fmla="*/ 13 w 75"/>
                  <a:gd name="T31" fmla="*/ 4 h 62"/>
                  <a:gd name="T32" fmla="*/ 13 w 75"/>
                  <a:gd name="T33" fmla="*/ 4 h 62"/>
                  <a:gd name="T34" fmla="*/ 8 w 75"/>
                  <a:gd name="T35" fmla="*/ 15 h 62"/>
                  <a:gd name="T36" fmla="*/ 0 w 75"/>
                  <a:gd name="T37" fmla="*/ 26 h 62"/>
                  <a:gd name="T38" fmla="*/ 0 w 75"/>
                  <a:gd name="T39" fmla="*/ 26 h 62"/>
                  <a:gd name="T40" fmla="*/ 13 w 75"/>
                  <a:gd name="T41" fmla="*/ 32 h 62"/>
                  <a:gd name="T42" fmla="*/ 23 w 75"/>
                  <a:gd name="T43" fmla="*/ 39 h 62"/>
                  <a:gd name="T44" fmla="*/ 30 w 75"/>
                  <a:gd name="T45" fmla="*/ 51 h 62"/>
                  <a:gd name="T46" fmla="*/ 36 w 75"/>
                  <a:gd name="T47" fmla="*/ 62 h 62"/>
                  <a:gd name="T48" fmla="*/ 36 w 75"/>
                  <a:gd name="T4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5" h="62">
                    <a:moveTo>
                      <a:pt x="36" y="62"/>
                    </a:moveTo>
                    <a:lnTo>
                      <a:pt x="41" y="62"/>
                    </a:lnTo>
                    <a:lnTo>
                      <a:pt x="41" y="62"/>
                    </a:lnTo>
                    <a:lnTo>
                      <a:pt x="45" y="51"/>
                    </a:lnTo>
                    <a:lnTo>
                      <a:pt x="53" y="39"/>
                    </a:lnTo>
                    <a:lnTo>
                      <a:pt x="64" y="32"/>
                    </a:lnTo>
                    <a:lnTo>
                      <a:pt x="75" y="26"/>
                    </a:lnTo>
                    <a:lnTo>
                      <a:pt x="75" y="26"/>
                    </a:lnTo>
                    <a:lnTo>
                      <a:pt x="68" y="15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1" y="2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4" y="2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8" y="15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13" y="32"/>
                    </a:lnTo>
                    <a:lnTo>
                      <a:pt x="23" y="39"/>
                    </a:lnTo>
                    <a:lnTo>
                      <a:pt x="30" y="51"/>
                    </a:lnTo>
                    <a:lnTo>
                      <a:pt x="36" y="62"/>
                    </a:lnTo>
                    <a:lnTo>
                      <a:pt x="36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65">
                <a:extLst>
                  <a:ext uri="{FF2B5EF4-FFF2-40B4-BE49-F238E27FC236}">
                    <a16:creationId xmlns:a16="http://schemas.microsoft.com/office/drawing/2014/main" id="{81F8D219-0DE3-4C5E-8F09-D6924C0EC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1" y="3683000"/>
                <a:ext cx="119063" cy="98425"/>
              </a:xfrm>
              <a:custGeom>
                <a:avLst/>
                <a:gdLst>
                  <a:gd name="T0" fmla="*/ 75 w 75"/>
                  <a:gd name="T1" fmla="*/ 26 h 62"/>
                  <a:gd name="T2" fmla="*/ 75 w 75"/>
                  <a:gd name="T3" fmla="*/ 26 h 62"/>
                  <a:gd name="T4" fmla="*/ 68 w 75"/>
                  <a:gd name="T5" fmla="*/ 15 h 62"/>
                  <a:gd name="T6" fmla="*/ 62 w 75"/>
                  <a:gd name="T7" fmla="*/ 4 h 62"/>
                  <a:gd name="T8" fmla="*/ 62 w 75"/>
                  <a:gd name="T9" fmla="*/ 4 h 62"/>
                  <a:gd name="T10" fmla="*/ 51 w 75"/>
                  <a:gd name="T11" fmla="*/ 2 h 62"/>
                  <a:gd name="T12" fmla="*/ 38 w 75"/>
                  <a:gd name="T13" fmla="*/ 0 h 62"/>
                  <a:gd name="T14" fmla="*/ 38 w 75"/>
                  <a:gd name="T15" fmla="*/ 0 h 62"/>
                  <a:gd name="T16" fmla="*/ 25 w 75"/>
                  <a:gd name="T17" fmla="*/ 2 h 62"/>
                  <a:gd name="T18" fmla="*/ 12 w 75"/>
                  <a:gd name="T19" fmla="*/ 4 h 62"/>
                  <a:gd name="T20" fmla="*/ 12 w 75"/>
                  <a:gd name="T21" fmla="*/ 4 h 62"/>
                  <a:gd name="T22" fmla="*/ 8 w 75"/>
                  <a:gd name="T23" fmla="*/ 15 h 62"/>
                  <a:gd name="T24" fmla="*/ 0 w 75"/>
                  <a:gd name="T25" fmla="*/ 26 h 62"/>
                  <a:gd name="T26" fmla="*/ 0 w 75"/>
                  <a:gd name="T27" fmla="*/ 26 h 62"/>
                  <a:gd name="T28" fmla="*/ 14 w 75"/>
                  <a:gd name="T29" fmla="*/ 32 h 62"/>
                  <a:gd name="T30" fmla="*/ 23 w 75"/>
                  <a:gd name="T31" fmla="*/ 39 h 62"/>
                  <a:gd name="T32" fmla="*/ 30 w 75"/>
                  <a:gd name="T33" fmla="*/ 51 h 62"/>
                  <a:gd name="T34" fmla="*/ 34 w 75"/>
                  <a:gd name="T35" fmla="*/ 62 h 62"/>
                  <a:gd name="T36" fmla="*/ 40 w 75"/>
                  <a:gd name="T37" fmla="*/ 62 h 62"/>
                  <a:gd name="T38" fmla="*/ 40 w 75"/>
                  <a:gd name="T39" fmla="*/ 62 h 62"/>
                  <a:gd name="T40" fmla="*/ 45 w 75"/>
                  <a:gd name="T41" fmla="*/ 51 h 62"/>
                  <a:gd name="T42" fmla="*/ 53 w 75"/>
                  <a:gd name="T43" fmla="*/ 39 h 62"/>
                  <a:gd name="T44" fmla="*/ 62 w 75"/>
                  <a:gd name="T45" fmla="*/ 32 h 62"/>
                  <a:gd name="T46" fmla="*/ 75 w 75"/>
                  <a:gd name="T47" fmla="*/ 26 h 62"/>
                  <a:gd name="T48" fmla="*/ 75 w 75"/>
                  <a:gd name="T49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5" h="62">
                    <a:moveTo>
                      <a:pt x="75" y="26"/>
                    </a:moveTo>
                    <a:lnTo>
                      <a:pt x="75" y="26"/>
                    </a:lnTo>
                    <a:lnTo>
                      <a:pt x="68" y="15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51" y="2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8" y="15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14" y="32"/>
                    </a:lnTo>
                    <a:lnTo>
                      <a:pt x="23" y="39"/>
                    </a:lnTo>
                    <a:lnTo>
                      <a:pt x="30" y="51"/>
                    </a:lnTo>
                    <a:lnTo>
                      <a:pt x="34" y="62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45" y="51"/>
                    </a:lnTo>
                    <a:lnTo>
                      <a:pt x="53" y="39"/>
                    </a:lnTo>
                    <a:lnTo>
                      <a:pt x="62" y="32"/>
                    </a:lnTo>
                    <a:lnTo>
                      <a:pt x="75" y="26"/>
                    </a:lnTo>
                    <a:lnTo>
                      <a:pt x="7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66">
                <a:extLst>
                  <a:ext uri="{FF2B5EF4-FFF2-40B4-BE49-F238E27FC236}">
                    <a16:creationId xmlns:a16="http://schemas.microsoft.com/office/drawing/2014/main" id="{45E63360-23F5-418D-811C-D9B063486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038" y="3621088"/>
                <a:ext cx="106363" cy="103188"/>
              </a:xfrm>
              <a:custGeom>
                <a:avLst/>
                <a:gdLst>
                  <a:gd name="T0" fmla="*/ 33 w 67"/>
                  <a:gd name="T1" fmla="*/ 65 h 65"/>
                  <a:gd name="T2" fmla="*/ 33 w 67"/>
                  <a:gd name="T3" fmla="*/ 65 h 65"/>
                  <a:gd name="T4" fmla="*/ 41 w 67"/>
                  <a:gd name="T5" fmla="*/ 65 h 65"/>
                  <a:gd name="T6" fmla="*/ 46 w 67"/>
                  <a:gd name="T7" fmla="*/ 63 h 65"/>
                  <a:gd name="T8" fmla="*/ 52 w 67"/>
                  <a:gd name="T9" fmla="*/ 60 h 65"/>
                  <a:gd name="T10" fmla="*/ 58 w 67"/>
                  <a:gd name="T11" fmla="*/ 56 h 65"/>
                  <a:gd name="T12" fmla="*/ 61 w 67"/>
                  <a:gd name="T13" fmla="*/ 50 h 65"/>
                  <a:gd name="T14" fmla="*/ 63 w 67"/>
                  <a:gd name="T15" fmla="*/ 45 h 65"/>
                  <a:gd name="T16" fmla="*/ 65 w 67"/>
                  <a:gd name="T17" fmla="*/ 39 h 65"/>
                  <a:gd name="T18" fmla="*/ 67 w 67"/>
                  <a:gd name="T19" fmla="*/ 31 h 65"/>
                  <a:gd name="T20" fmla="*/ 67 w 67"/>
                  <a:gd name="T21" fmla="*/ 31 h 65"/>
                  <a:gd name="T22" fmla="*/ 65 w 67"/>
                  <a:gd name="T23" fmla="*/ 26 h 65"/>
                  <a:gd name="T24" fmla="*/ 63 w 67"/>
                  <a:gd name="T25" fmla="*/ 20 h 65"/>
                  <a:gd name="T26" fmla="*/ 61 w 67"/>
                  <a:gd name="T27" fmla="*/ 15 h 65"/>
                  <a:gd name="T28" fmla="*/ 58 w 67"/>
                  <a:gd name="T29" fmla="*/ 9 h 65"/>
                  <a:gd name="T30" fmla="*/ 52 w 67"/>
                  <a:gd name="T31" fmla="*/ 5 h 65"/>
                  <a:gd name="T32" fmla="*/ 46 w 67"/>
                  <a:gd name="T33" fmla="*/ 1 h 65"/>
                  <a:gd name="T34" fmla="*/ 41 w 67"/>
                  <a:gd name="T35" fmla="*/ 0 h 65"/>
                  <a:gd name="T36" fmla="*/ 33 w 67"/>
                  <a:gd name="T37" fmla="*/ 0 h 65"/>
                  <a:gd name="T38" fmla="*/ 33 w 67"/>
                  <a:gd name="T39" fmla="*/ 0 h 65"/>
                  <a:gd name="T40" fmla="*/ 26 w 67"/>
                  <a:gd name="T41" fmla="*/ 0 h 65"/>
                  <a:gd name="T42" fmla="*/ 20 w 67"/>
                  <a:gd name="T43" fmla="*/ 1 h 65"/>
                  <a:gd name="T44" fmla="*/ 15 w 67"/>
                  <a:gd name="T45" fmla="*/ 5 h 65"/>
                  <a:gd name="T46" fmla="*/ 11 w 67"/>
                  <a:gd name="T47" fmla="*/ 9 h 65"/>
                  <a:gd name="T48" fmla="*/ 5 w 67"/>
                  <a:gd name="T49" fmla="*/ 15 h 65"/>
                  <a:gd name="T50" fmla="*/ 3 w 67"/>
                  <a:gd name="T51" fmla="*/ 20 h 65"/>
                  <a:gd name="T52" fmla="*/ 1 w 67"/>
                  <a:gd name="T53" fmla="*/ 26 h 65"/>
                  <a:gd name="T54" fmla="*/ 0 w 67"/>
                  <a:gd name="T55" fmla="*/ 31 h 65"/>
                  <a:gd name="T56" fmla="*/ 0 w 67"/>
                  <a:gd name="T57" fmla="*/ 31 h 65"/>
                  <a:gd name="T58" fmla="*/ 1 w 67"/>
                  <a:gd name="T59" fmla="*/ 39 h 65"/>
                  <a:gd name="T60" fmla="*/ 3 w 67"/>
                  <a:gd name="T61" fmla="*/ 45 h 65"/>
                  <a:gd name="T62" fmla="*/ 5 w 67"/>
                  <a:gd name="T63" fmla="*/ 50 h 65"/>
                  <a:gd name="T64" fmla="*/ 11 w 67"/>
                  <a:gd name="T65" fmla="*/ 56 h 65"/>
                  <a:gd name="T66" fmla="*/ 15 w 67"/>
                  <a:gd name="T67" fmla="*/ 60 h 65"/>
                  <a:gd name="T68" fmla="*/ 20 w 67"/>
                  <a:gd name="T69" fmla="*/ 63 h 65"/>
                  <a:gd name="T70" fmla="*/ 26 w 67"/>
                  <a:gd name="T71" fmla="*/ 65 h 65"/>
                  <a:gd name="T72" fmla="*/ 33 w 67"/>
                  <a:gd name="T73" fmla="*/ 65 h 65"/>
                  <a:gd name="T74" fmla="*/ 33 w 67"/>
                  <a:gd name="T7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7" h="65">
                    <a:moveTo>
                      <a:pt x="33" y="65"/>
                    </a:moveTo>
                    <a:lnTo>
                      <a:pt x="33" y="65"/>
                    </a:lnTo>
                    <a:lnTo>
                      <a:pt x="41" y="65"/>
                    </a:lnTo>
                    <a:lnTo>
                      <a:pt x="46" y="63"/>
                    </a:lnTo>
                    <a:lnTo>
                      <a:pt x="52" y="60"/>
                    </a:lnTo>
                    <a:lnTo>
                      <a:pt x="58" y="56"/>
                    </a:lnTo>
                    <a:lnTo>
                      <a:pt x="61" y="50"/>
                    </a:lnTo>
                    <a:lnTo>
                      <a:pt x="63" y="45"/>
                    </a:lnTo>
                    <a:lnTo>
                      <a:pt x="65" y="39"/>
                    </a:lnTo>
                    <a:lnTo>
                      <a:pt x="67" y="31"/>
                    </a:lnTo>
                    <a:lnTo>
                      <a:pt x="67" y="31"/>
                    </a:lnTo>
                    <a:lnTo>
                      <a:pt x="65" y="26"/>
                    </a:lnTo>
                    <a:lnTo>
                      <a:pt x="63" y="20"/>
                    </a:lnTo>
                    <a:lnTo>
                      <a:pt x="61" y="15"/>
                    </a:lnTo>
                    <a:lnTo>
                      <a:pt x="58" y="9"/>
                    </a:lnTo>
                    <a:lnTo>
                      <a:pt x="52" y="5"/>
                    </a:lnTo>
                    <a:lnTo>
                      <a:pt x="46" y="1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6" y="0"/>
                    </a:lnTo>
                    <a:lnTo>
                      <a:pt x="20" y="1"/>
                    </a:lnTo>
                    <a:lnTo>
                      <a:pt x="15" y="5"/>
                    </a:lnTo>
                    <a:lnTo>
                      <a:pt x="11" y="9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9"/>
                    </a:lnTo>
                    <a:lnTo>
                      <a:pt x="3" y="45"/>
                    </a:lnTo>
                    <a:lnTo>
                      <a:pt x="5" y="50"/>
                    </a:lnTo>
                    <a:lnTo>
                      <a:pt x="11" y="56"/>
                    </a:lnTo>
                    <a:lnTo>
                      <a:pt x="15" y="60"/>
                    </a:lnTo>
                    <a:lnTo>
                      <a:pt x="20" y="63"/>
                    </a:lnTo>
                    <a:lnTo>
                      <a:pt x="26" y="65"/>
                    </a:lnTo>
                    <a:lnTo>
                      <a:pt x="33" y="65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67">
                <a:extLst>
                  <a:ext uri="{FF2B5EF4-FFF2-40B4-BE49-F238E27FC236}">
                    <a16:creationId xmlns:a16="http://schemas.microsoft.com/office/drawing/2014/main" id="{CCC9800C-66EA-4214-B71C-8CF3417E9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413" y="3740150"/>
                <a:ext cx="201613" cy="136525"/>
              </a:xfrm>
              <a:custGeom>
                <a:avLst/>
                <a:gdLst>
                  <a:gd name="T0" fmla="*/ 114 w 127"/>
                  <a:gd name="T1" fmla="*/ 48 h 86"/>
                  <a:gd name="T2" fmla="*/ 114 w 127"/>
                  <a:gd name="T3" fmla="*/ 86 h 86"/>
                  <a:gd name="T4" fmla="*/ 127 w 127"/>
                  <a:gd name="T5" fmla="*/ 86 h 86"/>
                  <a:gd name="T6" fmla="*/ 127 w 127"/>
                  <a:gd name="T7" fmla="*/ 48 h 86"/>
                  <a:gd name="T8" fmla="*/ 127 w 127"/>
                  <a:gd name="T9" fmla="*/ 48 h 86"/>
                  <a:gd name="T10" fmla="*/ 127 w 127"/>
                  <a:gd name="T11" fmla="*/ 43 h 86"/>
                  <a:gd name="T12" fmla="*/ 125 w 127"/>
                  <a:gd name="T13" fmla="*/ 39 h 86"/>
                  <a:gd name="T14" fmla="*/ 120 w 127"/>
                  <a:gd name="T15" fmla="*/ 33 h 86"/>
                  <a:gd name="T16" fmla="*/ 120 w 127"/>
                  <a:gd name="T17" fmla="*/ 33 h 86"/>
                  <a:gd name="T18" fmla="*/ 118 w 127"/>
                  <a:gd name="T19" fmla="*/ 26 h 86"/>
                  <a:gd name="T20" fmla="*/ 114 w 127"/>
                  <a:gd name="T21" fmla="*/ 18 h 86"/>
                  <a:gd name="T22" fmla="*/ 108 w 127"/>
                  <a:gd name="T23" fmla="*/ 13 h 86"/>
                  <a:gd name="T24" fmla="*/ 101 w 127"/>
                  <a:gd name="T25" fmla="*/ 7 h 86"/>
                  <a:gd name="T26" fmla="*/ 93 w 127"/>
                  <a:gd name="T27" fmla="*/ 3 h 86"/>
                  <a:gd name="T28" fmla="*/ 84 w 127"/>
                  <a:gd name="T29" fmla="*/ 1 h 86"/>
                  <a:gd name="T30" fmla="*/ 63 w 127"/>
                  <a:gd name="T31" fmla="*/ 0 h 86"/>
                  <a:gd name="T32" fmla="*/ 63 w 127"/>
                  <a:gd name="T33" fmla="*/ 0 h 86"/>
                  <a:gd name="T34" fmla="*/ 43 w 127"/>
                  <a:gd name="T35" fmla="*/ 1 h 86"/>
                  <a:gd name="T36" fmla="*/ 33 w 127"/>
                  <a:gd name="T37" fmla="*/ 3 h 86"/>
                  <a:gd name="T38" fmla="*/ 26 w 127"/>
                  <a:gd name="T39" fmla="*/ 7 h 86"/>
                  <a:gd name="T40" fmla="*/ 18 w 127"/>
                  <a:gd name="T41" fmla="*/ 13 h 86"/>
                  <a:gd name="T42" fmla="*/ 15 w 127"/>
                  <a:gd name="T43" fmla="*/ 18 h 86"/>
                  <a:gd name="T44" fmla="*/ 9 w 127"/>
                  <a:gd name="T45" fmla="*/ 26 h 86"/>
                  <a:gd name="T46" fmla="*/ 7 w 127"/>
                  <a:gd name="T47" fmla="*/ 33 h 86"/>
                  <a:gd name="T48" fmla="*/ 7 w 127"/>
                  <a:gd name="T49" fmla="*/ 33 h 86"/>
                  <a:gd name="T50" fmla="*/ 1 w 127"/>
                  <a:gd name="T51" fmla="*/ 39 h 86"/>
                  <a:gd name="T52" fmla="*/ 0 w 127"/>
                  <a:gd name="T53" fmla="*/ 43 h 86"/>
                  <a:gd name="T54" fmla="*/ 0 w 127"/>
                  <a:gd name="T55" fmla="*/ 48 h 86"/>
                  <a:gd name="T56" fmla="*/ 0 w 127"/>
                  <a:gd name="T57" fmla="*/ 86 h 86"/>
                  <a:gd name="T58" fmla="*/ 13 w 127"/>
                  <a:gd name="T59" fmla="*/ 86 h 86"/>
                  <a:gd name="T60" fmla="*/ 13 w 127"/>
                  <a:gd name="T61" fmla="*/ 48 h 86"/>
                  <a:gd name="T62" fmla="*/ 13 w 127"/>
                  <a:gd name="T63" fmla="*/ 48 h 86"/>
                  <a:gd name="T64" fmla="*/ 15 w 127"/>
                  <a:gd name="T65" fmla="*/ 46 h 86"/>
                  <a:gd name="T66" fmla="*/ 16 w 127"/>
                  <a:gd name="T67" fmla="*/ 46 h 86"/>
                  <a:gd name="T68" fmla="*/ 112 w 127"/>
                  <a:gd name="T69" fmla="*/ 46 h 86"/>
                  <a:gd name="T70" fmla="*/ 112 w 127"/>
                  <a:gd name="T71" fmla="*/ 46 h 86"/>
                  <a:gd name="T72" fmla="*/ 112 w 127"/>
                  <a:gd name="T73" fmla="*/ 46 h 86"/>
                  <a:gd name="T74" fmla="*/ 114 w 127"/>
                  <a:gd name="T75" fmla="*/ 48 h 86"/>
                  <a:gd name="T76" fmla="*/ 114 w 127"/>
                  <a:gd name="T77" fmla="*/ 4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7" h="86">
                    <a:moveTo>
                      <a:pt x="114" y="48"/>
                    </a:moveTo>
                    <a:lnTo>
                      <a:pt x="114" y="86"/>
                    </a:lnTo>
                    <a:lnTo>
                      <a:pt x="127" y="86"/>
                    </a:lnTo>
                    <a:lnTo>
                      <a:pt x="127" y="48"/>
                    </a:lnTo>
                    <a:lnTo>
                      <a:pt x="127" y="48"/>
                    </a:lnTo>
                    <a:lnTo>
                      <a:pt x="127" y="43"/>
                    </a:lnTo>
                    <a:lnTo>
                      <a:pt x="125" y="39"/>
                    </a:lnTo>
                    <a:lnTo>
                      <a:pt x="120" y="33"/>
                    </a:lnTo>
                    <a:lnTo>
                      <a:pt x="120" y="33"/>
                    </a:lnTo>
                    <a:lnTo>
                      <a:pt x="118" y="26"/>
                    </a:lnTo>
                    <a:lnTo>
                      <a:pt x="114" y="18"/>
                    </a:lnTo>
                    <a:lnTo>
                      <a:pt x="108" y="13"/>
                    </a:lnTo>
                    <a:lnTo>
                      <a:pt x="101" y="7"/>
                    </a:lnTo>
                    <a:lnTo>
                      <a:pt x="93" y="3"/>
                    </a:lnTo>
                    <a:lnTo>
                      <a:pt x="84" y="1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43" y="1"/>
                    </a:lnTo>
                    <a:lnTo>
                      <a:pt x="33" y="3"/>
                    </a:lnTo>
                    <a:lnTo>
                      <a:pt x="26" y="7"/>
                    </a:lnTo>
                    <a:lnTo>
                      <a:pt x="18" y="13"/>
                    </a:lnTo>
                    <a:lnTo>
                      <a:pt x="15" y="18"/>
                    </a:lnTo>
                    <a:lnTo>
                      <a:pt x="9" y="26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48"/>
                    </a:lnTo>
                    <a:lnTo>
                      <a:pt x="0" y="86"/>
                    </a:lnTo>
                    <a:lnTo>
                      <a:pt x="13" y="86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5" y="46"/>
                    </a:lnTo>
                    <a:lnTo>
                      <a:pt x="16" y="46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4" y="48"/>
                    </a:lnTo>
                    <a:lnTo>
                      <a:pt x="114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68">
                <a:extLst>
                  <a:ext uri="{FF2B5EF4-FFF2-40B4-BE49-F238E27FC236}">
                    <a16:creationId xmlns:a16="http://schemas.microsoft.com/office/drawing/2014/main" id="{D419E017-48D9-4D40-BF76-010049BF6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6638" y="3621088"/>
                <a:ext cx="104775" cy="103188"/>
              </a:xfrm>
              <a:custGeom>
                <a:avLst/>
                <a:gdLst>
                  <a:gd name="T0" fmla="*/ 34 w 66"/>
                  <a:gd name="T1" fmla="*/ 65 h 65"/>
                  <a:gd name="T2" fmla="*/ 34 w 66"/>
                  <a:gd name="T3" fmla="*/ 65 h 65"/>
                  <a:gd name="T4" fmla="*/ 39 w 66"/>
                  <a:gd name="T5" fmla="*/ 65 h 65"/>
                  <a:gd name="T6" fmla="*/ 45 w 66"/>
                  <a:gd name="T7" fmla="*/ 63 h 65"/>
                  <a:gd name="T8" fmla="*/ 51 w 66"/>
                  <a:gd name="T9" fmla="*/ 60 h 65"/>
                  <a:gd name="T10" fmla="*/ 56 w 66"/>
                  <a:gd name="T11" fmla="*/ 56 h 65"/>
                  <a:gd name="T12" fmla="*/ 60 w 66"/>
                  <a:gd name="T13" fmla="*/ 50 h 65"/>
                  <a:gd name="T14" fmla="*/ 64 w 66"/>
                  <a:gd name="T15" fmla="*/ 45 h 65"/>
                  <a:gd name="T16" fmla="*/ 66 w 66"/>
                  <a:gd name="T17" fmla="*/ 39 h 65"/>
                  <a:gd name="T18" fmla="*/ 66 w 66"/>
                  <a:gd name="T19" fmla="*/ 31 h 65"/>
                  <a:gd name="T20" fmla="*/ 66 w 66"/>
                  <a:gd name="T21" fmla="*/ 31 h 65"/>
                  <a:gd name="T22" fmla="*/ 66 w 66"/>
                  <a:gd name="T23" fmla="*/ 26 h 65"/>
                  <a:gd name="T24" fmla="*/ 64 w 66"/>
                  <a:gd name="T25" fmla="*/ 20 h 65"/>
                  <a:gd name="T26" fmla="*/ 60 w 66"/>
                  <a:gd name="T27" fmla="*/ 15 h 65"/>
                  <a:gd name="T28" fmla="*/ 56 w 66"/>
                  <a:gd name="T29" fmla="*/ 9 h 65"/>
                  <a:gd name="T30" fmla="*/ 51 w 66"/>
                  <a:gd name="T31" fmla="*/ 5 h 65"/>
                  <a:gd name="T32" fmla="*/ 45 w 66"/>
                  <a:gd name="T33" fmla="*/ 1 h 65"/>
                  <a:gd name="T34" fmla="*/ 39 w 66"/>
                  <a:gd name="T35" fmla="*/ 0 h 65"/>
                  <a:gd name="T36" fmla="*/ 34 w 66"/>
                  <a:gd name="T37" fmla="*/ 0 h 65"/>
                  <a:gd name="T38" fmla="*/ 34 w 66"/>
                  <a:gd name="T39" fmla="*/ 0 h 65"/>
                  <a:gd name="T40" fmla="*/ 26 w 66"/>
                  <a:gd name="T41" fmla="*/ 0 h 65"/>
                  <a:gd name="T42" fmla="*/ 21 w 66"/>
                  <a:gd name="T43" fmla="*/ 1 h 65"/>
                  <a:gd name="T44" fmla="*/ 15 w 66"/>
                  <a:gd name="T45" fmla="*/ 5 h 65"/>
                  <a:gd name="T46" fmla="*/ 9 w 66"/>
                  <a:gd name="T47" fmla="*/ 9 h 65"/>
                  <a:gd name="T48" fmla="*/ 6 w 66"/>
                  <a:gd name="T49" fmla="*/ 15 h 65"/>
                  <a:gd name="T50" fmla="*/ 2 w 66"/>
                  <a:gd name="T51" fmla="*/ 20 h 65"/>
                  <a:gd name="T52" fmla="*/ 0 w 66"/>
                  <a:gd name="T53" fmla="*/ 26 h 65"/>
                  <a:gd name="T54" fmla="*/ 0 w 66"/>
                  <a:gd name="T55" fmla="*/ 31 h 65"/>
                  <a:gd name="T56" fmla="*/ 0 w 66"/>
                  <a:gd name="T57" fmla="*/ 31 h 65"/>
                  <a:gd name="T58" fmla="*/ 0 w 66"/>
                  <a:gd name="T59" fmla="*/ 39 h 65"/>
                  <a:gd name="T60" fmla="*/ 2 w 66"/>
                  <a:gd name="T61" fmla="*/ 45 h 65"/>
                  <a:gd name="T62" fmla="*/ 6 w 66"/>
                  <a:gd name="T63" fmla="*/ 50 h 65"/>
                  <a:gd name="T64" fmla="*/ 9 w 66"/>
                  <a:gd name="T65" fmla="*/ 56 h 65"/>
                  <a:gd name="T66" fmla="*/ 15 w 66"/>
                  <a:gd name="T67" fmla="*/ 60 h 65"/>
                  <a:gd name="T68" fmla="*/ 21 w 66"/>
                  <a:gd name="T69" fmla="*/ 63 h 65"/>
                  <a:gd name="T70" fmla="*/ 26 w 66"/>
                  <a:gd name="T71" fmla="*/ 65 h 65"/>
                  <a:gd name="T72" fmla="*/ 34 w 66"/>
                  <a:gd name="T73" fmla="*/ 65 h 65"/>
                  <a:gd name="T74" fmla="*/ 34 w 66"/>
                  <a:gd name="T7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6" h="65">
                    <a:moveTo>
                      <a:pt x="34" y="65"/>
                    </a:moveTo>
                    <a:lnTo>
                      <a:pt x="34" y="65"/>
                    </a:lnTo>
                    <a:lnTo>
                      <a:pt x="39" y="65"/>
                    </a:lnTo>
                    <a:lnTo>
                      <a:pt x="45" y="63"/>
                    </a:lnTo>
                    <a:lnTo>
                      <a:pt x="51" y="60"/>
                    </a:lnTo>
                    <a:lnTo>
                      <a:pt x="56" y="56"/>
                    </a:lnTo>
                    <a:lnTo>
                      <a:pt x="60" y="50"/>
                    </a:lnTo>
                    <a:lnTo>
                      <a:pt x="64" y="45"/>
                    </a:lnTo>
                    <a:lnTo>
                      <a:pt x="66" y="39"/>
                    </a:lnTo>
                    <a:lnTo>
                      <a:pt x="66" y="31"/>
                    </a:lnTo>
                    <a:lnTo>
                      <a:pt x="66" y="31"/>
                    </a:lnTo>
                    <a:lnTo>
                      <a:pt x="66" y="26"/>
                    </a:lnTo>
                    <a:lnTo>
                      <a:pt x="64" y="20"/>
                    </a:lnTo>
                    <a:lnTo>
                      <a:pt x="60" y="15"/>
                    </a:lnTo>
                    <a:lnTo>
                      <a:pt x="56" y="9"/>
                    </a:lnTo>
                    <a:lnTo>
                      <a:pt x="51" y="5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5" y="5"/>
                    </a:lnTo>
                    <a:lnTo>
                      <a:pt x="9" y="9"/>
                    </a:lnTo>
                    <a:lnTo>
                      <a:pt x="6" y="15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2" y="45"/>
                    </a:lnTo>
                    <a:lnTo>
                      <a:pt x="6" y="50"/>
                    </a:lnTo>
                    <a:lnTo>
                      <a:pt x="9" y="56"/>
                    </a:lnTo>
                    <a:lnTo>
                      <a:pt x="15" y="60"/>
                    </a:lnTo>
                    <a:lnTo>
                      <a:pt x="21" y="63"/>
                    </a:lnTo>
                    <a:lnTo>
                      <a:pt x="26" y="65"/>
                    </a:lnTo>
                    <a:lnTo>
                      <a:pt x="34" y="65"/>
                    </a:lnTo>
                    <a:lnTo>
                      <a:pt x="3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69">
                <a:extLst>
                  <a:ext uri="{FF2B5EF4-FFF2-40B4-BE49-F238E27FC236}">
                    <a16:creationId xmlns:a16="http://schemas.microsoft.com/office/drawing/2014/main" id="{57EBFAF5-AC92-4D61-86A8-66EB81D8E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5838" y="3740150"/>
                <a:ext cx="204788" cy="136525"/>
              </a:xfrm>
              <a:custGeom>
                <a:avLst/>
                <a:gdLst>
                  <a:gd name="T0" fmla="*/ 9 w 129"/>
                  <a:gd name="T1" fmla="*/ 33 h 86"/>
                  <a:gd name="T2" fmla="*/ 9 w 129"/>
                  <a:gd name="T3" fmla="*/ 33 h 86"/>
                  <a:gd name="T4" fmla="*/ 4 w 129"/>
                  <a:gd name="T5" fmla="*/ 39 h 86"/>
                  <a:gd name="T6" fmla="*/ 2 w 129"/>
                  <a:gd name="T7" fmla="*/ 43 h 86"/>
                  <a:gd name="T8" fmla="*/ 0 w 129"/>
                  <a:gd name="T9" fmla="*/ 48 h 86"/>
                  <a:gd name="T10" fmla="*/ 0 w 129"/>
                  <a:gd name="T11" fmla="*/ 86 h 86"/>
                  <a:gd name="T12" fmla="*/ 15 w 129"/>
                  <a:gd name="T13" fmla="*/ 86 h 86"/>
                  <a:gd name="T14" fmla="*/ 15 w 129"/>
                  <a:gd name="T15" fmla="*/ 48 h 86"/>
                  <a:gd name="T16" fmla="*/ 15 w 129"/>
                  <a:gd name="T17" fmla="*/ 48 h 86"/>
                  <a:gd name="T18" fmla="*/ 15 w 129"/>
                  <a:gd name="T19" fmla="*/ 46 h 86"/>
                  <a:gd name="T20" fmla="*/ 17 w 129"/>
                  <a:gd name="T21" fmla="*/ 46 h 86"/>
                  <a:gd name="T22" fmla="*/ 113 w 129"/>
                  <a:gd name="T23" fmla="*/ 46 h 86"/>
                  <a:gd name="T24" fmla="*/ 113 w 129"/>
                  <a:gd name="T25" fmla="*/ 46 h 86"/>
                  <a:gd name="T26" fmla="*/ 114 w 129"/>
                  <a:gd name="T27" fmla="*/ 46 h 86"/>
                  <a:gd name="T28" fmla="*/ 114 w 129"/>
                  <a:gd name="T29" fmla="*/ 48 h 86"/>
                  <a:gd name="T30" fmla="*/ 114 w 129"/>
                  <a:gd name="T31" fmla="*/ 86 h 86"/>
                  <a:gd name="T32" fmla="*/ 129 w 129"/>
                  <a:gd name="T33" fmla="*/ 86 h 86"/>
                  <a:gd name="T34" fmla="*/ 129 w 129"/>
                  <a:gd name="T35" fmla="*/ 48 h 86"/>
                  <a:gd name="T36" fmla="*/ 129 w 129"/>
                  <a:gd name="T37" fmla="*/ 48 h 86"/>
                  <a:gd name="T38" fmla="*/ 128 w 129"/>
                  <a:gd name="T39" fmla="*/ 43 h 86"/>
                  <a:gd name="T40" fmla="*/ 128 w 129"/>
                  <a:gd name="T41" fmla="*/ 39 h 86"/>
                  <a:gd name="T42" fmla="*/ 120 w 129"/>
                  <a:gd name="T43" fmla="*/ 33 h 86"/>
                  <a:gd name="T44" fmla="*/ 120 w 129"/>
                  <a:gd name="T45" fmla="*/ 33 h 86"/>
                  <a:gd name="T46" fmla="*/ 118 w 129"/>
                  <a:gd name="T47" fmla="*/ 26 h 86"/>
                  <a:gd name="T48" fmla="*/ 114 w 129"/>
                  <a:gd name="T49" fmla="*/ 18 h 86"/>
                  <a:gd name="T50" fmla="*/ 109 w 129"/>
                  <a:gd name="T51" fmla="*/ 13 h 86"/>
                  <a:gd name="T52" fmla="*/ 101 w 129"/>
                  <a:gd name="T53" fmla="*/ 7 h 86"/>
                  <a:gd name="T54" fmla="*/ 94 w 129"/>
                  <a:gd name="T55" fmla="*/ 3 h 86"/>
                  <a:gd name="T56" fmla="*/ 84 w 129"/>
                  <a:gd name="T57" fmla="*/ 1 h 86"/>
                  <a:gd name="T58" fmla="*/ 66 w 129"/>
                  <a:gd name="T59" fmla="*/ 0 h 86"/>
                  <a:gd name="T60" fmla="*/ 66 w 129"/>
                  <a:gd name="T61" fmla="*/ 0 h 86"/>
                  <a:gd name="T62" fmla="*/ 45 w 129"/>
                  <a:gd name="T63" fmla="*/ 1 h 86"/>
                  <a:gd name="T64" fmla="*/ 36 w 129"/>
                  <a:gd name="T65" fmla="*/ 3 h 86"/>
                  <a:gd name="T66" fmla="*/ 28 w 129"/>
                  <a:gd name="T67" fmla="*/ 7 h 86"/>
                  <a:gd name="T68" fmla="*/ 21 w 129"/>
                  <a:gd name="T69" fmla="*/ 13 h 86"/>
                  <a:gd name="T70" fmla="*/ 15 w 129"/>
                  <a:gd name="T71" fmla="*/ 18 h 86"/>
                  <a:gd name="T72" fmla="*/ 11 w 129"/>
                  <a:gd name="T73" fmla="*/ 26 h 86"/>
                  <a:gd name="T74" fmla="*/ 9 w 129"/>
                  <a:gd name="T75" fmla="*/ 33 h 86"/>
                  <a:gd name="T76" fmla="*/ 9 w 129"/>
                  <a:gd name="T77" fmla="*/ 3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86">
                    <a:moveTo>
                      <a:pt x="9" y="33"/>
                    </a:moveTo>
                    <a:lnTo>
                      <a:pt x="9" y="33"/>
                    </a:lnTo>
                    <a:lnTo>
                      <a:pt x="4" y="39"/>
                    </a:lnTo>
                    <a:lnTo>
                      <a:pt x="2" y="43"/>
                    </a:lnTo>
                    <a:lnTo>
                      <a:pt x="0" y="48"/>
                    </a:lnTo>
                    <a:lnTo>
                      <a:pt x="0" y="86"/>
                    </a:lnTo>
                    <a:lnTo>
                      <a:pt x="15" y="86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7" y="46"/>
                    </a:lnTo>
                    <a:lnTo>
                      <a:pt x="113" y="46"/>
                    </a:lnTo>
                    <a:lnTo>
                      <a:pt x="113" y="46"/>
                    </a:lnTo>
                    <a:lnTo>
                      <a:pt x="114" y="46"/>
                    </a:lnTo>
                    <a:lnTo>
                      <a:pt x="114" y="48"/>
                    </a:lnTo>
                    <a:lnTo>
                      <a:pt x="114" y="86"/>
                    </a:lnTo>
                    <a:lnTo>
                      <a:pt x="129" y="86"/>
                    </a:lnTo>
                    <a:lnTo>
                      <a:pt x="129" y="48"/>
                    </a:lnTo>
                    <a:lnTo>
                      <a:pt x="129" y="48"/>
                    </a:lnTo>
                    <a:lnTo>
                      <a:pt x="128" y="43"/>
                    </a:lnTo>
                    <a:lnTo>
                      <a:pt x="128" y="39"/>
                    </a:lnTo>
                    <a:lnTo>
                      <a:pt x="120" y="33"/>
                    </a:lnTo>
                    <a:lnTo>
                      <a:pt x="120" y="33"/>
                    </a:lnTo>
                    <a:lnTo>
                      <a:pt x="118" y="26"/>
                    </a:lnTo>
                    <a:lnTo>
                      <a:pt x="114" y="18"/>
                    </a:lnTo>
                    <a:lnTo>
                      <a:pt x="109" y="13"/>
                    </a:lnTo>
                    <a:lnTo>
                      <a:pt x="101" y="7"/>
                    </a:lnTo>
                    <a:lnTo>
                      <a:pt x="94" y="3"/>
                    </a:lnTo>
                    <a:lnTo>
                      <a:pt x="84" y="1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45" y="1"/>
                    </a:lnTo>
                    <a:lnTo>
                      <a:pt x="36" y="3"/>
                    </a:lnTo>
                    <a:lnTo>
                      <a:pt x="28" y="7"/>
                    </a:lnTo>
                    <a:lnTo>
                      <a:pt x="21" y="13"/>
                    </a:lnTo>
                    <a:lnTo>
                      <a:pt x="15" y="18"/>
                    </a:lnTo>
                    <a:lnTo>
                      <a:pt x="11" y="26"/>
                    </a:lnTo>
                    <a:lnTo>
                      <a:pt x="9" y="33"/>
                    </a:lnTo>
                    <a:lnTo>
                      <a:pt x="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70">
                <a:extLst>
                  <a:ext uri="{FF2B5EF4-FFF2-40B4-BE49-F238E27FC236}">
                    <a16:creationId xmlns:a16="http://schemas.microsoft.com/office/drawing/2014/main" id="{A8756D11-6B74-46F7-A9B4-6A704803A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4438" y="3740150"/>
                <a:ext cx="203200" cy="136525"/>
              </a:xfrm>
              <a:custGeom>
                <a:avLst/>
                <a:gdLst>
                  <a:gd name="T0" fmla="*/ 115 w 128"/>
                  <a:gd name="T1" fmla="*/ 48 h 86"/>
                  <a:gd name="T2" fmla="*/ 115 w 128"/>
                  <a:gd name="T3" fmla="*/ 86 h 86"/>
                  <a:gd name="T4" fmla="*/ 128 w 128"/>
                  <a:gd name="T5" fmla="*/ 86 h 86"/>
                  <a:gd name="T6" fmla="*/ 128 w 128"/>
                  <a:gd name="T7" fmla="*/ 48 h 86"/>
                  <a:gd name="T8" fmla="*/ 128 w 128"/>
                  <a:gd name="T9" fmla="*/ 48 h 86"/>
                  <a:gd name="T10" fmla="*/ 128 w 128"/>
                  <a:gd name="T11" fmla="*/ 43 h 86"/>
                  <a:gd name="T12" fmla="*/ 126 w 128"/>
                  <a:gd name="T13" fmla="*/ 39 h 86"/>
                  <a:gd name="T14" fmla="*/ 120 w 128"/>
                  <a:gd name="T15" fmla="*/ 33 h 86"/>
                  <a:gd name="T16" fmla="*/ 120 w 128"/>
                  <a:gd name="T17" fmla="*/ 33 h 86"/>
                  <a:gd name="T18" fmla="*/ 119 w 128"/>
                  <a:gd name="T19" fmla="*/ 26 h 86"/>
                  <a:gd name="T20" fmla="*/ 115 w 128"/>
                  <a:gd name="T21" fmla="*/ 18 h 86"/>
                  <a:gd name="T22" fmla="*/ 109 w 128"/>
                  <a:gd name="T23" fmla="*/ 13 h 86"/>
                  <a:gd name="T24" fmla="*/ 102 w 128"/>
                  <a:gd name="T25" fmla="*/ 7 h 86"/>
                  <a:gd name="T26" fmla="*/ 94 w 128"/>
                  <a:gd name="T27" fmla="*/ 3 h 86"/>
                  <a:gd name="T28" fmla="*/ 85 w 128"/>
                  <a:gd name="T29" fmla="*/ 1 h 86"/>
                  <a:gd name="T30" fmla="*/ 64 w 128"/>
                  <a:gd name="T31" fmla="*/ 0 h 86"/>
                  <a:gd name="T32" fmla="*/ 64 w 128"/>
                  <a:gd name="T33" fmla="*/ 0 h 86"/>
                  <a:gd name="T34" fmla="*/ 44 w 128"/>
                  <a:gd name="T35" fmla="*/ 1 h 86"/>
                  <a:gd name="T36" fmla="*/ 34 w 128"/>
                  <a:gd name="T37" fmla="*/ 3 h 86"/>
                  <a:gd name="T38" fmla="*/ 27 w 128"/>
                  <a:gd name="T39" fmla="*/ 7 h 86"/>
                  <a:gd name="T40" fmla="*/ 21 w 128"/>
                  <a:gd name="T41" fmla="*/ 13 h 86"/>
                  <a:gd name="T42" fmla="*/ 15 w 128"/>
                  <a:gd name="T43" fmla="*/ 18 h 86"/>
                  <a:gd name="T44" fmla="*/ 10 w 128"/>
                  <a:gd name="T45" fmla="*/ 26 h 86"/>
                  <a:gd name="T46" fmla="*/ 8 w 128"/>
                  <a:gd name="T47" fmla="*/ 33 h 86"/>
                  <a:gd name="T48" fmla="*/ 8 w 128"/>
                  <a:gd name="T49" fmla="*/ 33 h 86"/>
                  <a:gd name="T50" fmla="*/ 2 w 128"/>
                  <a:gd name="T51" fmla="*/ 39 h 86"/>
                  <a:gd name="T52" fmla="*/ 0 w 128"/>
                  <a:gd name="T53" fmla="*/ 43 h 86"/>
                  <a:gd name="T54" fmla="*/ 0 w 128"/>
                  <a:gd name="T55" fmla="*/ 48 h 86"/>
                  <a:gd name="T56" fmla="*/ 0 w 128"/>
                  <a:gd name="T57" fmla="*/ 86 h 86"/>
                  <a:gd name="T58" fmla="*/ 14 w 128"/>
                  <a:gd name="T59" fmla="*/ 86 h 86"/>
                  <a:gd name="T60" fmla="*/ 14 w 128"/>
                  <a:gd name="T61" fmla="*/ 48 h 86"/>
                  <a:gd name="T62" fmla="*/ 14 w 128"/>
                  <a:gd name="T63" fmla="*/ 48 h 86"/>
                  <a:gd name="T64" fmla="*/ 15 w 128"/>
                  <a:gd name="T65" fmla="*/ 46 h 86"/>
                  <a:gd name="T66" fmla="*/ 17 w 128"/>
                  <a:gd name="T67" fmla="*/ 46 h 86"/>
                  <a:gd name="T68" fmla="*/ 113 w 128"/>
                  <a:gd name="T69" fmla="*/ 46 h 86"/>
                  <a:gd name="T70" fmla="*/ 113 w 128"/>
                  <a:gd name="T71" fmla="*/ 46 h 86"/>
                  <a:gd name="T72" fmla="*/ 113 w 128"/>
                  <a:gd name="T73" fmla="*/ 46 h 86"/>
                  <a:gd name="T74" fmla="*/ 115 w 128"/>
                  <a:gd name="T75" fmla="*/ 48 h 86"/>
                  <a:gd name="T76" fmla="*/ 115 w 128"/>
                  <a:gd name="T77" fmla="*/ 4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86">
                    <a:moveTo>
                      <a:pt x="115" y="48"/>
                    </a:moveTo>
                    <a:lnTo>
                      <a:pt x="115" y="86"/>
                    </a:lnTo>
                    <a:lnTo>
                      <a:pt x="128" y="86"/>
                    </a:lnTo>
                    <a:lnTo>
                      <a:pt x="128" y="48"/>
                    </a:lnTo>
                    <a:lnTo>
                      <a:pt x="128" y="48"/>
                    </a:lnTo>
                    <a:lnTo>
                      <a:pt x="128" y="43"/>
                    </a:lnTo>
                    <a:lnTo>
                      <a:pt x="126" y="39"/>
                    </a:lnTo>
                    <a:lnTo>
                      <a:pt x="120" y="33"/>
                    </a:lnTo>
                    <a:lnTo>
                      <a:pt x="120" y="33"/>
                    </a:lnTo>
                    <a:lnTo>
                      <a:pt x="119" y="26"/>
                    </a:lnTo>
                    <a:lnTo>
                      <a:pt x="115" y="18"/>
                    </a:lnTo>
                    <a:lnTo>
                      <a:pt x="109" y="13"/>
                    </a:lnTo>
                    <a:lnTo>
                      <a:pt x="102" y="7"/>
                    </a:lnTo>
                    <a:lnTo>
                      <a:pt x="94" y="3"/>
                    </a:lnTo>
                    <a:lnTo>
                      <a:pt x="85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4" y="1"/>
                    </a:lnTo>
                    <a:lnTo>
                      <a:pt x="34" y="3"/>
                    </a:lnTo>
                    <a:lnTo>
                      <a:pt x="27" y="7"/>
                    </a:lnTo>
                    <a:lnTo>
                      <a:pt x="21" y="13"/>
                    </a:lnTo>
                    <a:lnTo>
                      <a:pt x="15" y="18"/>
                    </a:lnTo>
                    <a:lnTo>
                      <a:pt x="10" y="26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2" y="39"/>
                    </a:lnTo>
                    <a:lnTo>
                      <a:pt x="0" y="43"/>
                    </a:lnTo>
                    <a:lnTo>
                      <a:pt x="0" y="48"/>
                    </a:lnTo>
                    <a:lnTo>
                      <a:pt x="0" y="86"/>
                    </a:lnTo>
                    <a:lnTo>
                      <a:pt x="14" y="86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5" y="46"/>
                    </a:lnTo>
                    <a:lnTo>
                      <a:pt x="17" y="46"/>
                    </a:lnTo>
                    <a:lnTo>
                      <a:pt x="113" y="46"/>
                    </a:lnTo>
                    <a:lnTo>
                      <a:pt x="113" y="46"/>
                    </a:lnTo>
                    <a:lnTo>
                      <a:pt x="113" y="46"/>
                    </a:lnTo>
                    <a:lnTo>
                      <a:pt x="115" y="48"/>
                    </a:lnTo>
                    <a:lnTo>
                      <a:pt x="11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71">
                <a:extLst>
                  <a:ext uri="{FF2B5EF4-FFF2-40B4-BE49-F238E27FC236}">
                    <a16:creationId xmlns:a16="http://schemas.microsoft.com/office/drawing/2014/main" id="{BE3B1BBC-1248-42F1-84A9-756ACBD76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2063" y="3621088"/>
                <a:ext cx="107950" cy="103188"/>
              </a:xfrm>
              <a:custGeom>
                <a:avLst/>
                <a:gdLst>
                  <a:gd name="T0" fmla="*/ 34 w 68"/>
                  <a:gd name="T1" fmla="*/ 65 h 65"/>
                  <a:gd name="T2" fmla="*/ 34 w 68"/>
                  <a:gd name="T3" fmla="*/ 65 h 65"/>
                  <a:gd name="T4" fmla="*/ 42 w 68"/>
                  <a:gd name="T5" fmla="*/ 65 h 65"/>
                  <a:gd name="T6" fmla="*/ 47 w 68"/>
                  <a:gd name="T7" fmla="*/ 63 h 65"/>
                  <a:gd name="T8" fmla="*/ 53 w 68"/>
                  <a:gd name="T9" fmla="*/ 60 h 65"/>
                  <a:gd name="T10" fmla="*/ 59 w 68"/>
                  <a:gd name="T11" fmla="*/ 56 h 65"/>
                  <a:gd name="T12" fmla="*/ 62 w 68"/>
                  <a:gd name="T13" fmla="*/ 50 h 65"/>
                  <a:gd name="T14" fmla="*/ 64 w 68"/>
                  <a:gd name="T15" fmla="*/ 45 h 65"/>
                  <a:gd name="T16" fmla="*/ 66 w 68"/>
                  <a:gd name="T17" fmla="*/ 39 h 65"/>
                  <a:gd name="T18" fmla="*/ 68 w 68"/>
                  <a:gd name="T19" fmla="*/ 31 h 65"/>
                  <a:gd name="T20" fmla="*/ 68 w 68"/>
                  <a:gd name="T21" fmla="*/ 31 h 65"/>
                  <a:gd name="T22" fmla="*/ 66 w 68"/>
                  <a:gd name="T23" fmla="*/ 26 h 65"/>
                  <a:gd name="T24" fmla="*/ 64 w 68"/>
                  <a:gd name="T25" fmla="*/ 20 h 65"/>
                  <a:gd name="T26" fmla="*/ 62 w 68"/>
                  <a:gd name="T27" fmla="*/ 15 h 65"/>
                  <a:gd name="T28" fmla="*/ 59 w 68"/>
                  <a:gd name="T29" fmla="*/ 9 h 65"/>
                  <a:gd name="T30" fmla="*/ 53 w 68"/>
                  <a:gd name="T31" fmla="*/ 5 h 65"/>
                  <a:gd name="T32" fmla="*/ 47 w 68"/>
                  <a:gd name="T33" fmla="*/ 1 h 65"/>
                  <a:gd name="T34" fmla="*/ 42 w 68"/>
                  <a:gd name="T35" fmla="*/ 0 h 65"/>
                  <a:gd name="T36" fmla="*/ 34 w 68"/>
                  <a:gd name="T37" fmla="*/ 0 h 65"/>
                  <a:gd name="T38" fmla="*/ 34 w 68"/>
                  <a:gd name="T39" fmla="*/ 0 h 65"/>
                  <a:gd name="T40" fmla="*/ 29 w 68"/>
                  <a:gd name="T41" fmla="*/ 0 h 65"/>
                  <a:gd name="T42" fmla="*/ 21 w 68"/>
                  <a:gd name="T43" fmla="*/ 1 h 65"/>
                  <a:gd name="T44" fmla="*/ 15 w 68"/>
                  <a:gd name="T45" fmla="*/ 5 h 65"/>
                  <a:gd name="T46" fmla="*/ 12 w 68"/>
                  <a:gd name="T47" fmla="*/ 9 h 65"/>
                  <a:gd name="T48" fmla="*/ 6 w 68"/>
                  <a:gd name="T49" fmla="*/ 15 h 65"/>
                  <a:gd name="T50" fmla="*/ 4 w 68"/>
                  <a:gd name="T51" fmla="*/ 20 h 65"/>
                  <a:gd name="T52" fmla="*/ 2 w 68"/>
                  <a:gd name="T53" fmla="*/ 26 h 65"/>
                  <a:gd name="T54" fmla="*/ 0 w 68"/>
                  <a:gd name="T55" fmla="*/ 31 h 65"/>
                  <a:gd name="T56" fmla="*/ 0 w 68"/>
                  <a:gd name="T57" fmla="*/ 31 h 65"/>
                  <a:gd name="T58" fmla="*/ 2 w 68"/>
                  <a:gd name="T59" fmla="*/ 39 h 65"/>
                  <a:gd name="T60" fmla="*/ 4 w 68"/>
                  <a:gd name="T61" fmla="*/ 45 h 65"/>
                  <a:gd name="T62" fmla="*/ 6 w 68"/>
                  <a:gd name="T63" fmla="*/ 50 h 65"/>
                  <a:gd name="T64" fmla="*/ 12 w 68"/>
                  <a:gd name="T65" fmla="*/ 56 h 65"/>
                  <a:gd name="T66" fmla="*/ 15 w 68"/>
                  <a:gd name="T67" fmla="*/ 60 h 65"/>
                  <a:gd name="T68" fmla="*/ 21 w 68"/>
                  <a:gd name="T69" fmla="*/ 63 h 65"/>
                  <a:gd name="T70" fmla="*/ 29 w 68"/>
                  <a:gd name="T71" fmla="*/ 65 h 65"/>
                  <a:gd name="T72" fmla="*/ 34 w 68"/>
                  <a:gd name="T73" fmla="*/ 65 h 65"/>
                  <a:gd name="T74" fmla="*/ 34 w 68"/>
                  <a:gd name="T7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65">
                    <a:moveTo>
                      <a:pt x="34" y="65"/>
                    </a:moveTo>
                    <a:lnTo>
                      <a:pt x="34" y="65"/>
                    </a:lnTo>
                    <a:lnTo>
                      <a:pt x="42" y="65"/>
                    </a:lnTo>
                    <a:lnTo>
                      <a:pt x="47" y="63"/>
                    </a:lnTo>
                    <a:lnTo>
                      <a:pt x="53" y="60"/>
                    </a:lnTo>
                    <a:lnTo>
                      <a:pt x="59" y="56"/>
                    </a:lnTo>
                    <a:lnTo>
                      <a:pt x="62" y="50"/>
                    </a:lnTo>
                    <a:lnTo>
                      <a:pt x="64" y="45"/>
                    </a:lnTo>
                    <a:lnTo>
                      <a:pt x="66" y="39"/>
                    </a:lnTo>
                    <a:lnTo>
                      <a:pt x="68" y="31"/>
                    </a:lnTo>
                    <a:lnTo>
                      <a:pt x="68" y="31"/>
                    </a:lnTo>
                    <a:lnTo>
                      <a:pt x="66" y="26"/>
                    </a:lnTo>
                    <a:lnTo>
                      <a:pt x="64" y="20"/>
                    </a:lnTo>
                    <a:lnTo>
                      <a:pt x="62" y="15"/>
                    </a:lnTo>
                    <a:lnTo>
                      <a:pt x="59" y="9"/>
                    </a:lnTo>
                    <a:lnTo>
                      <a:pt x="53" y="5"/>
                    </a:lnTo>
                    <a:lnTo>
                      <a:pt x="47" y="1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1" y="1"/>
                    </a:lnTo>
                    <a:lnTo>
                      <a:pt x="15" y="5"/>
                    </a:lnTo>
                    <a:lnTo>
                      <a:pt x="12" y="9"/>
                    </a:lnTo>
                    <a:lnTo>
                      <a:pt x="6" y="15"/>
                    </a:lnTo>
                    <a:lnTo>
                      <a:pt x="4" y="20"/>
                    </a:lnTo>
                    <a:lnTo>
                      <a:pt x="2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6" y="50"/>
                    </a:lnTo>
                    <a:lnTo>
                      <a:pt x="12" y="56"/>
                    </a:lnTo>
                    <a:lnTo>
                      <a:pt x="15" y="60"/>
                    </a:lnTo>
                    <a:lnTo>
                      <a:pt x="21" y="63"/>
                    </a:lnTo>
                    <a:lnTo>
                      <a:pt x="29" y="65"/>
                    </a:lnTo>
                    <a:lnTo>
                      <a:pt x="34" y="65"/>
                    </a:lnTo>
                    <a:lnTo>
                      <a:pt x="3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855C4A7-2501-4A3F-9ECE-8E13F5746900}"/>
              </a:ext>
            </a:extLst>
          </p:cNvPr>
          <p:cNvGrpSpPr/>
          <p:nvPr/>
        </p:nvGrpSpPr>
        <p:grpSpPr>
          <a:xfrm>
            <a:off x="5057907" y="4068942"/>
            <a:ext cx="1503947" cy="1503947"/>
            <a:chOff x="5057907" y="4235632"/>
            <a:chExt cx="1503947" cy="15039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6CC7A6-2CA5-4221-A545-61922330355E}"/>
                </a:ext>
              </a:extLst>
            </p:cNvPr>
            <p:cNvSpPr/>
            <p:nvPr/>
          </p:nvSpPr>
          <p:spPr bwMode="auto">
            <a:xfrm>
              <a:off x="5057907" y="4235632"/>
              <a:ext cx="1503947" cy="1503947"/>
            </a:xfrm>
            <a:prstGeom prst="ellipse">
              <a:avLst/>
            </a:prstGeom>
            <a:solidFill>
              <a:srgbClr val="F6B289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1EA89EC-B1DF-4664-9337-34CCBA0E7DD8}"/>
                </a:ext>
              </a:extLst>
            </p:cNvPr>
            <p:cNvGrpSpPr/>
            <p:nvPr/>
          </p:nvGrpSpPr>
          <p:grpSpPr>
            <a:xfrm>
              <a:off x="5397130" y="4630417"/>
              <a:ext cx="825500" cy="714376"/>
              <a:chOff x="9755188" y="4454525"/>
              <a:chExt cx="825500" cy="714376"/>
            </a:xfrm>
            <a:solidFill>
              <a:schemeClr val="tx1">
                <a:lumMod val="50000"/>
              </a:schemeClr>
            </a:solidFill>
          </p:grpSpPr>
          <p:sp>
            <p:nvSpPr>
              <p:cNvPr id="72" name="Freeform 122">
                <a:extLst>
                  <a:ext uri="{FF2B5EF4-FFF2-40B4-BE49-F238E27FC236}">
                    <a16:creationId xmlns:a16="http://schemas.microsoft.com/office/drawing/2014/main" id="{5A96DC20-CBB8-4E82-9442-8CCDA9BBE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3363" y="4581525"/>
                <a:ext cx="133350" cy="36513"/>
              </a:xfrm>
              <a:custGeom>
                <a:avLst/>
                <a:gdLst>
                  <a:gd name="T0" fmla="*/ 0 w 84"/>
                  <a:gd name="T1" fmla="*/ 23 h 23"/>
                  <a:gd name="T2" fmla="*/ 84 w 84"/>
                  <a:gd name="T3" fmla="*/ 23 h 23"/>
                  <a:gd name="T4" fmla="*/ 84 w 84"/>
                  <a:gd name="T5" fmla="*/ 0 h 23"/>
                  <a:gd name="T6" fmla="*/ 2 w 84"/>
                  <a:gd name="T7" fmla="*/ 0 h 23"/>
                  <a:gd name="T8" fmla="*/ 2 w 84"/>
                  <a:gd name="T9" fmla="*/ 0 h 23"/>
                  <a:gd name="T10" fmla="*/ 2 w 84"/>
                  <a:gd name="T11" fmla="*/ 8 h 23"/>
                  <a:gd name="T12" fmla="*/ 2 w 84"/>
                  <a:gd name="T13" fmla="*/ 13 h 23"/>
                  <a:gd name="T14" fmla="*/ 2 w 84"/>
                  <a:gd name="T15" fmla="*/ 13 h 23"/>
                  <a:gd name="T16" fmla="*/ 0 w 84"/>
                  <a:gd name="T17" fmla="*/ 23 h 23"/>
                  <a:gd name="T18" fmla="*/ 0 w 84"/>
                  <a:gd name="T1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23">
                    <a:moveTo>
                      <a:pt x="0" y="23"/>
                    </a:moveTo>
                    <a:lnTo>
                      <a:pt x="84" y="23"/>
                    </a:lnTo>
                    <a:lnTo>
                      <a:pt x="8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23">
                <a:extLst>
                  <a:ext uri="{FF2B5EF4-FFF2-40B4-BE49-F238E27FC236}">
                    <a16:creationId xmlns:a16="http://schemas.microsoft.com/office/drawing/2014/main" id="{5F5F2A08-BBEC-469B-A865-B6C2A5D90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4101" y="4522788"/>
                <a:ext cx="428625" cy="330200"/>
              </a:xfrm>
              <a:custGeom>
                <a:avLst/>
                <a:gdLst>
                  <a:gd name="T0" fmla="*/ 78 w 270"/>
                  <a:gd name="T1" fmla="*/ 65 h 208"/>
                  <a:gd name="T2" fmla="*/ 46 w 270"/>
                  <a:gd name="T3" fmla="*/ 69 h 208"/>
                  <a:gd name="T4" fmla="*/ 22 w 270"/>
                  <a:gd name="T5" fmla="*/ 80 h 208"/>
                  <a:gd name="T6" fmla="*/ 7 w 270"/>
                  <a:gd name="T7" fmla="*/ 101 h 208"/>
                  <a:gd name="T8" fmla="*/ 0 w 270"/>
                  <a:gd name="T9" fmla="*/ 133 h 208"/>
                  <a:gd name="T10" fmla="*/ 0 w 270"/>
                  <a:gd name="T11" fmla="*/ 159 h 208"/>
                  <a:gd name="T12" fmla="*/ 24 w 270"/>
                  <a:gd name="T13" fmla="*/ 140 h 208"/>
                  <a:gd name="T14" fmla="*/ 54 w 270"/>
                  <a:gd name="T15" fmla="*/ 133 h 208"/>
                  <a:gd name="T16" fmla="*/ 67 w 270"/>
                  <a:gd name="T17" fmla="*/ 135 h 208"/>
                  <a:gd name="T18" fmla="*/ 91 w 270"/>
                  <a:gd name="T19" fmla="*/ 144 h 208"/>
                  <a:gd name="T20" fmla="*/ 110 w 270"/>
                  <a:gd name="T21" fmla="*/ 163 h 208"/>
                  <a:gd name="T22" fmla="*/ 120 w 270"/>
                  <a:gd name="T23" fmla="*/ 187 h 208"/>
                  <a:gd name="T24" fmla="*/ 121 w 270"/>
                  <a:gd name="T25" fmla="*/ 200 h 208"/>
                  <a:gd name="T26" fmla="*/ 121 w 270"/>
                  <a:gd name="T27" fmla="*/ 208 h 208"/>
                  <a:gd name="T28" fmla="*/ 144 w 270"/>
                  <a:gd name="T29" fmla="*/ 206 h 208"/>
                  <a:gd name="T30" fmla="*/ 144 w 270"/>
                  <a:gd name="T31" fmla="*/ 122 h 208"/>
                  <a:gd name="T32" fmla="*/ 208 w 270"/>
                  <a:gd name="T33" fmla="*/ 95 h 208"/>
                  <a:gd name="T34" fmla="*/ 256 w 270"/>
                  <a:gd name="T35" fmla="*/ 65 h 208"/>
                  <a:gd name="T36" fmla="*/ 262 w 270"/>
                  <a:gd name="T37" fmla="*/ 58 h 208"/>
                  <a:gd name="T38" fmla="*/ 266 w 270"/>
                  <a:gd name="T39" fmla="*/ 41 h 208"/>
                  <a:gd name="T40" fmla="*/ 270 w 270"/>
                  <a:gd name="T41" fmla="*/ 15 h 208"/>
                  <a:gd name="T42" fmla="*/ 270 w 270"/>
                  <a:gd name="T43" fmla="*/ 9 h 208"/>
                  <a:gd name="T44" fmla="*/ 266 w 270"/>
                  <a:gd name="T45" fmla="*/ 2 h 208"/>
                  <a:gd name="T46" fmla="*/ 262 w 270"/>
                  <a:gd name="T47" fmla="*/ 0 h 208"/>
                  <a:gd name="T48" fmla="*/ 253 w 270"/>
                  <a:gd name="T49" fmla="*/ 0 h 208"/>
                  <a:gd name="T50" fmla="*/ 247 w 270"/>
                  <a:gd name="T51" fmla="*/ 7 h 208"/>
                  <a:gd name="T52" fmla="*/ 241 w 270"/>
                  <a:gd name="T53" fmla="*/ 22 h 208"/>
                  <a:gd name="T54" fmla="*/ 234 w 270"/>
                  <a:gd name="T55" fmla="*/ 24 h 208"/>
                  <a:gd name="T56" fmla="*/ 206 w 270"/>
                  <a:gd name="T57" fmla="*/ 39 h 208"/>
                  <a:gd name="T58" fmla="*/ 157 w 270"/>
                  <a:gd name="T59" fmla="*/ 58 h 208"/>
                  <a:gd name="T60" fmla="*/ 120 w 270"/>
                  <a:gd name="T61" fmla="*/ 65 h 208"/>
                  <a:gd name="T62" fmla="*/ 78 w 270"/>
                  <a:gd name="T63" fmla="*/ 6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0" h="208">
                    <a:moveTo>
                      <a:pt x="78" y="65"/>
                    </a:moveTo>
                    <a:lnTo>
                      <a:pt x="78" y="65"/>
                    </a:lnTo>
                    <a:lnTo>
                      <a:pt x="61" y="67"/>
                    </a:lnTo>
                    <a:lnTo>
                      <a:pt x="46" y="69"/>
                    </a:lnTo>
                    <a:lnTo>
                      <a:pt x="33" y="75"/>
                    </a:lnTo>
                    <a:lnTo>
                      <a:pt x="22" y="80"/>
                    </a:lnTo>
                    <a:lnTo>
                      <a:pt x="13" y="90"/>
                    </a:lnTo>
                    <a:lnTo>
                      <a:pt x="7" y="101"/>
                    </a:lnTo>
                    <a:lnTo>
                      <a:pt x="1" y="116"/>
                    </a:lnTo>
                    <a:lnTo>
                      <a:pt x="0" y="133"/>
                    </a:lnTo>
                    <a:lnTo>
                      <a:pt x="0" y="159"/>
                    </a:lnTo>
                    <a:lnTo>
                      <a:pt x="0" y="159"/>
                    </a:lnTo>
                    <a:lnTo>
                      <a:pt x="11" y="148"/>
                    </a:lnTo>
                    <a:lnTo>
                      <a:pt x="24" y="140"/>
                    </a:lnTo>
                    <a:lnTo>
                      <a:pt x="39" y="135"/>
                    </a:lnTo>
                    <a:lnTo>
                      <a:pt x="54" y="133"/>
                    </a:lnTo>
                    <a:lnTo>
                      <a:pt x="54" y="133"/>
                    </a:lnTo>
                    <a:lnTo>
                      <a:pt x="67" y="135"/>
                    </a:lnTo>
                    <a:lnTo>
                      <a:pt x="80" y="138"/>
                    </a:lnTo>
                    <a:lnTo>
                      <a:pt x="91" y="144"/>
                    </a:lnTo>
                    <a:lnTo>
                      <a:pt x="101" y="153"/>
                    </a:lnTo>
                    <a:lnTo>
                      <a:pt x="110" y="163"/>
                    </a:lnTo>
                    <a:lnTo>
                      <a:pt x="116" y="174"/>
                    </a:lnTo>
                    <a:lnTo>
                      <a:pt x="120" y="187"/>
                    </a:lnTo>
                    <a:lnTo>
                      <a:pt x="121" y="200"/>
                    </a:lnTo>
                    <a:lnTo>
                      <a:pt x="121" y="200"/>
                    </a:lnTo>
                    <a:lnTo>
                      <a:pt x="121" y="208"/>
                    </a:lnTo>
                    <a:lnTo>
                      <a:pt x="121" y="208"/>
                    </a:lnTo>
                    <a:lnTo>
                      <a:pt x="131" y="206"/>
                    </a:lnTo>
                    <a:lnTo>
                      <a:pt x="144" y="206"/>
                    </a:lnTo>
                    <a:lnTo>
                      <a:pt x="144" y="122"/>
                    </a:lnTo>
                    <a:lnTo>
                      <a:pt x="144" y="122"/>
                    </a:lnTo>
                    <a:lnTo>
                      <a:pt x="178" y="108"/>
                    </a:lnTo>
                    <a:lnTo>
                      <a:pt x="208" y="95"/>
                    </a:lnTo>
                    <a:lnTo>
                      <a:pt x="234" y="80"/>
                    </a:lnTo>
                    <a:lnTo>
                      <a:pt x="256" y="65"/>
                    </a:lnTo>
                    <a:lnTo>
                      <a:pt x="256" y="65"/>
                    </a:lnTo>
                    <a:lnTo>
                      <a:pt x="262" y="58"/>
                    </a:lnTo>
                    <a:lnTo>
                      <a:pt x="266" y="50"/>
                    </a:lnTo>
                    <a:lnTo>
                      <a:pt x="266" y="41"/>
                    </a:lnTo>
                    <a:lnTo>
                      <a:pt x="262" y="33"/>
                    </a:lnTo>
                    <a:lnTo>
                      <a:pt x="270" y="15"/>
                    </a:lnTo>
                    <a:lnTo>
                      <a:pt x="270" y="15"/>
                    </a:lnTo>
                    <a:lnTo>
                      <a:pt x="270" y="9"/>
                    </a:lnTo>
                    <a:lnTo>
                      <a:pt x="268" y="5"/>
                    </a:lnTo>
                    <a:lnTo>
                      <a:pt x="266" y="2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8" y="0"/>
                    </a:lnTo>
                    <a:lnTo>
                      <a:pt x="253" y="0"/>
                    </a:lnTo>
                    <a:lnTo>
                      <a:pt x="251" y="3"/>
                    </a:lnTo>
                    <a:lnTo>
                      <a:pt x="247" y="7"/>
                    </a:lnTo>
                    <a:lnTo>
                      <a:pt x="241" y="22"/>
                    </a:lnTo>
                    <a:lnTo>
                      <a:pt x="241" y="22"/>
                    </a:lnTo>
                    <a:lnTo>
                      <a:pt x="238" y="22"/>
                    </a:lnTo>
                    <a:lnTo>
                      <a:pt x="234" y="24"/>
                    </a:lnTo>
                    <a:lnTo>
                      <a:pt x="234" y="24"/>
                    </a:lnTo>
                    <a:lnTo>
                      <a:pt x="206" y="39"/>
                    </a:lnTo>
                    <a:lnTo>
                      <a:pt x="180" y="50"/>
                    </a:lnTo>
                    <a:lnTo>
                      <a:pt x="157" y="58"/>
                    </a:lnTo>
                    <a:lnTo>
                      <a:pt x="136" y="63"/>
                    </a:lnTo>
                    <a:lnTo>
                      <a:pt x="120" y="65"/>
                    </a:lnTo>
                    <a:lnTo>
                      <a:pt x="105" y="67"/>
                    </a:lnTo>
                    <a:lnTo>
                      <a:pt x="78" y="65"/>
                    </a:lnTo>
                    <a:lnTo>
                      <a:pt x="7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24">
                <a:extLst>
                  <a:ext uri="{FF2B5EF4-FFF2-40B4-BE49-F238E27FC236}">
                    <a16:creationId xmlns:a16="http://schemas.microsoft.com/office/drawing/2014/main" id="{82D26591-2A30-4F6B-B011-B66DA41E3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454525"/>
                <a:ext cx="152400" cy="150813"/>
              </a:xfrm>
              <a:custGeom>
                <a:avLst/>
                <a:gdLst>
                  <a:gd name="T0" fmla="*/ 47 w 96"/>
                  <a:gd name="T1" fmla="*/ 0 h 95"/>
                  <a:gd name="T2" fmla="*/ 47 w 96"/>
                  <a:gd name="T3" fmla="*/ 0 h 95"/>
                  <a:gd name="T4" fmla="*/ 38 w 96"/>
                  <a:gd name="T5" fmla="*/ 0 h 95"/>
                  <a:gd name="T6" fmla="*/ 28 w 96"/>
                  <a:gd name="T7" fmla="*/ 3 h 95"/>
                  <a:gd name="T8" fmla="*/ 21 w 96"/>
                  <a:gd name="T9" fmla="*/ 7 h 95"/>
                  <a:gd name="T10" fmla="*/ 13 w 96"/>
                  <a:gd name="T11" fmla="*/ 13 h 95"/>
                  <a:gd name="T12" fmla="*/ 8 w 96"/>
                  <a:gd name="T13" fmla="*/ 20 h 95"/>
                  <a:gd name="T14" fmla="*/ 4 w 96"/>
                  <a:gd name="T15" fmla="*/ 30 h 95"/>
                  <a:gd name="T16" fmla="*/ 0 w 96"/>
                  <a:gd name="T17" fmla="*/ 37 h 95"/>
                  <a:gd name="T18" fmla="*/ 0 w 96"/>
                  <a:gd name="T19" fmla="*/ 48 h 95"/>
                  <a:gd name="T20" fmla="*/ 0 w 96"/>
                  <a:gd name="T21" fmla="*/ 48 h 95"/>
                  <a:gd name="T22" fmla="*/ 0 w 96"/>
                  <a:gd name="T23" fmla="*/ 58 h 95"/>
                  <a:gd name="T24" fmla="*/ 4 w 96"/>
                  <a:gd name="T25" fmla="*/ 67 h 95"/>
                  <a:gd name="T26" fmla="*/ 8 w 96"/>
                  <a:gd name="T27" fmla="*/ 75 h 95"/>
                  <a:gd name="T28" fmla="*/ 13 w 96"/>
                  <a:gd name="T29" fmla="*/ 82 h 95"/>
                  <a:gd name="T30" fmla="*/ 21 w 96"/>
                  <a:gd name="T31" fmla="*/ 88 h 95"/>
                  <a:gd name="T32" fmla="*/ 28 w 96"/>
                  <a:gd name="T33" fmla="*/ 91 h 95"/>
                  <a:gd name="T34" fmla="*/ 38 w 96"/>
                  <a:gd name="T35" fmla="*/ 95 h 95"/>
                  <a:gd name="T36" fmla="*/ 47 w 96"/>
                  <a:gd name="T37" fmla="*/ 95 h 95"/>
                  <a:gd name="T38" fmla="*/ 47 w 96"/>
                  <a:gd name="T39" fmla="*/ 95 h 95"/>
                  <a:gd name="T40" fmla="*/ 58 w 96"/>
                  <a:gd name="T41" fmla="*/ 95 h 95"/>
                  <a:gd name="T42" fmla="*/ 66 w 96"/>
                  <a:gd name="T43" fmla="*/ 91 h 95"/>
                  <a:gd name="T44" fmla="*/ 75 w 96"/>
                  <a:gd name="T45" fmla="*/ 88 h 95"/>
                  <a:gd name="T46" fmla="*/ 83 w 96"/>
                  <a:gd name="T47" fmla="*/ 82 h 95"/>
                  <a:gd name="T48" fmla="*/ 88 w 96"/>
                  <a:gd name="T49" fmla="*/ 75 h 95"/>
                  <a:gd name="T50" fmla="*/ 92 w 96"/>
                  <a:gd name="T51" fmla="*/ 67 h 95"/>
                  <a:gd name="T52" fmla="*/ 96 w 96"/>
                  <a:gd name="T53" fmla="*/ 58 h 95"/>
                  <a:gd name="T54" fmla="*/ 96 w 96"/>
                  <a:gd name="T55" fmla="*/ 48 h 95"/>
                  <a:gd name="T56" fmla="*/ 96 w 96"/>
                  <a:gd name="T57" fmla="*/ 48 h 95"/>
                  <a:gd name="T58" fmla="*/ 96 w 96"/>
                  <a:gd name="T59" fmla="*/ 37 h 95"/>
                  <a:gd name="T60" fmla="*/ 92 w 96"/>
                  <a:gd name="T61" fmla="*/ 30 h 95"/>
                  <a:gd name="T62" fmla="*/ 88 w 96"/>
                  <a:gd name="T63" fmla="*/ 20 h 95"/>
                  <a:gd name="T64" fmla="*/ 83 w 96"/>
                  <a:gd name="T65" fmla="*/ 13 h 95"/>
                  <a:gd name="T66" fmla="*/ 75 w 96"/>
                  <a:gd name="T67" fmla="*/ 7 h 95"/>
                  <a:gd name="T68" fmla="*/ 66 w 96"/>
                  <a:gd name="T69" fmla="*/ 3 h 95"/>
                  <a:gd name="T70" fmla="*/ 58 w 96"/>
                  <a:gd name="T71" fmla="*/ 0 h 95"/>
                  <a:gd name="T72" fmla="*/ 47 w 96"/>
                  <a:gd name="T73" fmla="*/ 0 h 95"/>
                  <a:gd name="T74" fmla="*/ 47 w 96"/>
                  <a:gd name="T7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6" h="95">
                    <a:moveTo>
                      <a:pt x="47" y="0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4" y="30"/>
                    </a:lnTo>
                    <a:lnTo>
                      <a:pt x="0" y="37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4" y="67"/>
                    </a:lnTo>
                    <a:lnTo>
                      <a:pt x="8" y="75"/>
                    </a:lnTo>
                    <a:lnTo>
                      <a:pt x="13" y="82"/>
                    </a:lnTo>
                    <a:lnTo>
                      <a:pt x="21" y="88"/>
                    </a:lnTo>
                    <a:lnTo>
                      <a:pt x="28" y="91"/>
                    </a:lnTo>
                    <a:lnTo>
                      <a:pt x="38" y="95"/>
                    </a:lnTo>
                    <a:lnTo>
                      <a:pt x="47" y="95"/>
                    </a:lnTo>
                    <a:lnTo>
                      <a:pt x="47" y="95"/>
                    </a:lnTo>
                    <a:lnTo>
                      <a:pt x="58" y="95"/>
                    </a:lnTo>
                    <a:lnTo>
                      <a:pt x="66" y="91"/>
                    </a:lnTo>
                    <a:lnTo>
                      <a:pt x="75" y="88"/>
                    </a:lnTo>
                    <a:lnTo>
                      <a:pt x="83" y="82"/>
                    </a:lnTo>
                    <a:lnTo>
                      <a:pt x="88" y="75"/>
                    </a:lnTo>
                    <a:lnTo>
                      <a:pt x="92" y="67"/>
                    </a:lnTo>
                    <a:lnTo>
                      <a:pt x="96" y="5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37"/>
                    </a:lnTo>
                    <a:lnTo>
                      <a:pt x="92" y="30"/>
                    </a:lnTo>
                    <a:lnTo>
                      <a:pt x="88" y="20"/>
                    </a:lnTo>
                    <a:lnTo>
                      <a:pt x="83" y="13"/>
                    </a:lnTo>
                    <a:lnTo>
                      <a:pt x="75" y="7"/>
                    </a:lnTo>
                    <a:lnTo>
                      <a:pt x="66" y="3"/>
                    </a:lnTo>
                    <a:lnTo>
                      <a:pt x="58" y="0"/>
                    </a:lnTo>
                    <a:lnTo>
                      <a:pt x="47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125">
                <a:extLst>
                  <a:ext uri="{FF2B5EF4-FFF2-40B4-BE49-F238E27FC236}">
                    <a16:creationId xmlns:a16="http://schemas.microsoft.com/office/drawing/2014/main" id="{5A68F559-DE9D-462A-94AF-2B293A66D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9688" y="4468813"/>
                <a:ext cx="327025" cy="34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26">
                <a:extLst>
                  <a:ext uri="{FF2B5EF4-FFF2-40B4-BE49-F238E27FC236}">
                    <a16:creationId xmlns:a16="http://schemas.microsoft.com/office/drawing/2014/main" id="{4E9CF72C-CD17-4A1B-B911-A207947B7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7313" y="4932363"/>
                <a:ext cx="127000" cy="146050"/>
              </a:xfrm>
              <a:custGeom>
                <a:avLst/>
                <a:gdLst>
                  <a:gd name="T0" fmla="*/ 80 w 80"/>
                  <a:gd name="T1" fmla="*/ 60 h 92"/>
                  <a:gd name="T2" fmla="*/ 80 w 80"/>
                  <a:gd name="T3" fmla="*/ 60 h 92"/>
                  <a:gd name="T4" fmla="*/ 73 w 80"/>
                  <a:gd name="T5" fmla="*/ 51 h 92"/>
                  <a:gd name="T6" fmla="*/ 67 w 80"/>
                  <a:gd name="T7" fmla="*/ 40 h 92"/>
                  <a:gd name="T8" fmla="*/ 64 w 80"/>
                  <a:gd name="T9" fmla="*/ 27 h 92"/>
                  <a:gd name="T10" fmla="*/ 64 w 80"/>
                  <a:gd name="T11" fmla="*/ 14 h 92"/>
                  <a:gd name="T12" fmla="*/ 64 w 80"/>
                  <a:gd name="T13" fmla="*/ 14 h 92"/>
                  <a:gd name="T14" fmla="*/ 64 w 80"/>
                  <a:gd name="T15" fmla="*/ 2 h 92"/>
                  <a:gd name="T16" fmla="*/ 64 w 80"/>
                  <a:gd name="T17" fmla="*/ 2 h 92"/>
                  <a:gd name="T18" fmla="*/ 41 w 80"/>
                  <a:gd name="T19" fmla="*/ 0 h 92"/>
                  <a:gd name="T20" fmla="*/ 41 w 80"/>
                  <a:gd name="T21" fmla="*/ 0 h 92"/>
                  <a:gd name="T22" fmla="*/ 17 w 80"/>
                  <a:gd name="T23" fmla="*/ 2 h 92"/>
                  <a:gd name="T24" fmla="*/ 17 w 80"/>
                  <a:gd name="T25" fmla="*/ 2 h 92"/>
                  <a:gd name="T26" fmla="*/ 19 w 80"/>
                  <a:gd name="T27" fmla="*/ 14 h 92"/>
                  <a:gd name="T28" fmla="*/ 19 w 80"/>
                  <a:gd name="T29" fmla="*/ 14 h 92"/>
                  <a:gd name="T30" fmla="*/ 17 w 80"/>
                  <a:gd name="T31" fmla="*/ 27 h 92"/>
                  <a:gd name="T32" fmla="*/ 13 w 80"/>
                  <a:gd name="T33" fmla="*/ 40 h 92"/>
                  <a:gd name="T34" fmla="*/ 7 w 80"/>
                  <a:gd name="T35" fmla="*/ 51 h 92"/>
                  <a:gd name="T36" fmla="*/ 0 w 80"/>
                  <a:gd name="T37" fmla="*/ 60 h 92"/>
                  <a:gd name="T38" fmla="*/ 0 w 80"/>
                  <a:gd name="T39" fmla="*/ 60 h 92"/>
                  <a:gd name="T40" fmla="*/ 13 w 80"/>
                  <a:gd name="T41" fmla="*/ 66 h 92"/>
                  <a:gd name="T42" fmla="*/ 24 w 80"/>
                  <a:gd name="T43" fmla="*/ 74 h 92"/>
                  <a:gd name="T44" fmla="*/ 34 w 80"/>
                  <a:gd name="T45" fmla="*/ 81 h 92"/>
                  <a:gd name="T46" fmla="*/ 41 w 80"/>
                  <a:gd name="T47" fmla="*/ 92 h 92"/>
                  <a:gd name="T48" fmla="*/ 41 w 80"/>
                  <a:gd name="T49" fmla="*/ 92 h 92"/>
                  <a:gd name="T50" fmla="*/ 49 w 80"/>
                  <a:gd name="T51" fmla="*/ 81 h 92"/>
                  <a:gd name="T52" fmla="*/ 58 w 80"/>
                  <a:gd name="T53" fmla="*/ 74 h 92"/>
                  <a:gd name="T54" fmla="*/ 69 w 80"/>
                  <a:gd name="T55" fmla="*/ 66 h 92"/>
                  <a:gd name="T56" fmla="*/ 80 w 80"/>
                  <a:gd name="T57" fmla="*/ 60 h 92"/>
                  <a:gd name="T58" fmla="*/ 80 w 80"/>
                  <a:gd name="T59" fmla="*/ 6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" h="92">
                    <a:moveTo>
                      <a:pt x="80" y="60"/>
                    </a:moveTo>
                    <a:lnTo>
                      <a:pt x="80" y="60"/>
                    </a:lnTo>
                    <a:lnTo>
                      <a:pt x="73" y="51"/>
                    </a:lnTo>
                    <a:lnTo>
                      <a:pt x="67" y="40"/>
                    </a:lnTo>
                    <a:lnTo>
                      <a:pt x="64" y="27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7" y="27"/>
                    </a:lnTo>
                    <a:lnTo>
                      <a:pt x="13" y="40"/>
                    </a:lnTo>
                    <a:lnTo>
                      <a:pt x="7" y="51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3" y="66"/>
                    </a:lnTo>
                    <a:lnTo>
                      <a:pt x="24" y="74"/>
                    </a:lnTo>
                    <a:lnTo>
                      <a:pt x="34" y="81"/>
                    </a:lnTo>
                    <a:lnTo>
                      <a:pt x="41" y="92"/>
                    </a:lnTo>
                    <a:lnTo>
                      <a:pt x="41" y="92"/>
                    </a:lnTo>
                    <a:lnTo>
                      <a:pt x="49" y="81"/>
                    </a:lnTo>
                    <a:lnTo>
                      <a:pt x="58" y="74"/>
                    </a:lnTo>
                    <a:lnTo>
                      <a:pt x="69" y="66"/>
                    </a:lnTo>
                    <a:lnTo>
                      <a:pt x="80" y="60"/>
                    </a:lnTo>
                    <a:lnTo>
                      <a:pt x="8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27">
                <a:extLst>
                  <a:ext uri="{FF2B5EF4-FFF2-40B4-BE49-F238E27FC236}">
                    <a16:creationId xmlns:a16="http://schemas.microsoft.com/office/drawing/2014/main" id="{BAB80B33-0E33-4E37-80E8-1478B6BE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7788" y="4765675"/>
                <a:ext cx="149225" cy="149225"/>
              </a:xfrm>
              <a:custGeom>
                <a:avLst/>
                <a:gdLst>
                  <a:gd name="T0" fmla="*/ 47 w 94"/>
                  <a:gd name="T1" fmla="*/ 0 h 94"/>
                  <a:gd name="T2" fmla="*/ 47 w 94"/>
                  <a:gd name="T3" fmla="*/ 0 h 94"/>
                  <a:gd name="T4" fmla="*/ 38 w 94"/>
                  <a:gd name="T5" fmla="*/ 2 h 94"/>
                  <a:gd name="T6" fmla="*/ 28 w 94"/>
                  <a:gd name="T7" fmla="*/ 4 h 94"/>
                  <a:gd name="T8" fmla="*/ 21 w 94"/>
                  <a:gd name="T9" fmla="*/ 8 h 94"/>
                  <a:gd name="T10" fmla="*/ 13 w 94"/>
                  <a:gd name="T11" fmla="*/ 14 h 94"/>
                  <a:gd name="T12" fmla="*/ 8 w 94"/>
                  <a:gd name="T13" fmla="*/ 21 h 94"/>
                  <a:gd name="T14" fmla="*/ 4 w 94"/>
                  <a:gd name="T15" fmla="*/ 29 h 94"/>
                  <a:gd name="T16" fmla="*/ 2 w 94"/>
                  <a:gd name="T17" fmla="*/ 38 h 94"/>
                  <a:gd name="T18" fmla="*/ 0 w 94"/>
                  <a:gd name="T19" fmla="*/ 47 h 94"/>
                  <a:gd name="T20" fmla="*/ 0 w 94"/>
                  <a:gd name="T21" fmla="*/ 47 h 94"/>
                  <a:gd name="T22" fmla="*/ 2 w 94"/>
                  <a:gd name="T23" fmla="*/ 57 h 94"/>
                  <a:gd name="T24" fmla="*/ 4 w 94"/>
                  <a:gd name="T25" fmla="*/ 66 h 94"/>
                  <a:gd name="T26" fmla="*/ 8 w 94"/>
                  <a:gd name="T27" fmla="*/ 74 h 94"/>
                  <a:gd name="T28" fmla="*/ 13 w 94"/>
                  <a:gd name="T29" fmla="*/ 81 h 94"/>
                  <a:gd name="T30" fmla="*/ 21 w 94"/>
                  <a:gd name="T31" fmla="*/ 87 h 94"/>
                  <a:gd name="T32" fmla="*/ 28 w 94"/>
                  <a:gd name="T33" fmla="*/ 90 h 94"/>
                  <a:gd name="T34" fmla="*/ 38 w 94"/>
                  <a:gd name="T35" fmla="*/ 92 h 94"/>
                  <a:gd name="T36" fmla="*/ 47 w 94"/>
                  <a:gd name="T37" fmla="*/ 94 h 94"/>
                  <a:gd name="T38" fmla="*/ 47 w 94"/>
                  <a:gd name="T39" fmla="*/ 94 h 94"/>
                  <a:gd name="T40" fmla="*/ 56 w 94"/>
                  <a:gd name="T41" fmla="*/ 92 h 94"/>
                  <a:gd name="T42" fmla="*/ 66 w 94"/>
                  <a:gd name="T43" fmla="*/ 90 h 94"/>
                  <a:gd name="T44" fmla="*/ 73 w 94"/>
                  <a:gd name="T45" fmla="*/ 87 h 94"/>
                  <a:gd name="T46" fmla="*/ 81 w 94"/>
                  <a:gd name="T47" fmla="*/ 81 h 94"/>
                  <a:gd name="T48" fmla="*/ 86 w 94"/>
                  <a:gd name="T49" fmla="*/ 74 h 94"/>
                  <a:gd name="T50" fmla="*/ 90 w 94"/>
                  <a:gd name="T51" fmla="*/ 66 h 94"/>
                  <a:gd name="T52" fmla="*/ 92 w 94"/>
                  <a:gd name="T53" fmla="*/ 57 h 94"/>
                  <a:gd name="T54" fmla="*/ 94 w 94"/>
                  <a:gd name="T55" fmla="*/ 47 h 94"/>
                  <a:gd name="T56" fmla="*/ 94 w 94"/>
                  <a:gd name="T57" fmla="*/ 47 h 94"/>
                  <a:gd name="T58" fmla="*/ 92 w 94"/>
                  <a:gd name="T59" fmla="*/ 38 h 94"/>
                  <a:gd name="T60" fmla="*/ 90 w 94"/>
                  <a:gd name="T61" fmla="*/ 29 h 94"/>
                  <a:gd name="T62" fmla="*/ 86 w 94"/>
                  <a:gd name="T63" fmla="*/ 21 h 94"/>
                  <a:gd name="T64" fmla="*/ 81 w 94"/>
                  <a:gd name="T65" fmla="*/ 14 h 94"/>
                  <a:gd name="T66" fmla="*/ 73 w 94"/>
                  <a:gd name="T67" fmla="*/ 8 h 94"/>
                  <a:gd name="T68" fmla="*/ 66 w 94"/>
                  <a:gd name="T69" fmla="*/ 4 h 94"/>
                  <a:gd name="T70" fmla="*/ 56 w 94"/>
                  <a:gd name="T71" fmla="*/ 2 h 94"/>
                  <a:gd name="T72" fmla="*/ 47 w 94"/>
                  <a:gd name="T73" fmla="*/ 0 h 94"/>
                  <a:gd name="T74" fmla="*/ 47 w 94"/>
                  <a:gd name="T7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" h="94">
                    <a:moveTo>
                      <a:pt x="47" y="0"/>
                    </a:moveTo>
                    <a:lnTo>
                      <a:pt x="47" y="0"/>
                    </a:lnTo>
                    <a:lnTo>
                      <a:pt x="38" y="2"/>
                    </a:lnTo>
                    <a:lnTo>
                      <a:pt x="28" y="4"/>
                    </a:lnTo>
                    <a:lnTo>
                      <a:pt x="21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1" y="87"/>
                    </a:lnTo>
                    <a:lnTo>
                      <a:pt x="28" y="90"/>
                    </a:lnTo>
                    <a:lnTo>
                      <a:pt x="38" y="92"/>
                    </a:lnTo>
                    <a:lnTo>
                      <a:pt x="47" y="94"/>
                    </a:lnTo>
                    <a:lnTo>
                      <a:pt x="47" y="94"/>
                    </a:lnTo>
                    <a:lnTo>
                      <a:pt x="56" y="92"/>
                    </a:lnTo>
                    <a:lnTo>
                      <a:pt x="66" y="90"/>
                    </a:lnTo>
                    <a:lnTo>
                      <a:pt x="73" y="87"/>
                    </a:lnTo>
                    <a:lnTo>
                      <a:pt x="81" y="81"/>
                    </a:lnTo>
                    <a:lnTo>
                      <a:pt x="86" y="74"/>
                    </a:lnTo>
                    <a:lnTo>
                      <a:pt x="90" y="66"/>
                    </a:lnTo>
                    <a:lnTo>
                      <a:pt x="92" y="57"/>
                    </a:lnTo>
                    <a:lnTo>
                      <a:pt x="94" y="47"/>
                    </a:lnTo>
                    <a:lnTo>
                      <a:pt x="94" y="47"/>
                    </a:lnTo>
                    <a:lnTo>
                      <a:pt x="92" y="38"/>
                    </a:lnTo>
                    <a:lnTo>
                      <a:pt x="90" y="29"/>
                    </a:lnTo>
                    <a:lnTo>
                      <a:pt x="86" y="21"/>
                    </a:lnTo>
                    <a:lnTo>
                      <a:pt x="81" y="14"/>
                    </a:lnTo>
                    <a:lnTo>
                      <a:pt x="73" y="8"/>
                    </a:lnTo>
                    <a:lnTo>
                      <a:pt x="66" y="4"/>
                    </a:lnTo>
                    <a:lnTo>
                      <a:pt x="56" y="2"/>
                    </a:lnTo>
                    <a:lnTo>
                      <a:pt x="47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8">
                <a:extLst>
                  <a:ext uri="{FF2B5EF4-FFF2-40B4-BE49-F238E27FC236}">
                    <a16:creationId xmlns:a16="http://schemas.microsoft.com/office/drawing/2014/main" id="{78E8FC5C-1480-4457-99DC-6C6D09326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5213" y="4932363"/>
                <a:ext cx="136525" cy="149225"/>
              </a:xfrm>
              <a:custGeom>
                <a:avLst/>
                <a:gdLst>
                  <a:gd name="T0" fmla="*/ 86 w 86"/>
                  <a:gd name="T1" fmla="*/ 60 h 94"/>
                  <a:gd name="T2" fmla="*/ 86 w 86"/>
                  <a:gd name="T3" fmla="*/ 60 h 94"/>
                  <a:gd name="T4" fmla="*/ 79 w 86"/>
                  <a:gd name="T5" fmla="*/ 51 h 94"/>
                  <a:gd name="T6" fmla="*/ 73 w 86"/>
                  <a:gd name="T7" fmla="*/ 40 h 94"/>
                  <a:gd name="T8" fmla="*/ 69 w 86"/>
                  <a:gd name="T9" fmla="*/ 27 h 94"/>
                  <a:gd name="T10" fmla="*/ 68 w 86"/>
                  <a:gd name="T11" fmla="*/ 14 h 94"/>
                  <a:gd name="T12" fmla="*/ 68 w 86"/>
                  <a:gd name="T13" fmla="*/ 14 h 94"/>
                  <a:gd name="T14" fmla="*/ 69 w 86"/>
                  <a:gd name="T15" fmla="*/ 2 h 94"/>
                  <a:gd name="T16" fmla="*/ 69 w 86"/>
                  <a:gd name="T17" fmla="*/ 2 h 94"/>
                  <a:gd name="T18" fmla="*/ 47 w 86"/>
                  <a:gd name="T19" fmla="*/ 0 h 94"/>
                  <a:gd name="T20" fmla="*/ 47 w 86"/>
                  <a:gd name="T21" fmla="*/ 0 h 94"/>
                  <a:gd name="T22" fmla="*/ 32 w 86"/>
                  <a:gd name="T23" fmla="*/ 2 h 94"/>
                  <a:gd name="T24" fmla="*/ 19 w 86"/>
                  <a:gd name="T25" fmla="*/ 4 h 94"/>
                  <a:gd name="T26" fmla="*/ 19 w 86"/>
                  <a:gd name="T27" fmla="*/ 4 h 94"/>
                  <a:gd name="T28" fmla="*/ 21 w 86"/>
                  <a:gd name="T29" fmla="*/ 14 h 94"/>
                  <a:gd name="T30" fmla="*/ 21 w 86"/>
                  <a:gd name="T31" fmla="*/ 14 h 94"/>
                  <a:gd name="T32" fmla="*/ 19 w 86"/>
                  <a:gd name="T33" fmla="*/ 29 h 94"/>
                  <a:gd name="T34" fmla="*/ 15 w 86"/>
                  <a:gd name="T35" fmla="*/ 40 h 94"/>
                  <a:gd name="T36" fmla="*/ 8 w 86"/>
                  <a:gd name="T37" fmla="*/ 51 h 94"/>
                  <a:gd name="T38" fmla="*/ 0 w 86"/>
                  <a:gd name="T39" fmla="*/ 62 h 94"/>
                  <a:gd name="T40" fmla="*/ 0 w 86"/>
                  <a:gd name="T41" fmla="*/ 62 h 94"/>
                  <a:gd name="T42" fmla="*/ 13 w 86"/>
                  <a:gd name="T43" fmla="*/ 68 h 94"/>
                  <a:gd name="T44" fmla="*/ 26 w 86"/>
                  <a:gd name="T45" fmla="*/ 75 h 94"/>
                  <a:gd name="T46" fmla="*/ 36 w 86"/>
                  <a:gd name="T47" fmla="*/ 83 h 94"/>
                  <a:gd name="T48" fmla="*/ 43 w 86"/>
                  <a:gd name="T49" fmla="*/ 94 h 94"/>
                  <a:gd name="T50" fmla="*/ 43 w 86"/>
                  <a:gd name="T51" fmla="*/ 94 h 94"/>
                  <a:gd name="T52" fmla="*/ 51 w 86"/>
                  <a:gd name="T53" fmla="*/ 83 h 94"/>
                  <a:gd name="T54" fmla="*/ 60 w 86"/>
                  <a:gd name="T55" fmla="*/ 74 h 94"/>
                  <a:gd name="T56" fmla="*/ 73 w 86"/>
                  <a:gd name="T57" fmla="*/ 66 h 94"/>
                  <a:gd name="T58" fmla="*/ 86 w 86"/>
                  <a:gd name="T59" fmla="*/ 60 h 94"/>
                  <a:gd name="T60" fmla="*/ 86 w 86"/>
                  <a:gd name="T61" fmla="*/ 6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6" h="94">
                    <a:moveTo>
                      <a:pt x="86" y="60"/>
                    </a:moveTo>
                    <a:lnTo>
                      <a:pt x="86" y="60"/>
                    </a:lnTo>
                    <a:lnTo>
                      <a:pt x="79" y="51"/>
                    </a:lnTo>
                    <a:lnTo>
                      <a:pt x="73" y="40"/>
                    </a:lnTo>
                    <a:lnTo>
                      <a:pt x="69" y="27"/>
                    </a:lnTo>
                    <a:lnTo>
                      <a:pt x="68" y="14"/>
                    </a:lnTo>
                    <a:lnTo>
                      <a:pt x="68" y="14"/>
                    </a:lnTo>
                    <a:lnTo>
                      <a:pt x="69" y="2"/>
                    </a:lnTo>
                    <a:lnTo>
                      <a:pt x="69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32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19" y="29"/>
                    </a:lnTo>
                    <a:lnTo>
                      <a:pt x="15" y="40"/>
                    </a:lnTo>
                    <a:lnTo>
                      <a:pt x="8" y="51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3" y="68"/>
                    </a:lnTo>
                    <a:lnTo>
                      <a:pt x="26" y="75"/>
                    </a:lnTo>
                    <a:lnTo>
                      <a:pt x="36" y="83"/>
                    </a:lnTo>
                    <a:lnTo>
                      <a:pt x="43" y="94"/>
                    </a:lnTo>
                    <a:lnTo>
                      <a:pt x="43" y="94"/>
                    </a:lnTo>
                    <a:lnTo>
                      <a:pt x="51" y="83"/>
                    </a:lnTo>
                    <a:lnTo>
                      <a:pt x="60" y="74"/>
                    </a:lnTo>
                    <a:lnTo>
                      <a:pt x="73" y="66"/>
                    </a:lnTo>
                    <a:lnTo>
                      <a:pt x="86" y="60"/>
                    </a:lnTo>
                    <a:lnTo>
                      <a:pt x="86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9">
                <a:extLst>
                  <a:ext uri="{FF2B5EF4-FFF2-40B4-BE49-F238E27FC236}">
                    <a16:creationId xmlns:a16="http://schemas.microsoft.com/office/drawing/2014/main" id="{D49C0DEC-9F2A-479C-AD14-CFE7D0CF7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4883150"/>
                <a:ext cx="149225" cy="144463"/>
              </a:xfrm>
              <a:custGeom>
                <a:avLst/>
                <a:gdLst>
                  <a:gd name="T0" fmla="*/ 47 w 94"/>
                  <a:gd name="T1" fmla="*/ 91 h 91"/>
                  <a:gd name="T2" fmla="*/ 47 w 94"/>
                  <a:gd name="T3" fmla="*/ 91 h 91"/>
                  <a:gd name="T4" fmla="*/ 56 w 94"/>
                  <a:gd name="T5" fmla="*/ 91 h 91"/>
                  <a:gd name="T6" fmla="*/ 66 w 94"/>
                  <a:gd name="T7" fmla="*/ 88 h 91"/>
                  <a:gd name="T8" fmla="*/ 73 w 94"/>
                  <a:gd name="T9" fmla="*/ 84 h 91"/>
                  <a:gd name="T10" fmla="*/ 81 w 94"/>
                  <a:gd name="T11" fmla="*/ 78 h 91"/>
                  <a:gd name="T12" fmla="*/ 86 w 94"/>
                  <a:gd name="T13" fmla="*/ 71 h 91"/>
                  <a:gd name="T14" fmla="*/ 90 w 94"/>
                  <a:gd name="T15" fmla="*/ 63 h 91"/>
                  <a:gd name="T16" fmla="*/ 92 w 94"/>
                  <a:gd name="T17" fmla="*/ 54 h 91"/>
                  <a:gd name="T18" fmla="*/ 94 w 94"/>
                  <a:gd name="T19" fmla="*/ 45 h 91"/>
                  <a:gd name="T20" fmla="*/ 94 w 94"/>
                  <a:gd name="T21" fmla="*/ 45 h 91"/>
                  <a:gd name="T22" fmla="*/ 92 w 94"/>
                  <a:gd name="T23" fmla="*/ 35 h 91"/>
                  <a:gd name="T24" fmla="*/ 90 w 94"/>
                  <a:gd name="T25" fmla="*/ 28 h 91"/>
                  <a:gd name="T26" fmla="*/ 86 w 94"/>
                  <a:gd name="T27" fmla="*/ 18 h 91"/>
                  <a:gd name="T28" fmla="*/ 81 w 94"/>
                  <a:gd name="T29" fmla="*/ 13 h 91"/>
                  <a:gd name="T30" fmla="*/ 73 w 94"/>
                  <a:gd name="T31" fmla="*/ 7 h 91"/>
                  <a:gd name="T32" fmla="*/ 66 w 94"/>
                  <a:gd name="T33" fmla="*/ 1 h 91"/>
                  <a:gd name="T34" fmla="*/ 56 w 94"/>
                  <a:gd name="T35" fmla="*/ 0 h 91"/>
                  <a:gd name="T36" fmla="*/ 47 w 94"/>
                  <a:gd name="T37" fmla="*/ 0 h 91"/>
                  <a:gd name="T38" fmla="*/ 47 w 94"/>
                  <a:gd name="T39" fmla="*/ 0 h 91"/>
                  <a:gd name="T40" fmla="*/ 38 w 94"/>
                  <a:gd name="T41" fmla="*/ 0 h 91"/>
                  <a:gd name="T42" fmla="*/ 28 w 94"/>
                  <a:gd name="T43" fmla="*/ 1 h 91"/>
                  <a:gd name="T44" fmla="*/ 21 w 94"/>
                  <a:gd name="T45" fmla="*/ 7 h 91"/>
                  <a:gd name="T46" fmla="*/ 13 w 94"/>
                  <a:gd name="T47" fmla="*/ 13 h 91"/>
                  <a:gd name="T48" fmla="*/ 8 w 94"/>
                  <a:gd name="T49" fmla="*/ 18 h 91"/>
                  <a:gd name="T50" fmla="*/ 4 w 94"/>
                  <a:gd name="T51" fmla="*/ 28 h 91"/>
                  <a:gd name="T52" fmla="*/ 2 w 94"/>
                  <a:gd name="T53" fmla="*/ 35 h 91"/>
                  <a:gd name="T54" fmla="*/ 0 w 94"/>
                  <a:gd name="T55" fmla="*/ 45 h 91"/>
                  <a:gd name="T56" fmla="*/ 0 w 94"/>
                  <a:gd name="T57" fmla="*/ 45 h 91"/>
                  <a:gd name="T58" fmla="*/ 2 w 94"/>
                  <a:gd name="T59" fmla="*/ 54 h 91"/>
                  <a:gd name="T60" fmla="*/ 4 w 94"/>
                  <a:gd name="T61" fmla="*/ 63 h 91"/>
                  <a:gd name="T62" fmla="*/ 8 w 94"/>
                  <a:gd name="T63" fmla="*/ 71 h 91"/>
                  <a:gd name="T64" fmla="*/ 13 w 94"/>
                  <a:gd name="T65" fmla="*/ 78 h 91"/>
                  <a:gd name="T66" fmla="*/ 21 w 94"/>
                  <a:gd name="T67" fmla="*/ 84 h 91"/>
                  <a:gd name="T68" fmla="*/ 28 w 94"/>
                  <a:gd name="T69" fmla="*/ 88 h 91"/>
                  <a:gd name="T70" fmla="*/ 38 w 94"/>
                  <a:gd name="T71" fmla="*/ 91 h 91"/>
                  <a:gd name="T72" fmla="*/ 47 w 94"/>
                  <a:gd name="T73" fmla="*/ 91 h 91"/>
                  <a:gd name="T74" fmla="*/ 47 w 94"/>
                  <a:gd name="T7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" h="91">
                    <a:moveTo>
                      <a:pt x="47" y="91"/>
                    </a:moveTo>
                    <a:lnTo>
                      <a:pt x="47" y="91"/>
                    </a:lnTo>
                    <a:lnTo>
                      <a:pt x="56" y="91"/>
                    </a:lnTo>
                    <a:lnTo>
                      <a:pt x="66" y="88"/>
                    </a:lnTo>
                    <a:lnTo>
                      <a:pt x="73" y="84"/>
                    </a:lnTo>
                    <a:lnTo>
                      <a:pt x="81" y="78"/>
                    </a:lnTo>
                    <a:lnTo>
                      <a:pt x="86" y="71"/>
                    </a:lnTo>
                    <a:lnTo>
                      <a:pt x="90" y="63"/>
                    </a:lnTo>
                    <a:lnTo>
                      <a:pt x="92" y="54"/>
                    </a:lnTo>
                    <a:lnTo>
                      <a:pt x="94" y="45"/>
                    </a:lnTo>
                    <a:lnTo>
                      <a:pt x="94" y="45"/>
                    </a:lnTo>
                    <a:lnTo>
                      <a:pt x="92" y="35"/>
                    </a:lnTo>
                    <a:lnTo>
                      <a:pt x="90" y="28"/>
                    </a:lnTo>
                    <a:lnTo>
                      <a:pt x="86" y="18"/>
                    </a:lnTo>
                    <a:lnTo>
                      <a:pt x="81" y="13"/>
                    </a:lnTo>
                    <a:lnTo>
                      <a:pt x="73" y="7"/>
                    </a:lnTo>
                    <a:lnTo>
                      <a:pt x="66" y="1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8" y="18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2" y="54"/>
                    </a:lnTo>
                    <a:lnTo>
                      <a:pt x="4" y="63"/>
                    </a:lnTo>
                    <a:lnTo>
                      <a:pt x="8" y="71"/>
                    </a:lnTo>
                    <a:lnTo>
                      <a:pt x="13" y="78"/>
                    </a:lnTo>
                    <a:lnTo>
                      <a:pt x="21" y="84"/>
                    </a:lnTo>
                    <a:lnTo>
                      <a:pt x="28" y="88"/>
                    </a:lnTo>
                    <a:lnTo>
                      <a:pt x="38" y="91"/>
                    </a:lnTo>
                    <a:lnTo>
                      <a:pt x="47" y="91"/>
                    </a:lnTo>
                    <a:lnTo>
                      <a:pt x="47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0">
                <a:extLst>
                  <a:ext uri="{FF2B5EF4-FFF2-40B4-BE49-F238E27FC236}">
                    <a16:creationId xmlns:a16="http://schemas.microsoft.com/office/drawing/2014/main" id="{0054382A-F161-435B-874B-E35BF7D4E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0938" y="5049838"/>
                <a:ext cx="257175" cy="119063"/>
              </a:xfrm>
              <a:custGeom>
                <a:avLst/>
                <a:gdLst>
                  <a:gd name="T0" fmla="*/ 162 w 162"/>
                  <a:gd name="T1" fmla="*/ 60 h 75"/>
                  <a:gd name="T2" fmla="*/ 162 w 162"/>
                  <a:gd name="T3" fmla="*/ 60 h 75"/>
                  <a:gd name="T4" fmla="*/ 160 w 162"/>
                  <a:gd name="T5" fmla="*/ 45 h 75"/>
                  <a:gd name="T6" fmla="*/ 154 w 162"/>
                  <a:gd name="T7" fmla="*/ 31 h 75"/>
                  <a:gd name="T8" fmla="*/ 147 w 162"/>
                  <a:gd name="T9" fmla="*/ 20 h 75"/>
                  <a:gd name="T10" fmla="*/ 137 w 162"/>
                  <a:gd name="T11" fmla="*/ 13 h 75"/>
                  <a:gd name="T12" fmla="*/ 126 w 162"/>
                  <a:gd name="T13" fmla="*/ 7 h 75"/>
                  <a:gd name="T14" fmla="*/ 113 w 162"/>
                  <a:gd name="T15" fmla="*/ 3 h 75"/>
                  <a:gd name="T16" fmla="*/ 98 w 162"/>
                  <a:gd name="T17" fmla="*/ 0 h 75"/>
                  <a:gd name="T18" fmla="*/ 81 w 162"/>
                  <a:gd name="T19" fmla="*/ 0 h 75"/>
                  <a:gd name="T20" fmla="*/ 81 w 162"/>
                  <a:gd name="T21" fmla="*/ 0 h 75"/>
                  <a:gd name="T22" fmla="*/ 64 w 162"/>
                  <a:gd name="T23" fmla="*/ 0 h 75"/>
                  <a:gd name="T24" fmla="*/ 49 w 162"/>
                  <a:gd name="T25" fmla="*/ 3 h 75"/>
                  <a:gd name="T26" fmla="*/ 36 w 162"/>
                  <a:gd name="T27" fmla="*/ 7 h 75"/>
                  <a:gd name="T28" fmla="*/ 25 w 162"/>
                  <a:gd name="T29" fmla="*/ 13 h 75"/>
                  <a:gd name="T30" fmla="*/ 15 w 162"/>
                  <a:gd name="T31" fmla="*/ 20 h 75"/>
                  <a:gd name="T32" fmla="*/ 8 w 162"/>
                  <a:gd name="T33" fmla="*/ 31 h 75"/>
                  <a:gd name="T34" fmla="*/ 2 w 162"/>
                  <a:gd name="T35" fmla="*/ 45 h 75"/>
                  <a:gd name="T36" fmla="*/ 0 w 162"/>
                  <a:gd name="T37" fmla="*/ 60 h 75"/>
                  <a:gd name="T38" fmla="*/ 0 w 162"/>
                  <a:gd name="T39" fmla="*/ 75 h 75"/>
                  <a:gd name="T40" fmla="*/ 162 w 162"/>
                  <a:gd name="T41" fmla="*/ 75 h 75"/>
                  <a:gd name="T42" fmla="*/ 162 w 162"/>
                  <a:gd name="T43" fmla="*/ 6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75">
                    <a:moveTo>
                      <a:pt x="162" y="60"/>
                    </a:moveTo>
                    <a:lnTo>
                      <a:pt x="162" y="60"/>
                    </a:lnTo>
                    <a:lnTo>
                      <a:pt x="160" y="45"/>
                    </a:lnTo>
                    <a:lnTo>
                      <a:pt x="154" y="31"/>
                    </a:lnTo>
                    <a:lnTo>
                      <a:pt x="147" y="20"/>
                    </a:lnTo>
                    <a:lnTo>
                      <a:pt x="137" y="13"/>
                    </a:lnTo>
                    <a:lnTo>
                      <a:pt x="126" y="7"/>
                    </a:lnTo>
                    <a:lnTo>
                      <a:pt x="113" y="3"/>
                    </a:lnTo>
                    <a:lnTo>
                      <a:pt x="98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4" y="0"/>
                    </a:lnTo>
                    <a:lnTo>
                      <a:pt x="49" y="3"/>
                    </a:lnTo>
                    <a:lnTo>
                      <a:pt x="36" y="7"/>
                    </a:lnTo>
                    <a:lnTo>
                      <a:pt x="25" y="13"/>
                    </a:lnTo>
                    <a:lnTo>
                      <a:pt x="15" y="20"/>
                    </a:lnTo>
                    <a:lnTo>
                      <a:pt x="8" y="31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0" y="75"/>
                    </a:lnTo>
                    <a:lnTo>
                      <a:pt x="162" y="75"/>
                    </a:lnTo>
                    <a:lnTo>
                      <a:pt x="162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31">
                <a:extLst>
                  <a:ext uri="{FF2B5EF4-FFF2-40B4-BE49-F238E27FC236}">
                    <a16:creationId xmlns:a16="http://schemas.microsoft.com/office/drawing/2014/main" id="{D3906E7E-3F91-42F9-9654-06E78B2F5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9163" y="4883150"/>
                <a:ext cx="146050" cy="144463"/>
              </a:xfrm>
              <a:custGeom>
                <a:avLst/>
                <a:gdLst>
                  <a:gd name="T0" fmla="*/ 45 w 92"/>
                  <a:gd name="T1" fmla="*/ 91 h 91"/>
                  <a:gd name="T2" fmla="*/ 45 w 92"/>
                  <a:gd name="T3" fmla="*/ 91 h 91"/>
                  <a:gd name="T4" fmla="*/ 55 w 92"/>
                  <a:gd name="T5" fmla="*/ 91 h 91"/>
                  <a:gd name="T6" fmla="*/ 64 w 92"/>
                  <a:gd name="T7" fmla="*/ 88 h 91"/>
                  <a:gd name="T8" fmla="*/ 71 w 92"/>
                  <a:gd name="T9" fmla="*/ 84 h 91"/>
                  <a:gd name="T10" fmla="*/ 79 w 92"/>
                  <a:gd name="T11" fmla="*/ 78 h 91"/>
                  <a:gd name="T12" fmla="*/ 85 w 92"/>
                  <a:gd name="T13" fmla="*/ 71 h 91"/>
                  <a:gd name="T14" fmla="*/ 88 w 92"/>
                  <a:gd name="T15" fmla="*/ 63 h 91"/>
                  <a:gd name="T16" fmla="*/ 92 w 92"/>
                  <a:gd name="T17" fmla="*/ 54 h 91"/>
                  <a:gd name="T18" fmla="*/ 92 w 92"/>
                  <a:gd name="T19" fmla="*/ 45 h 91"/>
                  <a:gd name="T20" fmla="*/ 92 w 92"/>
                  <a:gd name="T21" fmla="*/ 45 h 91"/>
                  <a:gd name="T22" fmla="*/ 92 w 92"/>
                  <a:gd name="T23" fmla="*/ 35 h 91"/>
                  <a:gd name="T24" fmla="*/ 88 w 92"/>
                  <a:gd name="T25" fmla="*/ 28 h 91"/>
                  <a:gd name="T26" fmla="*/ 85 w 92"/>
                  <a:gd name="T27" fmla="*/ 18 h 91"/>
                  <a:gd name="T28" fmla="*/ 79 w 92"/>
                  <a:gd name="T29" fmla="*/ 13 h 91"/>
                  <a:gd name="T30" fmla="*/ 71 w 92"/>
                  <a:gd name="T31" fmla="*/ 7 h 91"/>
                  <a:gd name="T32" fmla="*/ 64 w 92"/>
                  <a:gd name="T33" fmla="*/ 1 h 91"/>
                  <a:gd name="T34" fmla="*/ 55 w 92"/>
                  <a:gd name="T35" fmla="*/ 0 h 91"/>
                  <a:gd name="T36" fmla="*/ 45 w 92"/>
                  <a:gd name="T37" fmla="*/ 0 h 91"/>
                  <a:gd name="T38" fmla="*/ 45 w 92"/>
                  <a:gd name="T39" fmla="*/ 0 h 91"/>
                  <a:gd name="T40" fmla="*/ 36 w 92"/>
                  <a:gd name="T41" fmla="*/ 0 h 91"/>
                  <a:gd name="T42" fmla="*/ 28 w 92"/>
                  <a:gd name="T43" fmla="*/ 1 h 91"/>
                  <a:gd name="T44" fmla="*/ 19 w 92"/>
                  <a:gd name="T45" fmla="*/ 7 h 91"/>
                  <a:gd name="T46" fmla="*/ 13 w 92"/>
                  <a:gd name="T47" fmla="*/ 13 h 91"/>
                  <a:gd name="T48" fmla="*/ 8 w 92"/>
                  <a:gd name="T49" fmla="*/ 18 h 91"/>
                  <a:gd name="T50" fmla="*/ 2 w 92"/>
                  <a:gd name="T51" fmla="*/ 28 h 91"/>
                  <a:gd name="T52" fmla="*/ 0 w 92"/>
                  <a:gd name="T53" fmla="*/ 35 h 91"/>
                  <a:gd name="T54" fmla="*/ 0 w 92"/>
                  <a:gd name="T55" fmla="*/ 45 h 91"/>
                  <a:gd name="T56" fmla="*/ 0 w 92"/>
                  <a:gd name="T57" fmla="*/ 45 h 91"/>
                  <a:gd name="T58" fmla="*/ 0 w 92"/>
                  <a:gd name="T59" fmla="*/ 54 h 91"/>
                  <a:gd name="T60" fmla="*/ 2 w 92"/>
                  <a:gd name="T61" fmla="*/ 63 h 91"/>
                  <a:gd name="T62" fmla="*/ 8 w 92"/>
                  <a:gd name="T63" fmla="*/ 71 h 91"/>
                  <a:gd name="T64" fmla="*/ 13 w 92"/>
                  <a:gd name="T65" fmla="*/ 78 h 91"/>
                  <a:gd name="T66" fmla="*/ 19 w 92"/>
                  <a:gd name="T67" fmla="*/ 84 h 91"/>
                  <a:gd name="T68" fmla="*/ 28 w 92"/>
                  <a:gd name="T69" fmla="*/ 88 h 91"/>
                  <a:gd name="T70" fmla="*/ 36 w 92"/>
                  <a:gd name="T71" fmla="*/ 91 h 91"/>
                  <a:gd name="T72" fmla="*/ 45 w 92"/>
                  <a:gd name="T73" fmla="*/ 91 h 91"/>
                  <a:gd name="T74" fmla="*/ 45 w 92"/>
                  <a:gd name="T7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91">
                    <a:moveTo>
                      <a:pt x="45" y="91"/>
                    </a:moveTo>
                    <a:lnTo>
                      <a:pt x="45" y="91"/>
                    </a:lnTo>
                    <a:lnTo>
                      <a:pt x="55" y="91"/>
                    </a:lnTo>
                    <a:lnTo>
                      <a:pt x="64" y="88"/>
                    </a:lnTo>
                    <a:lnTo>
                      <a:pt x="71" y="84"/>
                    </a:lnTo>
                    <a:lnTo>
                      <a:pt x="79" y="78"/>
                    </a:lnTo>
                    <a:lnTo>
                      <a:pt x="85" y="71"/>
                    </a:lnTo>
                    <a:lnTo>
                      <a:pt x="88" y="63"/>
                    </a:lnTo>
                    <a:lnTo>
                      <a:pt x="92" y="54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2" y="35"/>
                    </a:lnTo>
                    <a:lnTo>
                      <a:pt x="88" y="28"/>
                    </a:lnTo>
                    <a:lnTo>
                      <a:pt x="85" y="18"/>
                    </a:lnTo>
                    <a:lnTo>
                      <a:pt x="79" y="13"/>
                    </a:lnTo>
                    <a:lnTo>
                      <a:pt x="71" y="7"/>
                    </a:lnTo>
                    <a:lnTo>
                      <a:pt x="64" y="1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8" y="1"/>
                    </a:lnTo>
                    <a:lnTo>
                      <a:pt x="19" y="7"/>
                    </a:lnTo>
                    <a:lnTo>
                      <a:pt x="13" y="13"/>
                    </a:lnTo>
                    <a:lnTo>
                      <a:pt x="8" y="18"/>
                    </a:lnTo>
                    <a:lnTo>
                      <a:pt x="2" y="28"/>
                    </a:lnTo>
                    <a:lnTo>
                      <a:pt x="0" y="3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2" y="63"/>
                    </a:lnTo>
                    <a:lnTo>
                      <a:pt x="8" y="71"/>
                    </a:lnTo>
                    <a:lnTo>
                      <a:pt x="13" y="78"/>
                    </a:lnTo>
                    <a:lnTo>
                      <a:pt x="19" y="84"/>
                    </a:lnTo>
                    <a:lnTo>
                      <a:pt x="28" y="88"/>
                    </a:lnTo>
                    <a:lnTo>
                      <a:pt x="36" y="91"/>
                    </a:lnTo>
                    <a:lnTo>
                      <a:pt x="45" y="91"/>
                    </a:lnTo>
                    <a:lnTo>
                      <a:pt x="45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32">
                <a:extLst>
                  <a:ext uri="{FF2B5EF4-FFF2-40B4-BE49-F238E27FC236}">
                    <a16:creationId xmlns:a16="http://schemas.microsoft.com/office/drawing/2014/main" id="{F1965347-343E-4470-AF52-5EE6B7A1B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5188" y="5049838"/>
                <a:ext cx="254000" cy="119063"/>
              </a:xfrm>
              <a:custGeom>
                <a:avLst/>
                <a:gdLst>
                  <a:gd name="T0" fmla="*/ 160 w 160"/>
                  <a:gd name="T1" fmla="*/ 60 h 75"/>
                  <a:gd name="T2" fmla="*/ 160 w 160"/>
                  <a:gd name="T3" fmla="*/ 60 h 75"/>
                  <a:gd name="T4" fmla="*/ 158 w 160"/>
                  <a:gd name="T5" fmla="*/ 45 h 75"/>
                  <a:gd name="T6" fmla="*/ 154 w 160"/>
                  <a:gd name="T7" fmla="*/ 31 h 75"/>
                  <a:gd name="T8" fmla="*/ 147 w 160"/>
                  <a:gd name="T9" fmla="*/ 20 h 75"/>
                  <a:gd name="T10" fmla="*/ 137 w 160"/>
                  <a:gd name="T11" fmla="*/ 13 h 75"/>
                  <a:gd name="T12" fmla="*/ 124 w 160"/>
                  <a:gd name="T13" fmla="*/ 7 h 75"/>
                  <a:gd name="T14" fmla="*/ 111 w 160"/>
                  <a:gd name="T15" fmla="*/ 3 h 75"/>
                  <a:gd name="T16" fmla="*/ 96 w 160"/>
                  <a:gd name="T17" fmla="*/ 0 h 75"/>
                  <a:gd name="T18" fmla="*/ 79 w 160"/>
                  <a:gd name="T19" fmla="*/ 0 h 75"/>
                  <a:gd name="T20" fmla="*/ 79 w 160"/>
                  <a:gd name="T21" fmla="*/ 0 h 75"/>
                  <a:gd name="T22" fmla="*/ 64 w 160"/>
                  <a:gd name="T23" fmla="*/ 0 h 75"/>
                  <a:gd name="T24" fmla="*/ 49 w 160"/>
                  <a:gd name="T25" fmla="*/ 3 h 75"/>
                  <a:gd name="T26" fmla="*/ 36 w 160"/>
                  <a:gd name="T27" fmla="*/ 7 h 75"/>
                  <a:gd name="T28" fmla="*/ 23 w 160"/>
                  <a:gd name="T29" fmla="*/ 13 h 75"/>
                  <a:gd name="T30" fmla="*/ 14 w 160"/>
                  <a:gd name="T31" fmla="*/ 20 h 75"/>
                  <a:gd name="T32" fmla="*/ 6 w 160"/>
                  <a:gd name="T33" fmla="*/ 31 h 75"/>
                  <a:gd name="T34" fmla="*/ 2 w 160"/>
                  <a:gd name="T35" fmla="*/ 45 h 75"/>
                  <a:gd name="T36" fmla="*/ 0 w 160"/>
                  <a:gd name="T37" fmla="*/ 60 h 75"/>
                  <a:gd name="T38" fmla="*/ 0 w 160"/>
                  <a:gd name="T39" fmla="*/ 75 h 75"/>
                  <a:gd name="T40" fmla="*/ 160 w 160"/>
                  <a:gd name="T41" fmla="*/ 75 h 75"/>
                  <a:gd name="T42" fmla="*/ 160 w 160"/>
                  <a:gd name="T43" fmla="*/ 6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" h="75">
                    <a:moveTo>
                      <a:pt x="160" y="60"/>
                    </a:moveTo>
                    <a:lnTo>
                      <a:pt x="160" y="60"/>
                    </a:lnTo>
                    <a:lnTo>
                      <a:pt x="158" y="45"/>
                    </a:lnTo>
                    <a:lnTo>
                      <a:pt x="154" y="31"/>
                    </a:lnTo>
                    <a:lnTo>
                      <a:pt x="147" y="20"/>
                    </a:lnTo>
                    <a:lnTo>
                      <a:pt x="137" y="13"/>
                    </a:lnTo>
                    <a:lnTo>
                      <a:pt x="124" y="7"/>
                    </a:lnTo>
                    <a:lnTo>
                      <a:pt x="111" y="3"/>
                    </a:lnTo>
                    <a:lnTo>
                      <a:pt x="96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49" y="3"/>
                    </a:lnTo>
                    <a:lnTo>
                      <a:pt x="36" y="7"/>
                    </a:lnTo>
                    <a:lnTo>
                      <a:pt x="23" y="13"/>
                    </a:lnTo>
                    <a:lnTo>
                      <a:pt x="14" y="20"/>
                    </a:lnTo>
                    <a:lnTo>
                      <a:pt x="6" y="31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0" y="75"/>
                    </a:lnTo>
                    <a:lnTo>
                      <a:pt x="160" y="75"/>
                    </a:lnTo>
                    <a:lnTo>
                      <a:pt x="16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33">
                <a:extLst>
                  <a:ext uri="{FF2B5EF4-FFF2-40B4-BE49-F238E27FC236}">
                    <a16:creationId xmlns:a16="http://schemas.microsoft.com/office/drawing/2014/main" id="{DD6EAEA8-EB76-4641-9D72-D13E7222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0663" y="4883150"/>
                <a:ext cx="146050" cy="144463"/>
              </a:xfrm>
              <a:custGeom>
                <a:avLst/>
                <a:gdLst>
                  <a:gd name="T0" fmla="*/ 45 w 92"/>
                  <a:gd name="T1" fmla="*/ 91 h 91"/>
                  <a:gd name="T2" fmla="*/ 45 w 92"/>
                  <a:gd name="T3" fmla="*/ 91 h 91"/>
                  <a:gd name="T4" fmla="*/ 56 w 92"/>
                  <a:gd name="T5" fmla="*/ 91 h 91"/>
                  <a:gd name="T6" fmla="*/ 64 w 92"/>
                  <a:gd name="T7" fmla="*/ 88 h 91"/>
                  <a:gd name="T8" fmla="*/ 71 w 92"/>
                  <a:gd name="T9" fmla="*/ 84 h 91"/>
                  <a:gd name="T10" fmla="*/ 79 w 92"/>
                  <a:gd name="T11" fmla="*/ 78 h 91"/>
                  <a:gd name="T12" fmla="*/ 85 w 92"/>
                  <a:gd name="T13" fmla="*/ 71 h 91"/>
                  <a:gd name="T14" fmla="*/ 88 w 92"/>
                  <a:gd name="T15" fmla="*/ 63 h 91"/>
                  <a:gd name="T16" fmla="*/ 92 w 92"/>
                  <a:gd name="T17" fmla="*/ 54 h 91"/>
                  <a:gd name="T18" fmla="*/ 92 w 92"/>
                  <a:gd name="T19" fmla="*/ 45 h 91"/>
                  <a:gd name="T20" fmla="*/ 92 w 92"/>
                  <a:gd name="T21" fmla="*/ 45 h 91"/>
                  <a:gd name="T22" fmla="*/ 92 w 92"/>
                  <a:gd name="T23" fmla="*/ 35 h 91"/>
                  <a:gd name="T24" fmla="*/ 88 w 92"/>
                  <a:gd name="T25" fmla="*/ 28 h 91"/>
                  <a:gd name="T26" fmla="*/ 85 w 92"/>
                  <a:gd name="T27" fmla="*/ 18 h 91"/>
                  <a:gd name="T28" fmla="*/ 79 w 92"/>
                  <a:gd name="T29" fmla="*/ 13 h 91"/>
                  <a:gd name="T30" fmla="*/ 71 w 92"/>
                  <a:gd name="T31" fmla="*/ 7 h 91"/>
                  <a:gd name="T32" fmla="*/ 64 w 92"/>
                  <a:gd name="T33" fmla="*/ 1 h 91"/>
                  <a:gd name="T34" fmla="*/ 56 w 92"/>
                  <a:gd name="T35" fmla="*/ 0 h 91"/>
                  <a:gd name="T36" fmla="*/ 45 w 92"/>
                  <a:gd name="T37" fmla="*/ 0 h 91"/>
                  <a:gd name="T38" fmla="*/ 45 w 92"/>
                  <a:gd name="T39" fmla="*/ 0 h 91"/>
                  <a:gd name="T40" fmla="*/ 36 w 92"/>
                  <a:gd name="T41" fmla="*/ 0 h 91"/>
                  <a:gd name="T42" fmla="*/ 28 w 92"/>
                  <a:gd name="T43" fmla="*/ 1 h 91"/>
                  <a:gd name="T44" fmla="*/ 21 w 92"/>
                  <a:gd name="T45" fmla="*/ 7 h 91"/>
                  <a:gd name="T46" fmla="*/ 13 w 92"/>
                  <a:gd name="T47" fmla="*/ 13 h 91"/>
                  <a:gd name="T48" fmla="*/ 8 w 92"/>
                  <a:gd name="T49" fmla="*/ 18 h 91"/>
                  <a:gd name="T50" fmla="*/ 4 w 92"/>
                  <a:gd name="T51" fmla="*/ 28 h 91"/>
                  <a:gd name="T52" fmla="*/ 0 w 92"/>
                  <a:gd name="T53" fmla="*/ 35 h 91"/>
                  <a:gd name="T54" fmla="*/ 0 w 92"/>
                  <a:gd name="T55" fmla="*/ 45 h 91"/>
                  <a:gd name="T56" fmla="*/ 0 w 92"/>
                  <a:gd name="T57" fmla="*/ 45 h 91"/>
                  <a:gd name="T58" fmla="*/ 0 w 92"/>
                  <a:gd name="T59" fmla="*/ 54 h 91"/>
                  <a:gd name="T60" fmla="*/ 4 w 92"/>
                  <a:gd name="T61" fmla="*/ 63 h 91"/>
                  <a:gd name="T62" fmla="*/ 8 w 92"/>
                  <a:gd name="T63" fmla="*/ 71 h 91"/>
                  <a:gd name="T64" fmla="*/ 13 w 92"/>
                  <a:gd name="T65" fmla="*/ 78 h 91"/>
                  <a:gd name="T66" fmla="*/ 21 w 92"/>
                  <a:gd name="T67" fmla="*/ 84 h 91"/>
                  <a:gd name="T68" fmla="*/ 28 w 92"/>
                  <a:gd name="T69" fmla="*/ 88 h 91"/>
                  <a:gd name="T70" fmla="*/ 36 w 92"/>
                  <a:gd name="T71" fmla="*/ 91 h 91"/>
                  <a:gd name="T72" fmla="*/ 45 w 92"/>
                  <a:gd name="T73" fmla="*/ 91 h 91"/>
                  <a:gd name="T74" fmla="*/ 45 w 92"/>
                  <a:gd name="T7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91">
                    <a:moveTo>
                      <a:pt x="45" y="91"/>
                    </a:moveTo>
                    <a:lnTo>
                      <a:pt x="45" y="91"/>
                    </a:lnTo>
                    <a:lnTo>
                      <a:pt x="56" y="91"/>
                    </a:lnTo>
                    <a:lnTo>
                      <a:pt x="64" y="88"/>
                    </a:lnTo>
                    <a:lnTo>
                      <a:pt x="71" y="84"/>
                    </a:lnTo>
                    <a:lnTo>
                      <a:pt x="79" y="78"/>
                    </a:lnTo>
                    <a:lnTo>
                      <a:pt x="85" y="71"/>
                    </a:lnTo>
                    <a:lnTo>
                      <a:pt x="88" y="63"/>
                    </a:lnTo>
                    <a:lnTo>
                      <a:pt x="92" y="54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2" y="35"/>
                    </a:lnTo>
                    <a:lnTo>
                      <a:pt x="88" y="28"/>
                    </a:lnTo>
                    <a:lnTo>
                      <a:pt x="85" y="18"/>
                    </a:lnTo>
                    <a:lnTo>
                      <a:pt x="79" y="13"/>
                    </a:lnTo>
                    <a:lnTo>
                      <a:pt x="71" y="7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8" y="18"/>
                    </a:lnTo>
                    <a:lnTo>
                      <a:pt x="4" y="28"/>
                    </a:lnTo>
                    <a:lnTo>
                      <a:pt x="0" y="3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54"/>
                    </a:lnTo>
                    <a:lnTo>
                      <a:pt x="4" y="63"/>
                    </a:lnTo>
                    <a:lnTo>
                      <a:pt x="8" y="71"/>
                    </a:lnTo>
                    <a:lnTo>
                      <a:pt x="13" y="78"/>
                    </a:lnTo>
                    <a:lnTo>
                      <a:pt x="21" y="84"/>
                    </a:lnTo>
                    <a:lnTo>
                      <a:pt x="28" y="88"/>
                    </a:lnTo>
                    <a:lnTo>
                      <a:pt x="36" y="91"/>
                    </a:lnTo>
                    <a:lnTo>
                      <a:pt x="45" y="91"/>
                    </a:lnTo>
                    <a:lnTo>
                      <a:pt x="45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34">
                <a:extLst>
                  <a:ext uri="{FF2B5EF4-FFF2-40B4-BE49-F238E27FC236}">
                    <a16:creationId xmlns:a16="http://schemas.microsoft.com/office/drawing/2014/main" id="{49787CE0-DD40-4792-AE4E-4B28093C5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6688" y="5049838"/>
                <a:ext cx="254000" cy="119063"/>
              </a:xfrm>
              <a:custGeom>
                <a:avLst/>
                <a:gdLst>
                  <a:gd name="T0" fmla="*/ 160 w 160"/>
                  <a:gd name="T1" fmla="*/ 60 h 75"/>
                  <a:gd name="T2" fmla="*/ 160 w 160"/>
                  <a:gd name="T3" fmla="*/ 60 h 75"/>
                  <a:gd name="T4" fmla="*/ 158 w 160"/>
                  <a:gd name="T5" fmla="*/ 45 h 75"/>
                  <a:gd name="T6" fmla="*/ 154 w 160"/>
                  <a:gd name="T7" fmla="*/ 31 h 75"/>
                  <a:gd name="T8" fmla="*/ 147 w 160"/>
                  <a:gd name="T9" fmla="*/ 20 h 75"/>
                  <a:gd name="T10" fmla="*/ 137 w 160"/>
                  <a:gd name="T11" fmla="*/ 13 h 75"/>
                  <a:gd name="T12" fmla="*/ 124 w 160"/>
                  <a:gd name="T13" fmla="*/ 7 h 75"/>
                  <a:gd name="T14" fmla="*/ 111 w 160"/>
                  <a:gd name="T15" fmla="*/ 3 h 75"/>
                  <a:gd name="T16" fmla="*/ 96 w 160"/>
                  <a:gd name="T17" fmla="*/ 0 h 75"/>
                  <a:gd name="T18" fmla="*/ 79 w 160"/>
                  <a:gd name="T19" fmla="*/ 0 h 75"/>
                  <a:gd name="T20" fmla="*/ 79 w 160"/>
                  <a:gd name="T21" fmla="*/ 0 h 75"/>
                  <a:gd name="T22" fmla="*/ 64 w 160"/>
                  <a:gd name="T23" fmla="*/ 0 h 75"/>
                  <a:gd name="T24" fmla="*/ 49 w 160"/>
                  <a:gd name="T25" fmla="*/ 3 h 75"/>
                  <a:gd name="T26" fmla="*/ 36 w 160"/>
                  <a:gd name="T27" fmla="*/ 7 h 75"/>
                  <a:gd name="T28" fmla="*/ 23 w 160"/>
                  <a:gd name="T29" fmla="*/ 13 h 75"/>
                  <a:gd name="T30" fmla="*/ 14 w 160"/>
                  <a:gd name="T31" fmla="*/ 20 h 75"/>
                  <a:gd name="T32" fmla="*/ 6 w 160"/>
                  <a:gd name="T33" fmla="*/ 31 h 75"/>
                  <a:gd name="T34" fmla="*/ 2 w 160"/>
                  <a:gd name="T35" fmla="*/ 45 h 75"/>
                  <a:gd name="T36" fmla="*/ 0 w 160"/>
                  <a:gd name="T37" fmla="*/ 60 h 75"/>
                  <a:gd name="T38" fmla="*/ 0 w 160"/>
                  <a:gd name="T39" fmla="*/ 75 h 75"/>
                  <a:gd name="T40" fmla="*/ 160 w 160"/>
                  <a:gd name="T41" fmla="*/ 75 h 75"/>
                  <a:gd name="T42" fmla="*/ 160 w 160"/>
                  <a:gd name="T43" fmla="*/ 6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" h="75">
                    <a:moveTo>
                      <a:pt x="160" y="60"/>
                    </a:moveTo>
                    <a:lnTo>
                      <a:pt x="160" y="60"/>
                    </a:lnTo>
                    <a:lnTo>
                      <a:pt x="158" y="45"/>
                    </a:lnTo>
                    <a:lnTo>
                      <a:pt x="154" y="31"/>
                    </a:lnTo>
                    <a:lnTo>
                      <a:pt x="147" y="20"/>
                    </a:lnTo>
                    <a:lnTo>
                      <a:pt x="137" y="13"/>
                    </a:lnTo>
                    <a:lnTo>
                      <a:pt x="124" y="7"/>
                    </a:lnTo>
                    <a:lnTo>
                      <a:pt x="111" y="3"/>
                    </a:lnTo>
                    <a:lnTo>
                      <a:pt x="96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49" y="3"/>
                    </a:lnTo>
                    <a:lnTo>
                      <a:pt x="36" y="7"/>
                    </a:lnTo>
                    <a:lnTo>
                      <a:pt x="23" y="13"/>
                    </a:lnTo>
                    <a:lnTo>
                      <a:pt x="14" y="20"/>
                    </a:lnTo>
                    <a:lnTo>
                      <a:pt x="6" y="31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0" y="75"/>
                    </a:lnTo>
                    <a:lnTo>
                      <a:pt x="160" y="75"/>
                    </a:lnTo>
                    <a:lnTo>
                      <a:pt x="16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35">
                <a:extLst>
                  <a:ext uri="{FF2B5EF4-FFF2-40B4-BE49-F238E27FC236}">
                    <a16:creationId xmlns:a16="http://schemas.microsoft.com/office/drawing/2014/main" id="{6A58799C-FD23-4A43-A341-8004AC0C2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5213" y="4765675"/>
                <a:ext cx="149225" cy="149225"/>
              </a:xfrm>
              <a:custGeom>
                <a:avLst/>
                <a:gdLst>
                  <a:gd name="T0" fmla="*/ 47 w 94"/>
                  <a:gd name="T1" fmla="*/ 0 h 94"/>
                  <a:gd name="T2" fmla="*/ 47 w 94"/>
                  <a:gd name="T3" fmla="*/ 0 h 94"/>
                  <a:gd name="T4" fmla="*/ 38 w 94"/>
                  <a:gd name="T5" fmla="*/ 2 h 94"/>
                  <a:gd name="T6" fmla="*/ 28 w 94"/>
                  <a:gd name="T7" fmla="*/ 4 h 94"/>
                  <a:gd name="T8" fmla="*/ 21 w 94"/>
                  <a:gd name="T9" fmla="*/ 8 h 94"/>
                  <a:gd name="T10" fmla="*/ 13 w 94"/>
                  <a:gd name="T11" fmla="*/ 14 h 94"/>
                  <a:gd name="T12" fmla="*/ 8 w 94"/>
                  <a:gd name="T13" fmla="*/ 21 h 94"/>
                  <a:gd name="T14" fmla="*/ 4 w 94"/>
                  <a:gd name="T15" fmla="*/ 29 h 94"/>
                  <a:gd name="T16" fmla="*/ 2 w 94"/>
                  <a:gd name="T17" fmla="*/ 38 h 94"/>
                  <a:gd name="T18" fmla="*/ 0 w 94"/>
                  <a:gd name="T19" fmla="*/ 47 h 94"/>
                  <a:gd name="T20" fmla="*/ 0 w 94"/>
                  <a:gd name="T21" fmla="*/ 47 h 94"/>
                  <a:gd name="T22" fmla="*/ 2 w 94"/>
                  <a:gd name="T23" fmla="*/ 57 h 94"/>
                  <a:gd name="T24" fmla="*/ 4 w 94"/>
                  <a:gd name="T25" fmla="*/ 66 h 94"/>
                  <a:gd name="T26" fmla="*/ 8 w 94"/>
                  <a:gd name="T27" fmla="*/ 74 h 94"/>
                  <a:gd name="T28" fmla="*/ 13 w 94"/>
                  <a:gd name="T29" fmla="*/ 81 h 94"/>
                  <a:gd name="T30" fmla="*/ 21 w 94"/>
                  <a:gd name="T31" fmla="*/ 87 h 94"/>
                  <a:gd name="T32" fmla="*/ 28 w 94"/>
                  <a:gd name="T33" fmla="*/ 90 h 94"/>
                  <a:gd name="T34" fmla="*/ 38 w 94"/>
                  <a:gd name="T35" fmla="*/ 92 h 94"/>
                  <a:gd name="T36" fmla="*/ 47 w 94"/>
                  <a:gd name="T37" fmla="*/ 94 h 94"/>
                  <a:gd name="T38" fmla="*/ 47 w 94"/>
                  <a:gd name="T39" fmla="*/ 94 h 94"/>
                  <a:gd name="T40" fmla="*/ 56 w 94"/>
                  <a:gd name="T41" fmla="*/ 92 h 94"/>
                  <a:gd name="T42" fmla="*/ 66 w 94"/>
                  <a:gd name="T43" fmla="*/ 90 h 94"/>
                  <a:gd name="T44" fmla="*/ 73 w 94"/>
                  <a:gd name="T45" fmla="*/ 87 h 94"/>
                  <a:gd name="T46" fmla="*/ 81 w 94"/>
                  <a:gd name="T47" fmla="*/ 81 h 94"/>
                  <a:gd name="T48" fmla="*/ 86 w 94"/>
                  <a:gd name="T49" fmla="*/ 74 h 94"/>
                  <a:gd name="T50" fmla="*/ 90 w 94"/>
                  <a:gd name="T51" fmla="*/ 66 h 94"/>
                  <a:gd name="T52" fmla="*/ 92 w 94"/>
                  <a:gd name="T53" fmla="*/ 57 h 94"/>
                  <a:gd name="T54" fmla="*/ 94 w 94"/>
                  <a:gd name="T55" fmla="*/ 47 h 94"/>
                  <a:gd name="T56" fmla="*/ 94 w 94"/>
                  <a:gd name="T57" fmla="*/ 47 h 94"/>
                  <a:gd name="T58" fmla="*/ 92 w 94"/>
                  <a:gd name="T59" fmla="*/ 38 h 94"/>
                  <a:gd name="T60" fmla="*/ 90 w 94"/>
                  <a:gd name="T61" fmla="*/ 29 h 94"/>
                  <a:gd name="T62" fmla="*/ 86 w 94"/>
                  <a:gd name="T63" fmla="*/ 21 h 94"/>
                  <a:gd name="T64" fmla="*/ 81 w 94"/>
                  <a:gd name="T65" fmla="*/ 14 h 94"/>
                  <a:gd name="T66" fmla="*/ 73 w 94"/>
                  <a:gd name="T67" fmla="*/ 8 h 94"/>
                  <a:gd name="T68" fmla="*/ 66 w 94"/>
                  <a:gd name="T69" fmla="*/ 4 h 94"/>
                  <a:gd name="T70" fmla="*/ 56 w 94"/>
                  <a:gd name="T71" fmla="*/ 2 h 94"/>
                  <a:gd name="T72" fmla="*/ 47 w 94"/>
                  <a:gd name="T73" fmla="*/ 0 h 94"/>
                  <a:gd name="T74" fmla="*/ 47 w 94"/>
                  <a:gd name="T7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" h="94">
                    <a:moveTo>
                      <a:pt x="47" y="0"/>
                    </a:moveTo>
                    <a:lnTo>
                      <a:pt x="47" y="0"/>
                    </a:lnTo>
                    <a:lnTo>
                      <a:pt x="38" y="2"/>
                    </a:lnTo>
                    <a:lnTo>
                      <a:pt x="28" y="4"/>
                    </a:lnTo>
                    <a:lnTo>
                      <a:pt x="21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4" y="29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1" y="87"/>
                    </a:lnTo>
                    <a:lnTo>
                      <a:pt x="28" y="90"/>
                    </a:lnTo>
                    <a:lnTo>
                      <a:pt x="38" y="92"/>
                    </a:lnTo>
                    <a:lnTo>
                      <a:pt x="47" y="94"/>
                    </a:lnTo>
                    <a:lnTo>
                      <a:pt x="47" y="94"/>
                    </a:lnTo>
                    <a:lnTo>
                      <a:pt x="56" y="92"/>
                    </a:lnTo>
                    <a:lnTo>
                      <a:pt x="66" y="90"/>
                    </a:lnTo>
                    <a:lnTo>
                      <a:pt x="73" y="87"/>
                    </a:lnTo>
                    <a:lnTo>
                      <a:pt x="81" y="81"/>
                    </a:lnTo>
                    <a:lnTo>
                      <a:pt x="86" y="74"/>
                    </a:lnTo>
                    <a:lnTo>
                      <a:pt x="90" y="66"/>
                    </a:lnTo>
                    <a:lnTo>
                      <a:pt x="92" y="57"/>
                    </a:lnTo>
                    <a:lnTo>
                      <a:pt x="94" y="47"/>
                    </a:lnTo>
                    <a:lnTo>
                      <a:pt x="94" y="47"/>
                    </a:lnTo>
                    <a:lnTo>
                      <a:pt x="92" y="38"/>
                    </a:lnTo>
                    <a:lnTo>
                      <a:pt x="90" y="29"/>
                    </a:lnTo>
                    <a:lnTo>
                      <a:pt x="86" y="21"/>
                    </a:lnTo>
                    <a:lnTo>
                      <a:pt x="81" y="14"/>
                    </a:lnTo>
                    <a:lnTo>
                      <a:pt x="73" y="8"/>
                    </a:lnTo>
                    <a:lnTo>
                      <a:pt x="66" y="4"/>
                    </a:lnTo>
                    <a:lnTo>
                      <a:pt x="56" y="2"/>
                    </a:lnTo>
                    <a:lnTo>
                      <a:pt x="47" y="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3236BC1-3FC4-4144-BFB6-7CB026BFB48B}"/>
              </a:ext>
            </a:extLst>
          </p:cNvPr>
          <p:cNvGrpSpPr/>
          <p:nvPr/>
        </p:nvGrpSpPr>
        <p:grpSpPr>
          <a:xfrm>
            <a:off x="8367100" y="4068942"/>
            <a:ext cx="1503947" cy="1503947"/>
            <a:chOff x="8367100" y="4068942"/>
            <a:chExt cx="1503947" cy="150394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680F3F-623B-4E25-8B25-345A7E1AFFA8}"/>
                </a:ext>
              </a:extLst>
            </p:cNvPr>
            <p:cNvSpPr/>
            <p:nvPr/>
          </p:nvSpPr>
          <p:spPr bwMode="auto">
            <a:xfrm>
              <a:off x="8367100" y="4068942"/>
              <a:ext cx="1503947" cy="1503947"/>
            </a:xfrm>
            <a:prstGeom prst="ellipse">
              <a:avLst/>
            </a:prstGeom>
            <a:solidFill>
              <a:srgbClr val="C483C1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01E97AE-A69C-4B1D-9A88-F883EBBED1D8}"/>
                </a:ext>
              </a:extLst>
            </p:cNvPr>
            <p:cNvGrpSpPr/>
            <p:nvPr/>
          </p:nvGrpSpPr>
          <p:grpSpPr>
            <a:xfrm>
              <a:off x="8681717" y="4538342"/>
              <a:ext cx="874713" cy="588962"/>
              <a:chOff x="8369301" y="4516438"/>
              <a:chExt cx="874713" cy="588962"/>
            </a:xfrm>
            <a:solidFill>
              <a:schemeClr val="tx1">
                <a:lumMod val="50000"/>
              </a:schemeClr>
            </a:solidFill>
          </p:grpSpPr>
          <p:sp>
            <p:nvSpPr>
              <p:cNvPr id="87" name="Freeform 189">
                <a:extLst>
                  <a:ext uri="{FF2B5EF4-FFF2-40B4-BE49-F238E27FC236}">
                    <a16:creationId xmlns:a16="http://schemas.microsoft.com/office/drawing/2014/main" id="{E032A917-E122-4547-B466-1592F5E25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9301" y="4516438"/>
                <a:ext cx="541338" cy="544513"/>
              </a:xfrm>
              <a:custGeom>
                <a:avLst/>
                <a:gdLst>
                  <a:gd name="T0" fmla="*/ 0 w 341"/>
                  <a:gd name="T1" fmla="*/ 19 h 343"/>
                  <a:gd name="T2" fmla="*/ 0 w 341"/>
                  <a:gd name="T3" fmla="*/ 287 h 343"/>
                  <a:gd name="T4" fmla="*/ 0 w 341"/>
                  <a:gd name="T5" fmla="*/ 287 h 343"/>
                  <a:gd name="T6" fmla="*/ 2 w 341"/>
                  <a:gd name="T7" fmla="*/ 294 h 343"/>
                  <a:gd name="T8" fmla="*/ 5 w 341"/>
                  <a:gd name="T9" fmla="*/ 300 h 343"/>
                  <a:gd name="T10" fmla="*/ 11 w 341"/>
                  <a:gd name="T11" fmla="*/ 304 h 343"/>
                  <a:gd name="T12" fmla="*/ 18 w 341"/>
                  <a:gd name="T13" fmla="*/ 306 h 343"/>
                  <a:gd name="T14" fmla="*/ 170 w 341"/>
                  <a:gd name="T15" fmla="*/ 306 h 343"/>
                  <a:gd name="T16" fmla="*/ 170 w 341"/>
                  <a:gd name="T17" fmla="*/ 322 h 343"/>
                  <a:gd name="T18" fmla="*/ 112 w 341"/>
                  <a:gd name="T19" fmla="*/ 322 h 343"/>
                  <a:gd name="T20" fmla="*/ 112 w 341"/>
                  <a:gd name="T21" fmla="*/ 343 h 343"/>
                  <a:gd name="T22" fmla="*/ 206 w 341"/>
                  <a:gd name="T23" fmla="*/ 343 h 343"/>
                  <a:gd name="T24" fmla="*/ 206 w 341"/>
                  <a:gd name="T25" fmla="*/ 309 h 343"/>
                  <a:gd name="T26" fmla="*/ 206 w 341"/>
                  <a:gd name="T27" fmla="*/ 309 h 343"/>
                  <a:gd name="T28" fmla="*/ 208 w 341"/>
                  <a:gd name="T29" fmla="*/ 292 h 343"/>
                  <a:gd name="T30" fmla="*/ 213 w 341"/>
                  <a:gd name="T31" fmla="*/ 276 h 343"/>
                  <a:gd name="T32" fmla="*/ 221 w 341"/>
                  <a:gd name="T33" fmla="*/ 261 h 343"/>
                  <a:gd name="T34" fmla="*/ 234 w 341"/>
                  <a:gd name="T35" fmla="*/ 247 h 343"/>
                  <a:gd name="T36" fmla="*/ 22 w 341"/>
                  <a:gd name="T37" fmla="*/ 247 h 343"/>
                  <a:gd name="T38" fmla="*/ 22 w 341"/>
                  <a:gd name="T39" fmla="*/ 22 h 343"/>
                  <a:gd name="T40" fmla="*/ 315 w 341"/>
                  <a:gd name="T41" fmla="*/ 22 h 343"/>
                  <a:gd name="T42" fmla="*/ 315 w 341"/>
                  <a:gd name="T43" fmla="*/ 22 h 343"/>
                  <a:gd name="T44" fmla="*/ 328 w 341"/>
                  <a:gd name="T45" fmla="*/ 9 h 343"/>
                  <a:gd name="T46" fmla="*/ 341 w 341"/>
                  <a:gd name="T47" fmla="*/ 0 h 343"/>
                  <a:gd name="T48" fmla="*/ 18 w 341"/>
                  <a:gd name="T49" fmla="*/ 0 h 343"/>
                  <a:gd name="T50" fmla="*/ 18 w 341"/>
                  <a:gd name="T51" fmla="*/ 0 h 343"/>
                  <a:gd name="T52" fmla="*/ 11 w 341"/>
                  <a:gd name="T53" fmla="*/ 2 h 343"/>
                  <a:gd name="T54" fmla="*/ 5 w 341"/>
                  <a:gd name="T55" fmla="*/ 6 h 343"/>
                  <a:gd name="T56" fmla="*/ 2 w 341"/>
                  <a:gd name="T57" fmla="*/ 11 h 343"/>
                  <a:gd name="T58" fmla="*/ 0 w 341"/>
                  <a:gd name="T59" fmla="*/ 19 h 343"/>
                  <a:gd name="T60" fmla="*/ 0 w 341"/>
                  <a:gd name="T61" fmla="*/ 19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1" h="343">
                    <a:moveTo>
                      <a:pt x="0" y="19"/>
                    </a:moveTo>
                    <a:lnTo>
                      <a:pt x="0" y="287"/>
                    </a:lnTo>
                    <a:lnTo>
                      <a:pt x="0" y="287"/>
                    </a:lnTo>
                    <a:lnTo>
                      <a:pt x="2" y="294"/>
                    </a:lnTo>
                    <a:lnTo>
                      <a:pt x="5" y="300"/>
                    </a:lnTo>
                    <a:lnTo>
                      <a:pt x="11" y="304"/>
                    </a:lnTo>
                    <a:lnTo>
                      <a:pt x="18" y="306"/>
                    </a:lnTo>
                    <a:lnTo>
                      <a:pt x="170" y="306"/>
                    </a:lnTo>
                    <a:lnTo>
                      <a:pt x="170" y="322"/>
                    </a:lnTo>
                    <a:lnTo>
                      <a:pt x="112" y="322"/>
                    </a:lnTo>
                    <a:lnTo>
                      <a:pt x="112" y="343"/>
                    </a:lnTo>
                    <a:lnTo>
                      <a:pt x="206" y="343"/>
                    </a:lnTo>
                    <a:lnTo>
                      <a:pt x="206" y="309"/>
                    </a:lnTo>
                    <a:lnTo>
                      <a:pt x="206" y="309"/>
                    </a:lnTo>
                    <a:lnTo>
                      <a:pt x="208" y="292"/>
                    </a:lnTo>
                    <a:lnTo>
                      <a:pt x="213" y="276"/>
                    </a:lnTo>
                    <a:lnTo>
                      <a:pt x="221" y="261"/>
                    </a:lnTo>
                    <a:lnTo>
                      <a:pt x="234" y="247"/>
                    </a:lnTo>
                    <a:lnTo>
                      <a:pt x="22" y="247"/>
                    </a:lnTo>
                    <a:lnTo>
                      <a:pt x="22" y="22"/>
                    </a:lnTo>
                    <a:lnTo>
                      <a:pt x="315" y="22"/>
                    </a:lnTo>
                    <a:lnTo>
                      <a:pt x="315" y="22"/>
                    </a:lnTo>
                    <a:lnTo>
                      <a:pt x="328" y="9"/>
                    </a:lnTo>
                    <a:lnTo>
                      <a:pt x="341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1" y="2"/>
                    </a:lnTo>
                    <a:lnTo>
                      <a:pt x="5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0">
                <a:extLst>
                  <a:ext uri="{FF2B5EF4-FFF2-40B4-BE49-F238E27FC236}">
                    <a16:creationId xmlns:a16="http://schemas.microsoft.com/office/drawing/2014/main" id="{1C8479D5-437B-4BC7-B771-24141249F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7601" y="4813300"/>
                <a:ext cx="506413" cy="292100"/>
              </a:xfrm>
              <a:custGeom>
                <a:avLst/>
                <a:gdLst>
                  <a:gd name="T0" fmla="*/ 295 w 319"/>
                  <a:gd name="T1" fmla="*/ 77 h 184"/>
                  <a:gd name="T2" fmla="*/ 295 w 319"/>
                  <a:gd name="T3" fmla="*/ 77 h 184"/>
                  <a:gd name="T4" fmla="*/ 291 w 319"/>
                  <a:gd name="T5" fmla="*/ 64 h 184"/>
                  <a:gd name="T6" fmla="*/ 287 w 319"/>
                  <a:gd name="T7" fmla="*/ 49 h 184"/>
                  <a:gd name="T8" fmla="*/ 280 w 319"/>
                  <a:gd name="T9" fmla="*/ 36 h 184"/>
                  <a:gd name="T10" fmla="*/ 268 w 319"/>
                  <a:gd name="T11" fmla="*/ 25 h 184"/>
                  <a:gd name="T12" fmla="*/ 255 w 319"/>
                  <a:gd name="T13" fmla="*/ 15 h 184"/>
                  <a:gd name="T14" fmla="*/ 238 w 319"/>
                  <a:gd name="T15" fmla="*/ 8 h 184"/>
                  <a:gd name="T16" fmla="*/ 218 w 319"/>
                  <a:gd name="T17" fmla="*/ 2 h 184"/>
                  <a:gd name="T18" fmla="*/ 191 w 319"/>
                  <a:gd name="T19" fmla="*/ 0 h 184"/>
                  <a:gd name="T20" fmla="*/ 126 w 319"/>
                  <a:gd name="T21" fmla="*/ 0 h 184"/>
                  <a:gd name="T22" fmla="*/ 126 w 319"/>
                  <a:gd name="T23" fmla="*/ 0 h 184"/>
                  <a:gd name="T24" fmla="*/ 101 w 319"/>
                  <a:gd name="T25" fmla="*/ 2 h 184"/>
                  <a:gd name="T26" fmla="*/ 79 w 319"/>
                  <a:gd name="T27" fmla="*/ 8 h 184"/>
                  <a:gd name="T28" fmla="*/ 62 w 319"/>
                  <a:gd name="T29" fmla="*/ 15 h 184"/>
                  <a:gd name="T30" fmla="*/ 49 w 319"/>
                  <a:gd name="T31" fmla="*/ 25 h 184"/>
                  <a:gd name="T32" fmla="*/ 38 w 319"/>
                  <a:gd name="T33" fmla="*/ 36 h 184"/>
                  <a:gd name="T34" fmla="*/ 32 w 319"/>
                  <a:gd name="T35" fmla="*/ 49 h 184"/>
                  <a:gd name="T36" fmla="*/ 26 w 319"/>
                  <a:gd name="T37" fmla="*/ 64 h 184"/>
                  <a:gd name="T38" fmla="*/ 23 w 319"/>
                  <a:gd name="T39" fmla="*/ 79 h 184"/>
                  <a:gd name="T40" fmla="*/ 23 w 319"/>
                  <a:gd name="T41" fmla="*/ 79 h 184"/>
                  <a:gd name="T42" fmla="*/ 13 w 319"/>
                  <a:gd name="T43" fmla="*/ 87 h 184"/>
                  <a:gd name="T44" fmla="*/ 6 w 319"/>
                  <a:gd name="T45" fmla="*/ 96 h 184"/>
                  <a:gd name="T46" fmla="*/ 2 w 319"/>
                  <a:gd name="T47" fmla="*/ 109 h 184"/>
                  <a:gd name="T48" fmla="*/ 0 w 319"/>
                  <a:gd name="T49" fmla="*/ 122 h 184"/>
                  <a:gd name="T50" fmla="*/ 0 w 319"/>
                  <a:gd name="T51" fmla="*/ 184 h 184"/>
                  <a:gd name="T52" fmla="*/ 26 w 319"/>
                  <a:gd name="T53" fmla="*/ 184 h 184"/>
                  <a:gd name="T54" fmla="*/ 26 w 319"/>
                  <a:gd name="T55" fmla="*/ 122 h 184"/>
                  <a:gd name="T56" fmla="*/ 26 w 319"/>
                  <a:gd name="T57" fmla="*/ 122 h 184"/>
                  <a:gd name="T58" fmla="*/ 28 w 319"/>
                  <a:gd name="T59" fmla="*/ 111 h 184"/>
                  <a:gd name="T60" fmla="*/ 34 w 319"/>
                  <a:gd name="T61" fmla="*/ 104 h 184"/>
                  <a:gd name="T62" fmla="*/ 41 w 319"/>
                  <a:gd name="T63" fmla="*/ 98 h 184"/>
                  <a:gd name="T64" fmla="*/ 51 w 319"/>
                  <a:gd name="T65" fmla="*/ 96 h 184"/>
                  <a:gd name="T66" fmla="*/ 266 w 319"/>
                  <a:gd name="T67" fmla="*/ 96 h 184"/>
                  <a:gd name="T68" fmla="*/ 266 w 319"/>
                  <a:gd name="T69" fmla="*/ 96 h 184"/>
                  <a:gd name="T70" fmla="*/ 276 w 319"/>
                  <a:gd name="T71" fmla="*/ 98 h 184"/>
                  <a:gd name="T72" fmla="*/ 285 w 319"/>
                  <a:gd name="T73" fmla="*/ 104 h 184"/>
                  <a:gd name="T74" fmla="*/ 291 w 319"/>
                  <a:gd name="T75" fmla="*/ 111 h 184"/>
                  <a:gd name="T76" fmla="*/ 293 w 319"/>
                  <a:gd name="T77" fmla="*/ 122 h 184"/>
                  <a:gd name="T78" fmla="*/ 293 w 319"/>
                  <a:gd name="T79" fmla="*/ 184 h 184"/>
                  <a:gd name="T80" fmla="*/ 319 w 319"/>
                  <a:gd name="T81" fmla="*/ 184 h 184"/>
                  <a:gd name="T82" fmla="*/ 319 w 319"/>
                  <a:gd name="T83" fmla="*/ 122 h 184"/>
                  <a:gd name="T84" fmla="*/ 319 w 319"/>
                  <a:gd name="T85" fmla="*/ 122 h 184"/>
                  <a:gd name="T86" fmla="*/ 317 w 319"/>
                  <a:gd name="T87" fmla="*/ 109 h 184"/>
                  <a:gd name="T88" fmla="*/ 311 w 319"/>
                  <a:gd name="T89" fmla="*/ 96 h 184"/>
                  <a:gd name="T90" fmla="*/ 304 w 319"/>
                  <a:gd name="T91" fmla="*/ 87 h 184"/>
                  <a:gd name="T92" fmla="*/ 295 w 319"/>
                  <a:gd name="T93" fmla="*/ 77 h 184"/>
                  <a:gd name="T94" fmla="*/ 295 w 319"/>
                  <a:gd name="T95" fmla="*/ 7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9" h="184">
                    <a:moveTo>
                      <a:pt x="295" y="77"/>
                    </a:moveTo>
                    <a:lnTo>
                      <a:pt x="295" y="77"/>
                    </a:lnTo>
                    <a:lnTo>
                      <a:pt x="291" y="64"/>
                    </a:lnTo>
                    <a:lnTo>
                      <a:pt x="287" y="49"/>
                    </a:lnTo>
                    <a:lnTo>
                      <a:pt x="280" y="36"/>
                    </a:lnTo>
                    <a:lnTo>
                      <a:pt x="268" y="25"/>
                    </a:lnTo>
                    <a:lnTo>
                      <a:pt x="255" y="15"/>
                    </a:lnTo>
                    <a:lnTo>
                      <a:pt x="238" y="8"/>
                    </a:lnTo>
                    <a:lnTo>
                      <a:pt x="218" y="2"/>
                    </a:lnTo>
                    <a:lnTo>
                      <a:pt x="191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1" y="2"/>
                    </a:lnTo>
                    <a:lnTo>
                      <a:pt x="79" y="8"/>
                    </a:lnTo>
                    <a:lnTo>
                      <a:pt x="62" y="15"/>
                    </a:lnTo>
                    <a:lnTo>
                      <a:pt x="49" y="25"/>
                    </a:lnTo>
                    <a:lnTo>
                      <a:pt x="38" y="36"/>
                    </a:lnTo>
                    <a:lnTo>
                      <a:pt x="32" y="49"/>
                    </a:lnTo>
                    <a:lnTo>
                      <a:pt x="26" y="64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13" y="87"/>
                    </a:lnTo>
                    <a:lnTo>
                      <a:pt x="6" y="96"/>
                    </a:lnTo>
                    <a:lnTo>
                      <a:pt x="2" y="109"/>
                    </a:lnTo>
                    <a:lnTo>
                      <a:pt x="0" y="122"/>
                    </a:lnTo>
                    <a:lnTo>
                      <a:pt x="0" y="184"/>
                    </a:lnTo>
                    <a:lnTo>
                      <a:pt x="26" y="184"/>
                    </a:lnTo>
                    <a:lnTo>
                      <a:pt x="26" y="122"/>
                    </a:lnTo>
                    <a:lnTo>
                      <a:pt x="26" y="122"/>
                    </a:lnTo>
                    <a:lnTo>
                      <a:pt x="28" y="111"/>
                    </a:lnTo>
                    <a:lnTo>
                      <a:pt x="34" y="104"/>
                    </a:lnTo>
                    <a:lnTo>
                      <a:pt x="41" y="98"/>
                    </a:lnTo>
                    <a:lnTo>
                      <a:pt x="51" y="96"/>
                    </a:lnTo>
                    <a:lnTo>
                      <a:pt x="266" y="96"/>
                    </a:lnTo>
                    <a:lnTo>
                      <a:pt x="266" y="96"/>
                    </a:lnTo>
                    <a:lnTo>
                      <a:pt x="276" y="98"/>
                    </a:lnTo>
                    <a:lnTo>
                      <a:pt x="285" y="104"/>
                    </a:lnTo>
                    <a:lnTo>
                      <a:pt x="291" y="111"/>
                    </a:lnTo>
                    <a:lnTo>
                      <a:pt x="293" y="122"/>
                    </a:lnTo>
                    <a:lnTo>
                      <a:pt x="293" y="184"/>
                    </a:lnTo>
                    <a:lnTo>
                      <a:pt x="319" y="184"/>
                    </a:lnTo>
                    <a:lnTo>
                      <a:pt x="319" y="122"/>
                    </a:lnTo>
                    <a:lnTo>
                      <a:pt x="319" y="122"/>
                    </a:lnTo>
                    <a:lnTo>
                      <a:pt x="317" y="109"/>
                    </a:lnTo>
                    <a:lnTo>
                      <a:pt x="311" y="96"/>
                    </a:lnTo>
                    <a:lnTo>
                      <a:pt x="304" y="87"/>
                    </a:lnTo>
                    <a:lnTo>
                      <a:pt x="295" y="77"/>
                    </a:lnTo>
                    <a:lnTo>
                      <a:pt x="295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91">
                <a:extLst>
                  <a:ext uri="{FF2B5EF4-FFF2-40B4-BE49-F238E27FC236}">
                    <a16:creationId xmlns:a16="http://schemas.microsoft.com/office/drawing/2014/main" id="{9EA9B94B-9635-497A-A081-4AEF8657F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6188" y="4537075"/>
                <a:ext cx="246063" cy="247650"/>
              </a:xfrm>
              <a:custGeom>
                <a:avLst/>
                <a:gdLst>
                  <a:gd name="T0" fmla="*/ 0 w 155"/>
                  <a:gd name="T1" fmla="*/ 79 h 156"/>
                  <a:gd name="T2" fmla="*/ 0 w 155"/>
                  <a:gd name="T3" fmla="*/ 79 h 156"/>
                  <a:gd name="T4" fmla="*/ 2 w 155"/>
                  <a:gd name="T5" fmla="*/ 94 h 156"/>
                  <a:gd name="T6" fmla="*/ 7 w 155"/>
                  <a:gd name="T7" fmla="*/ 109 h 156"/>
                  <a:gd name="T8" fmla="*/ 13 w 155"/>
                  <a:gd name="T9" fmla="*/ 122 h 156"/>
                  <a:gd name="T10" fmla="*/ 22 w 155"/>
                  <a:gd name="T11" fmla="*/ 133 h 156"/>
                  <a:gd name="T12" fmla="*/ 35 w 155"/>
                  <a:gd name="T13" fmla="*/ 143 h 156"/>
                  <a:gd name="T14" fmla="*/ 49 w 155"/>
                  <a:gd name="T15" fmla="*/ 150 h 156"/>
                  <a:gd name="T16" fmla="*/ 62 w 155"/>
                  <a:gd name="T17" fmla="*/ 154 h 156"/>
                  <a:gd name="T18" fmla="*/ 79 w 155"/>
                  <a:gd name="T19" fmla="*/ 156 h 156"/>
                  <a:gd name="T20" fmla="*/ 79 w 155"/>
                  <a:gd name="T21" fmla="*/ 156 h 156"/>
                  <a:gd name="T22" fmla="*/ 94 w 155"/>
                  <a:gd name="T23" fmla="*/ 154 h 156"/>
                  <a:gd name="T24" fmla="*/ 109 w 155"/>
                  <a:gd name="T25" fmla="*/ 150 h 156"/>
                  <a:gd name="T26" fmla="*/ 122 w 155"/>
                  <a:gd name="T27" fmla="*/ 143 h 156"/>
                  <a:gd name="T28" fmla="*/ 133 w 155"/>
                  <a:gd name="T29" fmla="*/ 133 h 156"/>
                  <a:gd name="T30" fmla="*/ 142 w 155"/>
                  <a:gd name="T31" fmla="*/ 122 h 156"/>
                  <a:gd name="T32" fmla="*/ 150 w 155"/>
                  <a:gd name="T33" fmla="*/ 109 h 156"/>
                  <a:gd name="T34" fmla="*/ 154 w 155"/>
                  <a:gd name="T35" fmla="*/ 94 h 156"/>
                  <a:gd name="T36" fmla="*/ 155 w 155"/>
                  <a:gd name="T37" fmla="*/ 79 h 156"/>
                  <a:gd name="T38" fmla="*/ 155 w 155"/>
                  <a:gd name="T39" fmla="*/ 79 h 156"/>
                  <a:gd name="T40" fmla="*/ 154 w 155"/>
                  <a:gd name="T41" fmla="*/ 62 h 156"/>
                  <a:gd name="T42" fmla="*/ 150 w 155"/>
                  <a:gd name="T43" fmla="*/ 47 h 156"/>
                  <a:gd name="T44" fmla="*/ 142 w 155"/>
                  <a:gd name="T45" fmla="*/ 34 h 156"/>
                  <a:gd name="T46" fmla="*/ 133 w 155"/>
                  <a:gd name="T47" fmla="*/ 23 h 156"/>
                  <a:gd name="T48" fmla="*/ 122 w 155"/>
                  <a:gd name="T49" fmla="*/ 13 h 156"/>
                  <a:gd name="T50" fmla="*/ 109 w 155"/>
                  <a:gd name="T51" fmla="*/ 6 h 156"/>
                  <a:gd name="T52" fmla="*/ 94 w 155"/>
                  <a:gd name="T53" fmla="*/ 2 h 156"/>
                  <a:gd name="T54" fmla="*/ 79 w 155"/>
                  <a:gd name="T55" fmla="*/ 0 h 156"/>
                  <a:gd name="T56" fmla="*/ 79 w 155"/>
                  <a:gd name="T57" fmla="*/ 0 h 156"/>
                  <a:gd name="T58" fmla="*/ 62 w 155"/>
                  <a:gd name="T59" fmla="*/ 2 h 156"/>
                  <a:gd name="T60" fmla="*/ 49 w 155"/>
                  <a:gd name="T61" fmla="*/ 6 h 156"/>
                  <a:gd name="T62" fmla="*/ 35 w 155"/>
                  <a:gd name="T63" fmla="*/ 13 h 156"/>
                  <a:gd name="T64" fmla="*/ 22 w 155"/>
                  <a:gd name="T65" fmla="*/ 23 h 156"/>
                  <a:gd name="T66" fmla="*/ 13 w 155"/>
                  <a:gd name="T67" fmla="*/ 34 h 156"/>
                  <a:gd name="T68" fmla="*/ 7 w 155"/>
                  <a:gd name="T69" fmla="*/ 47 h 156"/>
                  <a:gd name="T70" fmla="*/ 2 w 155"/>
                  <a:gd name="T71" fmla="*/ 62 h 156"/>
                  <a:gd name="T72" fmla="*/ 0 w 155"/>
                  <a:gd name="T73" fmla="*/ 79 h 156"/>
                  <a:gd name="T74" fmla="*/ 0 w 155"/>
                  <a:gd name="T75" fmla="*/ 7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5" h="156">
                    <a:moveTo>
                      <a:pt x="0" y="79"/>
                    </a:moveTo>
                    <a:lnTo>
                      <a:pt x="0" y="79"/>
                    </a:lnTo>
                    <a:lnTo>
                      <a:pt x="2" y="94"/>
                    </a:lnTo>
                    <a:lnTo>
                      <a:pt x="7" y="109"/>
                    </a:lnTo>
                    <a:lnTo>
                      <a:pt x="13" y="122"/>
                    </a:lnTo>
                    <a:lnTo>
                      <a:pt x="22" y="133"/>
                    </a:lnTo>
                    <a:lnTo>
                      <a:pt x="35" y="143"/>
                    </a:lnTo>
                    <a:lnTo>
                      <a:pt x="49" y="150"/>
                    </a:lnTo>
                    <a:lnTo>
                      <a:pt x="62" y="154"/>
                    </a:lnTo>
                    <a:lnTo>
                      <a:pt x="79" y="156"/>
                    </a:lnTo>
                    <a:lnTo>
                      <a:pt x="79" y="156"/>
                    </a:lnTo>
                    <a:lnTo>
                      <a:pt x="94" y="154"/>
                    </a:lnTo>
                    <a:lnTo>
                      <a:pt x="109" y="150"/>
                    </a:lnTo>
                    <a:lnTo>
                      <a:pt x="122" y="143"/>
                    </a:lnTo>
                    <a:lnTo>
                      <a:pt x="133" y="133"/>
                    </a:lnTo>
                    <a:lnTo>
                      <a:pt x="142" y="122"/>
                    </a:lnTo>
                    <a:lnTo>
                      <a:pt x="150" y="109"/>
                    </a:lnTo>
                    <a:lnTo>
                      <a:pt x="154" y="94"/>
                    </a:lnTo>
                    <a:lnTo>
                      <a:pt x="155" y="79"/>
                    </a:lnTo>
                    <a:lnTo>
                      <a:pt x="155" y="79"/>
                    </a:lnTo>
                    <a:lnTo>
                      <a:pt x="154" y="62"/>
                    </a:lnTo>
                    <a:lnTo>
                      <a:pt x="150" y="47"/>
                    </a:lnTo>
                    <a:lnTo>
                      <a:pt x="142" y="34"/>
                    </a:lnTo>
                    <a:lnTo>
                      <a:pt x="133" y="23"/>
                    </a:lnTo>
                    <a:lnTo>
                      <a:pt x="122" y="13"/>
                    </a:lnTo>
                    <a:lnTo>
                      <a:pt x="109" y="6"/>
                    </a:lnTo>
                    <a:lnTo>
                      <a:pt x="94" y="2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62" y="2"/>
                    </a:lnTo>
                    <a:lnTo>
                      <a:pt x="49" y="6"/>
                    </a:lnTo>
                    <a:lnTo>
                      <a:pt x="35" y="13"/>
                    </a:lnTo>
                    <a:lnTo>
                      <a:pt x="22" y="23"/>
                    </a:lnTo>
                    <a:lnTo>
                      <a:pt x="13" y="34"/>
                    </a:lnTo>
                    <a:lnTo>
                      <a:pt x="7" y="47"/>
                    </a:lnTo>
                    <a:lnTo>
                      <a:pt x="2" y="62"/>
                    </a:lnTo>
                    <a:lnTo>
                      <a:pt x="0" y="79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92">
                <a:extLst>
                  <a:ext uri="{FF2B5EF4-FFF2-40B4-BE49-F238E27FC236}">
                    <a16:creationId xmlns:a16="http://schemas.microsoft.com/office/drawing/2014/main" id="{C34D0ADB-4AC6-473A-93C1-5784B54D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4563" y="4591050"/>
                <a:ext cx="161925" cy="160338"/>
              </a:xfrm>
              <a:custGeom>
                <a:avLst/>
                <a:gdLst>
                  <a:gd name="T0" fmla="*/ 102 w 102"/>
                  <a:gd name="T1" fmla="*/ 50 h 101"/>
                  <a:gd name="T2" fmla="*/ 102 w 102"/>
                  <a:gd name="T3" fmla="*/ 50 h 101"/>
                  <a:gd name="T4" fmla="*/ 102 w 102"/>
                  <a:gd name="T5" fmla="*/ 41 h 101"/>
                  <a:gd name="T6" fmla="*/ 98 w 102"/>
                  <a:gd name="T7" fmla="*/ 32 h 101"/>
                  <a:gd name="T8" fmla="*/ 92 w 102"/>
                  <a:gd name="T9" fmla="*/ 22 h 101"/>
                  <a:gd name="T10" fmla="*/ 87 w 102"/>
                  <a:gd name="T11" fmla="*/ 15 h 101"/>
                  <a:gd name="T12" fmla="*/ 79 w 102"/>
                  <a:gd name="T13" fmla="*/ 9 h 101"/>
                  <a:gd name="T14" fmla="*/ 72 w 102"/>
                  <a:gd name="T15" fmla="*/ 4 h 101"/>
                  <a:gd name="T16" fmla="*/ 60 w 102"/>
                  <a:gd name="T17" fmla="*/ 2 h 101"/>
                  <a:gd name="T18" fmla="*/ 51 w 102"/>
                  <a:gd name="T19" fmla="*/ 0 h 101"/>
                  <a:gd name="T20" fmla="*/ 51 w 102"/>
                  <a:gd name="T21" fmla="*/ 0 h 101"/>
                  <a:gd name="T22" fmla="*/ 42 w 102"/>
                  <a:gd name="T23" fmla="*/ 2 h 101"/>
                  <a:gd name="T24" fmla="*/ 30 w 102"/>
                  <a:gd name="T25" fmla="*/ 4 h 101"/>
                  <a:gd name="T26" fmla="*/ 23 w 102"/>
                  <a:gd name="T27" fmla="*/ 9 h 101"/>
                  <a:gd name="T28" fmla="*/ 15 w 102"/>
                  <a:gd name="T29" fmla="*/ 15 h 101"/>
                  <a:gd name="T30" fmla="*/ 10 w 102"/>
                  <a:gd name="T31" fmla="*/ 22 h 101"/>
                  <a:gd name="T32" fmla="*/ 4 w 102"/>
                  <a:gd name="T33" fmla="*/ 32 h 101"/>
                  <a:gd name="T34" fmla="*/ 2 w 102"/>
                  <a:gd name="T35" fmla="*/ 41 h 101"/>
                  <a:gd name="T36" fmla="*/ 0 w 102"/>
                  <a:gd name="T37" fmla="*/ 50 h 101"/>
                  <a:gd name="T38" fmla="*/ 0 w 102"/>
                  <a:gd name="T39" fmla="*/ 50 h 101"/>
                  <a:gd name="T40" fmla="*/ 2 w 102"/>
                  <a:gd name="T41" fmla="*/ 62 h 101"/>
                  <a:gd name="T42" fmla="*/ 4 w 102"/>
                  <a:gd name="T43" fmla="*/ 71 h 101"/>
                  <a:gd name="T44" fmla="*/ 10 w 102"/>
                  <a:gd name="T45" fmla="*/ 79 h 101"/>
                  <a:gd name="T46" fmla="*/ 15 w 102"/>
                  <a:gd name="T47" fmla="*/ 86 h 101"/>
                  <a:gd name="T48" fmla="*/ 23 w 102"/>
                  <a:gd name="T49" fmla="*/ 92 h 101"/>
                  <a:gd name="T50" fmla="*/ 30 w 102"/>
                  <a:gd name="T51" fmla="*/ 97 h 101"/>
                  <a:gd name="T52" fmla="*/ 42 w 102"/>
                  <a:gd name="T53" fmla="*/ 101 h 101"/>
                  <a:gd name="T54" fmla="*/ 51 w 102"/>
                  <a:gd name="T55" fmla="*/ 101 h 101"/>
                  <a:gd name="T56" fmla="*/ 51 w 102"/>
                  <a:gd name="T57" fmla="*/ 101 h 101"/>
                  <a:gd name="T58" fmla="*/ 60 w 102"/>
                  <a:gd name="T59" fmla="*/ 101 h 101"/>
                  <a:gd name="T60" fmla="*/ 72 w 102"/>
                  <a:gd name="T61" fmla="*/ 97 h 101"/>
                  <a:gd name="T62" fmla="*/ 79 w 102"/>
                  <a:gd name="T63" fmla="*/ 92 h 101"/>
                  <a:gd name="T64" fmla="*/ 87 w 102"/>
                  <a:gd name="T65" fmla="*/ 86 h 101"/>
                  <a:gd name="T66" fmla="*/ 92 w 102"/>
                  <a:gd name="T67" fmla="*/ 79 h 101"/>
                  <a:gd name="T68" fmla="*/ 98 w 102"/>
                  <a:gd name="T69" fmla="*/ 71 h 101"/>
                  <a:gd name="T70" fmla="*/ 102 w 102"/>
                  <a:gd name="T71" fmla="*/ 62 h 101"/>
                  <a:gd name="T72" fmla="*/ 102 w 102"/>
                  <a:gd name="T73" fmla="*/ 50 h 101"/>
                  <a:gd name="T74" fmla="*/ 102 w 102"/>
                  <a:gd name="T75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101">
                    <a:moveTo>
                      <a:pt x="102" y="50"/>
                    </a:moveTo>
                    <a:lnTo>
                      <a:pt x="102" y="50"/>
                    </a:lnTo>
                    <a:lnTo>
                      <a:pt x="102" y="41"/>
                    </a:lnTo>
                    <a:lnTo>
                      <a:pt x="98" y="32"/>
                    </a:lnTo>
                    <a:lnTo>
                      <a:pt x="92" y="22"/>
                    </a:lnTo>
                    <a:lnTo>
                      <a:pt x="87" y="15"/>
                    </a:lnTo>
                    <a:lnTo>
                      <a:pt x="79" y="9"/>
                    </a:lnTo>
                    <a:lnTo>
                      <a:pt x="72" y="4"/>
                    </a:lnTo>
                    <a:lnTo>
                      <a:pt x="60" y="2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2" y="2"/>
                    </a:lnTo>
                    <a:lnTo>
                      <a:pt x="30" y="4"/>
                    </a:lnTo>
                    <a:lnTo>
                      <a:pt x="23" y="9"/>
                    </a:lnTo>
                    <a:lnTo>
                      <a:pt x="15" y="15"/>
                    </a:lnTo>
                    <a:lnTo>
                      <a:pt x="10" y="22"/>
                    </a:lnTo>
                    <a:lnTo>
                      <a:pt x="4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2" y="62"/>
                    </a:lnTo>
                    <a:lnTo>
                      <a:pt x="4" y="71"/>
                    </a:lnTo>
                    <a:lnTo>
                      <a:pt x="10" y="79"/>
                    </a:lnTo>
                    <a:lnTo>
                      <a:pt x="15" y="86"/>
                    </a:lnTo>
                    <a:lnTo>
                      <a:pt x="23" y="92"/>
                    </a:lnTo>
                    <a:lnTo>
                      <a:pt x="30" y="97"/>
                    </a:lnTo>
                    <a:lnTo>
                      <a:pt x="42" y="101"/>
                    </a:lnTo>
                    <a:lnTo>
                      <a:pt x="51" y="101"/>
                    </a:lnTo>
                    <a:lnTo>
                      <a:pt x="51" y="101"/>
                    </a:lnTo>
                    <a:lnTo>
                      <a:pt x="60" y="101"/>
                    </a:lnTo>
                    <a:lnTo>
                      <a:pt x="72" y="97"/>
                    </a:lnTo>
                    <a:lnTo>
                      <a:pt x="79" y="92"/>
                    </a:lnTo>
                    <a:lnTo>
                      <a:pt x="87" y="86"/>
                    </a:lnTo>
                    <a:lnTo>
                      <a:pt x="92" y="79"/>
                    </a:lnTo>
                    <a:lnTo>
                      <a:pt x="98" y="71"/>
                    </a:lnTo>
                    <a:lnTo>
                      <a:pt x="102" y="62"/>
                    </a:lnTo>
                    <a:lnTo>
                      <a:pt x="102" y="50"/>
                    </a:lnTo>
                    <a:lnTo>
                      <a:pt x="10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3">
                <a:extLst>
                  <a:ext uri="{FF2B5EF4-FFF2-40B4-BE49-F238E27FC236}">
                    <a16:creationId xmlns:a16="http://schemas.microsoft.com/office/drawing/2014/main" id="{B74DFCBE-348A-4EDE-9643-B7CC111E5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6938" y="4775200"/>
                <a:ext cx="257175" cy="88900"/>
              </a:xfrm>
              <a:custGeom>
                <a:avLst/>
                <a:gdLst>
                  <a:gd name="T0" fmla="*/ 0 w 162"/>
                  <a:gd name="T1" fmla="*/ 56 h 56"/>
                  <a:gd name="T2" fmla="*/ 162 w 162"/>
                  <a:gd name="T3" fmla="*/ 56 h 56"/>
                  <a:gd name="T4" fmla="*/ 162 w 162"/>
                  <a:gd name="T5" fmla="*/ 56 h 56"/>
                  <a:gd name="T6" fmla="*/ 160 w 162"/>
                  <a:gd name="T7" fmla="*/ 47 h 56"/>
                  <a:gd name="T8" fmla="*/ 158 w 162"/>
                  <a:gd name="T9" fmla="*/ 36 h 56"/>
                  <a:gd name="T10" fmla="*/ 152 w 162"/>
                  <a:gd name="T11" fmla="*/ 28 h 56"/>
                  <a:gd name="T12" fmla="*/ 147 w 162"/>
                  <a:gd name="T13" fmla="*/ 21 h 56"/>
                  <a:gd name="T14" fmla="*/ 137 w 162"/>
                  <a:gd name="T15" fmla="*/ 13 h 56"/>
                  <a:gd name="T16" fmla="*/ 128 w 162"/>
                  <a:gd name="T17" fmla="*/ 8 h 56"/>
                  <a:gd name="T18" fmla="*/ 119 w 162"/>
                  <a:gd name="T19" fmla="*/ 4 h 56"/>
                  <a:gd name="T20" fmla="*/ 107 w 162"/>
                  <a:gd name="T21" fmla="*/ 0 h 56"/>
                  <a:gd name="T22" fmla="*/ 81 w 162"/>
                  <a:gd name="T23" fmla="*/ 23 h 56"/>
                  <a:gd name="T24" fmla="*/ 55 w 162"/>
                  <a:gd name="T25" fmla="*/ 0 h 56"/>
                  <a:gd name="T26" fmla="*/ 55 w 162"/>
                  <a:gd name="T27" fmla="*/ 0 h 56"/>
                  <a:gd name="T28" fmla="*/ 44 w 162"/>
                  <a:gd name="T29" fmla="*/ 4 h 56"/>
                  <a:gd name="T30" fmla="*/ 34 w 162"/>
                  <a:gd name="T31" fmla="*/ 8 h 56"/>
                  <a:gd name="T32" fmla="*/ 25 w 162"/>
                  <a:gd name="T33" fmla="*/ 13 h 56"/>
                  <a:gd name="T34" fmla="*/ 15 w 162"/>
                  <a:gd name="T35" fmla="*/ 19 h 56"/>
                  <a:gd name="T36" fmla="*/ 10 w 162"/>
                  <a:gd name="T37" fmla="*/ 28 h 56"/>
                  <a:gd name="T38" fmla="*/ 4 w 162"/>
                  <a:gd name="T39" fmla="*/ 36 h 56"/>
                  <a:gd name="T40" fmla="*/ 2 w 162"/>
                  <a:gd name="T41" fmla="*/ 45 h 56"/>
                  <a:gd name="T42" fmla="*/ 0 w 162"/>
                  <a:gd name="T43" fmla="*/ 56 h 56"/>
                  <a:gd name="T44" fmla="*/ 0 w 162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6">
                    <a:moveTo>
                      <a:pt x="0" y="56"/>
                    </a:moveTo>
                    <a:lnTo>
                      <a:pt x="162" y="56"/>
                    </a:lnTo>
                    <a:lnTo>
                      <a:pt x="162" y="56"/>
                    </a:lnTo>
                    <a:lnTo>
                      <a:pt x="160" y="47"/>
                    </a:lnTo>
                    <a:lnTo>
                      <a:pt x="158" y="36"/>
                    </a:lnTo>
                    <a:lnTo>
                      <a:pt x="152" y="28"/>
                    </a:lnTo>
                    <a:lnTo>
                      <a:pt x="147" y="21"/>
                    </a:lnTo>
                    <a:lnTo>
                      <a:pt x="137" y="13"/>
                    </a:lnTo>
                    <a:lnTo>
                      <a:pt x="128" y="8"/>
                    </a:lnTo>
                    <a:lnTo>
                      <a:pt x="119" y="4"/>
                    </a:lnTo>
                    <a:lnTo>
                      <a:pt x="107" y="0"/>
                    </a:lnTo>
                    <a:lnTo>
                      <a:pt x="81" y="23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44" y="4"/>
                    </a:lnTo>
                    <a:lnTo>
                      <a:pt x="34" y="8"/>
                    </a:lnTo>
                    <a:lnTo>
                      <a:pt x="25" y="13"/>
                    </a:lnTo>
                    <a:lnTo>
                      <a:pt x="15" y="19"/>
                    </a:lnTo>
                    <a:lnTo>
                      <a:pt x="10" y="28"/>
                    </a:lnTo>
                    <a:lnTo>
                      <a:pt x="4" y="36"/>
                    </a:lnTo>
                    <a:lnTo>
                      <a:pt x="2" y="45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C78D21C-E233-40BB-9AFA-97403FEBA57C}"/>
              </a:ext>
            </a:extLst>
          </p:cNvPr>
          <p:cNvGrpSpPr/>
          <p:nvPr/>
        </p:nvGrpSpPr>
        <p:grpSpPr>
          <a:xfrm>
            <a:off x="1953126" y="4068942"/>
            <a:ext cx="1503947" cy="1503947"/>
            <a:chOff x="1953126" y="4240351"/>
            <a:chExt cx="1503947" cy="150394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84E065-2FAD-4ED2-A3A2-00E0A21F2497}"/>
                </a:ext>
              </a:extLst>
            </p:cNvPr>
            <p:cNvSpPr/>
            <p:nvPr/>
          </p:nvSpPr>
          <p:spPr bwMode="auto">
            <a:xfrm>
              <a:off x="1953126" y="4240351"/>
              <a:ext cx="1503947" cy="1503947"/>
            </a:xfrm>
            <a:prstGeom prst="ellipse">
              <a:avLst/>
            </a:prstGeom>
            <a:solidFill>
              <a:srgbClr val="D0D9E2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41FD864-1D8A-4992-BCD1-74C013BCBA5B}"/>
                </a:ext>
              </a:extLst>
            </p:cNvPr>
            <p:cNvGrpSpPr/>
            <p:nvPr/>
          </p:nvGrpSpPr>
          <p:grpSpPr>
            <a:xfrm>
              <a:off x="2285205" y="4602636"/>
              <a:ext cx="839788" cy="769938"/>
              <a:chOff x="9737726" y="5784850"/>
              <a:chExt cx="839788" cy="769938"/>
            </a:xfrm>
            <a:solidFill>
              <a:schemeClr val="tx1">
                <a:lumMod val="50000"/>
              </a:schemeClr>
            </a:solidFill>
          </p:grpSpPr>
          <p:sp>
            <p:nvSpPr>
              <p:cNvPr id="93" name="Freeform 172">
                <a:extLst>
                  <a:ext uri="{FF2B5EF4-FFF2-40B4-BE49-F238E27FC236}">
                    <a16:creationId xmlns:a16="http://schemas.microsoft.com/office/drawing/2014/main" id="{A3B5E67B-1749-4148-B3CC-334C0A346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7726" y="5969000"/>
                <a:ext cx="285750" cy="249238"/>
              </a:xfrm>
              <a:custGeom>
                <a:avLst/>
                <a:gdLst>
                  <a:gd name="T0" fmla="*/ 141 w 180"/>
                  <a:gd name="T1" fmla="*/ 146 h 157"/>
                  <a:gd name="T2" fmla="*/ 51 w 180"/>
                  <a:gd name="T3" fmla="*/ 146 h 157"/>
                  <a:gd name="T4" fmla="*/ 51 w 180"/>
                  <a:gd name="T5" fmla="*/ 64 h 157"/>
                  <a:gd name="T6" fmla="*/ 51 w 180"/>
                  <a:gd name="T7" fmla="*/ 64 h 157"/>
                  <a:gd name="T8" fmla="*/ 51 w 180"/>
                  <a:gd name="T9" fmla="*/ 60 h 157"/>
                  <a:gd name="T10" fmla="*/ 55 w 180"/>
                  <a:gd name="T11" fmla="*/ 58 h 157"/>
                  <a:gd name="T12" fmla="*/ 163 w 180"/>
                  <a:gd name="T13" fmla="*/ 58 h 157"/>
                  <a:gd name="T14" fmla="*/ 163 w 180"/>
                  <a:gd name="T15" fmla="*/ 58 h 157"/>
                  <a:gd name="T16" fmla="*/ 165 w 180"/>
                  <a:gd name="T17" fmla="*/ 47 h 157"/>
                  <a:gd name="T18" fmla="*/ 169 w 180"/>
                  <a:gd name="T19" fmla="*/ 36 h 157"/>
                  <a:gd name="T20" fmla="*/ 175 w 180"/>
                  <a:gd name="T21" fmla="*/ 26 h 157"/>
                  <a:gd name="T22" fmla="*/ 180 w 180"/>
                  <a:gd name="T23" fmla="*/ 17 h 157"/>
                  <a:gd name="T24" fmla="*/ 180 w 180"/>
                  <a:gd name="T25" fmla="*/ 17 h 157"/>
                  <a:gd name="T26" fmla="*/ 171 w 180"/>
                  <a:gd name="T27" fmla="*/ 11 h 157"/>
                  <a:gd name="T28" fmla="*/ 156 w 180"/>
                  <a:gd name="T29" fmla="*/ 6 h 157"/>
                  <a:gd name="T30" fmla="*/ 139 w 180"/>
                  <a:gd name="T31" fmla="*/ 2 h 157"/>
                  <a:gd name="T32" fmla="*/ 116 w 180"/>
                  <a:gd name="T33" fmla="*/ 0 h 157"/>
                  <a:gd name="T34" fmla="*/ 116 w 180"/>
                  <a:gd name="T35" fmla="*/ 0 h 157"/>
                  <a:gd name="T36" fmla="*/ 94 w 180"/>
                  <a:gd name="T37" fmla="*/ 0 h 157"/>
                  <a:gd name="T38" fmla="*/ 75 w 180"/>
                  <a:gd name="T39" fmla="*/ 4 h 157"/>
                  <a:gd name="T40" fmla="*/ 60 w 180"/>
                  <a:gd name="T41" fmla="*/ 9 h 157"/>
                  <a:gd name="T42" fmla="*/ 47 w 180"/>
                  <a:gd name="T43" fmla="*/ 19 h 157"/>
                  <a:gd name="T44" fmla="*/ 38 w 180"/>
                  <a:gd name="T45" fmla="*/ 28 h 157"/>
                  <a:gd name="T46" fmla="*/ 30 w 180"/>
                  <a:gd name="T47" fmla="*/ 39 h 157"/>
                  <a:gd name="T48" fmla="*/ 26 w 180"/>
                  <a:gd name="T49" fmla="*/ 52 h 157"/>
                  <a:gd name="T50" fmla="*/ 25 w 180"/>
                  <a:gd name="T51" fmla="*/ 67 h 157"/>
                  <a:gd name="T52" fmla="*/ 25 w 180"/>
                  <a:gd name="T53" fmla="*/ 88 h 157"/>
                  <a:gd name="T54" fmla="*/ 0 w 180"/>
                  <a:gd name="T55" fmla="*/ 88 h 157"/>
                  <a:gd name="T56" fmla="*/ 0 w 180"/>
                  <a:gd name="T57" fmla="*/ 105 h 157"/>
                  <a:gd name="T58" fmla="*/ 38 w 180"/>
                  <a:gd name="T59" fmla="*/ 105 h 157"/>
                  <a:gd name="T60" fmla="*/ 38 w 180"/>
                  <a:gd name="T61" fmla="*/ 118 h 157"/>
                  <a:gd name="T62" fmla="*/ 32 w 180"/>
                  <a:gd name="T63" fmla="*/ 118 h 157"/>
                  <a:gd name="T64" fmla="*/ 32 w 180"/>
                  <a:gd name="T65" fmla="*/ 118 h 157"/>
                  <a:gd name="T66" fmla="*/ 28 w 180"/>
                  <a:gd name="T67" fmla="*/ 118 h 157"/>
                  <a:gd name="T68" fmla="*/ 26 w 180"/>
                  <a:gd name="T69" fmla="*/ 120 h 157"/>
                  <a:gd name="T70" fmla="*/ 26 w 180"/>
                  <a:gd name="T71" fmla="*/ 120 h 157"/>
                  <a:gd name="T72" fmla="*/ 25 w 180"/>
                  <a:gd name="T73" fmla="*/ 124 h 157"/>
                  <a:gd name="T74" fmla="*/ 25 w 180"/>
                  <a:gd name="T75" fmla="*/ 127 h 157"/>
                  <a:gd name="T76" fmla="*/ 36 w 180"/>
                  <a:gd name="T77" fmla="*/ 154 h 157"/>
                  <a:gd name="T78" fmla="*/ 36 w 180"/>
                  <a:gd name="T79" fmla="*/ 154 h 157"/>
                  <a:gd name="T80" fmla="*/ 38 w 180"/>
                  <a:gd name="T81" fmla="*/ 157 h 157"/>
                  <a:gd name="T82" fmla="*/ 41 w 180"/>
                  <a:gd name="T83" fmla="*/ 157 h 157"/>
                  <a:gd name="T84" fmla="*/ 131 w 180"/>
                  <a:gd name="T85" fmla="*/ 157 h 157"/>
                  <a:gd name="T86" fmla="*/ 131 w 180"/>
                  <a:gd name="T87" fmla="*/ 157 h 157"/>
                  <a:gd name="T88" fmla="*/ 141 w 180"/>
                  <a:gd name="T89" fmla="*/ 146 h 157"/>
                  <a:gd name="T90" fmla="*/ 141 w 180"/>
                  <a:gd name="T91" fmla="*/ 14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" h="157">
                    <a:moveTo>
                      <a:pt x="141" y="146"/>
                    </a:moveTo>
                    <a:lnTo>
                      <a:pt x="51" y="146"/>
                    </a:lnTo>
                    <a:lnTo>
                      <a:pt x="51" y="64"/>
                    </a:lnTo>
                    <a:lnTo>
                      <a:pt x="51" y="64"/>
                    </a:lnTo>
                    <a:lnTo>
                      <a:pt x="51" y="60"/>
                    </a:lnTo>
                    <a:lnTo>
                      <a:pt x="55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47"/>
                    </a:lnTo>
                    <a:lnTo>
                      <a:pt x="169" y="36"/>
                    </a:lnTo>
                    <a:lnTo>
                      <a:pt x="175" y="26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71" y="11"/>
                    </a:lnTo>
                    <a:lnTo>
                      <a:pt x="156" y="6"/>
                    </a:lnTo>
                    <a:lnTo>
                      <a:pt x="139" y="2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5" y="4"/>
                    </a:lnTo>
                    <a:lnTo>
                      <a:pt x="60" y="9"/>
                    </a:lnTo>
                    <a:lnTo>
                      <a:pt x="47" y="19"/>
                    </a:lnTo>
                    <a:lnTo>
                      <a:pt x="38" y="28"/>
                    </a:lnTo>
                    <a:lnTo>
                      <a:pt x="30" y="39"/>
                    </a:lnTo>
                    <a:lnTo>
                      <a:pt x="26" y="52"/>
                    </a:lnTo>
                    <a:lnTo>
                      <a:pt x="25" y="67"/>
                    </a:lnTo>
                    <a:lnTo>
                      <a:pt x="25" y="88"/>
                    </a:lnTo>
                    <a:lnTo>
                      <a:pt x="0" y="88"/>
                    </a:lnTo>
                    <a:lnTo>
                      <a:pt x="0" y="105"/>
                    </a:lnTo>
                    <a:lnTo>
                      <a:pt x="38" y="105"/>
                    </a:lnTo>
                    <a:lnTo>
                      <a:pt x="38" y="118"/>
                    </a:lnTo>
                    <a:lnTo>
                      <a:pt x="32" y="118"/>
                    </a:lnTo>
                    <a:lnTo>
                      <a:pt x="32" y="118"/>
                    </a:lnTo>
                    <a:lnTo>
                      <a:pt x="28" y="118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5" y="124"/>
                    </a:lnTo>
                    <a:lnTo>
                      <a:pt x="25" y="127"/>
                    </a:lnTo>
                    <a:lnTo>
                      <a:pt x="36" y="154"/>
                    </a:lnTo>
                    <a:lnTo>
                      <a:pt x="36" y="154"/>
                    </a:lnTo>
                    <a:lnTo>
                      <a:pt x="38" y="157"/>
                    </a:lnTo>
                    <a:lnTo>
                      <a:pt x="41" y="157"/>
                    </a:lnTo>
                    <a:lnTo>
                      <a:pt x="131" y="157"/>
                    </a:lnTo>
                    <a:lnTo>
                      <a:pt x="131" y="157"/>
                    </a:lnTo>
                    <a:lnTo>
                      <a:pt x="141" y="146"/>
                    </a:lnTo>
                    <a:lnTo>
                      <a:pt x="141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73">
                <a:extLst>
                  <a:ext uri="{FF2B5EF4-FFF2-40B4-BE49-F238E27FC236}">
                    <a16:creationId xmlns:a16="http://schemas.microsoft.com/office/drawing/2014/main" id="{11C92EE8-CBFC-4857-9594-5D636B352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9326" y="5784850"/>
                <a:ext cx="166688" cy="166688"/>
              </a:xfrm>
              <a:custGeom>
                <a:avLst/>
                <a:gdLst>
                  <a:gd name="T0" fmla="*/ 52 w 105"/>
                  <a:gd name="T1" fmla="*/ 0 h 105"/>
                  <a:gd name="T2" fmla="*/ 52 w 105"/>
                  <a:gd name="T3" fmla="*/ 0 h 105"/>
                  <a:gd name="T4" fmla="*/ 43 w 105"/>
                  <a:gd name="T5" fmla="*/ 2 h 105"/>
                  <a:gd name="T6" fmla="*/ 32 w 105"/>
                  <a:gd name="T7" fmla="*/ 5 h 105"/>
                  <a:gd name="T8" fmla="*/ 24 w 105"/>
                  <a:gd name="T9" fmla="*/ 9 h 105"/>
                  <a:gd name="T10" fmla="*/ 17 w 105"/>
                  <a:gd name="T11" fmla="*/ 17 h 105"/>
                  <a:gd name="T12" fmla="*/ 9 w 105"/>
                  <a:gd name="T13" fmla="*/ 24 h 105"/>
                  <a:gd name="T14" fmla="*/ 6 w 105"/>
                  <a:gd name="T15" fmla="*/ 32 h 105"/>
                  <a:gd name="T16" fmla="*/ 2 w 105"/>
                  <a:gd name="T17" fmla="*/ 43 h 105"/>
                  <a:gd name="T18" fmla="*/ 0 w 105"/>
                  <a:gd name="T19" fmla="*/ 52 h 105"/>
                  <a:gd name="T20" fmla="*/ 0 w 105"/>
                  <a:gd name="T21" fmla="*/ 52 h 105"/>
                  <a:gd name="T22" fmla="*/ 2 w 105"/>
                  <a:gd name="T23" fmla="*/ 63 h 105"/>
                  <a:gd name="T24" fmla="*/ 6 w 105"/>
                  <a:gd name="T25" fmla="*/ 73 h 105"/>
                  <a:gd name="T26" fmla="*/ 9 w 105"/>
                  <a:gd name="T27" fmla="*/ 82 h 105"/>
                  <a:gd name="T28" fmla="*/ 17 w 105"/>
                  <a:gd name="T29" fmla="*/ 90 h 105"/>
                  <a:gd name="T30" fmla="*/ 24 w 105"/>
                  <a:gd name="T31" fmla="*/ 95 h 105"/>
                  <a:gd name="T32" fmla="*/ 32 w 105"/>
                  <a:gd name="T33" fmla="*/ 101 h 105"/>
                  <a:gd name="T34" fmla="*/ 43 w 105"/>
                  <a:gd name="T35" fmla="*/ 105 h 105"/>
                  <a:gd name="T36" fmla="*/ 52 w 105"/>
                  <a:gd name="T37" fmla="*/ 105 h 105"/>
                  <a:gd name="T38" fmla="*/ 52 w 105"/>
                  <a:gd name="T39" fmla="*/ 105 h 105"/>
                  <a:gd name="T40" fmla="*/ 64 w 105"/>
                  <a:gd name="T41" fmla="*/ 105 h 105"/>
                  <a:gd name="T42" fmla="*/ 73 w 105"/>
                  <a:gd name="T43" fmla="*/ 101 h 105"/>
                  <a:gd name="T44" fmla="*/ 82 w 105"/>
                  <a:gd name="T45" fmla="*/ 95 h 105"/>
                  <a:gd name="T46" fmla="*/ 90 w 105"/>
                  <a:gd name="T47" fmla="*/ 90 h 105"/>
                  <a:gd name="T48" fmla="*/ 96 w 105"/>
                  <a:gd name="T49" fmla="*/ 82 h 105"/>
                  <a:gd name="T50" fmla="*/ 101 w 105"/>
                  <a:gd name="T51" fmla="*/ 73 h 105"/>
                  <a:gd name="T52" fmla="*/ 105 w 105"/>
                  <a:gd name="T53" fmla="*/ 63 h 105"/>
                  <a:gd name="T54" fmla="*/ 105 w 105"/>
                  <a:gd name="T55" fmla="*/ 52 h 105"/>
                  <a:gd name="T56" fmla="*/ 105 w 105"/>
                  <a:gd name="T57" fmla="*/ 52 h 105"/>
                  <a:gd name="T58" fmla="*/ 105 w 105"/>
                  <a:gd name="T59" fmla="*/ 43 h 105"/>
                  <a:gd name="T60" fmla="*/ 101 w 105"/>
                  <a:gd name="T61" fmla="*/ 32 h 105"/>
                  <a:gd name="T62" fmla="*/ 96 w 105"/>
                  <a:gd name="T63" fmla="*/ 24 h 105"/>
                  <a:gd name="T64" fmla="*/ 90 w 105"/>
                  <a:gd name="T65" fmla="*/ 17 h 105"/>
                  <a:gd name="T66" fmla="*/ 82 w 105"/>
                  <a:gd name="T67" fmla="*/ 9 h 105"/>
                  <a:gd name="T68" fmla="*/ 73 w 105"/>
                  <a:gd name="T69" fmla="*/ 5 h 105"/>
                  <a:gd name="T70" fmla="*/ 64 w 105"/>
                  <a:gd name="T71" fmla="*/ 2 h 105"/>
                  <a:gd name="T72" fmla="*/ 52 w 105"/>
                  <a:gd name="T73" fmla="*/ 0 h 105"/>
                  <a:gd name="T74" fmla="*/ 52 w 105"/>
                  <a:gd name="T7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5">
                    <a:moveTo>
                      <a:pt x="52" y="0"/>
                    </a:moveTo>
                    <a:lnTo>
                      <a:pt x="52" y="0"/>
                    </a:lnTo>
                    <a:lnTo>
                      <a:pt x="43" y="2"/>
                    </a:lnTo>
                    <a:lnTo>
                      <a:pt x="32" y="5"/>
                    </a:lnTo>
                    <a:lnTo>
                      <a:pt x="24" y="9"/>
                    </a:lnTo>
                    <a:lnTo>
                      <a:pt x="17" y="17"/>
                    </a:lnTo>
                    <a:lnTo>
                      <a:pt x="9" y="24"/>
                    </a:lnTo>
                    <a:lnTo>
                      <a:pt x="6" y="32"/>
                    </a:lnTo>
                    <a:lnTo>
                      <a:pt x="2" y="43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" y="63"/>
                    </a:lnTo>
                    <a:lnTo>
                      <a:pt x="6" y="73"/>
                    </a:lnTo>
                    <a:lnTo>
                      <a:pt x="9" y="82"/>
                    </a:lnTo>
                    <a:lnTo>
                      <a:pt x="17" y="90"/>
                    </a:lnTo>
                    <a:lnTo>
                      <a:pt x="24" y="95"/>
                    </a:lnTo>
                    <a:lnTo>
                      <a:pt x="32" y="101"/>
                    </a:lnTo>
                    <a:lnTo>
                      <a:pt x="43" y="105"/>
                    </a:lnTo>
                    <a:lnTo>
                      <a:pt x="52" y="105"/>
                    </a:lnTo>
                    <a:lnTo>
                      <a:pt x="52" y="105"/>
                    </a:lnTo>
                    <a:lnTo>
                      <a:pt x="64" y="105"/>
                    </a:lnTo>
                    <a:lnTo>
                      <a:pt x="73" y="101"/>
                    </a:lnTo>
                    <a:lnTo>
                      <a:pt x="82" y="95"/>
                    </a:lnTo>
                    <a:lnTo>
                      <a:pt x="90" y="90"/>
                    </a:lnTo>
                    <a:lnTo>
                      <a:pt x="96" y="82"/>
                    </a:lnTo>
                    <a:lnTo>
                      <a:pt x="101" y="73"/>
                    </a:lnTo>
                    <a:lnTo>
                      <a:pt x="105" y="63"/>
                    </a:lnTo>
                    <a:lnTo>
                      <a:pt x="105" y="52"/>
                    </a:lnTo>
                    <a:lnTo>
                      <a:pt x="105" y="52"/>
                    </a:lnTo>
                    <a:lnTo>
                      <a:pt x="105" y="43"/>
                    </a:lnTo>
                    <a:lnTo>
                      <a:pt x="101" y="32"/>
                    </a:lnTo>
                    <a:lnTo>
                      <a:pt x="96" y="24"/>
                    </a:lnTo>
                    <a:lnTo>
                      <a:pt x="90" y="17"/>
                    </a:lnTo>
                    <a:lnTo>
                      <a:pt x="82" y="9"/>
                    </a:lnTo>
                    <a:lnTo>
                      <a:pt x="73" y="5"/>
                    </a:lnTo>
                    <a:lnTo>
                      <a:pt x="64" y="2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74">
                <a:extLst>
                  <a:ext uri="{FF2B5EF4-FFF2-40B4-BE49-F238E27FC236}">
                    <a16:creationId xmlns:a16="http://schemas.microsoft.com/office/drawing/2014/main" id="{4F336D00-D4AA-4072-8F86-4C924C4BE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413" y="6115050"/>
                <a:ext cx="39688" cy="38100"/>
              </a:xfrm>
              <a:custGeom>
                <a:avLst/>
                <a:gdLst>
                  <a:gd name="T0" fmla="*/ 0 w 25"/>
                  <a:gd name="T1" fmla="*/ 13 h 24"/>
                  <a:gd name="T2" fmla="*/ 0 w 25"/>
                  <a:gd name="T3" fmla="*/ 13 h 24"/>
                  <a:gd name="T4" fmla="*/ 0 w 25"/>
                  <a:gd name="T5" fmla="*/ 17 h 24"/>
                  <a:gd name="T6" fmla="*/ 4 w 25"/>
                  <a:gd name="T7" fmla="*/ 20 h 24"/>
                  <a:gd name="T8" fmla="*/ 8 w 25"/>
                  <a:gd name="T9" fmla="*/ 22 h 24"/>
                  <a:gd name="T10" fmla="*/ 11 w 25"/>
                  <a:gd name="T11" fmla="*/ 24 h 24"/>
                  <a:gd name="T12" fmla="*/ 11 w 25"/>
                  <a:gd name="T13" fmla="*/ 24 h 24"/>
                  <a:gd name="T14" fmla="*/ 17 w 25"/>
                  <a:gd name="T15" fmla="*/ 22 h 24"/>
                  <a:gd name="T16" fmla="*/ 21 w 25"/>
                  <a:gd name="T17" fmla="*/ 20 h 24"/>
                  <a:gd name="T18" fmla="*/ 23 w 25"/>
                  <a:gd name="T19" fmla="*/ 17 h 24"/>
                  <a:gd name="T20" fmla="*/ 25 w 25"/>
                  <a:gd name="T21" fmla="*/ 13 h 24"/>
                  <a:gd name="T22" fmla="*/ 25 w 25"/>
                  <a:gd name="T23" fmla="*/ 13 h 24"/>
                  <a:gd name="T24" fmla="*/ 23 w 25"/>
                  <a:gd name="T25" fmla="*/ 7 h 24"/>
                  <a:gd name="T26" fmla="*/ 21 w 25"/>
                  <a:gd name="T27" fmla="*/ 4 h 24"/>
                  <a:gd name="T28" fmla="*/ 17 w 25"/>
                  <a:gd name="T29" fmla="*/ 2 h 24"/>
                  <a:gd name="T30" fmla="*/ 11 w 25"/>
                  <a:gd name="T31" fmla="*/ 0 h 24"/>
                  <a:gd name="T32" fmla="*/ 11 w 25"/>
                  <a:gd name="T33" fmla="*/ 0 h 24"/>
                  <a:gd name="T34" fmla="*/ 8 w 25"/>
                  <a:gd name="T35" fmla="*/ 2 h 24"/>
                  <a:gd name="T36" fmla="*/ 4 w 25"/>
                  <a:gd name="T37" fmla="*/ 4 h 24"/>
                  <a:gd name="T38" fmla="*/ 0 w 25"/>
                  <a:gd name="T39" fmla="*/ 7 h 24"/>
                  <a:gd name="T40" fmla="*/ 0 w 25"/>
                  <a:gd name="T41" fmla="*/ 13 h 24"/>
                  <a:gd name="T42" fmla="*/ 0 w 25"/>
                  <a:gd name="T43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0" y="13"/>
                    </a:moveTo>
                    <a:lnTo>
                      <a:pt x="0" y="13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1" y="20"/>
                    </a:lnTo>
                    <a:lnTo>
                      <a:pt x="23" y="1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7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75">
                <a:extLst>
                  <a:ext uri="{FF2B5EF4-FFF2-40B4-BE49-F238E27FC236}">
                    <a16:creationId xmlns:a16="http://schemas.microsoft.com/office/drawing/2014/main" id="{A5ED3565-AA53-4EC0-B9DC-27E0DBC70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0163" y="5969000"/>
                <a:ext cx="230188" cy="92075"/>
              </a:xfrm>
              <a:custGeom>
                <a:avLst/>
                <a:gdLst>
                  <a:gd name="T0" fmla="*/ 47 w 145"/>
                  <a:gd name="T1" fmla="*/ 58 h 58"/>
                  <a:gd name="T2" fmla="*/ 47 w 145"/>
                  <a:gd name="T3" fmla="*/ 58 h 58"/>
                  <a:gd name="T4" fmla="*/ 62 w 145"/>
                  <a:gd name="T5" fmla="*/ 45 h 58"/>
                  <a:gd name="T6" fmla="*/ 79 w 145"/>
                  <a:gd name="T7" fmla="*/ 36 h 58"/>
                  <a:gd name="T8" fmla="*/ 96 w 145"/>
                  <a:gd name="T9" fmla="*/ 30 h 58"/>
                  <a:gd name="T10" fmla="*/ 116 w 145"/>
                  <a:gd name="T11" fmla="*/ 28 h 58"/>
                  <a:gd name="T12" fmla="*/ 116 w 145"/>
                  <a:gd name="T13" fmla="*/ 28 h 58"/>
                  <a:gd name="T14" fmla="*/ 131 w 145"/>
                  <a:gd name="T15" fmla="*/ 30 h 58"/>
                  <a:gd name="T16" fmla="*/ 145 w 145"/>
                  <a:gd name="T17" fmla="*/ 34 h 58"/>
                  <a:gd name="T18" fmla="*/ 145 w 145"/>
                  <a:gd name="T19" fmla="*/ 34 h 58"/>
                  <a:gd name="T20" fmla="*/ 139 w 145"/>
                  <a:gd name="T21" fmla="*/ 24 h 58"/>
                  <a:gd name="T22" fmla="*/ 130 w 145"/>
                  <a:gd name="T23" fmla="*/ 19 h 58"/>
                  <a:gd name="T24" fmla="*/ 122 w 145"/>
                  <a:gd name="T25" fmla="*/ 13 h 58"/>
                  <a:gd name="T26" fmla="*/ 111 w 145"/>
                  <a:gd name="T27" fmla="*/ 7 h 58"/>
                  <a:gd name="T28" fmla="*/ 101 w 145"/>
                  <a:gd name="T29" fmla="*/ 4 h 58"/>
                  <a:gd name="T30" fmla="*/ 88 w 145"/>
                  <a:gd name="T31" fmla="*/ 2 h 58"/>
                  <a:gd name="T32" fmla="*/ 77 w 145"/>
                  <a:gd name="T33" fmla="*/ 0 h 58"/>
                  <a:gd name="T34" fmla="*/ 64 w 145"/>
                  <a:gd name="T35" fmla="*/ 0 h 58"/>
                  <a:gd name="T36" fmla="*/ 64 w 145"/>
                  <a:gd name="T37" fmla="*/ 0 h 58"/>
                  <a:gd name="T38" fmla="*/ 43 w 145"/>
                  <a:gd name="T39" fmla="*/ 0 h 58"/>
                  <a:gd name="T40" fmla="*/ 26 w 145"/>
                  <a:gd name="T41" fmla="*/ 4 h 58"/>
                  <a:gd name="T42" fmla="*/ 11 w 145"/>
                  <a:gd name="T43" fmla="*/ 7 h 58"/>
                  <a:gd name="T44" fmla="*/ 0 w 145"/>
                  <a:gd name="T45" fmla="*/ 13 h 58"/>
                  <a:gd name="T46" fmla="*/ 0 w 145"/>
                  <a:gd name="T47" fmla="*/ 13 h 58"/>
                  <a:gd name="T48" fmla="*/ 10 w 145"/>
                  <a:gd name="T49" fmla="*/ 22 h 58"/>
                  <a:gd name="T50" fmla="*/ 15 w 145"/>
                  <a:gd name="T51" fmla="*/ 34 h 58"/>
                  <a:gd name="T52" fmla="*/ 19 w 145"/>
                  <a:gd name="T53" fmla="*/ 45 h 58"/>
                  <a:gd name="T54" fmla="*/ 23 w 145"/>
                  <a:gd name="T55" fmla="*/ 58 h 58"/>
                  <a:gd name="T56" fmla="*/ 47 w 145"/>
                  <a:gd name="T5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5" h="58">
                    <a:moveTo>
                      <a:pt x="47" y="58"/>
                    </a:moveTo>
                    <a:lnTo>
                      <a:pt x="47" y="58"/>
                    </a:lnTo>
                    <a:lnTo>
                      <a:pt x="62" y="45"/>
                    </a:lnTo>
                    <a:lnTo>
                      <a:pt x="79" y="36"/>
                    </a:lnTo>
                    <a:lnTo>
                      <a:pt x="96" y="30"/>
                    </a:lnTo>
                    <a:lnTo>
                      <a:pt x="116" y="28"/>
                    </a:lnTo>
                    <a:lnTo>
                      <a:pt x="116" y="28"/>
                    </a:lnTo>
                    <a:lnTo>
                      <a:pt x="131" y="30"/>
                    </a:lnTo>
                    <a:lnTo>
                      <a:pt x="145" y="34"/>
                    </a:lnTo>
                    <a:lnTo>
                      <a:pt x="145" y="34"/>
                    </a:lnTo>
                    <a:lnTo>
                      <a:pt x="139" y="24"/>
                    </a:lnTo>
                    <a:lnTo>
                      <a:pt x="130" y="19"/>
                    </a:lnTo>
                    <a:lnTo>
                      <a:pt x="122" y="13"/>
                    </a:lnTo>
                    <a:lnTo>
                      <a:pt x="111" y="7"/>
                    </a:lnTo>
                    <a:lnTo>
                      <a:pt x="101" y="4"/>
                    </a:lnTo>
                    <a:lnTo>
                      <a:pt x="88" y="2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3" y="0"/>
                    </a:lnTo>
                    <a:lnTo>
                      <a:pt x="26" y="4"/>
                    </a:lnTo>
                    <a:lnTo>
                      <a:pt x="11" y="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0" y="22"/>
                    </a:lnTo>
                    <a:lnTo>
                      <a:pt x="15" y="34"/>
                    </a:lnTo>
                    <a:lnTo>
                      <a:pt x="19" y="45"/>
                    </a:lnTo>
                    <a:lnTo>
                      <a:pt x="23" y="58"/>
                    </a:lnTo>
                    <a:lnTo>
                      <a:pt x="47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6">
                <a:extLst>
                  <a:ext uri="{FF2B5EF4-FFF2-40B4-BE49-F238E27FC236}">
                    <a16:creationId xmlns:a16="http://schemas.microsoft.com/office/drawing/2014/main" id="{E244DD29-5218-4171-81B0-DAE4692FF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7626" y="5784850"/>
                <a:ext cx="166688" cy="166688"/>
              </a:xfrm>
              <a:custGeom>
                <a:avLst/>
                <a:gdLst>
                  <a:gd name="T0" fmla="*/ 0 w 105"/>
                  <a:gd name="T1" fmla="*/ 52 h 105"/>
                  <a:gd name="T2" fmla="*/ 0 w 105"/>
                  <a:gd name="T3" fmla="*/ 52 h 105"/>
                  <a:gd name="T4" fmla="*/ 0 w 105"/>
                  <a:gd name="T5" fmla="*/ 63 h 105"/>
                  <a:gd name="T6" fmla="*/ 4 w 105"/>
                  <a:gd name="T7" fmla="*/ 73 h 105"/>
                  <a:gd name="T8" fmla="*/ 10 w 105"/>
                  <a:gd name="T9" fmla="*/ 82 h 105"/>
                  <a:gd name="T10" fmla="*/ 15 w 105"/>
                  <a:gd name="T11" fmla="*/ 90 h 105"/>
                  <a:gd name="T12" fmla="*/ 23 w 105"/>
                  <a:gd name="T13" fmla="*/ 95 h 105"/>
                  <a:gd name="T14" fmla="*/ 32 w 105"/>
                  <a:gd name="T15" fmla="*/ 101 h 105"/>
                  <a:gd name="T16" fmla="*/ 42 w 105"/>
                  <a:gd name="T17" fmla="*/ 105 h 105"/>
                  <a:gd name="T18" fmla="*/ 53 w 105"/>
                  <a:gd name="T19" fmla="*/ 105 h 105"/>
                  <a:gd name="T20" fmla="*/ 53 w 105"/>
                  <a:gd name="T21" fmla="*/ 105 h 105"/>
                  <a:gd name="T22" fmla="*/ 62 w 105"/>
                  <a:gd name="T23" fmla="*/ 105 h 105"/>
                  <a:gd name="T24" fmla="*/ 74 w 105"/>
                  <a:gd name="T25" fmla="*/ 101 h 105"/>
                  <a:gd name="T26" fmla="*/ 81 w 105"/>
                  <a:gd name="T27" fmla="*/ 95 h 105"/>
                  <a:gd name="T28" fmla="*/ 90 w 105"/>
                  <a:gd name="T29" fmla="*/ 90 h 105"/>
                  <a:gd name="T30" fmla="*/ 96 w 105"/>
                  <a:gd name="T31" fmla="*/ 82 h 105"/>
                  <a:gd name="T32" fmla="*/ 100 w 105"/>
                  <a:gd name="T33" fmla="*/ 73 h 105"/>
                  <a:gd name="T34" fmla="*/ 104 w 105"/>
                  <a:gd name="T35" fmla="*/ 63 h 105"/>
                  <a:gd name="T36" fmla="*/ 105 w 105"/>
                  <a:gd name="T37" fmla="*/ 52 h 105"/>
                  <a:gd name="T38" fmla="*/ 105 w 105"/>
                  <a:gd name="T39" fmla="*/ 52 h 105"/>
                  <a:gd name="T40" fmla="*/ 104 w 105"/>
                  <a:gd name="T41" fmla="*/ 43 h 105"/>
                  <a:gd name="T42" fmla="*/ 100 w 105"/>
                  <a:gd name="T43" fmla="*/ 32 h 105"/>
                  <a:gd name="T44" fmla="*/ 96 w 105"/>
                  <a:gd name="T45" fmla="*/ 24 h 105"/>
                  <a:gd name="T46" fmla="*/ 90 w 105"/>
                  <a:gd name="T47" fmla="*/ 17 h 105"/>
                  <a:gd name="T48" fmla="*/ 81 w 105"/>
                  <a:gd name="T49" fmla="*/ 9 h 105"/>
                  <a:gd name="T50" fmla="*/ 74 w 105"/>
                  <a:gd name="T51" fmla="*/ 5 h 105"/>
                  <a:gd name="T52" fmla="*/ 62 w 105"/>
                  <a:gd name="T53" fmla="*/ 2 h 105"/>
                  <a:gd name="T54" fmla="*/ 53 w 105"/>
                  <a:gd name="T55" fmla="*/ 0 h 105"/>
                  <a:gd name="T56" fmla="*/ 53 w 105"/>
                  <a:gd name="T57" fmla="*/ 0 h 105"/>
                  <a:gd name="T58" fmla="*/ 42 w 105"/>
                  <a:gd name="T59" fmla="*/ 2 h 105"/>
                  <a:gd name="T60" fmla="*/ 32 w 105"/>
                  <a:gd name="T61" fmla="*/ 5 h 105"/>
                  <a:gd name="T62" fmla="*/ 23 w 105"/>
                  <a:gd name="T63" fmla="*/ 9 h 105"/>
                  <a:gd name="T64" fmla="*/ 15 w 105"/>
                  <a:gd name="T65" fmla="*/ 17 h 105"/>
                  <a:gd name="T66" fmla="*/ 10 w 105"/>
                  <a:gd name="T67" fmla="*/ 24 h 105"/>
                  <a:gd name="T68" fmla="*/ 4 w 105"/>
                  <a:gd name="T69" fmla="*/ 32 h 105"/>
                  <a:gd name="T70" fmla="*/ 0 w 105"/>
                  <a:gd name="T71" fmla="*/ 43 h 105"/>
                  <a:gd name="T72" fmla="*/ 0 w 105"/>
                  <a:gd name="T73" fmla="*/ 52 h 105"/>
                  <a:gd name="T74" fmla="*/ 0 w 105"/>
                  <a:gd name="T75" fmla="*/ 5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5">
                    <a:moveTo>
                      <a:pt x="0" y="52"/>
                    </a:moveTo>
                    <a:lnTo>
                      <a:pt x="0" y="52"/>
                    </a:lnTo>
                    <a:lnTo>
                      <a:pt x="0" y="63"/>
                    </a:lnTo>
                    <a:lnTo>
                      <a:pt x="4" y="73"/>
                    </a:lnTo>
                    <a:lnTo>
                      <a:pt x="10" y="82"/>
                    </a:lnTo>
                    <a:lnTo>
                      <a:pt x="15" y="90"/>
                    </a:lnTo>
                    <a:lnTo>
                      <a:pt x="23" y="95"/>
                    </a:lnTo>
                    <a:lnTo>
                      <a:pt x="32" y="101"/>
                    </a:lnTo>
                    <a:lnTo>
                      <a:pt x="42" y="105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62" y="105"/>
                    </a:lnTo>
                    <a:lnTo>
                      <a:pt x="74" y="101"/>
                    </a:lnTo>
                    <a:lnTo>
                      <a:pt x="81" y="95"/>
                    </a:lnTo>
                    <a:lnTo>
                      <a:pt x="90" y="90"/>
                    </a:lnTo>
                    <a:lnTo>
                      <a:pt x="96" y="82"/>
                    </a:lnTo>
                    <a:lnTo>
                      <a:pt x="100" y="73"/>
                    </a:lnTo>
                    <a:lnTo>
                      <a:pt x="104" y="63"/>
                    </a:lnTo>
                    <a:lnTo>
                      <a:pt x="105" y="52"/>
                    </a:lnTo>
                    <a:lnTo>
                      <a:pt x="105" y="52"/>
                    </a:lnTo>
                    <a:lnTo>
                      <a:pt x="104" y="43"/>
                    </a:lnTo>
                    <a:lnTo>
                      <a:pt x="100" y="32"/>
                    </a:lnTo>
                    <a:lnTo>
                      <a:pt x="96" y="24"/>
                    </a:lnTo>
                    <a:lnTo>
                      <a:pt x="90" y="17"/>
                    </a:lnTo>
                    <a:lnTo>
                      <a:pt x="81" y="9"/>
                    </a:lnTo>
                    <a:lnTo>
                      <a:pt x="74" y="5"/>
                    </a:lnTo>
                    <a:lnTo>
                      <a:pt x="62" y="2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2" y="2"/>
                    </a:lnTo>
                    <a:lnTo>
                      <a:pt x="32" y="5"/>
                    </a:lnTo>
                    <a:lnTo>
                      <a:pt x="23" y="9"/>
                    </a:lnTo>
                    <a:lnTo>
                      <a:pt x="15" y="17"/>
                    </a:lnTo>
                    <a:lnTo>
                      <a:pt x="10" y="24"/>
                    </a:lnTo>
                    <a:lnTo>
                      <a:pt x="4" y="32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77">
                <a:extLst>
                  <a:ext uri="{FF2B5EF4-FFF2-40B4-BE49-F238E27FC236}">
                    <a16:creationId xmlns:a16="http://schemas.microsoft.com/office/drawing/2014/main" id="{C400DD5E-5E1C-41EC-B1AE-1D88E2A16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8563" y="6335713"/>
                <a:ext cx="42863" cy="41275"/>
              </a:xfrm>
              <a:custGeom>
                <a:avLst/>
                <a:gdLst>
                  <a:gd name="T0" fmla="*/ 0 w 27"/>
                  <a:gd name="T1" fmla="*/ 13 h 26"/>
                  <a:gd name="T2" fmla="*/ 0 w 27"/>
                  <a:gd name="T3" fmla="*/ 13 h 26"/>
                  <a:gd name="T4" fmla="*/ 2 w 27"/>
                  <a:gd name="T5" fmla="*/ 18 h 26"/>
                  <a:gd name="T6" fmla="*/ 4 w 27"/>
                  <a:gd name="T7" fmla="*/ 22 h 26"/>
                  <a:gd name="T8" fmla="*/ 10 w 27"/>
                  <a:gd name="T9" fmla="*/ 26 h 26"/>
                  <a:gd name="T10" fmla="*/ 14 w 27"/>
                  <a:gd name="T11" fmla="*/ 26 h 26"/>
                  <a:gd name="T12" fmla="*/ 14 w 27"/>
                  <a:gd name="T13" fmla="*/ 26 h 26"/>
                  <a:gd name="T14" fmla="*/ 19 w 27"/>
                  <a:gd name="T15" fmla="*/ 26 h 26"/>
                  <a:gd name="T16" fmla="*/ 23 w 27"/>
                  <a:gd name="T17" fmla="*/ 22 h 26"/>
                  <a:gd name="T18" fmla="*/ 27 w 27"/>
                  <a:gd name="T19" fmla="*/ 18 h 26"/>
                  <a:gd name="T20" fmla="*/ 27 w 27"/>
                  <a:gd name="T21" fmla="*/ 13 h 26"/>
                  <a:gd name="T22" fmla="*/ 27 w 27"/>
                  <a:gd name="T23" fmla="*/ 13 h 26"/>
                  <a:gd name="T24" fmla="*/ 27 w 27"/>
                  <a:gd name="T25" fmla="*/ 7 h 26"/>
                  <a:gd name="T26" fmla="*/ 23 w 27"/>
                  <a:gd name="T27" fmla="*/ 3 h 26"/>
                  <a:gd name="T28" fmla="*/ 19 w 27"/>
                  <a:gd name="T29" fmla="*/ 1 h 26"/>
                  <a:gd name="T30" fmla="*/ 14 w 27"/>
                  <a:gd name="T31" fmla="*/ 0 h 26"/>
                  <a:gd name="T32" fmla="*/ 14 w 27"/>
                  <a:gd name="T33" fmla="*/ 0 h 26"/>
                  <a:gd name="T34" fmla="*/ 10 w 27"/>
                  <a:gd name="T35" fmla="*/ 1 h 26"/>
                  <a:gd name="T36" fmla="*/ 4 w 27"/>
                  <a:gd name="T37" fmla="*/ 3 h 26"/>
                  <a:gd name="T38" fmla="*/ 2 w 27"/>
                  <a:gd name="T39" fmla="*/ 7 h 26"/>
                  <a:gd name="T40" fmla="*/ 0 w 27"/>
                  <a:gd name="T41" fmla="*/ 13 h 26"/>
                  <a:gd name="T42" fmla="*/ 0 w 27"/>
                  <a:gd name="T43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6">
                    <a:moveTo>
                      <a:pt x="0" y="13"/>
                    </a:moveTo>
                    <a:lnTo>
                      <a:pt x="0" y="13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9" y="26"/>
                    </a:lnTo>
                    <a:lnTo>
                      <a:pt x="23" y="22"/>
                    </a:lnTo>
                    <a:lnTo>
                      <a:pt x="27" y="18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7" y="7"/>
                    </a:lnTo>
                    <a:lnTo>
                      <a:pt x="23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78">
                <a:extLst>
                  <a:ext uri="{FF2B5EF4-FFF2-40B4-BE49-F238E27FC236}">
                    <a16:creationId xmlns:a16="http://schemas.microsoft.com/office/drawing/2014/main" id="{428207E3-A932-4123-A544-0A3E6FDFC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0763" y="6176963"/>
                <a:ext cx="357188" cy="271463"/>
              </a:xfrm>
              <a:custGeom>
                <a:avLst/>
                <a:gdLst>
                  <a:gd name="T0" fmla="*/ 54 w 225"/>
                  <a:gd name="T1" fmla="*/ 70 h 171"/>
                  <a:gd name="T2" fmla="*/ 54 w 225"/>
                  <a:gd name="T3" fmla="*/ 70 h 171"/>
                  <a:gd name="T4" fmla="*/ 56 w 225"/>
                  <a:gd name="T5" fmla="*/ 66 h 171"/>
                  <a:gd name="T6" fmla="*/ 60 w 225"/>
                  <a:gd name="T7" fmla="*/ 64 h 171"/>
                  <a:gd name="T8" fmla="*/ 193 w 225"/>
                  <a:gd name="T9" fmla="*/ 64 h 171"/>
                  <a:gd name="T10" fmla="*/ 193 w 225"/>
                  <a:gd name="T11" fmla="*/ 64 h 171"/>
                  <a:gd name="T12" fmla="*/ 197 w 225"/>
                  <a:gd name="T13" fmla="*/ 66 h 171"/>
                  <a:gd name="T14" fmla="*/ 199 w 225"/>
                  <a:gd name="T15" fmla="*/ 70 h 171"/>
                  <a:gd name="T16" fmla="*/ 199 w 225"/>
                  <a:gd name="T17" fmla="*/ 83 h 171"/>
                  <a:gd name="T18" fmla="*/ 199 w 225"/>
                  <a:gd name="T19" fmla="*/ 83 h 171"/>
                  <a:gd name="T20" fmla="*/ 210 w 225"/>
                  <a:gd name="T21" fmla="*/ 75 h 171"/>
                  <a:gd name="T22" fmla="*/ 225 w 225"/>
                  <a:gd name="T23" fmla="*/ 71 h 171"/>
                  <a:gd name="T24" fmla="*/ 225 w 225"/>
                  <a:gd name="T25" fmla="*/ 71 h 171"/>
                  <a:gd name="T26" fmla="*/ 223 w 225"/>
                  <a:gd name="T27" fmla="*/ 58 h 171"/>
                  <a:gd name="T28" fmla="*/ 217 w 225"/>
                  <a:gd name="T29" fmla="*/ 45 h 171"/>
                  <a:gd name="T30" fmla="*/ 210 w 225"/>
                  <a:gd name="T31" fmla="*/ 32 h 171"/>
                  <a:gd name="T32" fmla="*/ 201 w 225"/>
                  <a:gd name="T33" fmla="*/ 23 h 171"/>
                  <a:gd name="T34" fmla="*/ 186 w 225"/>
                  <a:gd name="T35" fmla="*/ 13 h 171"/>
                  <a:gd name="T36" fmla="*/ 169 w 225"/>
                  <a:gd name="T37" fmla="*/ 6 h 171"/>
                  <a:gd name="T38" fmla="*/ 150 w 225"/>
                  <a:gd name="T39" fmla="*/ 2 h 171"/>
                  <a:gd name="T40" fmla="*/ 126 w 225"/>
                  <a:gd name="T41" fmla="*/ 0 h 171"/>
                  <a:gd name="T42" fmla="*/ 126 w 225"/>
                  <a:gd name="T43" fmla="*/ 0 h 171"/>
                  <a:gd name="T44" fmla="*/ 103 w 225"/>
                  <a:gd name="T45" fmla="*/ 2 h 171"/>
                  <a:gd name="T46" fmla="*/ 82 w 225"/>
                  <a:gd name="T47" fmla="*/ 6 h 171"/>
                  <a:gd name="T48" fmla="*/ 66 w 225"/>
                  <a:gd name="T49" fmla="*/ 11 h 171"/>
                  <a:gd name="T50" fmla="*/ 51 w 225"/>
                  <a:gd name="T51" fmla="*/ 21 h 171"/>
                  <a:gd name="T52" fmla="*/ 41 w 225"/>
                  <a:gd name="T53" fmla="*/ 30 h 171"/>
                  <a:gd name="T54" fmla="*/ 34 w 225"/>
                  <a:gd name="T55" fmla="*/ 43 h 171"/>
                  <a:gd name="T56" fmla="*/ 28 w 225"/>
                  <a:gd name="T57" fmla="*/ 56 h 171"/>
                  <a:gd name="T58" fmla="*/ 26 w 225"/>
                  <a:gd name="T59" fmla="*/ 73 h 171"/>
                  <a:gd name="T60" fmla="*/ 26 w 225"/>
                  <a:gd name="T61" fmla="*/ 96 h 171"/>
                  <a:gd name="T62" fmla="*/ 0 w 225"/>
                  <a:gd name="T63" fmla="*/ 96 h 171"/>
                  <a:gd name="T64" fmla="*/ 0 w 225"/>
                  <a:gd name="T65" fmla="*/ 113 h 171"/>
                  <a:gd name="T66" fmla="*/ 41 w 225"/>
                  <a:gd name="T67" fmla="*/ 113 h 171"/>
                  <a:gd name="T68" fmla="*/ 41 w 225"/>
                  <a:gd name="T69" fmla="*/ 128 h 171"/>
                  <a:gd name="T70" fmla="*/ 34 w 225"/>
                  <a:gd name="T71" fmla="*/ 128 h 171"/>
                  <a:gd name="T72" fmla="*/ 34 w 225"/>
                  <a:gd name="T73" fmla="*/ 128 h 171"/>
                  <a:gd name="T74" fmla="*/ 30 w 225"/>
                  <a:gd name="T75" fmla="*/ 130 h 171"/>
                  <a:gd name="T76" fmla="*/ 28 w 225"/>
                  <a:gd name="T77" fmla="*/ 131 h 171"/>
                  <a:gd name="T78" fmla="*/ 28 w 225"/>
                  <a:gd name="T79" fmla="*/ 131 h 171"/>
                  <a:gd name="T80" fmla="*/ 26 w 225"/>
                  <a:gd name="T81" fmla="*/ 133 h 171"/>
                  <a:gd name="T82" fmla="*/ 28 w 225"/>
                  <a:gd name="T83" fmla="*/ 137 h 171"/>
                  <a:gd name="T84" fmla="*/ 37 w 225"/>
                  <a:gd name="T85" fmla="*/ 167 h 171"/>
                  <a:gd name="T86" fmla="*/ 37 w 225"/>
                  <a:gd name="T87" fmla="*/ 167 h 171"/>
                  <a:gd name="T88" fmla="*/ 41 w 225"/>
                  <a:gd name="T89" fmla="*/ 169 h 171"/>
                  <a:gd name="T90" fmla="*/ 45 w 225"/>
                  <a:gd name="T91" fmla="*/ 171 h 171"/>
                  <a:gd name="T92" fmla="*/ 144 w 225"/>
                  <a:gd name="T93" fmla="*/ 171 h 171"/>
                  <a:gd name="T94" fmla="*/ 144 w 225"/>
                  <a:gd name="T95" fmla="*/ 171 h 171"/>
                  <a:gd name="T96" fmla="*/ 146 w 225"/>
                  <a:gd name="T97" fmla="*/ 158 h 171"/>
                  <a:gd name="T98" fmla="*/ 54 w 225"/>
                  <a:gd name="T99" fmla="*/ 158 h 171"/>
                  <a:gd name="T100" fmla="*/ 54 w 225"/>
                  <a:gd name="T101" fmla="*/ 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5" h="171">
                    <a:moveTo>
                      <a:pt x="54" y="70"/>
                    </a:moveTo>
                    <a:lnTo>
                      <a:pt x="54" y="70"/>
                    </a:lnTo>
                    <a:lnTo>
                      <a:pt x="56" y="66"/>
                    </a:lnTo>
                    <a:lnTo>
                      <a:pt x="60" y="64"/>
                    </a:lnTo>
                    <a:lnTo>
                      <a:pt x="193" y="64"/>
                    </a:lnTo>
                    <a:lnTo>
                      <a:pt x="193" y="64"/>
                    </a:lnTo>
                    <a:lnTo>
                      <a:pt x="197" y="66"/>
                    </a:lnTo>
                    <a:lnTo>
                      <a:pt x="199" y="70"/>
                    </a:lnTo>
                    <a:lnTo>
                      <a:pt x="199" y="83"/>
                    </a:lnTo>
                    <a:lnTo>
                      <a:pt x="199" y="83"/>
                    </a:lnTo>
                    <a:lnTo>
                      <a:pt x="210" y="75"/>
                    </a:lnTo>
                    <a:lnTo>
                      <a:pt x="225" y="71"/>
                    </a:lnTo>
                    <a:lnTo>
                      <a:pt x="225" y="71"/>
                    </a:lnTo>
                    <a:lnTo>
                      <a:pt x="223" y="58"/>
                    </a:lnTo>
                    <a:lnTo>
                      <a:pt x="217" y="45"/>
                    </a:lnTo>
                    <a:lnTo>
                      <a:pt x="210" y="32"/>
                    </a:lnTo>
                    <a:lnTo>
                      <a:pt x="201" y="23"/>
                    </a:lnTo>
                    <a:lnTo>
                      <a:pt x="186" y="13"/>
                    </a:lnTo>
                    <a:lnTo>
                      <a:pt x="169" y="6"/>
                    </a:lnTo>
                    <a:lnTo>
                      <a:pt x="150" y="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3" y="2"/>
                    </a:lnTo>
                    <a:lnTo>
                      <a:pt x="82" y="6"/>
                    </a:lnTo>
                    <a:lnTo>
                      <a:pt x="66" y="11"/>
                    </a:lnTo>
                    <a:lnTo>
                      <a:pt x="51" y="21"/>
                    </a:lnTo>
                    <a:lnTo>
                      <a:pt x="41" y="30"/>
                    </a:lnTo>
                    <a:lnTo>
                      <a:pt x="34" y="43"/>
                    </a:lnTo>
                    <a:lnTo>
                      <a:pt x="28" y="56"/>
                    </a:lnTo>
                    <a:lnTo>
                      <a:pt x="26" y="73"/>
                    </a:lnTo>
                    <a:lnTo>
                      <a:pt x="26" y="96"/>
                    </a:lnTo>
                    <a:lnTo>
                      <a:pt x="0" y="96"/>
                    </a:lnTo>
                    <a:lnTo>
                      <a:pt x="0" y="113"/>
                    </a:lnTo>
                    <a:lnTo>
                      <a:pt x="41" y="113"/>
                    </a:lnTo>
                    <a:lnTo>
                      <a:pt x="41" y="128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28" y="131"/>
                    </a:lnTo>
                    <a:lnTo>
                      <a:pt x="28" y="131"/>
                    </a:lnTo>
                    <a:lnTo>
                      <a:pt x="26" y="133"/>
                    </a:lnTo>
                    <a:lnTo>
                      <a:pt x="28" y="137"/>
                    </a:lnTo>
                    <a:lnTo>
                      <a:pt x="37" y="167"/>
                    </a:lnTo>
                    <a:lnTo>
                      <a:pt x="37" y="167"/>
                    </a:lnTo>
                    <a:lnTo>
                      <a:pt x="41" y="169"/>
                    </a:lnTo>
                    <a:lnTo>
                      <a:pt x="45" y="171"/>
                    </a:lnTo>
                    <a:lnTo>
                      <a:pt x="144" y="171"/>
                    </a:lnTo>
                    <a:lnTo>
                      <a:pt x="144" y="171"/>
                    </a:lnTo>
                    <a:lnTo>
                      <a:pt x="146" y="158"/>
                    </a:lnTo>
                    <a:lnTo>
                      <a:pt x="54" y="158"/>
                    </a:lnTo>
                    <a:lnTo>
                      <a:pt x="54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179">
                <a:extLst>
                  <a:ext uri="{FF2B5EF4-FFF2-40B4-BE49-F238E27FC236}">
                    <a16:creationId xmlns:a16="http://schemas.microsoft.com/office/drawing/2014/main" id="{0700EDBB-D3D9-4851-B095-843EC0EB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0301" y="5980113"/>
                <a:ext cx="179388" cy="179388"/>
              </a:xfrm>
              <a:custGeom>
                <a:avLst/>
                <a:gdLst>
                  <a:gd name="T0" fmla="*/ 57 w 113"/>
                  <a:gd name="T1" fmla="*/ 113 h 113"/>
                  <a:gd name="T2" fmla="*/ 57 w 113"/>
                  <a:gd name="T3" fmla="*/ 113 h 113"/>
                  <a:gd name="T4" fmla="*/ 68 w 113"/>
                  <a:gd name="T5" fmla="*/ 113 h 113"/>
                  <a:gd name="T6" fmla="*/ 79 w 113"/>
                  <a:gd name="T7" fmla="*/ 109 h 113"/>
                  <a:gd name="T8" fmla="*/ 88 w 113"/>
                  <a:gd name="T9" fmla="*/ 104 h 113"/>
                  <a:gd name="T10" fmla="*/ 96 w 113"/>
                  <a:gd name="T11" fmla="*/ 96 h 113"/>
                  <a:gd name="T12" fmla="*/ 103 w 113"/>
                  <a:gd name="T13" fmla="*/ 89 h 113"/>
                  <a:gd name="T14" fmla="*/ 109 w 113"/>
                  <a:gd name="T15" fmla="*/ 79 h 113"/>
                  <a:gd name="T16" fmla="*/ 113 w 113"/>
                  <a:gd name="T17" fmla="*/ 68 h 113"/>
                  <a:gd name="T18" fmla="*/ 113 w 113"/>
                  <a:gd name="T19" fmla="*/ 57 h 113"/>
                  <a:gd name="T20" fmla="*/ 113 w 113"/>
                  <a:gd name="T21" fmla="*/ 57 h 113"/>
                  <a:gd name="T22" fmla="*/ 113 w 113"/>
                  <a:gd name="T23" fmla="*/ 45 h 113"/>
                  <a:gd name="T24" fmla="*/ 109 w 113"/>
                  <a:gd name="T25" fmla="*/ 34 h 113"/>
                  <a:gd name="T26" fmla="*/ 103 w 113"/>
                  <a:gd name="T27" fmla="*/ 25 h 113"/>
                  <a:gd name="T28" fmla="*/ 96 w 113"/>
                  <a:gd name="T29" fmla="*/ 17 h 113"/>
                  <a:gd name="T30" fmla="*/ 88 w 113"/>
                  <a:gd name="T31" fmla="*/ 10 h 113"/>
                  <a:gd name="T32" fmla="*/ 79 w 113"/>
                  <a:gd name="T33" fmla="*/ 4 h 113"/>
                  <a:gd name="T34" fmla="*/ 68 w 113"/>
                  <a:gd name="T35" fmla="*/ 2 h 113"/>
                  <a:gd name="T36" fmla="*/ 57 w 113"/>
                  <a:gd name="T37" fmla="*/ 0 h 113"/>
                  <a:gd name="T38" fmla="*/ 57 w 113"/>
                  <a:gd name="T39" fmla="*/ 0 h 113"/>
                  <a:gd name="T40" fmla="*/ 45 w 113"/>
                  <a:gd name="T41" fmla="*/ 2 h 113"/>
                  <a:gd name="T42" fmla="*/ 36 w 113"/>
                  <a:gd name="T43" fmla="*/ 4 h 113"/>
                  <a:gd name="T44" fmla="*/ 25 w 113"/>
                  <a:gd name="T45" fmla="*/ 10 h 113"/>
                  <a:gd name="T46" fmla="*/ 17 w 113"/>
                  <a:gd name="T47" fmla="*/ 17 h 113"/>
                  <a:gd name="T48" fmla="*/ 10 w 113"/>
                  <a:gd name="T49" fmla="*/ 25 h 113"/>
                  <a:gd name="T50" fmla="*/ 6 w 113"/>
                  <a:gd name="T51" fmla="*/ 34 h 113"/>
                  <a:gd name="T52" fmla="*/ 2 w 113"/>
                  <a:gd name="T53" fmla="*/ 45 h 113"/>
                  <a:gd name="T54" fmla="*/ 0 w 113"/>
                  <a:gd name="T55" fmla="*/ 57 h 113"/>
                  <a:gd name="T56" fmla="*/ 0 w 113"/>
                  <a:gd name="T57" fmla="*/ 57 h 113"/>
                  <a:gd name="T58" fmla="*/ 2 w 113"/>
                  <a:gd name="T59" fmla="*/ 68 h 113"/>
                  <a:gd name="T60" fmla="*/ 6 w 113"/>
                  <a:gd name="T61" fmla="*/ 79 h 113"/>
                  <a:gd name="T62" fmla="*/ 10 w 113"/>
                  <a:gd name="T63" fmla="*/ 89 h 113"/>
                  <a:gd name="T64" fmla="*/ 17 w 113"/>
                  <a:gd name="T65" fmla="*/ 96 h 113"/>
                  <a:gd name="T66" fmla="*/ 25 w 113"/>
                  <a:gd name="T67" fmla="*/ 104 h 113"/>
                  <a:gd name="T68" fmla="*/ 36 w 113"/>
                  <a:gd name="T69" fmla="*/ 109 h 113"/>
                  <a:gd name="T70" fmla="*/ 45 w 113"/>
                  <a:gd name="T71" fmla="*/ 113 h 113"/>
                  <a:gd name="T72" fmla="*/ 57 w 113"/>
                  <a:gd name="T73" fmla="*/ 113 h 113"/>
                  <a:gd name="T74" fmla="*/ 57 w 113"/>
                  <a:gd name="T7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" h="113">
                    <a:moveTo>
                      <a:pt x="57" y="113"/>
                    </a:moveTo>
                    <a:lnTo>
                      <a:pt x="57" y="113"/>
                    </a:lnTo>
                    <a:lnTo>
                      <a:pt x="68" y="113"/>
                    </a:lnTo>
                    <a:lnTo>
                      <a:pt x="79" y="109"/>
                    </a:lnTo>
                    <a:lnTo>
                      <a:pt x="88" y="104"/>
                    </a:lnTo>
                    <a:lnTo>
                      <a:pt x="96" y="96"/>
                    </a:lnTo>
                    <a:lnTo>
                      <a:pt x="103" y="89"/>
                    </a:lnTo>
                    <a:lnTo>
                      <a:pt x="109" y="79"/>
                    </a:lnTo>
                    <a:lnTo>
                      <a:pt x="113" y="68"/>
                    </a:lnTo>
                    <a:lnTo>
                      <a:pt x="113" y="57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09" y="34"/>
                    </a:lnTo>
                    <a:lnTo>
                      <a:pt x="103" y="25"/>
                    </a:lnTo>
                    <a:lnTo>
                      <a:pt x="96" y="17"/>
                    </a:lnTo>
                    <a:lnTo>
                      <a:pt x="88" y="10"/>
                    </a:lnTo>
                    <a:lnTo>
                      <a:pt x="79" y="4"/>
                    </a:lnTo>
                    <a:lnTo>
                      <a:pt x="68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45" y="2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7"/>
                    </a:lnTo>
                    <a:lnTo>
                      <a:pt x="10" y="25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2" y="68"/>
                    </a:lnTo>
                    <a:lnTo>
                      <a:pt x="6" y="79"/>
                    </a:lnTo>
                    <a:lnTo>
                      <a:pt x="10" y="89"/>
                    </a:lnTo>
                    <a:lnTo>
                      <a:pt x="17" y="96"/>
                    </a:lnTo>
                    <a:lnTo>
                      <a:pt x="25" y="104"/>
                    </a:lnTo>
                    <a:lnTo>
                      <a:pt x="36" y="109"/>
                    </a:lnTo>
                    <a:lnTo>
                      <a:pt x="45" y="113"/>
                    </a:lnTo>
                    <a:lnTo>
                      <a:pt x="57" y="113"/>
                    </a:lnTo>
                    <a:lnTo>
                      <a:pt x="57" y="1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80">
                <a:extLst>
                  <a:ext uri="{FF2B5EF4-FFF2-40B4-BE49-F238E27FC236}">
                    <a16:creationId xmlns:a16="http://schemas.microsoft.com/office/drawing/2014/main" id="{B4CF9CC4-89EF-4646-AF8C-1E0F2F33E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9526" y="6302375"/>
                <a:ext cx="407988" cy="252413"/>
              </a:xfrm>
              <a:custGeom>
                <a:avLst/>
                <a:gdLst>
                  <a:gd name="T0" fmla="*/ 129 w 257"/>
                  <a:gd name="T1" fmla="*/ 0 h 159"/>
                  <a:gd name="T2" fmla="*/ 129 w 257"/>
                  <a:gd name="T3" fmla="*/ 0 h 159"/>
                  <a:gd name="T4" fmla="*/ 98 w 257"/>
                  <a:gd name="T5" fmla="*/ 2 h 159"/>
                  <a:gd name="T6" fmla="*/ 71 w 257"/>
                  <a:gd name="T7" fmla="*/ 7 h 159"/>
                  <a:gd name="T8" fmla="*/ 49 w 257"/>
                  <a:gd name="T9" fmla="*/ 15 h 159"/>
                  <a:gd name="T10" fmla="*/ 32 w 257"/>
                  <a:gd name="T11" fmla="*/ 26 h 159"/>
                  <a:gd name="T12" fmla="*/ 17 w 257"/>
                  <a:gd name="T13" fmla="*/ 39 h 159"/>
                  <a:gd name="T14" fmla="*/ 8 w 257"/>
                  <a:gd name="T15" fmla="*/ 54 h 159"/>
                  <a:gd name="T16" fmla="*/ 2 w 257"/>
                  <a:gd name="T17" fmla="*/ 73 h 159"/>
                  <a:gd name="T18" fmla="*/ 0 w 257"/>
                  <a:gd name="T19" fmla="*/ 90 h 159"/>
                  <a:gd name="T20" fmla="*/ 0 w 257"/>
                  <a:gd name="T21" fmla="*/ 159 h 159"/>
                  <a:gd name="T22" fmla="*/ 47 w 257"/>
                  <a:gd name="T23" fmla="*/ 159 h 159"/>
                  <a:gd name="T24" fmla="*/ 49 w 257"/>
                  <a:gd name="T25" fmla="*/ 109 h 159"/>
                  <a:gd name="T26" fmla="*/ 64 w 257"/>
                  <a:gd name="T27" fmla="*/ 109 h 159"/>
                  <a:gd name="T28" fmla="*/ 64 w 257"/>
                  <a:gd name="T29" fmla="*/ 159 h 159"/>
                  <a:gd name="T30" fmla="*/ 193 w 257"/>
                  <a:gd name="T31" fmla="*/ 159 h 159"/>
                  <a:gd name="T32" fmla="*/ 193 w 257"/>
                  <a:gd name="T33" fmla="*/ 109 h 159"/>
                  <a:gd name="T34" fmla="*/ 208 w 257"/>
                  <a:gd name="T35" fmla="*/ 109 h 159"/>
                  <a:gd name="T36" fmla="*/ 210 w 257"/>
                  <a:gd name="T37" fmla="*/ 159 h 159"/>
                  <a:gd name="T38" fmla="*/ 257 w 257"/>
                  <a:gd name="T39" fmla="*/ 159 h 159"/>
                  <a:gd name="T40" fmla="*/ 257 w 257"/>
                  <a:gd name="T41" fmla="*/ 90 h 159"/>
                  <a:gd name="T42" fmla="*/ 257 w 257"/>
                  <a:gd name="T43" fmla="*/ 90 h 159"/>
                  <a:gd name="T44" fmla="*/ 255 w 257"/>
                  <a:gd name="T45" fmla="*/ 71 h 159"/>
                  <a:gd name="T46" fmla="*/ 249 w 257"/>
                  <a:gd name="T47" fmla="*/ 54 h 159"/>
                  <a:gd name="T48" fmla="*/ 240 w 257"/>
                  <a:gd name="T49" fmla="*/ 39 h 159"/>
                  <a:gd name="T50" fmla="*/ 227 w 257"/>
                  <a:gd name="T51" fmla="*/ 26 h 159"/>
                  <a:gd name="T52" fmla="*/ 208 w 257"/>
                  <a:gd name="T53" fmla="*/ 15 h 159"/>
                  <a:gd name="T54" fmla="*/ 186 w 257"/>
                  <a:gd name="T55" fmla="*/ 7 h 159"/>
                  <a:gd name="T56" fmla="*/ 159 w 257"/>
                  <a:gd name="T57" fmla="*/ 2 h 159"/>
                  <a:gd name="T58" fmla="*/ 129 w 257"/>
                  <a:gd name="T59" fmla="*/ 0 h 159"/>
                  <a:gd name="T60" fmla="*/ 129 w 257"/>
                  <a:gd name="T6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7" h="159">
                    <a:moveTo>
                      <a:pt x="129" y="0"/>
                    </a:moveTo>
                    <a:lnTo>
                      <a:pt x="129" y="0"/>
                    </a:lnTo>
                    <a:lnTo>
                      <a:pt x="98" y="2"/>
                    </a:lnTo>
                    <a:lnTo>
                      <a:pt x="71" y="7"/>
                    </a:lnTo>
                    <a:lnTo>
                      <a:pt x="49" y="15"/>
                    </a:lnTo>
                    <a:lnTo>
                      <a:pt x="32" y="26"/>
                    </a:lnTo>
                    <a:lnTo>
                      <a:pt x="17" y="39"/>
                    </a:lnTo>
                    <a:lnTo>
                      <a:pt x="8" y="54"/>
                    </a:lnTo>
                    <a:lnTo>
                      <a:pt x="2" y="73"/>
                    </a:lnTo>
                    <a:lnTo>
                      <a:pt x="0" y="90"/>
                    </a:lnTo>
                    <a:lnTo>
                      <a:pt x="0" y="159"/>
                    </a:lnTo>
                    <a:lnTo>
                      <a:pt x="47" y="159"/>
                    </a:lnTo>
                    <a:lnTo>
                      <a:pt x="49" y="109"/>
                    </a:lnTo>
                    <a:lnTo>
                      <a:pt x="64" y="109"/>
                    </a:lnTo>
                    <a:lnTo>
                      <a:pt x="64" y="159"/>
                    </a:lnTo>
                    <a:lnTo>
                      <a:pt x="193" y="159"/>
                    </a:lnTo>
                    <a:lnTo>
                      <a:pt x="193" y="109"/>
                    </a:lnTo>
                    <a:lnTo>
                      <a:pt x="208" y="109"/>
                    </a:lnTo>
                    <a:lnTo>
                      <a:pt x="210" y="159"/>
                    </a:lnTo>
                    <a:lnTo>
                      <a:pt x="257" y="159"/>
                    </a:lnTo>
                    <a:lnTo>
                      <a:pt x="257" y="90"/>
                    </a:lnTo>
                    <a:lnTo>
                      <a:pt x="257" y="90"/>
                    </a:lnTo>
                    <a:lnTo>
                      <a:pt x="255" y="71"/>
                    </a:lnTo>
                    <a:lnTo>
                      <a:pt x="249" y="54"/>
                    </a:lnTo>
                    <a:lnTo>
                      <a:pt x="240" y="39"/>
                    </a:lnTo>
                    <a:lnTo>
                      <a:pt x="227" y="26"/>
                    </a:lnTo>
                    <a:lnTo>
                      <a:pt x="208" y="15"/>
                    </a:lnTo>
                    <a:lnTo>
                      <a:pt x="186" y="7"/>
                    </a:lnTo>
                    <a:lnTo>
                      <a:pt x="159" y="2"/>
                    </a:lnTo>
                    <a:lnTo>
                      <a:pt x="129" y="0"/>
                    </a:lnTo>
                    <a:lnTo>
                      <a:pt x="1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81">
                <a:extLst>
                  <a:ext uri="{FF2B5EF4-FFF2-40B4-BE49-F238E27FC236}">
                    <a16:creationId xmlns:a16="http://schemas.microsoft.com/office/drawing/2014/main" id="{97318FA7-F513-42A0-A4B1-E70ADA2C5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5251" y="6043613"/>
                <a:ext cx="236538" cy="234950"/>
              </a:xfrm>
              <a:custGeom>
                <a:avLst/>
                <a:gdLst>
                  <a:gd name="T0" fmla="*/ 75 w 149"/>
                  <a:gd name="T1" fmla="*/ 148 h 148"/>
                  <a:gd name="T2" fmla="*/ 75 w 149"/>
                  <a:gd name="T3" fmla="*/ 148 h 148"/>
                  <a:gd name="T4" fmla="*/ 90 w 149"/>
                  <a:gd name="T5" fmla="*/ 146 h 148"/>
                  <a:gd name="T6" fmla="*/ 104 w 149"/>
                  <a:gd name="T7" fmla="*/ 140 h 148"/>
                  <a:gd name="T8" fmla="*/ 117 w 149"/>
                  <a:gd name="T9" fmla="*/ 135 h 148"/>
                  <a:gd name="T10" fmla="*/ 128 w 149"/>
                  <a:gd name="T11" fmla="*/ 125 h 148"/>
                  <a:gd name="T12" fmla="*/ 135 w 149"/>
                  <a:gd name="T13" fmla="*/ 114 h 148"/>
                  <a:gd name="T14" fmla="*/ 143 w 149"/>
                  <a:gd name="T15" fmla="*/ 101 h 148"/>
                  <a:gd name="T16" fmla="*/ 147 w 149"/>
                  <a:gd name="T17" fmla="*/ 88 h 148"/>
                  <a:gd name="T18" fmla="*/ 149 w 149"/>
                  <a:gd name="T19" fmla="*/ 73 h 148"/>
                  <a:gd name="T20" fmla="*/ 149 w 149"/>
                  <a:gd name="T21" fmla="*/ 73 h 148"/>
                  <a:gd name="T22" fmla="*/ 147 w 149"/>
                  <a:gd name="T23" fmla="*/ 58 h 148"/>
                  <a:gd name="T24" fmla="*/ 143 w 149"/>
                  <a:gd name="T25" fmla="*/ 45 h 148"/>
                  <a:gd name="T26" fmla="*/ 135 w 149"/>
                  <a:gd name="T27" fmla="*/ 32 h 148"/>
                  <a:gd name="T28" fmla="*/ 128 w 149"/>
                  <a:gd name="T29" fmla="*/ 20 h 148"/>
                  <a:gd name="T30" fmla="*/ 117 w 149"/>
                  <a:gd name="T31" fmla="*/ 11 h 148"/>
                  <a:gd name="T32" fmla="*/ 104 w 149"/>
                  <a:gd name="T33" fmla="*/ 5 h 148"/>
                  <a:gd name="T34" fmla="*/ 90 w 149"/>
                  <a:gd name="T35" fmla="*/ 0 h 148"/>
                  <a:gd name="T36" fmla="*/ 75 w 149"/>
                  <a:gd name="T37" fmla="*/ 0 h 148"/>
                  <a:gd name="T38" fmla="*/ 75 w 149"/>
                  <a:gd name="T39" fmla="*/ 0 h 148"/>
                  <a:gd name="T40" fmla="*/ 60 w 149"/>
                  <a:gd name="T41" fmla="*/ 0 h 148"/>
                  <a:gd name="T42" fmla="*/ 45 w 149"/>
                  <a:gd name="T43" fmla="*/ 5 h 148"/>
                  <a:gd name="T44" fmla="*/ 34 w 149"/>
                  <a:gd name="T45" fmla="*/ 11 h 148"/>
                  <a:gd name="T46" fmla="*/ 23 w 149"/>
                  <a:gd name="T47" fmla="*/ 20 h 148"/>
                  <a:gd name="T48" fmla="*/ 14 w 149"/>
                  <a:gd name="T49" fmla="*/ 32 h 148"/>
                  <a:gd name="T50" fmla="*/ 6 w 149"/>
                  <a:gd name="T51" fmla="*/ 45 h 148"/>
                  <a:gd name="T52" fmla="*/ 2 w 149"/>
                  <a:gd name="T53" fmla="*/ 58 h 148"/>
                  <a:gd name="T54" fmla="*/ 0 w 149"/>
                  <a:gd name="T55" fmla="*/ 73 h 148"/>
                  <a:gd name="T56" fmla="*/ 0 w 149"/>
                  <a:gd name="T57" fmla="*/ 73 h 148"/>
                  <a:gd name="T58" fmla="*/ 2 w 149"/>
                  <a:gd name="T59" fmla="*/ 88 h 148"/>
                  <a:gd name="T60" fmla="*/ 6 w 149"/>
                  <a:gd name="T61" fmla="*/ 101 h 148"/>
                  <a:gd name="T62" fmla="*/ 14 w 149"/>
                  <a:gd name="T63" fmla="*/ 114 h 148"/>
                  <a:gd name="T64" fmla="*/ 23 w 149"/>
                  <a:gd name="T65" fmla="*/ 125 h 148"/>
                  <a:gd name="T66" fmla="*/ 34 w 149"/>
                  <a:gd name="T67" fmla="*/ 135 h 148"/>
                  <a:gd name="T68" fmla="*/ 45 w 149"/>
                  <a:gd name="T69" fmla="*/ 140 h 148"/>
                  <a:gd name="T70" fmla="*/ 60 w 149"/>
                  <a:gd name="T71" fmla="*/ 146 h 148"/>
                  <a:gd name="T72" fmla="*/ 75 w 149"/>
                  <a:gd name="T73" fmla="*/ 148 h 148"/>
                  <a:gd name="T74" fmla="*/ 75 w 149"/>
                  <a:gd name="T75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9" h="148">
                    <a:moveTo>
                      <a:pt x="75" y="148"/>
                    </a:moveTo>
                    <a:lnTo>
                      <a:pt x="75" y="148"/>
                    </a:lnTo>
                    <a:lnTo>
                      <a:pt x="90" y="146"/>
                    </a:lnTo>
                    <a:lnTo>
                      <a:pt x="104" y="140"/>
                    </a:lnTo>
                    <a:lnTo>
                      <a:pt x="117" y="135"/>
                    </a:lnTo>
                    <a:lnTo>
                      <a:pt x="128" y="125"/>
                    </a:lnTo>
                    <a:lnTo>
                      <a:pt x="135" y="114"/>
                    </a:lnTo>
                    <a:lnTo>
                      <a:pt x="143" y="101"/>
                    </a:lnTo>
                    <a:lnTo>
                      <a:pt x="147" y="88"/>
                    </a:lnTo>
                    <a:lnTo>
                      <a:pt x="149" y="73"/>
                    </a:lnTo>
                    <a:lnTo>
                      <a:pt x="149" y="73"/>
                    </a:lnTo>
                    <a:lnTo>
                      <a:pt x="147" y="58"/>
                    </a:lnTo>
                    <a:lnTo>
                      <a:pt x="143" y="45"/>
                    </a:lnTo>
                    <a:lnTo>
                      <a:pt x="135" y="32"/>
                    </a:lnTo>
                    <a:lnTo>
                      <a:pt x="128" y="20"/>
                    </a:lnTo>
                    <a:lnTo>
                      <a:pt x="117" y="11"/>
                    </a:lnTo>
                    <a:lnTo>
                      <a:pt x="104" y="5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60" y="0"/>
                    </a:lnTo>
                    <a:lnTo>
                      <a:pt x="45" y="5"/>
                    </a:lnTo>
                    <a:lnTo>
                      <a:pt x="34" y="11"/>
                    </a:lnTo>
                    <a:lnTo>
                      <a:pt x="23" y="20"/>
                    </a:lnTo>
                    <a:lnTo>
                      <a:pt x="14" y="32"/>
                    </a:lnTo>
                    <a:lnTo>
                      <a:pt x="6" y="45"/>
                    </a:lnTo>
                    <a:lnTo>
                      <a:pt x="2" y="58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2" y="88"/>
                    </a:lnTo>
                    <a:lnTo>
                      <a:pt x="6" y="101"/>
                    </a:lnTo>
                    <a:lnTo>
                      <a:pt x="14" y="114"/>
                    </a:lnTo>
                    <a:lnTo>
                      <a:pt x="23" y="125"/>
                    </a:lnTo>
                    <a:lnTo>
                      <a:pt x="34" y="135"/>
                    </a:lnTo>
                    <a:lnTo>
                      <a:pt x="45" y="140"/>
                    </a:lnTo>
                    <a:lnTo>
                      <a:pt x="60" y="146"/>
                    </a:lnTo>
                    <a:lnTo>
                      <a:pt x="75" y="148"/>
                    </a:lnTo>
                    <a:lnTo>
                      <a:pt x="75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235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7451"/>
            <a:ext cx="11182349" cy="620712"/>
          </a:xfrm>
        </p:spPr>
        <p:txBody>
          <a:bodyPr/>
          <a:lstStyle/>
          <a:p>
            <a:pPr eaLnBrk="0" hangingPunct="0"/>
            <a:r>
              <a:rPr lang="en-US" dirty="0">
                <a:solidFill>
                  <a:schemeClr val="tx1"/>
                </a:solidFill>
              </a:rPr>
              <a:t>AAMC Resources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6035831" y="3935194"/>
            <a:ext cx="2289692" cy="40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2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8890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Publications and Data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 bwMode="auto">
          <a:xfrm>
            <a:off x="6035831" y="207667"/>
            <a:ext cx="5034926" cy="40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2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8890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Leadership and Professional Development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46392" y="1615195"/>
            <a:ext cx="2008596" cy="40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2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defTabSz="8890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8890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DADDFE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AAMC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5215">
            <a:off x="8547137" y="4314925"/>
            <a:ext cx="1612081" cy="210312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63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7931">
            <a:off x="7232489" y="4526929"/>
            <a:ext cx="1616923" cy="210312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63500" dist="12700" dir="1188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5BA7D-F492-4B2F-9700-B9B57C0E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92" y="2119172"/>
            <a:ext cx="5547835" cy="331301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63500" dist="12700" dir="1188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2246B-A6CD-49BD-B853-06C4F1DF1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990" y="716098"/>
            <a:ext cx="4477403" cy="213352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63500" dist="12700" dir="1188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4260C-8A00-463C-BCE6-DF1061F653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699"/>
          <a:stretch/>
        </p:blipFill>
        <p:spPr>
          <a:xfrm>
            <a:off x="8301215" y="2372756"/>
            <a:ext cx="3634597" cy="165969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63500" dist="12700" dir="1188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C8DF5-E7EF-420D-AFB5-B85EC8505B20}"/>
              </a:ext>
            </a:extLst>
          </p:cNvPr>
          <p:cNvSpPr txBox="1"/>
          <p:nvPr/>
        </p:nvSpPr>
        <p:spPr>
          <a:xfrm>
            <a:off x="346392" y="5734050"/>
            <a:ext cx="6359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aamc.org/news-insights</a:t>
            </a:r>
          </a:p>
          <a:p>
            <a:r>
              <a:rPr lang="en-US" dirty="0">
                <a:solidFill>
                  <a:schemeClr val="tx1"/>
                </a:solidFill>
              </a:rPr>
              <a:t>aamc.org/professional-development</a:t>
            </a:r>
          </a:p>
          <a:p>
            <a:r>
              <a:rPr lang="en-US" dirty="0">
                <a:solidFill>
                  <a:schemeClr val="tx1"/>
                </a:solidFill>
              </a:rPr>
              <a:t>aamc.org/data-reports</a:t>
            </a:r>
          </a:p>
        </p:txBody>
      </p:sp>
    </p:spTree>
    <p:extLst>
      <p:ext uri="{BB962C8B-B14F-4D97-AF65-F5344CB8AC3E}">
        <p14:creationId xmlns:p14="http://schemas.microsoft.com/office/powerpoint/2010/main" val="151034439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293023"/>
            <a:ext cx="11259481" cy="6207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Others See Us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18393" y="694334"/>
            <a:ext cx="5916931" cy="5896966"/>
            <a:chOff x="2992751" y="763025"/>
            <a:chExt cx="5916931" cy="5896966"/>
          </a:xfrm>
        </p:grpSpPr>
        <p:pic>
          <p:nvPicPr>
            <p:cNvPr id="3" name="Picture 2" descr="3 part circ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8659">
              <a:off x="3012716" y="763025"/>
              <a:ext cx="5896966" cy="58969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4013" y="3383372"/>
              <a:ext cx="2262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We Are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2751" y="3224353"/>
              <a:ext cx="187102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/>
                <a:t>Thought Leaders</a:t>
              </a:r>
              <a:endParaRPr lang="en-US" sz="3000" dirty="0"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4764" y="1313371"/>
              <a:ext cx="263857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Member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Organization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05536" y="5192639"/>
              <a:ext cx="2722338" cy="964367"/>
            </a:xfrm>
            <a:prstGeom prst="rect">
              <a:avLst/>
            </a:prstGeom>
            <a:noFill/>
            <a:effectLst>
              <a:outerShdw blurRad="190500" dist="25400" dir="2700000" algn="tl" rotWithShape="0">
                <a:prstClr val="black">
                  <a:alpha val="5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Service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Provider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2310" y="2377532"/>
              <a:ext cx="1140052" cy="10058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720" y="2022890"/>
              <a:ext cx="1021369" cy="10058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445" y="5192639"/>
              <a:ext cx="1220611" cy="1097280"/>
            </a:xfrm>
            <a:prstGeom prst="rect">
              <a:avLst/>
            </a:prstGeom>
            <a:effectLst>
              <a:outerShdw blurRad="190500" dist="25400" dir="2700000" algn="tl" rotWithShape="0">
                <a:prstClr val="black">
                  <a:alpha val="55000"/>
                </a:prstClr>
              </a:outerShdw>
              <a:softEdge rad="0"/>
            </a:effectLst>
          </p:spPr>
        </p:pic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13F828D-3087-43C4-8891-854929689651}"/>
              </a:ext>
            </a:extLst>
          </p:cNvPr>
          <p:cNvSpPr/>
          <p:nvPr/>
        </p:nvSpPr>
        <p:spPr bwMode="auto">
          <a:xfrm>
            <a:off x="3657600" y="1780674"/>
            <a:ext cx="1600200" cy="2286000"/>
          </a:xfrm>
          <a:custGeom>
            <a:avLst/>
            <a:gdLst>
              <a:gd name="connsiteX0" fmla="*/ 60158 w 1600200"/>
              <a:gd name="connsiteY0" fmla="*/ 2286000 h 2286000"/>
              <a:gd name="connsiteX1" fmla="*/ 1588168 w 1600200"/>
              <a:gd name="connsiteY1" fmla="*/ 2273968 h 2286000"/>
              <a:gd name="connsiteX2" fmla="*/ 1528011 w 1600200"/>
              <a:gd name="connsiteY2" fmla="*/ 1804737 h 2286000"/>
              <a:gd name="connsiteX3" fmla="*/ 1600200 w 1600200"/>
              <a:gd name="connsiteY3" fmla="*/ 1816768 h 2286000"/>
              <a:gd name="connsiteX4" fmla="*/ 1600200 w 1600200"/>
              <a:gd name="connsiteY4" fmla="*/ 1215189 h 2286000"/>
              <a:gd name="connsiteX5" fmla="*/ 1540042 w 1600200"/>
              <a:gd name="connsiteY5" fmla="*/ 421105 h 2286000"/>
              <a:gd name="connsiteX6" fmla="*/ 1251284 w 1600200"/>
              <a:gd name="connsiteY6" fmla="*/ 0 h 2286000"/>
              <a:gd name="connsiteX7" fmla="*/ 902368 w 1600200"/>
              <a:gd name="connsiteY7" fmla="*/ 168442 h 2286000"/>
              <a:gd name="connsiteX8" fmla="*/ 517358 w 1600200"/>
              <a:gd name="connsiteY8" fmla="*/ 601579 h 2286000"/>
              <a:gd name="connsiteX9" fmla="*/ 397042 w 1600200"/>
              <a:gd name="connsiteY9" fmla="*/ 1227221 h 2286000"/>
              <a:gd name="connsiteX10" fmla="*/ 36095 w 1600200"/>
              <a:gd name="connsiteY10" fmla="*/ 1455821 h 2286000"/>
              <a:gd name="connsiteX11" fmla="*/ 0 w 1600200"/>
              <a:gd name="connsiteY11" fmla="*/ 1564105 h 2286000"/>
              <a:gd name="connsiteX12" fmla="*/ 60158 w 1600200"/>
              <a:gd name="connsiteY1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0200" h="2286000">
                <a:moveTo>
                  <a:pt x="60158" y="2286000"/>
                </a:moveTo>
                <a:lnTo>
                  <a:pt x="1588168" y="2273968"/>
                </a:lnTo>
                <a:lnTo>
                  <a:pt x="1528011" y="1804737"/>
                </a:lnTo>
                <a:lnTo>
                  <a:pt x="1600200" y="1816768"/>
                </a:lnTo>
                <a:lnTo>
                  <a:pt x="1600200" y="1215189"/>
                </a:lnTo>
                <a:lnTo>
                  <a:pt x="1540042" y="421105"/>
                </a:lnTo>
                <a:lnTo>
                  <a:pt x="1251284" y="0"/>
                </a:lnTo>
                <a:lnTo>
                  <a:pt x="902368" y="168442"/>
                </a:lnTo>
                <a:lnTo>
                  <a:pt x="517358" y="601579"/>
                </a:lnTo>
                <a:lnTo>
                  <a:pt x="397042" y="1227221"/>
                </a:lnTo>
                <a:lnTo>
                  <a:pt x="36095" y="1455821"/>
                </a:lnTo>
                <a:lnTo>
                  <a:pt x="0" y="1564105"/>
                </a:lnTo>
                <a:lnTo>
                  <a:pt x="60158" y="2286000"/>
                </a:lnTo>
                <a:close/>
              </a:path>
            </a:pathLst>
          </a:custGeom>
          <a:solidFill>
            <a:srgbClr val="364F6D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72516B-4C4F-4E0A-AF6D-AE3B68E69436}"/>
              </a:ext>
            </a:extLst>
          </p:cNvPr>
          <p:cNvSpPr/>
          <p:nvPr/>
        </p:nvSpPr>
        <p:spPr bwMode="auto">
          <a:xfrm>
            <a:off x="6376737" y="1227221"/>
            <a:ext cx="2851484" cy="2225842"/>
          </a:xfrm>
          <a:custGeom>
            <a:avLst/>
            <a:gdLst>
              <a:gd name="connsiteX0" fmla="*/ 0 w 2851484"/>
              <a:gd name="connsiteY0" fmla="*/ 926432 h 2225842"/>
              <a:gd name="connsiteX1" fmla="*/ 0 w 2851484"/>
              <a:gd name="connsiteY1" fmla="*/ 926432 h 2225842"/>
              <a:gd name="connsiteX2" fmla="*/ 0 w 2851484"/>
              <a:gd name="connsiteY2" fmla="*/ 0 h 2225842"/>
              <a:gd name="connsiteX3" fmla="*/ 1708484 w 2851484"/>
              <a:gd name="connsiteY3" fmla="*/ 72190 h 2225842"/>
              <a:gd name="connsiteX4" fmla="*/ 2322095 w 2851484"/>
              <a:gd name="connsiteY4" fmla="*/ 553453 h 2225842"/>
              <a:gd name="connsiteX5" fmla="*/ 2466474 w 2851484"/>
              <a:gd name="connsiteY5" fmla="*/ 613611 h 2225842"/>
              <a:gd name="connsiteX6" fmla="*/ 2526631 w 2851484"/>
              <a:gd name="connsiteY6" fmla="*/ 842211 h 2225842"/>
              <a:gd name="connsiteX7" fmla="*/ 2827421 w 2851484"/>
              <a:gd name="connsiteY7" fmla="*/ 1624263 h 2225842"/>
              <a:gd name="connsiteX8" fmla="*/ 2851484 w 2851484"/>
              <a:gd name="connsiteY8" fmla="*/ 2141621 h 2225842"/>
              <a:gd name="connsiteX9" fmla="*/ 2406316 w 2851484"/>
              <a:gd name="connsiteY9" fmla="*/ 2225842 h 2225842"/>
              <a:gd name="connsiteX10" fmla="*/ 1672389 w 2851484"/>
              <a:gd name="connsiteY10" fmla="*/ 1997242 h 2225842"/>
              <a:gd name="connsiteX11" fmla="*/ 1395663 w 2851484"/>
              <a:gd name="connsiteY11" fmla="*/ 1034716 h 2225842"/>
              <a:gd name="connsiteX12" fmla="*/ 324852 w 2851484"/>
              <a:gd name="connsiteY12" fmla="*/ 962526 h 2225842"/>
              <a:gd name="connsiteX13" fmla="*/ 48126 w 2851484"/>
              <a:gd name="connsiteY13" fmla="*/ 890337 h 222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51484" h="2225842">
                <a:moveTo>
                  <a:pt x="0" y="926432"/>
                </a:moveTo>
                <a:lnTo>
                  <a:pt x="0" y="926432"/>
                </a:lnTo>
                <a:lnTo>
                  <a:pt x="0" y="0"/>
                </a:lnTo>
                <a:lnTo>
                  <a:pt x="1708484" y="72190"/>
                </a:lnTo>
                <a:lnTo>
                  <a:pt x="2322095" y="553453"/>
                </a:lnTo>
                <a:lnTo>
                  <a:pt x="2466474" y="613611"/>
                </a:lnTo>
                <a:lnTo>
                  <a:pt x="2526631" y="842211"/>
                </a:lnTo>
                <a:lnTo>
                  <a:pt x="2827421" y="1624263"/>
                </a:lnTo>
                <a:lnTo>
                  <a:pt x="2851484" y="2141621"/>
                </a:lnTo>
                <a:lnTo>
                  <a:pt x="2406316" y="2225842"/>
                </a:lnTo>
                <a:lnTo>
                  <a:pt x="1672389" y="1997242"/>
                </a:lnTo>
                <a:lnTo>
                  <a:pt x="1395663" y="1034716"/>
                </a:lnTo>
                <a:lnTo>
                  <a:pt x="324852" y="962526"/>
                </a:lnTo>
                <a:lnTo>
                  <a:pt x="48126" y="890337"/>
                </a:lnTo>
              </a:path>
            </a:pathLst>
          </a:custGeom>
          <a:solidFill>
            <a:srgbClr val="079892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5B3A97-1386-41DF-90BB-C0523ACB4FFB}"/>
              </a:ext>
            </a:extLst>
          </p:cNvPr>
          <p:cNvSpPr/>
          <p:nvPr/>
        </p:nvSpPr>
        <p:spPr bwMode="auto">
          <a:xfrm>
            <a:off x="3441516" y="445104"/>
            <a:ext cx="6521116" cy="5149584"/>
          </a:xfrm>
          <a:custGeom>
            <a:avLst/>
            <a:gdLst>
              <a:gd name="connsiteX0" fmla="*/ 505327 w 6521116"/>
              <a:gd name="connsiteY0" fmla="*/ 5041231 h 5149584"/>
              <a:gd name="connsiteX1" fmla="*/ 505327 w 6521116"/>
              <a:gd name="connsiteY1" fmla="*/ 5041231 h 5149584"/>
              <a:gd name="connsiteX2" fmla="*/ 2947737 w 6521116"/>
              <a:gd name="connsiteY2" fmla="*/ 4523873 h 5149584"/>
              <a:gd name="connsiteX3" fmla="*/ 2911643 w 6521116"/>
              <a:gd name="connsiteY3" fmla="*/ 4343400 h 5149584"/>
              <a:gd name="connsiteX4" fmla="*/ 2105527 w 6521116"/>
              <a:gd name="connsiteY4" fmla="*/ 3513221 h 5149584"/>
              <a:gd name="connsiteX5" fmla="*/ 2057400 w 6521116"/>
              <a:gd name="connsiteY5" fmla="*/ 3404936 h 5149584"/>
              <a:gd name="connsiteX6" fmla="*/ 2069432 w 6521116"/>
              <a:gd name="connsiteY6" fmla="*/ 3007894 h 5149584"/>
              <a:gd name="connsiteX7" fmla="*/ 2081464 w 6521116"/>
              <a:gd name="connsiteY7" fmla="*/ 2959768 h 5149584"/>
              <a:gd name="connsiteX8" fmla="*/ 2105527 w 6521116"/>
              <a:gd name="connsiteY8" fmla="*/ 2887579 h 5149584"/>
              <a:gd name="connsiteX9" fmla="*/ 2117558 w 6521116"/>
              <a:gd name="connsiteY9" fmla="*/ 2851484 h 5149584"/>
              <a:gd name="connsiteX10" fmla="*/ 2129590 w 6521116"/>
              <a:gd name="connsiteY10" fmla="*/ 2803357 h 5149584"/>
              <a:gd name="connsiteX11" fmla="*/ 2153653 w 6521116"/>
              <a:gd name="connsiteY11" fmla="*/ 2731168 h 5149584"/>
              <a:gd name="connsiteX12" fmla="*/ 2165685 w 6521116"/>
              <a:gd name="connsiteY12" fmla="*/ 2683042 h 5149584"/>
              <a:gd name="connsiteX13" fmla="*/ 2249906 w 6521116"/>
              <a:gd name="connsiteY13" fmla="*/ 2574757 h 5149584"/>
              <a:gd name="connsiteX14" fmla="*/ 2298032 w 6521116"/>
              <a:gd name="connsiteY14" fmla="*/ 2514600 h 5149584"/>
              <a:gd name="connsiteX15" fmla="*/ 2346158 w 6521116"/>
              <a:gd name="connsiteY15" fmla="*/ 2466473 h 5149584"/>
              <a:gd name="connsiteX16" fmla="*/ 2394285 w 6521116"/>
              <a:gd name="connsiteY16" fmla="*/ 2406315 h 5149584"/>
              <a:gd name="connsiteX17" fmla="*/ 2430379 w 6521116"/>
              <a:gd name="connsiteY17" fmla="*/ 2382252 h 5149584"/>
              <a:gd name="connsiteX18" fmla="*/ 2490537 w 6521116"/>
              <a:gd name="connsiteY18" fmla="*/ 2322094 h 5149584"/>
              <a:gd name="connsiteX19" fmla="*/ 2562727 w 6521116"/>
              <a:gd name="connsiteY19" fmla="*/ 2298031 h 5149584"/>
              <a:gd name="connsiteX20" fmla="*/ 2634916 w 6521116"/>
              <a:gd name="connsiteY20" fmla="*/ 2261936 h 5149584"/>
              <a:gd name="connsiteX21" fmla="*/ 2671011 w 6521116"/>
              <a:gd name="connsiteY21" fmla="*/ 2237873 h 5149584"/>
              <a:gd name="connsiteX22" fmla="*/ 2743200 w 6521116"/>
              <a:gd name="connsiteY22" fmla="*/ 2213810 h 5149584"/>
              <a:gd name="connsiteX23" fmla="*/ 2887579 w 6521116"/>
              <a:gd name="connsiteY23" fmla="*/ 2165684 h 5149584"/>
              <a:gd name="connsiteX24" fmla="*/ 2923674 w 6521116"/>
              <a:gd name="connsiteY24" fmla="*/ 2153652 h 5149584"/>
              <a:gd name="connsiteX25" fmla="*/ 2959769 w 6521116"/>
              <a:gd name="connsiteY25" fmla="*/ 2141621 h 5149584"/>
              <a:gd name="connsiteX26" fmla="*/ 3104148 w 6521116"/>
              <a:gd name="connsiteY26" fmla="*/ 2153652 h 5149584"/>
              <a:gd name="connsiteX27" fmla="*/ 3140243 w 6521116"/>
              <a:gd name="connsiteY27" fmla="*/ 2165684 h 5149584"/>
              <a:gd name="connsiteX28" fmla="*/ 3236495 w 6521116"/>
              <a:gd name="connsiteY28" fmla="*/ 2189747 h 5149584"/>
              <a:gd name="connsiteX29" fmla="*/ 3308685 w 6521116"/>
              <a:gd name="connsiteY29" fmla="*/ 2213810 h 5149584"/>
              <a:gd name="connsiteX30" fmla="*/ 3344779 w 6521116"/>
              <a:gd name="connsiteY30" fmla="*/ 2225842 h 5149584"/>
              <a:gd name="connsiteX31" fmla="*/ 3489158 w 6521116"/>
              <a:gd name="connsiteY31" fmla="*/ 2237873 h 5149584"/>
              <a:gd name="connsiteX32" fmla="*/ 3585411 w 6521116"/>
              <a:gd name="connsiteY32" fmla="*/ 2261936 h 5149584"/>
              <a:gd name="connsiteX33" fmla="*/ 3621506 w 6521116"/>
              <a:gd name="connsiteY33" fmla="*/ 2286000 h 5149584"/>
              <a:gd name="connsiteX34" fmla="*/ 3657600 w 6521116"/>
              <a:gd name="connsiteY34" fmla="*/ 2298031 h 5149584"/>
              <a:gd name="connsiteX35" fmla="*/ 3705727 w 6521116"/>
              <a:gd name="connsiteY35" fmla="*/ 2322094 h 5149584"/>
              <a:gd name="connsiteX36" fmla="*/ 3741821 w 6521116"/>
              <a:gd name="connsiteY36" fmla="*/ 2334126 h 5149584"/>
              <a:gd name="connsiteX37" fmla="*/ 3777916 w 6521116"/>
              <a:gd name="connsiteY37" fmla="*/ 2358189 h 5149584"/>
              <a:gd name="connsiteX38" fmla="*/ 3898232 w 6521116"/>
              <a:gd name="connsiteY38" fmla="*/ 2394284 h 5149584"/>
              <a:gd name="connsiteX39" fmla="*/ 3970421 w 6521116"/>
              <a:gd name="connsiteY39" fmla="*/ 2466473 h 5149584"/>
              <a:gd name="connsiteX40" fmla="*/ 4078706 w 6521116"/>
              <a:gd name="connsiteY40" fmla="*/ 2550694 h 5149584"/>
              <a:gd name="connsiteX41" fmla="*/ 4114800 w 6521116"/>
              <a:gd name="connsiteY41" fmla="*/ 2574757 h 5149584"/>
              <a:gd name="connsiteX42" fmla="*/ 4138864 w 6521116"/>
              <a:gd name="connsiteY42" fmla="*/ 2598821 h 5149584"/>
              <a:gd name="connsiteX43" fmla="*/ 4174958 w 6521116"/>
              <a:gd name="connsiteY43" fmla="*/ 2622884 h 5149584"/>
              <a:gd name="connsiteX44" fmla="*/ 4247148 w 6521116"/>
              <a:gd name="connsiteY44" fmla="*/ 2695073 h 5149584"/>
              <a:gd name="connsiteX45" fmla="*/ 4283243 w 6521116"/>
              <a:gd name="connsiteY45" fmla="*/ 2731168 h 5149584"/>
              <a:gd name="connsiteX46" fmla="*/ 4355432 w 6521116"/>
              <a:gd name="connsiteY46" fmla="*/ 2779294 h 5149584"/>
              <a:gd name="connsiteX47" fmla="*/ 4391527 w 6521116"/>
              <a:gd name="connsiteY47" fmla="*/ 2803357 h 5149584"/>
              <a:gd name="connsiteX48" fmla="*/ 4415590 w 6521116"/>
              <a:gd name="connsiteY48" fmla="*/ 2827421 h 5149584"/>
              <a:gd name="connsiteX49" fmla="*/ 4451685 w 6521116"/>
              <a:gd name="connsiteY49" fmla="*/ 2839452 h 5149584"/>
              <a:gd name="connsiteX50" fmla="*/ 4523874 w 6521116"/>
              <a:gd name="connsiteY50" fmla="*/ 2851484 h 5149584"/>
              <a:gd name="connsiteX51" fmla="*/ 6232358 w 6521116"/>
              <a:gd name="connsiteY51" fmla="*/ 4764505 h 5149584"/>
              <a:gd name="connsiteX52" fmla="*/ 6304548 w 6521116"/>
              <a:gd name="connsiteY52" fmla="*/ 4295273 h 5149584"/>
              <a:gd name="connsiteX53" fmla="*/ 6400800 w 6521116"/>
              <a:gd name="connsiteY53" fmla="*/ 4138863 h 5149584"/>
              <a:gd name="connsiteX54" fmla="*/ 6436895 w 6521116"/>
              <a:gd name="connsiteY54" fmla="*/ 3994484 h 5149584"/>
              <a:gd name="connsiteX55" fmla="*/ 6472990 w 6521116"/>
              <a:gd name="connsiteY55" fmla="*/ 3922294 h 5149584"/>
              <a:gd name="connsiteX56" fmla="*/ 6509085 w 6521116"/>
              <a:gd name="connsiteY56" fmla="*/ 3729789 h 5149584"/>
              <a:gd name="connsiteX57" fmla="*/ 6521116 w 6521116"/>
              <a:gd name="connsiteY57" fmla="*/ 3609473 h 5149584"/>
              <a:gd name="connsiteX58" fmla="*/ 6509085 w 6521116"/>
              <a:gd name="connsiteY58" fmla="*/ 2983831 h 5149584"/>
              <a:gd name="connsiteX59" fmla="*/ 6472990 w 6521116"/>
              <a:gd name="connsiteY59" fmla="*/ 2165684 h 5149584"/>
              <a:gd name="connsiteX60" fmla="*/ 6460958 w 6521116"/>
              <a:gd name="connsiteY60" fmla="*/ 2081463 h 5149584"/>
              <a:gd name="connsiteX61" fmla="*/ 6436895 w 6521116"/>
              <a:gd name="connsiteY61" fmla="*/ 2009273 h 5149584"/>
              <a:gd name="connsiteX62" fmla="*/ 6400800 w 6521116"/>
              <a:gd name="connsiteY62" fmla="*/ 1900989 h 5149584"/>
              <a:gd name="connsiteX63" fmla="*/ 6364706 w 6521116"/>
              <a:gd name="connsiteY63" fmla="*/ 1792705 h 5149584"/>
              <a:gd name="connsiteX64" fmla="*/ 6352674 w 6521116"/>
              <a:gd name="connsiteY64" fmla="*/ 1732547 h 5149584"/>
              <a:gd name="connsiteX65" fmla="*/ 6292516 w 6521116"/>
              <a:gd name="connsiteY65" fmla="*/ 1648326 h 5149584"/>
              <a:gd name="connsiteX66" fmla="*/ 6280485 w 6521116"/>
              <a:gd name="connsiteY66" fmla="*/ 1612231 h 5149584"/>
              <a:gd name="connsiteX67" fmla="*/ 6148137 w 6521116"/>
              <a:gd name="connsiteY67" fmla="*/ 1455821 h 5149584"/>
              <a:gd name="connsiteX68" fmla="*/ 6087979 w 6521116"/>
              <a:gd name="connsiteY68" fmla="*/ 1407694 h 5149584"/>
              <a:gd name="connsiteX69" fmla="*/ 6063916 w 6521116"/>
              <a:gd name="connsiteY69" fmla="*/ 1371600 h 5149584"/>
              <a:gd name="connsiteX70" fmla="*/ 6027821 w 6521116"/>
              <a:gd name="connsiteY70" fmla="*/ 1347536 h 5149584"/>
              <a:gd name="connsiteX71" fmla="*/ 5979695 w 6521116"/>
              <a:gd name="connsiteY71" fmla="*/ 1311442 h 5149584"/>
              <a:gd name="connsiteX72" fmla="*/ 5907506 w 6521116"/>
              <a:gd name="connsiteY72" fmla="*/ 1227221 h 5149584"/>
              <a:gd name="connsiteX73" fmla="*/ 5859379 w 6521116"/>
              <a:gd name="connsiteY73" fmla="*/ 1179094 h 5149584"/>
              <a:gd name="connsiteX74" fmla="*/ 5799221 w 6521116"/>
              <a:gd name="connsiteY74" fmla="*/ 1118936 h 5149584"/>
              <a:gd name="connsiteX75" fmla="*/ 5763127 w 6521116"/>
              <a:gd name="connsiteY75" fmla="*/ 1082842 h 5149584"/>
              <a:gd name="connsiteX76" fmla="*/ 5630779 w 6521116"/>
              <a:gd name="connsiteY76" fmla="*/ 926431 h 5149584"/>
              <a:gd name="connsiteX77" fmla="*/ 5594685 w 6521116"/>
              <a:gd name="connsiteY77" fmla="*/ 902368 h 5149584"/>
              <a:gd name="connsiteX78" fmla="*/ 5570621 w 6521116"/>
              <a:gd name="connsiteY78" fmla="*/ 866273 h 5149584"/>
              <a:gd name="connsiteX79" fmla="*/ 5510464 w 6521116"/>
              <a:gd name="connsiteY79" fmla="*/ 818147 h 5149584"/>
              <a:gd name="connsiteX80" fmla="*/ 5498432 w 6521116"/>
              <a:gd name="connsiteY80" fmla="*/ 782052 h 5149584"/>
              <a:gd name="connsiteX81" fmla="*/ 5450306 w 6521116"/>
              <a:gd name="connsiteY81" fmla="*/ 733926 h 5149584"/>
              <a:gd name="connsiteX82" fmla="*/ 5426243 w 6521116"/>
              <a:gd name="connsiteY82" fmla="*/ 697831 h 5149584"/>
              <a:gd name="connsiteX83" fmla="*/ 5366085 w 6521116"/>
              <a:gd name="connsiteY83" fmla="*/ 637673 h 5149584"/>
              <a:gd name="connsiteX84" fmla="*/ 5342021 w 6521116"/>
              <a:gd name="connsiteY84" fmla="*/ 613610 h 5149584"/>
              <a:gd name="connsiteX85" fmla="*/ 5305927 w 6521116"/>
              <a:gd name="connsiteY85" fmla="*/ 589547 h 5149584"/>
              <a:gd name="connsiteX86" fmla="*/ 5281864 w 6521116"/>
              <a:gd name="connsiteY86" fmla="*/ 553452 h 5149584"/>
              <a:gd name="connsiteX87" fmla="*/ 5161548 w 6521116"/>
              <a:gd name="connsiteY87" fmla="*/ 493294 h 5149584"/>
              <a:gd name="connsiteX88" fmla="*/ 5125453 w 6521116"/>
              <a:gd name="connsiteY88" fmla="*/ 469231 h 5149584"/>
              <a:gd name="connsiteX89" fmla="*/ 5089358 w 6521116"/>
              <a:gd name="connsiteY89" fmla="*/ 457200 h 5149584"/>
              <a:gd name="connsiteX90" fmla="*/ 5041232 w 6521116"/>
              <a:gd name="connsiteY90" fmla="*/ 433136 h 5149584"/>
              <a:gd name="connsiteX91" fmla="*/ 5005137 w 6521116"/>
              <a:gd name="connsiteY91" fmla="*/ 409073 h 5149584"/>
              <a:gd name="connsiteX92" fmla="*/ 4920916 w 6521116"/>
              <a:gd name="connsiteY92" fmla="*/ 372979 h 5149584"/>
              <a:gd name="connsiteX93" fmla="*/ 4848727 w 6521116"/>
              <a:gd name="connsiteY93" fmla="*/ 324852 h 5149584"/>
              <a:gd name="connsiteX94" fmla="*/ 4812632 w 6521116"/>
              <a:gd name="connsiteY94" fmla="*/ 300789 h 5149584"/>
              <a:gd name="connsiteX95" fmla="*/ 4716379 w 6521116"/>
              <a:gd name="connsiteY95" fmla="*/ 276726 h 5149584"/>
              <a:gd name="connsiteX96" fmla="*/ 4632158 w 6521116"/>
              <a:gd name="connsiteY96" fmla="*/ 240631 h 5149584"/>
              <a:gd name="connsiteX97" fmla="*/ 4584032 w 6521116"/>
              <a:gd name="connsiteY97" fmla="*/ 216568 h 5149584"/>
              <a:gd name="connsiteX98" fmla="*/ 4535906 w 6521116"/>
              <a:gd name="connsiteY98" fmla="*/ 204536 h 5149584"/>
              <a:gd name="connsiteX99" fmla="*/ 4451685 w 6521116"/>
              <a:gd name="connsiteY99" fmla="*/ 180473 h 5149584"/>
              <a:gd name="connsiteX100" fmla="*/ 4379495 w 6521116"/>
              <a:gd name="connsiteY100" fmla="*/ 132347 h 5149584"/>
              <a:gd name="connsiteX101" fmla="*/ 4343400 w 6521116"/>
              <a:gd name="connsiteY101" fmla="*/ 120315 h 5149584"/>
              <a:gd name="connsiteX102" fmla="*/ 4307306 w 6521116"/>
              <a:gd name="connsiteY102" fmla="*/ 96252 h 5149584"/>
              <a:gd name="connsiteX103" fmla="*/ 4223085 w 6521116"/>
              <a:gd name="connsiteY103" fmla="*/ 72189 h 5149584"/>
              <a:gd name="connsiteX104" fmla="*/ 4150895 w 6521116"/>
              <a:gd name="connsiteY104" fmla="*/ 48126 h 5149584"/>
              <a:gd name="connsiteX105" fmla="*/ 4090737 w 6521116"/>
              <a:gd name="connsiteY105" fmla="*/ 24063 h 5149584"/>
              <a:gd name="connsiteX106" fmla="*/ 3994485 w 6521116"/>
              <a:gd name="connsiteY106" fmla="*/ 0 h 5149584"/>
              <a:gd name="connsiteX107" fmla="*/ 3669632 w 6521116"/>
              <a:gd name="connsiteY107" fmla="*/ 12031 h 5149584"/>
              <a:gd name="connsiteX108" fmla="*/ 3513221 w 6521116"/>
              <a:gd name="connsiteY108" fmla="*/ 36094 h 5149584"/>
              <a:gd name="connsiteX109" fmla="*/ 3441032 w 6521116"/>
              <a:gd name="connsiteY109" fmla="*/ 60157 h 5149584"/>
              <a:gd name="connsiteX110" fmla="*/ 3380874 w 6521116"/>
              <a:gd name="connsiteY110" fmla="*/ 108284 h 5149584"/>
              <a:gd name="connsiteX111" fmla="*/ 3260558 w 6521116"/>
              <a:gd name="connsiteY111" fmla="*/ 144379 h 5149584"/>
              <a:gd name="connsiteX112" fmla="*/ 3140243 w 6521116"/>
              <a:gd name="connsiteY112" fmla="*/ 180473 h 5149584"/>
              <a:gd name="connsiteX113" fmla="*/ 2490537 w 6521116"/>
              <a:gd name="connsiteY113" fmla="*/ 204536 h 5149584"/>
              <a:gd name="connsiteX114" fmla="*/ 2346158 w 6521116"/>
              <a:gd name="connsiteY114" fmla="*/ 240631 h 5149584"/>
              <a:gd name="connsiteX115" fmla="*/ 2310064 w 6521116"/>
              <a:gd name="connsiteY115" fmla="*/ 252663 h 5149584"/>
              <a:gd name="connsiteX116" fmla="*/ 2286000 w 6521116"/>
              <a:gd name="connsiteY116" fmla="*/ 276726 h 5149584"/>
              <a:gd name="connsiteX117" fmla="*/ 2249906 w 6521116"/>
              <a:gd name="connsiteY117" fmla="*/ 288757 h 5149584"/>
              <a:gd name="connsiteX118" fmla="*/ 2141621 w 6521116"/>
              <a:gd name="connsiteY118" fmla="*/ 312821 h 5149584"/>
              <a:gd name="connsiteX119" fmla="*/ 2105527 w 6521116"/>
              <a:gd name="connsiteY119" fmla="*/ 324852 h 5149584"/>
              <a:gd name="connsiteX120" fmla="*/ 2009274 w 6521116"/>
              <a:gd name="connsiteY120" fmla="*/ 336884 h 5149584"/>
              <a:gd name="connsiteX121" fmla="*/ 1925053 w 6521116"/>
              <a:gd name="connsiteY121" fmla="*/ 348915 h 5149584"/>
              <a:gd name="connsiteX122" fmla="*/ 1804737 w 6521116"/>
              <a:gd name="connsiteY122" fmla="*/ 385010 h 5149584"/>
              <a:gd name="connsiteX123" fmla="*/ 1768643 w 6521116"/>
              <a:gd name="connsiteY123" fmla="*/ 397042 h 5149584"/>
              <a:gd name="connsiteX124" fmla="*/ 1708485 w 6521116"/>
              <a:gd name="connsiteY124" fmla="*/ 445168 h 5149584"/>
              <a:gd name="connsiteX125" fmla="*/ 1636295 w 6521116"/>
              <a:gd name="connsiteY125" fmla="*/ 469231 h 5149584"/>
              <a:gd name="connsiteX126" fmla="*/ 1564106 w 6521116"/>
              <a:gd name="connsiteY126" fmla="*/ 493294 h 5149584"/>
              <a:gd name="connsiteX127" fmla="*/ 1467853 w 6521116"/>
              <a:gd name="connsiteY127" fmla="*/ 517357 h 5149584"/>
              <a:gd name="connsiteX128" fmla="*/ 1395664 w 6521116"/>
              <a:gd name="connsiteY128" fmla="*/ 565484 h 5149584"/>
              <a:gd name="connsiteX129" fmla="*/ 1359569 w 6521116"/>
              <a:gd name="connsiteY129" fmla="*/ 589547 h 5149584"/>
              <a:gd name="connsiteX130" fmla="*/ 1323474 w 6521116"/>
              <a:gd name="connsiteY130" fmla="*/ 601579 h 5149584"/>
              <a:gd name="connsiteX131" fmla="*/ 1251285 w 6521116"/>
              <a:gd name="connsiteY131" fmla="*/ 649705 h 5149584"/>
              <a:gd name="connsiteX132" fmla="*/ 1227221 w 6521116"/>
              <a:gd name="connsiteY132" fmla="*/ 673768 h 5149584"/>
              <a:gd name="connsiteX133" fmla="*/ 1155032 w 6521116"/>
              <a:gd name="connsiteY133" fmla="*/ 721894 h 5149584"/>
              <a:gd name="connsiteX134" fmla="*/ 1118937 w 6521116"/>
              <a:gd name="connsiteY134" fmla="*/ 745957 h 5149584"/>
              <a:gd name="connsiteX135" fmla="*/ 1094874 w 6521116"/>
              <a:gd name="connsiteY135" fmla="*/ 770021 h 5149584"/>
              <a:gd name="connsiteX136" fmla="*/ 1022685 w 6521116"/>
              <a:gd name="connsiteY136" fmla="*/ 818147 h 5149584"/>
              <a:gd name="connsiteX137" fmla="*/ 998621 w 6521116"/>
              <a:gd name="connsiteY137" fmla="*/ 842210 h 5149584"/>
              <a:gd name="connsiteX138" fmla="*/ 974558 w 6521116"/>
              <a:gd name="connsiteY138" fmla="*/ 878305 h 5149584"/>
              <a:gd name="connsiteX139" fmla="*/ 938464 w 6521116"/>
              <a:gd name="connsiteY139" fmla="*/ 902368 h 5149584"/>
              <a:gd name="connsiteX140" fmla="*/ 878306 w 6521116"/>
              <a:gd name="connsiteY140" fmla="*/ 950494 h 5149584"/>
              <a:gd name="connsiteX141" fmla="*/ 854243 w 6521116"/>
              <a:gd name="connsiteY141" fmla="*/ 986589 h 5149584"/>
              <a:gd name="connsiteX142" fmla="*/ 782053 w 6521116"/>
              <a:gd name="connsiteY142" fmla="*/ 1034715 h 5149584"/>
              <a:gd name="connsiteX143" fmla="*/ 685800 w 6521116"/>
              <a:gd name="connsiteY143" fmla="*/ 1118936 h 5149584"/>
              <a:gd name="connsiteX144" fmla="*/ 625643 w 6521116"/>
              <a:gd name="connsiteY144" fmla="*/ 1179094 h 5149584"/>
              <a:gd name="connsiteX145" fmla="*/ 601579 w 6521116"/>
              <a:gd name="connsiteY145" fmla="*/ 1215189 h 5149584"/>
              <a:gd name="connsiteX146" fmla="*/ 565485 w 6521116"/>
              <a:gd name="connsiteY146" fmla="*/ 1239252 h 5149584"/>
              <a:gd name="connsiteX147" fmla="*/ 517358 w 6521116"/>
              <a:gd name="connsiteY147" fmla="*/ 1287379 h 5149584"/>
              <a:gd name="connsiteX148" fmla="*/ 433137 w 6521116"/>
              <a:gd name="connsiteY148" fmla="*/ 1371600 h 5149584"/>
              <a:gd name="connsiteX149" fmla="*/ 397043 w 6521116"/>
              <a:gd name="connsiteY149" fmla="*/ 1407694 h 5149584"/>
              <a:gd name="connsiteX150" fmla="*/ 372979 w 6521116"/>
              <a:gd name="connsiteY150" fmla="*/ 1431757 h 5149584"/>
              <a:gd name="connsiteX151" fmla="*/ 324853 w 6521116"/>
              <a:gd name="connsiteY151" fmla="*/ 1503947 h 5149584"/>
              <a:gd name="connsiteX152" fmla="*/ 300790 w 6521116"/>
              <a:gd name="connsiteY152" fmla="*/ 1540042 h 5149584"/>
              <a:gd name="connsiteX153" fmla="*/ 264695 w 6521116"/>
              <a:gd name="connsiteY153" fmla="*/ 1600200 h 5149584"/>
              <a:gd name="connsiteX154" fmla="*/ 240632 w 6521116"/>
              <a:gd name="connsiteY154" fmla="*/ 1684421 h 5149584"/>
              <a:gd name="connsiteX155" fmla="*/ 228600 w 6521116"/>
              <a:gd name="connsiteY155" fmla="*/ 1720515 h 5149584"/>
              <a:gd name="connsiteX156" fmla="*/ 216569 w 6521116"/>
              <a:gd name="connsiteY156" fmla="*/ 1816768 h 5149584"/>
              <a:gd name="connsiteX157" fmla="*/ 204537 w 6521116"/>
              <a:gd name="connsiteY157" fmla="*/ 1852863 h 5149584"/>
              <a:gd name="connsiteX158" fmla="*/ 192506 w 6521116"/>
              <a:gd name="connsiteY158" fmla="*/ 1925052 h 5149584"/>
              <a:gd name="connsiteX159" fmla="*/ 144379 w 6521116"/>
              <a:gd name="connsiteY159" fmla="*/ 2177715 h 5149584"/>
              <a:gd name="connsiteX160" fmla="*/ 132348 w 6521116"/>
              <a:gd name="connsiteY160" fmla="*/ 2273968 h 5149584"/>
              <a:gd name="connsiteX161" fmla="*/ 84221 w 6521116"/>
              <a:gd name="connsiteY161" fmla="*/ 2538663 h 5149584"/>
              <a:gd name="connsiteX162" fmla="*/ 72190 w 6521116"/>
              <a:gd name="connsiteY162" fmla="*/ 2947736 h 5149584"/>
              <a:gd name="connsiteX163" fmla="*/ 48127 w 6521116"/>
              <a:gd name="connsiteY163" fmla="*/ 3043989 h 5149584"/>
              <a:gd name="connsiteX164" fmla="*/ 36095 w 6521116"/>
              <a:gd name="connsiteY164" fmla="*/ 3284621 h 5149584"/>
              <a:gd name="connsiteX165" fmla="*/ 24064 w 6521116"/>
              <a:gd name="connsiteY165" fmla="*/ 3429000 h 5149584"/>
              <a:gd name="connsiteX166" fmla="*/ 0 w 6521116"/>
              <a:gd name="connsiteY166" fmla="*/ 3789947 h 5149584"/>
              <a:gd name="connsiteX167" fmla="*/ 12032 w 6521116"/>
              <a:gd name="connsiteY167" fmla="*/ 4018547 h 5149584"/>
              <a:gd name="connsiteX168" fmla="*/ 36095 w 6521116"/>
              <a:gd name="connsiteY168" fmla="*/ 4066673 h 5149584"/>
              <a:gd name="connsiteX169" fmla="*/ 72190 w 6521116"/>
              <a:gd name="connsiteY169" fmla="*/ 4186989 h 5149584"/>
              <a:gd name="connsiteX170" fmla="*/ 96253 w 6521116"/>
              <a:gd name="connsiteY170" fmla="*/ 4223084 h 5149584"/>
              <a:gd name="connsiteX171" fmla="*/ 120316 w 6521116"/>
              <a:gd name="connsiteY171" fmla="*/ 4307305 h 5149584"/>
              <a:gd name="connsiteX172" fmla="*/ 144379 w 6521116"/>
              <a:gd name="connsiteY172" fmla="*/ 4343400 h 5149584"/>
              <a:gd name="connsiteX173" fmla="*/ 180474 w 6521116"/>
              <a:gd name="connsiteY173" fmla="*/ 4439652 h 5149584"/>
              <a:gd name="connsiteX174" fmla="*/ 204537 w 6521116"/>
              <a:gd name="connsiteY174" fmla="*/ 4523873 h 5149584"/>
              <a:gd name="connsiteX175" fmla="*/ 216569 w 6521116"/>
              <a:gd name="connsiteY175" fmla="*/ 4572000 h 5149584"/>
              <a:gd name="connsiteX176" fmla="*/ 240632 w 6521116"/>
              <a:gd name="connsiteY176" fmla="*/ 4620126 h 5149584"/>
              <a:gd name="connsiteX177" fmla="*/ 252664 w 6521116"/>
              <a:gd name="connsiteY177" fmla="*/ 4656221 h 5149584"/>
              <a:gd name="connsiteX178" fmla="*/ 288758 w 6521116"/>
              <a:gd name="connsiteY178" fmla="*/ 4704347 h 5149584"/>
              <a:gd name="connsiteX179" fmla="*/ 336885 w 6521116"/>
              <a:gd name="connsiteY179" fmla="*/ 4776536 h 5149584"/>
              <a:gd name="connsiteX180" fmla="*/ 397043 w 6521116"/>
              <a:gd name="connsiteY180" fmla="*/ 4872789 h 5149584"/>
              <a:gd name="connsiteX181" fmla="*/ 433137 w 6521116"/>
              <a:gd name="connsiteY181" fmla="*/ 4920915 h 5149584"/>
              <a:gd name="connsiteX182" fmla="*/ 481264 w 6521116"/>
              <a:gd name="connsiteY182" fmla="*/ 4969042 h 5149584"/>
              <a:gd name="connsiteX183" fmla="*/ 517358 w 6521116"/>
              <a:gd name="connsiteY183" fmla="*/ 5029200 h 5149584"/>
              <a:gd name="connsiteX184" fmla="*/ 529390 w 6521116"/>
              <a:gd name="connsiteY184" fmla="*/ 5065294 h 5149584"/>
              <a:gd name="connsiteX185" fmla="*/ 553453 w 6521116"/>
              <a:gd name="connsiteY185" fmla="*/ 5113421 h 5149584"/>
              <a:gd name="connsiteX186" fmla="*/ 589548 w 6521116"/>
              <a:gd name="connsiteY186" fmla="*/ 5149515 h 5149584"/>
              <a:gd name="connsiteX187" fmla="*/ 589548 w 6521116"/>
              <a:gd name="connsiteY187" fmla="*/ 5029200 h 514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6521116" h="5149584">
                <a:moveTo>
                  <a:pt x="505327" y="5041231"/>
                </a:moveTo>
                <a:lnTo>
                  <a:pt x="505327" y="5041231"/>
                </a:lnTo>
                <a:lnTo>
                  <a:pt x="2947737" y="4523873"/>
                </a:lnTo>
                <a:lnTo>
                  <a:pt x="2911643" y="4343400"/>
                </a:lnTo>
                <a:lnTo>
                  <a:pt x="2105527" y="3513221"/>
                </a:lnTo>
                <a:cubicBezTo>
                  <a:pt x="2089485" y="3477126"/>
                  <a:pt x="2060214" y="3444335"/>
                  <a:pt x="2057400" y="3404936"/>
                </a:cubicBezTo>
                <a:cubicBezTo>
                  <a:pt x="2047966" y="3272864"/>
                  <a:pt x="2062285" y="3140109"/>
                  <a:pt x="2069432" y="3007894"/>
                </a:cubicBezTo>
                <a:cubicBezTo>
                  <a:pt x="2070325" y="2991382"/>
                  <a:pt x="2076712" y="2975606"/>
                  <a:pt x="2081464" y="2959768"/>
                </a:cubicBezTo>
                <a:cubicBezTo>
                  <a:pt x="2088753" y="2935473"/>
                  <a:pt x="2097506" y="2911642"/>
                  <a:pt x="2105527" y="2887579"/>
                </a:cubicBezTo>
                <a:cubicBezTo>
                  <a:pt x="2109537" y="2875547"/>
                  <a:pt x="2114482" y="2863788"/>
                  <a:pt x="2117558" y="2851484"/>
                </a:cubicBezTo>
                <a:cubicBezTo>
                  <a:pt x="2121569" y="2835442"/>
                  <a:pt x="2124838" y="2819196"/>
                  <a:pt x="2129590" y="2803357"/>
                </a:cubicBezTo>
                <a:cubicBezTo>
                  <a:pt x="2136879" y="2779062"/>
                  <a:pt x="2147501" y="2755775"/>
                  <a:pt x="2153653" y="2731168"/>
                </a:cubicBezTo>
                <a:cubicBezTo>
                  <a:pt x="2157664" y="2715126"/>
                  <a:pt x="2158290" y="2697832"/>
                  <a:pt x="2165685" y="2683042"/>
                </a:cubicBezTo>
                <a:cubicBezTo>
                  <a:pt x="2194468" y="2625475"/>
                  <a:pt x="2210294" y="2614369"/>
                  <a:pt x="2249906" y="2574757"/>
                </a:cubicBezTo>
                <a:cubicBezTo>
                  <a:pt x="2280146" y="2484035"/>
                  <a:pt x="2235837" y="2592343"/>
                  <a:pt x="2298032" y="2514600"/>
                </a:cubicBezTo>
                <a:cubicBezTo>
                  <a:pt x="2344701" y="2456264"/>
                  <a:pt x="2267406" y="2492725"/>
                  <a:pt x="2346158" y="2466473"/>
                </a:cubicBezTo>
                <a:cubicBezTo>
                  <a:pt x="2364026" y="2439672"/>
                  <a:pt x="2369793" y="2425909"/>
                  <a:pt x="2394285" y="2406315"/>
                </a:cubicBezTo>
                <a:cubicBezTo>
                  <a:pt x="2405576" y="2397282"/>
                  <a:pt x="2419497" y="2391774"/>
                  <a:pt x="2430379" y="2382252"/>
                </a:cubicBezTo>
                <a:cubicBezTo>
                  <a:pt x="2451721" y="2363578"/>
                  <a:pt x="2463633" y="2331062"/>
                  <a:pt x="2490537" y="2322094"/>
                </a:cubicBezTo>
                <a:cubicBezTo>
                  <a:pt x="2514600" y="2314073"/>
                  <a:pt x="2541622" y="2312101"/>
                  <a:pt x="2562727" y="2298031"/>
                </a:cubicBezTo>
                <a:cubicBezTo>
                  <a:pt x="2666161" y="2229074"/>
                  <a:pt x="2535296" y="2311746"/>
                  <a:pt x="2634916" y="2261936"/>
                </a:cubicBezTo>
                <a:cubicBezTo>
                  <a:pt x="2647850" y="2255469"/>
                  <a:pt x="2657797" y="2243746"/>
                  <a:pt x="2671011" y="2237873"/>
                </a:cubicBezTo>
                <a:cubicBezTo>
                  <a:pt x="2694190" y="2227571"/>
                  <a:pt x="2719137" y="2221831"/>
                  <a:pt x="2743200" y="2213810"/>
                </a:cubicBezTo>
                <a:lnTo>
                  <a:pt x="2887579" y="2165684"/>
                </a:lnTo>
                <a:lnTo>
                  <a:pt x="2923674" y="2153652"/>
                </a:lnTo>
                <a:lnTo>
                  <a:pt x="2959769" y="2141621"/>
                </a:lnTo>
                <a:cubicBezTo>
                  <a:pt x="3007895" y="2145631"/>
                  <a:pt x="3056278" y="2147269"/>
                  <a:pt x="3104148" y="2153652"/>
                </a:cubicBezTo>
                <a:cubicBezTo>
                  <a:pt x="3116719" y="2155328"/>
                  <a:pt x="3128007" y="2162347"/>
                  <a:pt x="3140243" y="2165684"/>
                </a:cubicBezTo>
                <a:cubicBezTo>
                  <a:pt x="3172149" y="2174386"/>
                  <a:pt x="3205121" y="2179289"/>
                  <a:pt x="3236495" y="2189747"/>
                </a:cubicBezTo>
                <a:lnTo>
                  <a:pt x="3308685" y="2213810"/>
                </a:lnTo>
                <a:cubicBezTo>
                  <a:pt x="3320716" y="2217821"/>
                  <a:pt x="3332141" y="2224789"/>
                  <a:pt x="3344779" y="2225842"/>
                </a:cubicBezTo>
                <a:lnTo>
                  <a:pt x="3489158" y="2237873"/>
                </a:lnTo>
                <a:cubicBezTo>
                  <a:pt x="3512032" y="2242448"/>
                  <a:pt x="3560750" y="2249606"/>
                  <a:pt x="3585411" y="2261936"/>
                </a:cubicBezTo>
                <a:cubicBezTo>
                  <a:pt x="3598345" y="2268403"/>
                  <a:pt x="3608572" y="2279533"/>
                  <a:pt x="3621506" y="2286000"/>
                </a:cubicBezTo>
                <a:cubicBezTo>
                  <a:pt x="3632849" y="2291672"/>
                  <a:pt x="3645943" y="2293035"/>
                  <a:pt x="3657600" y="2298031"/>
                </a:cubicBezTo>
                <a:cubicBezTo>
                  <a:pt x="3674086" y="2305096"/>
                  <a:pt x="3689241" y="2315029"/>
                  <a:pt x="3705727" y="2322094"/>
                </a:cubicBezTo>
                <a:cubicBezTo>
                  <a:pt x="3717384" y="2327090"/>
                  <a:pt x="3730478" y="2328454"/>
                  <a:pt x="3741821" y="2334126"/>
                </a:cubicBezTo>
                <a:cubicBezTo>
                  <a:pt x="3754755" y="2340593"/>
                  <a:pt x="3764702" y="2352316"/>
                  <a:pt x="3777916" y="2358189"/>
                </a:cubicBezTo>
                <a:cubicBezTo>
                  <a:pt x="3815574" y="2374926"/>
                  <a:pt x="3858237" y="2384285"/>
                  <a:pt x="3898232" y="2394284"/>
                </a:cubicBezTo>
                <a:cubicBezTo>
                  <a:pt x="3922295" y="2418347"/>
                  <a:pt x="3942106" y="2447596"/>
                  <a:pt x="3970421" y="2466473"/>
                </a:cubicBezTo>
                <a:cubicBezTo>
                  <a:pt x="4152873" y="2588109"/>
                  <a:pt x="3965619" y="2456455"/>
                  <a:pt x="4078706" y="2550694"/>
                </a:cubicBezTo>
                <a:cubicBezTo>
                  <a:pt x="4089814" y="2559951"/>
                  <a:pt x="4103509" y="2565724"/>
                  <a:pt x="4114800" y="2574757"/>
                </a:cubicBezTo>
                <a:cubicBezTo>
                  <a:pt x="4123658" y="2581844"/>
                  <a:pt x="4130006" y="2591734"/>
                  <a:pt x="4138864" y="2598821"/>
                </a:cubicBezTo>
                <a:cubicBezTo>
                  <a:pt x="4150155" y="2607854"/>
                  <a:pt x="4164150" y="2613277"/>
                  <a:pt x="4174958" y="2622884"/>
                </a:cubicBezTo>
                <a:cubicBezTo>
                  <a:pt x="4200393" y="2645493"/>
                  <a:pt x="4223085" y="2671010"/>
                  <a:pt x="4247148" y="2695073"/>
                </a:cubicBezTo>
                <a:cubicBezTo>
                  <a:pt x="4259180" y="2707105"/>
                  <a:pt x="4269085" y="2721730"/>
                  <a:pt x="4283243" y="2731168"/>
                </a:cubicBezTo>
                <a:lnTo>
                  <a:pt x="4355432" y="2779294"/>
                </a:lnTo>
                <a:cubicBezTo>
                  <a:pt x="4367464" y="2787315"/>
                  <a:pt x="4381302" y="2793132"/>
                  <a:pt x="4391527" y="2803357"/>
                </a:cubicBezTo>
                <a:cubicBezTo>
                  <a:pt x="4399548" y="2811378"/>
                  <a:pt x="4405863" y="2821585"/>
                  <a:pt x="4415590" y="2827421"/>
                </a:cubicBezTo>
                <a:cubicBezTo>
                  <a:pt x="4426465" y="2833946"/>
                  <a:pt x="4439305" y="2836701"/>
                  <a:pt x="4451685" y="2839452"/>
                </a:cubicBezTo>
                <a:cubicBezTo>
                  <a:pt x="4475499" y="2844744"/>
                  <a:pt x="4523874" y="2851484"/>
                  <a:pt x="4523874" y="2851484"/>
                </a:cubicBezTo>
                <a:lnTo>
                  <a:pt x="6232358" y="4764505"/>
                </a:lnTo>
                <a:lnTo>
                  <a:pt x="6304548" y="4295273"/>
                </a:lnTo>
                <a:cubicBezTo>
                  <a:pt x="6312481" y="4283374"/>
                  <a:pt x="6388017" y="4179769"/>
                  <a:pt x="6400800" y="4138863"/>
                </a:cubicBezTo>
                <a:cubicBezTo>
                  <a:pt x="6415597" y="4091514"/>
                  <a:pt x="6414710" y="4038854"/>
                  <a:pt x="6436895" y="3994484"/>
                </a:cubicBezTo>
                <a:cubicBezTo>
                  <a:pt x="6448927" y="3970421"/>
                  <a:pt x="6463941" y="3947630"/>
                  <a:pt x="6472990" y="3922294"/>
                </a:cubicBezTo>
                <a:cubicBezTo>
                  <a:pt x="6496058" y="3857705"/>
                  <a:pt x="6501591" y="3797232"/>
                  <a:pt x="6509085" y="3729789"/>
                </a:cubicBezTo>
                <a:cubicBezTo>
                  <a:pt x="6513536" y="3689730"/>
                  <a:pt x="6517106" y="3649578"/>
                  <a:pt x="6521116" y="3609473"/>
                </a:cubicBezTo>
                <a:cubicBezTo>
                  <a:pt x="6517106" y="3400926"/>
                  <a:pt x="6514572" y="3192345"/>
                  <a:pt x="6509085" y="2983831"/>
                </a:cubicBezTo>
                <a:cubicBezTo>
                  <a:pt x="6481193" y="1923960"/>
                  <a:pt x="6526217" y="2511661"/>
                  <a:pt x="6472990" y="2165684"/>
                </a:cubicBezTo>
                <a:cubicBezTo>
                  <a:pt x="6468678" y="2137655"/>
                  <a:pt x="6467335" y="2109095"/>
                  <a:pt x="6460958" y="2081463"/>
                </a:cubicBezTo>
                <a:cubicBezTo>
                  <a:pt x="6455254" y="2056748"/>
                  <a:pt x="6443569" y="2033744"/>
                  <a:pt x="6436895" y="2009273"/>
                </a:cubicBezTo>
                <a:cubicBezTo>
                  <a:pt x="6408908" y="1906651"/>
                  <a:pt x="6444919" y="1989224"/>
                  <a:pt x="6400800" y="1900989"/>
                </a:cubicBezTo>
                <a:cubicBezTo>
                  <a:pt x="6366323" y="1728596"/>
                  <a:pt x="6414516" y="1942133"/>
                  <a:pt x="6364706" y="1792705"/>
                </a:cubicBezTo>
                <a:cubicBezTo>
                  <a:pt x="6358239" y="1773305"/>
                  <a:pt x="6359141" y="1751947"/>
                  <a:pt x="6352674" y="1732547"/>
                </a:cubicBezTo>
                <a:cubicBezTo>
                  <a:pt x="6336838" y="1685038"/>
                  <a:pt x="6326270" y="1682080"/>
                  <a:pt x="6292516" y="1648326"/>
                </a:cubicBezTo>
                <a:cubicBezTo>
                  <a:pt x="6288506" y="1636294"/>
                  <a:pt x="6287294" y="1622931"/>
                  <a:pt x="6280485" y="1612231"/>
                </a:cubicBezTo>
                <a:cubicBezTo>
                  <a:pt x="6251268" y="1566318"/>
                  <a:pt x="6194236" y="1492700"/>
                  <a:pt x="6148137" y="1455821"/>
                </a:cubicBezTo>
                <a:cubicBezTo>
                  <a:pt x="6128084" y="1439779"/>
                  <a:pt x="6106138" y="1425853"/>
                  <a:pt x="6087979" y="1407694"/>
                </a:cubicBezTo>
                <a:cubicBezTo>
                  <a:pt x="6077754" y="1397469"/>
                  <a:pt x="6074141" y="1381825"/>
                  <a:pt x="6063916" y="1371600"/>
                </a:cubicBezTo>
                <a:cubicBezTo>
                  <a:pt x="6053691" y="1361375"/>
                  <a:pt x="6039588" y="1355941"/>
                  <a:pt x="6027821" y="1347536"/>
                </a:cubicBezTo>
                <a:cubicBezTo>
                  <a:pt x="6011504" y="1335881"/>
                  <a:pt x="5994920" y="1324492"/>
                  <a:pt x="5979695" y="1311442"/>
                </a:cubicBezTo>
                <a:cubicBezTo>
                  <a:pt x="5928364" y="1267444"/>
                  <a:pt x="5955055" y="1281563"/>
                  <a:pt x="5907506" y="1227221"/>
                </a:cubicBezTo>
                <a:cubicBezTo>
                  <a:pt x="5892566" y="1210147"/>
                  <a:pt x="5875421" y="1195136"/>
                  <a:pt x="5859379" y="1179094"/>
                </a:cubicBezTo>
                <a:lnTo>
                  <a:pt x="5799221" y="1118936"/>
                </a:lnTo>
                <a:cubicBezTo>
                  <a:pt x="5787190" y="1106905"/>
                  <a:pt x="5773573" y="1096273"/>
                  <a:pt x="5763127" y="1082842"/>
                </a:cubicBezTo>
                <a:cubicBezTo>
                  <a:pt x="5719028" y="1026143"/>
                  <a:pt x="5684424" y="972412"/>
                  <a:pt x="5630779" y="926431"/>
                </a:cubicBezTo>
                <a:cubicBezTo>
                  <a:pt x="5619800" y="917021"/>
                  <a:pt x="5606716" y="910389"/>
                  <a:pt x="5594685" y="902368"/>
                </a:cubicBezTo>
                <a:cubicBezTo>
                  <a:pt x="5586664" y="890336"/>
                  <a:pt x="5580846" y="876498"/>
                  <a:pt x="5570621" y="866273"/>
                </a:cubicBezTo>
                <a:cubicBezTo>
                  <a:pt x="5552463" y="848115"/>
                  <a:pt x="5527176" y="837644"/>
                  <a:pt x="5510464" y="818147"/>
                </a:cubicBezTo>
                <a:cubicBezTo>
                  <a:pt x="5502210" y="808518"/>
                  <a:pt x="5505804" y="792372"/>
                  <a:pt x="5498432" y="782052"/>
                </a:cubicBezTo>
                <a:cubicBezTo>
                  <a:pt x="5485246" y="763591"/>
                  <a:pt x="5465070" y="751151"/>
                  <a:pt x="5450306" y="733926"/>
                </a:cubicBezTo>
                <a:cubicBezTo>
                  <a:pt x="5440895" y="722947"/>
                  <a:pt x="5435765" y="708713"/>
                  <a:pt x="5426243" y="697831"/>
                </a:cubicBezTo>
                <a:cubicBezTo>
                  <a:pt x="5407569" y="676489"/>
                  <a:pt x="5386138" y="657726"/>
                  <a:pt x="5366085" y="637673"/>
                </a:cubicBezTo>
                <a:cubicBezTo>
                  <a:pt x="5358064" y="629652"/>
                  <a:pt x="5351459" y="619902"/>
                  <a:pt x="5342021" y="613610"/>
                </a:cubicBezTo>
                <a:lnTo>
                  <a:pt x="5305927" y="589547"/>
                </a:lnTo>
                <a:cubicBezTo>
                  <a:pt x="5297906" y="577515"/>
                  <a:pt x="5292746" y="562974"/>
                  <a:pt x="5281864" y="553452"/>
                </a:cubicBezTo>
                <a:cubicBezTo>
                  <a:pt x="5224566" y="503317"/>
                  <a:pt x="5221349" y="508245"/>
                  <a:pt x="5161548" y="493294"/>
                </a:cubicBezTo>
                <a:cubicBezTo>
                  <a:pt x="5149516" y="485273"/>
                  <a:pt x="5138387" y="475698"/>
                  <a:pt x="5125453" y="469231"/>
                </a:cubicBezTo>
                <a:cubicBezTo>
                  <a:pt x="5114109" y="463559"/>
                  <a:pt x="5101015" y="462196"/>
                  <a:pt x="5089358" y="457200"/>
                </a:cubicBezTo>
                <a:cubicBezTo>
                  <a:pt x="5072873" y="450135"/>
                  <a:pt x="5056804" y="442035"/>
                  <a:pt x="5041232" y="433136"/>
                </a:cubicBezTo>
                <a:cubicBezTo>
                  <a:pt x="5028677" y="425962"/>
                  <a:pt x="5017692" y="416247"/>
                  <a:pt x="5005137" y="409073"/>
                </a:cubicBezTo>
                <a:cubicBezTo>
                  <a:pt x="4963506" y="385284"/>
                  <a:pt x="4961412" y="386477"/>
                  <a:pt x="4920916" y="372979"/>
                </a:cubicBezTo>
                <a:cubicBezTo>
                  <a:pt x="4878029" y="330091"/>
                  <a:pt x="4916710" y="363699"/>
                  <a:pt x="4848727" y="324852"/>
                </a:cubicBezTo>
                <a:cubicBezTo>
                  <a:pt x="4836172" y="317678"/>
                  <a:pt x="4826222" y="305731"/>
                  <a:pt x="4812632" y="300789"/>
                </a:cubicBezTo>
                <a:cubicBezTo>
                  <a:pt x="4781551" y="289487"/>
                  <a:pt x="4716379" y="276726"/>
                  <a:pt x="4716379" y="276726"/>
                </a:cubicBezTo>
                <a:cubicBezTo>
                  <a:pt x="4556767" y="196920"/>
                  <a:pt x="4756081" y="293741"/>
                  <a:pt x="4632158" y="240631"/>
                </a:cubicBezTo>
                <a:cubicBezTo>
                  <a:pt x="4615673" y="233566"/>
                  <a:pt x="4600826" y="222866"/>
                  <a:pt x="4584032" y="216568"/>
                </a:cubicBezTo>
                <a:cubicBezTo>
                  <a:pt x="4568549" y="210762"/>
                  <a:pt x="4551806" y="209079"/>
                  <a:pt x="4535906" y="204536"/>
                </a:cubicBezTo>
                <a:cubicBezTo>
                  <a:pt x="4415082" y="170015"/>
                  <a:pt x="4602134" y="218087"/>
                  <a:pt x="4451685" y="180473"/>
                </a:cubicBezTo>
                <a:cubicBezTo>
                  <a:pt x="4427622" y="164431"/>
                  <a:pt x="4406931" y="141493"/>
                  <a:pt x="4379495" y="132347"/>
                </a:cubicBezTo>
                <a:cubicBezTo>
                  <a:pt x="4367463" y="128336"/>
                  <a:pt x="4354744" y="125987"/>
                  <a:pt x="4343400" y="120315"/>
                </a:cubicBezTo>
                <a:cubicBezTo>
                  <a:pt x="4330467" y="113848"/>
                  <a:pt x="4320239" y="102719"/>
                  <a:pt x="4307306" y="96252"/>
                </a:cubicBezTo>
                <a:cubicBezTo>
                  <a:pt x="4287095" y="86147"/>
                  <a:pt x="4242351" y="77969"/>
                  <a:pt x="4223085" y="72189"/>
                </a:cubicBezTo>
                <a:cubicBezTo>
                  <a:pt x="4198790" y="64900"/>
                  <a:pt x="4174446" y="57546"/>
                  <a:pt x="4150895" y="48126"/>
                </a:cubicBezTo>
                <a:cubicBezTo>
                  <a:pt x="4130842" y="40105"/>
                  <a:pt x="4111379" y="30414"/>
                  <a:pt x="4090737" y="24063"/>
                </a:cubicBezTo>
                <a:cubicBezTo>
                  <a:pt x="4059128" y="14337"/>
                  <a:pt x="3994485" y="0"/>
                  <a:pt x="3994485" y="0"/>
                </a:cubicBezTo>
                <a:cubicBezTo>
                  <a:pt x="3886201" y="4010"/>
                  <a:pt x="3777804" y="5668"/>
                  <a:pt x="3669632" y="12031"/>
                </a:cubicBezTo>
                <a:cubicBezTo>
                  <a:pt x="3645718" y="13438"/>
                  <a:pt x="3540730" y="31509"/>
                  <a:pt x="3513221" y="36094"/>
                </a:cubicBezTo>
                <a:cubicBezTo>
                  <a:pt x="3489158" y="44115"/>
                  <a:pt x="3458967" y="42221"/>
                  <a:pt x="3441032" y="60157"/>
                </a:cubicBezTo>
                <a:cubicBezTo>
                  <a:pt x="3421031" y="80159"/>
                  <a:pt x="3408196" y="96141"/>
                  <a:pt x="3380874" y="108284"/>
                </a:cubicBezTo>
                <a:cubicBezTo>
                  <a:pt x="3232780" y="174103"/>
                  <a:pt x="3372550" y="102382"/>
                  <a:pt x="3260558" y="144379"/>
                </a:cubicBezTo>
                <a:cubicBezTo>
                  <a:pt x="3148647" y="186346"/>
                  <a:pt x="3287202" y="155981"/>
                  <a:pt x="3140243" y="180473"/>
                </a:cubicBezTo>
                <a:cubicBezTo>
                  <a:pt x="2908055" y="257871"/>
                  <a:pt x="3149335" y="181420"/>
                  <a:pt x="2490537" y="204536"/>
                </a:cubicBezTo>
                <a:cubicBezTo>
                  <a:pt x="2436219" y="206442"/>
                  <a:pt x="2396895" y="223718"/>
                  <a:pt x="2346158" y="240631"/>
                </a:cubicBezTo>
                <a:lnTo>
                  <a:pt x="2310064" y="252663"/>
                </a:lnTo>
                <a:cubicBezTo>
                  <a:pt x="2302043" y="260684"/>
                  <a:pt x="2295727" y="270890"/>
                  <a:pt x="2286000" y="276726"/>
                </a:cubicBezTo>
                <a:cubicBezTo>
                  <a:pt x="2275125" y="283251"/>
                  <a:pt x="2262100" y="285273"/>
                  <a:pt x="2249906" y="288757"/>
                </a:cubicBezTo>
                <a:cubicBezTo>
                  <a:pt x="2163444" y="313460"/>
                  <a:pt x="2240867" y="288010"/>
                  <a:pt x="2141621" y="312821"/>
                </a:cubicBezTo>
                <a:cubicBezTo>
                  <a:pt x="2129318" y="315897"/>
                  <a:pt x="2118005" y="322583"/>
                  <a:pt x="2105527" y="324852"/>
                </a:cubicBezTo>
                <a:cubicBezTo>
                  <a:pt x="2073715" y="330636"/>
                  <a:pt x="2041324" y="332611"/>
                  <a:pt x="2009274" y="336884"/>
                </a:cubicBezTo>
                <a:cubicBezTo>
                  <a:pt x="1981164" y="340632"/>
                  <a:pt x="1952954" y="343842"/>
                  <a:pt x="1925053" y="348915"/>
                </a:cubicBezTo>
                <a:cubicBezTo>
                  <a:pt x="1885057" y="356187"/>
                  <a:pt x="1842397" y="372457"/>
                  <a:pt x="1804737" y="385010"/>
                </a:cubicBezTo>
                <a:lnTo>
                  <a:pt x="1768643" y="397042"/>
                </a:lnTo>
                <a:cubicBezTo>
                  <a:pt x="1748644" y="417040"/>
                  <a:pt x="1735802" y="433027"/>
                  <a:pt x="1708485" y="445168"/>
                </a:cubicBezTo>
                <a:cubicBezTo>
                  <a:pt x="1685306" y="455470"/>
                  <a:pt x="1660358" y="461210"/>
                  <a:pt x="1636295" y="469231"/>
                </a:cubicBezTo>
                <a:lnTo>
                  <a:pt x="1564106" y="493294"/>
                </a:lnTo>
                <a:cubicBezTo>
                  <a:pt x="1491512" y="507813"/>
                  <a:pt x="1523349" y="498860"/>
                  <a:pt x="1467853" y="517357"/>
                </a:cubicBezTo>
                <a:lnTo>
                  <a:pt x="1395664" y="565484"/>
                </a:lnTo>
                <a:cubicBezTo>
                  <a:pt x="1383632" y="573505"/>
                  <a:pt x="1373287" y="584974"/>
                  <a:pt x="1359569" y="589547"/>
                </a:cubicBezTo>
                <a:cubicBezTo>
                  <a:pt x="1347537" y="593558"/>
                  <a:pt x="1334561" y="595420"/>
                  <a:pt x="1323474" y="601579"/>
                </a:cubicBezTo>
                <a:cubicBezTo>
                  <a:pt x="1298193" y="615624"/>
                  <a:pt x="1271735" y="629256"/>
                  <a:pt x="1251285" y="649705"/>
                </a:cubicBezTo>
                <a:cubicBezTo>
                  <a:pt x="1243264" y="657726"/>
                  <a:pt x="1236296" y="666962"/>
                  <a:pt x="1227221" y="673768"/>
                </a:cubicBezTo>
                <a:cubicBezTo>
                  <a:pt x="1204085" y="691120"/>
                  <a:pt x="1179095" y="705852"/>
                  <a:pt x="1155032" y="721894"/>
                </a:cubicBezTo>
                <a:cubicBezTo>
                  <a:pt x="1143000" y="729915"/>
                  <a:pt x="1129162" y="735732"/>
                  <a:pt x="1118937" y="745957"/>
                </a:cubicBezTo>
                <a:cubicBezTo>
                  <a:pt x="1110916" y="753978"/>
                  <a:pt x="1103949" y="763215"/>
                  <a:pt x="1094874" y="770021"/>
                </a:cubicBezTo>
                <a:cubicBezTo>
                  <a:pt x="1071738" y="787373"/>
                  <a:pt x="1043135" y="797698"/>
                  <a:pt x="1022685" y="818147"/>
                </a:cubicBezTo>
                <a:cubicBezTo>
                  <a:pt x="1014664" y="826168"/>
                  <a:pt x="1005707" y="833352"/>
                  <a:pt x="998621" y="842210"/>
                </a:cubicBezTo>
                <a:cubicBezTo>
                  <a:pt x="989588" y="853501"/>
                  <a:pt x="984783" y="868080"/>
                  <a:pt x="974558" y="878305"/>
                </a:cubicBezTo>
                <a:cubicBezTo>
                  <a:pt x="964333" y="888530"/>
                  <a:pt x="949755" y="893335"/>
                  <a:pt x="938464" y="902368"/>
                </a:cubicBezTo>
                <a:cubicBezTo>
                  <a:pt x="852745" y="970943"/>
                  <a:pt x="989398" y="876432"/>
                  <a:pt x="878306" y="950494"/>
                </a:cubicBezTo>
                <a:cubicBezTo>
                  <a:pt x="870285" y="962526"/>
                  <a:pt x="865125" y="977067"/>
                  <a:pt x="854243" y="986589"/>
                </a:cubicBezTo>
                <a:cubicBezTo>
                  <a:pt x="832478" y="1005633"/>
                  <a:pt x="782053" y="1034715"/>
                  <a:pt x="782053" y="1034715"/>
                </a:cubicBezTo>
                <a:cubicBezTo>
                  <a:pt x="713872" y="1136988"/>
                  <a:pt x="826173" y="978560"/>
                  <a:pt x="685800" y="1118936"/>
                </a:cubicBezTo>
                <a:cubicBezTo>
                  <a:pt x="665748" y="1138989"/>
                  <a:pt x="641374" y="1155498"/>
                  <a:pt x="625643" y="1179094"/>
                </a:cubicBezTo>
                <a:cubicBezTo>
                  <a:pt x="617622" y="1191126"/>
                  <a:pt x="611804" y="1204964"/>
                  <a:pt x="601579" y="1215189"/>
                </a:cubicBezTo>
                <a:cubicBezTo>
                  <a:pt x="591354" y="1225414"/>
                  <a:pt x="576464" y="1229842"/>
                  <a:pt x="565485" y="1239252"/>
                </a:cubicBezTo>
                <a:cubicBezTo>
                  <a:pt x="548260" y="1254017"/>
                  <a:pt x="533400" y="1271337"/>
                  <a:pt x="517358" y="1287379"/>
                </a:cubicBezTo>
                <a:lnTo>
                  <a:pt x="433137" y="1371600"/>
                </a:lnTo>
                <a:lnTo>
                  <a:pt x="397043" y="1407694"/>
                </a:lnTo>
                <a:cubicBezTo>
                  <a:pt x="389022" y="1415715"/>
                  <a:pt x="379271" y="1422318"/>
                  <a:pt x="372979" y="1431757"/>
                </a:cubicBezTo>
                <a:lnTo>
                  <a:pt x="324853" y="1503947"/>
                </a:lnTo>
                <a:cubicBezTo>
                  <a:pt x="316832" y="1515979"/>
                  <a:pt x="305363" y="1526324"/>
                  <a:pt x="300790" y="1540042"/>
                </a:cubicBezTo>
                <a:cubicBezTo>
                  <a:pt x="285171" y="1586897"/>
                  <a:pt x="297725" y="1567168"/>
                  <a:pt x="264695" y="1600200"/>
                </a:cubicBezTo>
                <a:cubicBezTo>
                  <a:pt x="235842" y="1686760"/>
                  <a:pt x="270855" y="1578643"/>
                  <a:pt x="240632" y="1684421"/>
                </a:cubicBezTo>
                <a:cubicBezTo>
                  <a:pt x="237148" y="1696615"/>
                  <a:pt x="232611" y="1708484"/>
                  <a:pt x="228600" y="1720515"/>
                </a:cubicBezTo>
                <a:cubicBezTo>
                  <a:pt x="224590" y="1752599"/>
                  <a:pt x="222353" y="1784956"/>
                  <a:pt x="216569" y="1816768"/>
                </a:cubicBezTo>
                <a:cubicBezTo>
                  <a:pt x="214300" y="1829246"/>
                  <a:pt x="207288" y="1840482"/>
                  <a:pt x="204537" y="1852863"/>
                </a:cubicBezTo>
                <a:cubicBezTo>
                  <a:pt x="199245" y="1876677"/>
                  <a:pt x="197002" y="1901075"/>
                  <a:pt x="192506" y="1925052"/>
                </a:cubicBezTo>
                <a:cubicBezTo>
                  <a:pt x="182380" y="1979057"/>
                  <a:pt x="150839" y="2126029"/>
                  <a:pt x="144379" y="2177715"/>
                </a:cubicBezTo>
                <a:cubicBezTo>
                  <a:pt x="140369" y="2209799"/>
                  <a:pt x="137456" y="2242040"/>
                  <a:pt x="132348" y="2273968"/>
                </a:cubicBezTo>
                <a:cubicBezTo>
                  <a:pt x="111202" y="2406135"/>
                  <a:pt x="104366" y="2437942"/>
                  <a:pt x="84221" y="2538663"/>
                </a:cubicBezTo>
                <a:cubicBezTo>
                  <a:pt x="80211" y="2675021"/>
                  <a:pt x="81909" y="2811666"/>
                  <a:pt x="72190" y="2947736"/>
                </a:cubicBezTo>
                <a:cubicBezTo>
                  <a:pt x="69834" y="2980724"/>
                  <a:pt x="51650" y="3011105"/>
                  <a:pt x="48127" y="3043989"/>
                </a:cubicBezTo>
                <a:cubicBezTo>
                  <a:pt x="39571" y="3123843"/>
                  <a:pt x="41105" y="3204467"/>
                  <a:pt x="36095" y="3284621"/>
                </a:cubicBezTo>
                <a:cubicBezTo>
                  <a:pt x="33083" y="3332820"/>
                  <a:pt x="26985" y="3380795"/>
                  <a:pt x="24064" y="3429000"/>
                </a:cubicBezTo>
                <a:cubicBezTo>
                  <a:pt x="2051" y="3792219"/>
                  <a:pt x="24899" y="3565868"/>
                  <a:pt x="0" y="3789947"/>
                </a:cubicBezTo>
                <a:cubicBezTo>
                  <a:pt x="4011" y="3866147"/>
                  <a:pt x="2163" y="3942882"/>
                  <a:pt x="12032" y="4018547"/>
                </a:cubicBezTo>
                <a:cubicBezTo>
                  <a:pt x="14352" y="4036332"/>
                  <a:pt x="29030" y="4050188"/>
                  <a:pt x="36095" y="4066673"/>
                </a:cubicBezTo>
                <a:cubicBezTo>
                  <a:pt x="52589" y="4105159"/>
                  <a:pt x="56640" y="4148113"/>
                  <a:pt x="72190" y="4186989"/>
                </a:cubicBezTo>
                <a:cubicBezTo>
                  <a:pt x="77560" y="4200415"/>
                  <a:pt x="89786" y="4210150"/>
                  <a:pt x="96253" y="4223084"/>
                </a:cubicBezTo>
                <a:cubicBezTo>
                  <a:pt x="119671" y="4269921"/>
                  <a:pt x="97181" y="4253323"/>
                  <a:pt x="120316" y="4307305"/>
                </a:cubicBezTo>
                <a:cubicBezTo>
                  <a:pt x="126012" y="4320596"/>
                  <a:pt x="136358" y="4331368"/>
                  <a:pt x="144379" y="4343400"/>
                </a:cubicBezTo>
                <a:cubicBezTo>
                  <a:pt x="179278" y="4517885"/>
                  <a:pt x="130904" y="4315725"/>
                  <a:pt x="180474" y="4439652"/>
                </a:cubicBezTo>
                <a:cubicBezTo>
                  <a:pt x="191317" y="4466761"/>
                  <a:pt x="196855" y="4495705"/>
                  <a:pt x="204537" y="4523873"/>
                </a:cubicBezTo>
                <a:cubicBezTo>
                  <a:pt x="208888" y="4539826"/>
                  <a:pt x="210763" y="4556517"/>
                  <a:pt x="216569" y="4572000"/>
                </a:cubicBezTo>
                <a:cubicBezTo>
                  <a:pt x="222867" y="4588794"/>
                  <a:pt x="233567" y="4603641"/>
                  <a:pt x="240632" y="4620126"/>
                </a:cubicBezTo>
                <a:cubicBezTo>
                  <a:pt x="245628" y="4631783"/>
                  <a:pt x="246372" y="4645209"/>
                  <a:pt x="252664" y="4656221"/>
                </a:cubicBezTo>
                <a:cubicBezTo>
                  <a:pt x="262613" y="4673631"/>
                  <a:pt x="276727" y="4688305"/>
                  <a:pt x="288758" y="4704347"/>
                </a:cubicBezTo>
                <a:cubicBezTo>
                  <a:pt x="309903" y="4767781"/>
                  <a:pt x="286814" y="4716452"/>
                  <a:pt x="336885" y="4776536"/>
                </a:cubicBezTo>
                <a:cubicBezTo>
                  <a:pt x="351836" y="4794477"/>
                  <a:pt x="389222" y="4861057"/>
                  <a:pt x="397043" y="4872789"/>
                </a:cubicBezTo>
                <a:cubicBezTo>
                  <a:pt x="408166" y="4889474"/>
                  <a:pt x="419932" y="4905824"/>
                  <a:pt x="433137" y="4920915"/>
                </a:cubicBezTo>
                <a:cubicBezTo>
                  <a:pt x="448077" y="4937989"/>
                  <a:pt x="481264" y="4969042"/>
                  <a:pt x="481264" y="4969042"/>
                </a:cubicBezTo>
                <a:cubicBezTo>
                  <a:pt x="515343" y="5071283"/>
                  <a:pt x="467815" y="4946628"/>
                  <a:pt x="517358" y="5029200"/>
                </a:cubicBezTo>
                <a:cubicBezTo>
                  <a:pt x="523883" y="5040075"/>
                  <a:pt x="524394" y="5053637"/>
                  <a:pt x="529390" y="5065294"/>
                </a:cubicBezTo>
                <a:cubicBezTo>
                  <a:pt x="536455" y="5081780"/>
                  <a:pt x="544554" y="5097848"/>
                  <a:pt x="553453" y="5113421"/>
                </a:cubicBezTo>
                <a:cubicBezTo>
                  <a:pt x="575985" y="5152852"/>
                  <a:pt x="564098" y="5149515"/>
                  <a:pt x="589548" y="5149515"/>
                </a:cubicBezTo>
                <a:lnTo>
                  <a:pt x="589548" y="5029200"/>
                </a:lnTo>
              </a:path>
            </a:pathLst>
          </a:custGeom>
          <a:solidFill>
            <a:schemeClr val="bg1">
              <a:alpha val="5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554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1283234" y="1580351"/>
            <a:ext cx="9281505" cy="365760"/>
            <a:chOff x="931666" y="3627654"/>
            <a:chExt cx="9281505" cy="365760"/>
          </a:xfrm>
        </p:grpSpPr>
        <p:cxnSp>
          <p:nvCxnSpPr>
            <p:cNvPr id="59" name="Straight Connector 58"/>
            <p:cNvCxnSpPr/>
            <p:nvPr/>
          </p:nvCxnSpPr>
          <p:spPr bwMode="auto">
            <a:xfrm flipH="1">
              <a:off x="1110434" y="3810534"/>
              <a:ext cx="8686800" cy="0"/>
            </a:xfrm>
            <a:prstGeom prst="line">
              <a:avLst/>
            </a:prstGeom>
            <a:noFill/>
            <a:ln w="25400" cap="flat" cmpd="sng" algn="ctr">
              <a:solidFill>
                <a:srgbClr val="80808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/>
            <p:cNvSpPr/>
            <p:nvPr/>
          </p:nvSpPr>
          <p:spPr bwMode="auto">
            <a:xfrm>
              <a:off x="931666" y="3627654"/>
              <a:ext cx="365760" cy="365760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817213" y="3627654"/>
              <a:ext cx="365760" cy="365760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846641" y="3627654"/>
              <a:ext cx="365760" cy="365760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9847411" y="3627654"/>
              <a:ext cx="365760" cy="365760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9885324" y="2251248"/>
            <a:ext cx="1925676" cy="1951257"/>
            <a:chOff x="9885324" y="2761209"/>
            <a:chExt cx="1925676" cy="1951257"/>
          </a:xfrm>
        </p:grpSpPr>
        <p:sp>
          <p:nvSpPr>
            <p:cNvPr id="74" name="Rectangle 73"/>
            <p:cNvSpPr/>
            <p:nvPr/>
          </p:nvSpPr>
          <p:spPr>
            <a:xfrm>
              <a:off x="9885324" y="3522397"/>
              <a:ext cx="1925676" cy="1190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Practice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1775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</a:rPr>
                <a:t>Convey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1849" y="2761209"/>
              <a:ext cx="521460" cy="75196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6815891" y="2164528"/>
            <a:ext cx="3383088" cy="2786900"/>
            <a:chOff x="6815891" y="2674489"/>
            <a:chExt cx="3383088" cy="2786900"/>
          </a:xfrm>
        </p:grpSpPr>
        <p:sp>
          <p:nvSpPr>
            <p:cNvPr id="71" name="Rectangle 70"/>
            <p:cNvSpPr/>
            <p:nvPr/>
          </p:nvSpPr>
          <p:spPr>
            <a:xfrm>
              <a:off x="6815891" y="3522397"/>
              <a:ext cx="338308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Residency </a:t>
              </a:r>
            </a:p>
            <a:p>
              <a:r>
                <a:rPr lang="en-US" sz="2400" dirty="0">
                  <a:solidFill>
                    <a:schemeClr val="tx1"/>
                  </a:solidFill>
                </a:rPr>
                <a:t>Training</a:t>
              </a:r>
            </a:p>
            <a:p>
              <a:pPr marL="231775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accent4">
                      <a:lumMod val="75000"/>
                    </a:schemeClr>
                  </a:solidFill>
                </a:rPr>
                <a:t>ERAS Fellowships</a:t>
              </a:r>
            </a:p>
            <a:p>
              <a:pPr marL="231775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accent4">
                      <a:lumMod val="75000"/>
                    </a:schemeClr>
                  </a:solidFill>
                </a:rPr>
                <a:t>FindAResident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7079653" y="2674489"/>
              <a:ext cx="639396" cy="728756"/>
              <a:chOff x="1198726" y="3586435"/>
              <a:chExt cx="848955" cy="949913"/>
            </a:xfrm>
          </p:grpSpPr>
          <p:pic>
            <p:nvPicPr>
              <p:cNvPr id="54" name="Picture 53" descr="icon_female_physician_blue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7116" y="3589672"/>
                <a:ext cx="380565" cy="943441"/>
              </a:xfrm>
              <a:prstGeom prst="rect">
                <a:avLst/>
              </a:prstGeom>
            </p:spPr>
          </p:pic>
          <p:pic>
            <p:nvPicPr>
              <p:cNvPr id="55" name="Picture 54" descr="icon_physician_blu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8726" y="3586435"/>
                <a:ext cx="372131" cy="949913"/>
              </a:xfrm>
              <a:prstGeom prst="rect">
                <a:avLst/>
              </a:prstGeom>
            </p:spPr>
          </p:pic>
        </p:grpSp>
      </p:grpSp>
      <p:grpSp>
        <p:nvGrpSpPr>
          <p:cNvPr id="98" name="Group 97"/>
          <p:cNvGrpSpPr/>
          <p:nvPr/>
        </p:nvGrpSpPr>
        <p:grpSpPr>
          <a:xfrm>
            <a:off x="3562166" y="2223119"/>
            <a:ext cx="3348217" cy="3425936"/>
            <a:chOff x="3562166" y="2733080"/>
            <a:chExt cx="3348217" cy="3425936"/>
          </a:xfrm>
        </p:grpSpPr>
        <p:sp>
          <p:nvSpPr>
            <p:cNvPr id="68" name="Rectangle 67"/>
            <p:cNvSpPr/>
            <p:nvPr/>
          </p:nvSpPr>
          <p:spPr>
            <a:xfrm>
              <a:off x="3562166" y="3522397"/>
              <a:ext cx="3348217" cy="2636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Medical</a:t>
              </a:r>
            </a:p>
            <a:p>
              <a:r>
                <a:rPr lang="en-US" sz="2400" dirty="0">
                  <a:solidFill>
                    <a:schemeClr val="tx1"/>
                  </a:solidFill>
                </a:rPr>
                <a:t>School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Careers In Medicine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ERAS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Residency Explorer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VSLO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779" y="2733080"/>
              <a:ext cx="697522" cy="670336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653305" y="2143273"/>
            <a:ext cx="2564680" cy="3505782"/>
            <a:chOff x="653305" y="2653234"/>
            <a:chExt cx="2564680" cy="3505782"/>
          </a:xfrm>
        </p:grpSpPr>
        <p:sp>
          <p:nvSpPr>
            <p:cNvPr id="65" name="Rectangle 64"/>
            <p:cNvSpPr/>
            <p:nvPr/>
          </p:nvSpPr>
          <p:spPr>
            <a:xfrm>
              <a:off x="653305" y="3522397"/>
              <a:ext cx="2564680" cy="2636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Premedical</a:t>
              </a:r>
            </a:p>
            <a:p>
              <a:r>
                <a:rPr lang="en-US" sz="2400" dirty="0">
                  <a:solidFill>
                    <a:schemeClr val="tx1"/>
                  </a:solidFill>
                </a:rPr>
                <a:t>School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AMCAS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MCAT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MSAR</a:t>
              </a:r>
            </a:p>
            <a:p>
              <a:pPr marL="231775" lvl="0" indent="-231775">
                <a:lnSpc>
                  <a:spcPts val="2800"/>
                </a:lnSpc>
                <a:buSzPct val="115000"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1BB7AC">
                      <a:lumMod val="75000"/>
                    </a:srgbClr>
                  </a:solidFill>
                </a:rPr>
                <a:t>www.aamc.org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1163263" y="2653234"/>
              <a:ext cx="671150" cy="694592"/>
              <a:chOff x="1245454" y="2592710"/>
              <a:chExt cx="2117811" cy="215171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5454" y="2592710"/>
                <a:ext cx="956992" cy="215171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8647" y="2592710"/>
                <a:ext cx="1014618" cy="2149724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Continuum of Medical 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F04C2-A667-415E-AA72-5EECAF2D6685}"/>
              </a:ext>
            </a:extLst>
          </p:cNvPr>
          <p:cNvSpPr txBox="1"/>
          <p:nvPr/>
        </p:nvSpPr>
        <p:spPr>
          <a:xfrm>
            <a:off x="653305" y="5829300"/>
            <a:ext cx="4718795" cy="4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aamc.org/services</a:t>
            </a:r>
          </a:p>
        </p:txBody>
      </p:sp>
    </p:spTree>
    <p:extLst>
      <p:ext uri="{BB962C8B-B14F-4D97-AF65-F5344CB8AC3E}">
        <p14:creationId xmlns:p14="http://schemas.microsoft.com/office/powerpoint/2010/main" val="443728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293023"/>
            <a:ext cx="11259481" cy="62071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Others See Us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18393" y="694334"/>
            <a:ext cx="5916931" cy="5896966"/>
            <a:chOff x="2992751" y="763025"/>
            <a:chExt cx="5916931" cy="5896966"/>
          </a:xfrm>
        </p:grpSpPr>
        <p:pic>
          <p:nvPicPr>
            <p:cNvPr id="3" name="Picture 2" descr="3 part circl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8659">
              <a:off x="3012716" y="763025"/>
              <a:ext cx="5896966" cy="58969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04013" y="3383372"/>
              <a:ext cx="2262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We Are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2751" y="3224353"/>
              <a:ext cx="1871022" cy="964367"/>
            </a:xfrm>
            <a:prstGeom prst="rect">
              <a:avLst/>
            </a:prstGeom>
            <a:noFill/>
            <a:effectLst>
              <a:outerShdw blurRad="190500" dist="25400" dir="2700000" algn="tl" rotWithShape="0">
                <a:prstClr val="black">
                  <a:alpha val="5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/>
                <a:t>Thought Leaders</a:t>
              </a:r>
              <a:endParaRPr lang="en-US" sz="3000" dirty="0"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4764" y="1313371"/>
              <a:ext cx="263857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Member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Organization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05536" y="5192639"/>
              <a:ext cx="272233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Service </a:t>
              </a:r>
            </a:p>
            <a:p>
              <a:pPr>
                <a:lnSpc>
                  <a:spcPts val="3400"/>
                </a:lnSpc>
              </a:pPr>
              <a:r>
                <a:rPr lang="en-US" sz="3000" dirty="0">
                  <a:solidFill>
                    <a:schemeClr val="bg2"/>
                  </a:solidFill>
                </a:rPr>
                <a:t>Provider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2310" y="2377532"/>
              <a:ext cx="1140052" cy="10058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4720" y="2022890"/>
              <a:ext cx="1021369" cy="1005840"/>
            </a:xfrm>
            <a:prstGeom prst="rect">
              <a:avLst/>
            </a:prstGeom>
            <a:effectLst>
              <a:outerShdw blurRad="190500" dist="25400" dir="2700000" algn="tl" rotWithShape="0">
                <a:prstClr val="black">
                  <a:alpha val="54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445" y="5192639"/>
              <a:ext cx="1220611" cy="1097280"/>
            </a:xfrm>
            <a:prstGeom prst="rect">
              <a:avLst/>
            </a:prstGeom>
          </p:spPr>
        </p:pic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72516B-4C4F-4E0A-AF6D-AE3B68E69436}"/>
              </a:ext>
            </a:extLst>
          </p:cNvPr>
          <p:cNvSpPr/>
          <p:nvPr/>
        </p:nvSpPr>
        <p:spPr bwMode="auto">
          <a:xfrm>
            <a:off x="6376737" y="1227221"/>
            <a:ext cx="2851484" cy="2225842"/>
          </a:xfrm>
          <a:custGeom>
            <a:avLst/>
            <a:gdLst>
              <a:gd name="connsiteX0" fmla="*/ 0 w 2851484"/>
              <a:gd name="connsiteY0" fmla="*/ 926432 h 2225842"/>
              <a:gd name="connsiteX1" fmla="*/ 0 w 2851484"/>
              <a:gd name="connsiteY1" fmla="*/ 926432 h 2225842"/>
              <a:gd name="connsiteX2" fmla="*/ 0 w 2851484"/>
              <a:gd name="connsiteY2" fmla="*/ 0 h 2225842"/>
              <a:gd name="connsiteX3" fmla="*/ 1708484 w 2851484"/>
              <a:gd name="connsiteY3" fmla="*/ 72190 h 2225842"/>
              <a:gd name="connsiteX4" fmla="*/ 2322095 w 2851484"/>
              <a:gd name="connsiteY4" fmla="*/ 553453 h 2225842"/>
              <a:gd name="connsiteX5" fmla="*/ 2466474 w 2851484"/>
              <a:gd name="connsiteY5" fmla="*/ 613611 h 2225842"/>
              <a:gd name="connsiteX6" fmla="*/ 2526631 w 2851484"/>
              <a:gd name="connsiteY6" fmla="*/ 842211 h 2225842"/>
              <a:gd name="connsiteX7" fmla="*/ 2827421 w 2851484"/>
              <a:gd name="connsiteY7" fmla="*/ 1624263 h 2225842"/>
              <a:gd name="connsiteX8" fmla="*/ 2851484 w 2851484"/>
              <a:gd name="connsiteY8" fmla="*/ 2141621 h 2225842"/>
              <a:gd name="connsiteX9" fmla="*/ 2406316 w 2851484"/>
              <a:gd name="connsiteY9" fmla="*/ 2225842 h 2225842"/>
              <a:gd name="connsiteX10" fmla="*/ 1672389 w 2851484"/>
              <a:gd name="connsiteY10" fmla="*/ 1997242 h 2225842"/>
              <a:gd name="connsiteX11" fmla="*/ 1395663 w 2851484"/>
              <a:gd name="connsiteY11" fmla="*/ 1034716 h 2225842"/>
              <a:gd name="connsiteX12" fmla="*/ 324852 w 2851484"/>
              <a:gd name="connsiteY12" fmla="*/ 962526 h 2225842"/>
              <a:gd name="connsiteX13" fmla="*/ 48126 w 2851484"/>
              <a:gd name="connsiteY13" fmla="*/ 890337 h 222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51484" h="2225842">
                <a:moveTo>
                  <a:pt x="0" y="926432"/>
                </a:moveTo>
                <a:lnTo>
                  <a:pt x="0" y="926432"/>
                </a:lnTo>
                <a:lnTo>
                  <a:pt x="0" y="0"/>
                </a:lnTo>
                <a:lnTo>
                  <a:pt x="1708484" y="72190"/>
                </a:lnTo>
                <a:lnTo>
                  <a:pt x="2322095" y="553453"/>
                </a:lnTo>
                <a:lnTo>
                  <a:pt x="2466474" y="613611"/>
                </a:lnTo>
                <a:lnTo>
                  <a:pt x="2526631" y="842211"/>
                </a:lnTo>
                <a:lnTo>
                  <a:pt x="2827421" y="1624263"/>
                </a:lnTo>
                <a:lnTo>
                  <a:pt x="2851484" y="2141621"/>
                </a:lnTo>
                <a:lnTo>
                  <a:pt x="2406316" y="2225842"/>
                </a:lnTo>
                <a:lnTo>
                  <a:pt x="1672389" y="1997242"/>
                </a:lnTo>
                <a:lnTo>
                  <a:pt x="1395663" y="1034716"/>
                </a:lnTo>
                <a:lnTo>
                  <a:pt x="324852" y="962526"/>
                </a:lnTo>
                <a:lnTo>
                  <a:pt x="48126" y="890337"/>
                </a:lnTo>
              </a:path>
            </a:pathLst>
          </a:custGeom>
          <a:solidFill>
            <a:srgbClr val="079892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FB0397-455F-4747-86B5-D259D577B0BB}"/>
              </a:ext>
            </a:extLst>
          </p:cNvPr>
          <p:cNvSpPr/>
          <p:nvPr/>
        </p:nvSpPr>
        <p:spPr bwMode="auto">
          <a:xfrm>
            <a:off x="5137484" y="4957011"/>
            <a:ext cx="3068053" cy="1359568"/>
          </a:xfrm>
          <a:custGeom>
            <a:avLst/>
            <a:gdLst>
              <a:gd name="connsiteX0" fmla="*/ 132348 w 3068053"/>
              <a:gd name="connsiteY0" fmla="*/ 914400 h 1359568"/>
              <a:gd name="connsiteX1" fmla="*/ 108284 w 3068053"/>
              <a:gd name="connsiteY1" fmla="*/ 866273 h 1359568"/>
              <a:gd name="connsiteX2" fmla="*/ 0 w 3068053"/>
              <a:gd name="connsiteY2" fmla="*/ 457200 h 1359568"/>
              <a:gd name="connsiteX3" fmla="*/ 228600 w 3068053"/>
              <a:gd name="connsiteY3" fmla="*/ 288757 h 1359568"/>
              <a:gd name="connsiteX4" fmla="*/ 1094874 w 3068053"/>
              <a:gd name="connsiteY4" fmla="*/ 300789 h 1359568"/>
              <a:gd name="connsiteX5" fmla="*/ 1371600 w 3068053"/>
              <a:gd name="connsiteY5" fmla="*/ 204536 h 1359568"/>
              <a:gd name="connsiteX6" fmla="*/ 2779295 w 3068053"/>
              <a:gd name="connsiteY6" fmla="*/ 0 h 1359568"/>
              <a:gd name="connsiteX7" fmla="*/ 3007895 w 3068053"/>
              <a:gd name="connsiteY7" fmla="*/ 529389 h 1359568"/>
              <a:gd name="connsiteX8" fmla="*/ 3068053 w 3068053"/>
              <a:gd name="connsiteY8" fmla="*/ 1022684 h 1359568"/>
              <a:gd name="connsiteX9" fmla="*/ 2875548 w 3068053"/>
              <a:gd name="connsiteY9" fmla="*/ 1118936 h 1359568"/>
              <a:gd name="connsiteX10" fmla="*/ 1287379 w 3068053"/>
              <a:gd name="connsiteY10" fmla="*/ 1359568 h 1359568"/>
              <a:gd name="connsiteX11" fmla="*/ 457200 w 3068053"/>
              <a:gd name="connsiteY11" fmla="*/ 1143000 h 1359568"/>
              <a:gd name="connsiteX12" fmla="*/ 60158 w 3068053"/>
              <a:gd name="connsiteY12" fmla="*/ 938463 h 1359568"/>
              <a:gd name="connsiteX13" fmla="*/ 96253 w 3068053"/>
              <a:gd name="connsiteY13" fmla="*/ 878305 h 1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68053" h="1359568">
                <a:moveTo>
                  <a:pt x="132348" y="914400"/>
                </a:moveTo>
                <a:lnTo>
                  <a:pt x="108284" y="866273"/>
                </a:lnTo>
                <a:lnTo>
                  <a:pt x="0" y="457200"/>
                </a:lnTo>
                <a:lnTo>
                  <a:pt x="228600" y="288757"/>
                </a:lnTo>
                <a:lnTo>
                  <a:pt x="1094874" y="300789"/>
                </a:lnTo>
                <a:lnTo>
                  <a:pt x="1371600" y="204536"/>
                </a:lnTo>
                <a:lnTo>
                  <a:pt x="2779295" y="0"/>
                </a:lnTo>
                <a:lnTo>
                  <a:pt x="3007895" y="529389"/>
                </a:lnTo>
                <a:lnTo>
                  <a:pt x="3068053" y="1022684"/>
                </a:lnTo>
                <a:lnTo>
                  <a:pt x="2875548" y="1118936"/>
                </a:lnTo>
                <a:lnTo>
                  <a:pt x="1287379" y="1359568"/>
                </a:lnTo>
                <a:lnTo>
                  <a:pt x="457200" y="1143000"/>
                </a:lnTo>
                <a:lnTo>
                  <a:pt x="60158" y="938463"/>
                </a:lnTo>
                <a:lnTo>
                  <a:pt x="96253" y="878305"/>
                </a:lnTo>
              </a:path>
            </a:pathLst>
          </a:custGeom>
          <a:solidFill>
            <a:srgbClr val="668EBF">
              <a:alpha val="7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D0178C-992C-4A12-855A-33813B6FD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777" y="493293"/>
            <a:ext cx="6163590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20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CA03D6-29A1-4B6E-B11E-4E77CC08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853" y="332877"/>
            <a:ext cx="2519815" cy="13316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84" y="293023"/>
            <a:ext cx="11182349" cy="620712"/>
          </a:xfrm>
        </p:spPr>
        <p:txBody>
          <a:bodyPr/>
          <a:lstStyle/>
          <a:p>
            <a:r>
              <a:rPr lang="en-US" dirty="0"/>
              <a:t>Thought Leadership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16356-8E0E-4FE4-A3D3-ACF5395DF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18" y="2112645"/>
            <a:ext cx="2372222" cy="20228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F7D2A-9D15-4CDA-8252-7FA55879F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81100"/>
            <a:ext cx="3045166" cy="1406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159091-EF12-4A52-94E8-D686A2596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790" y="1408845"/>
            <a:ext cx="2862546" cy="3278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5CA4BD-285C-4D8E-9202-9EE15B43A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1" y="4056468"/>
            <a:ext cx="3344726" cy="15545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64BB5-4765-4317-BF4D-FCF63CEA0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760" y="2994897"/>
            <a:ext cx="2810383" cy="26400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B8717-3FB7-4B26-BF4D-FE11F5FDB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38" y="4494316"/>
            <a:ext cx="3457666" cy="1971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D6039-CA3B-4742-A930-09026B8465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87" y="536640"/>
            <a:ext cx="1886572" cy="108707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A1162-33F3-4029-BCDB-CD8C4682EA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039" y="3980462"/>
            <a:ext cx="2467946" cy="2094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B180A-ADF4-412A-B3DE-B4F51FCAFA51}"/>
              </a:ext>
            </a:extLst>
          </p:cNvPr>
          <p:cNvSpPr txBox="1"/>
          <p:nvPr/>
        </p:nvSpPr>
        <p:spPr>
          <a:xfrm>
            <a:off x="504824" y="6191250"/>
            <a:ext cx="3648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aamc.org/advocacy-policy</a:t>
            </a:r>
          </a:p>
        </p:txBody>
      </p:sp>
    </p:spTree>
    <p:extLst>
      <p:ext uri="{BB962C8B-B14F-4D97-AF65-F5344CB8AC3E}">
        <p14:creationId xmlns:p14="http://schemas.microsoft.com/office/powerpoint/2010/main" val="36815882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4975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1903" y="2472821"/>
            <a:ext cx="5478066" cy="667941"/>
          </a:xfrm>
        </p:spPr>
        <p:txBody>
          <a:bodyPr>
            <a:normAutofit/>
          </a:bodyPr>
          <a:lstStyle/>
          <a:p>
            <a:pPr>
              <a:spcBef>
                <a:spcPts val="338"/>
              </a:spcBef>
            </a:pPr>
            <a:r>
              <a:rPr lang="en-US" sz="4000" dirty="0">
                <a:ea typeface="+mn-ea"/>
                <a:cs typeface="+mn-cs"/>
              </a:rPr>
              <a:t>CFAS Orientation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5839631"/>
            <a:ext cx="6440992" cy="1018369"/>
            <a:chOff x="0" y="4709868"/>
            <a:chExt cx="5754105" cy="257592"/>
          </a:xfrm>
        </p:grpSpPr>
        <p:sp>
          <p:nvSpPr>
            <p:cNvPr id="5" name="Rectangle 4"/>
            <p:cNvSpPr/>
            <p:nvPr/>
          </p:nvSpPr>
          <p:spPr bwMode="auto">
            <a:xfrm>
              <a:off x="127000" y="4709868"/>
              <a:ext cx="5627105" cy="257592"/>
            </a:xfrm>
            <a:prstGeom prst="rect">
              <a:avLst/>
            </a:prstGeom>
            <a:solidFill>
              <a:srgbClr val="0070C0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514329"/>
              <a:endParaRPr lang="en-US" sz="1125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0" y="4709868"/>
              <a:ext cx="150091" cy="257592"/>
            </a:xfrm>
            <a:prstGeom prst="rect">
              <a:avLst/>
            </a:prstGeom>
            <a:solidFill>
              <a:srgbClr val="0070C0"/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514329"/>
              <a:endParaRPr lang="en-US" sz="1125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4851618"/>
            <a:ext cx="6440993" cy="988013"/>
            <a:chOff x="1" y="4128061"/>
            <a:chExt cx="3095627" cy="285218"/>
          </a:xfrm>
        </p:grpSpPr>
        <p:sp>
          <p:nvSpPr>
            <p:cNvPr id="9" name="Rectangle 8"/>
            <p:cNvSpPr/>
            <p:nvPr/>
          </p:nvSpPr>
          <p:spPr bwMode="auto">
            <a:xfrm>
              <a:off x="127001" y="4128061"/>
              <a:ext cx="2968627" cy="28521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514329"/>
              <a:endParaRPr lang="en-US" sz="1125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" y="4128061"/>
              <a:ext cx="150090" cy="285218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514329"/>
              <a:endParaRPr lang="en-US" sz="1125"/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68264" y="6017310"/>
            <a:ext cx="2333721" cy="674936"/>
          </a:xfrm>
          <a:noFill/>
          <a:ln/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April 12, 2021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68264" y="5144757"/>
            <a:ext cx="3739288" cy="4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Eric Weissman,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Senior Director, Faculty and Academic Society Engagement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ECB71-5B6F-464D-988F-4993ABDED9ED}"/>
              </a:ext>
            </a:extLst>
          </p:cNvPr>
          <p:cNvSpPr/>
          <p:nvPr/>
        </p:nvSpPr>
        <p:spPr bwMode="auto">
          <a:xfrm>
            <a:off x="0" y="5845382"/>
            <a:ext cx="312287" cy="1018369"/>
          </a:xfrm>
          <a:prstGeom prst="rect">
            <a:avLst/>
          </a:prstGeom>
          <a:solidFill>
            <a:srgbClr val="002060"/>
          </a:solidFill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0959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35" y="453797"/>
            <a:ext cx="11182349" cy="620712"/>
          </a:xfrm>
        </p:spPr>
        <p:txBody>
          <a:bodyPr>
            <a:normAutofit/>
          </a:bodyPr>
          <a:lstStyle/>
          <a:p>
            <a:r>
              <a:rPr lang="en-US" sz="3333" dirty="0">
                <a:solidFill>
                  <a:srgbClr val="002060"/>
                </a:solidFill>
              </a:rPr>
              <a:t>What Is CFAS?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693" y="1510382"/>
            <a:ext cx="9828317" cy="4774507"/>
          </a:xfrm>
        </p:spPr>
        <p:txBody>
          <a:bodyPr/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The Council of Faculty and Academic Societies (CFAS)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represents</a:t>
            </a: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 U.S. medical school faculty and academic societies within the AAMC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CFAS membership consists of about 330 reps from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medical schools</a:t>
            </a: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 and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academic societies 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CFAS is one of only three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AAMC councils</a:t>
            </a:r>
            <a:r>
              <a:rPr lang="en-US" dirty="0">
                <a:solidFill>
                  <a:srgbClr val="013D79"/>
                </a:solidFill>
                <a:latin typeface="Calibri" panose="020F0502020204030204" pitchFamily="34" charset="0"/>
              </a:rPr>
              <a:t>, which gives it direct representation on the AAMC’s Board of Directors through our chair and chair-elect. This really matters!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3851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77" y="504409"/>
            <a:ext cx="8386762" cy="620712"/>
          </a:xfrm>
        </p:spPr>
        <p:txBody>
          <a:bodyPr>
            <a:normAutofit/>
          </a:bodyPr>
          <a:lstStyle/>
          <a:p>
            <a:r>
              <a:rPr lang="en-US" dirty="0"/>
              <a:t>CFAS Reps by the Numbers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E7FD3-E423-42B1-84A8-5BD849D6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04" y="1884028"/>
            <a:ext cx="7832335" cy="34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9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9650" y="293688"/>
            <a:ext cx="11182350" cy="6207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Agenda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12" y="4092042"/>
            <a:ext cx="2971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0" dirty="0">
              <a:solidFill>
                <a:schemeClr val="accent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5812" y="715049"/>
            <a:ext cx="12292443" cy="2215991"/>
            <a:chOff x="375812" y="715049"/>
            <a:chExt cx="12292443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375812" y="715049"/>
              <a:ext cx="29718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accent1"/>
                  </a:solidFill>
                </a:rPr>
                <a:t>01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3320" y="1161325"/>
              <a:ext cx="97349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Who We Are – Our Mission, </a:t>
              </a:r>
            </a:p>
            <a:p>
              <a:r>
                <a:rPr lang="en-US" sz="4000" dirty="0"/>
                <a:t>History And Strategy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808541" y="2643809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375812" y="2393154"/>
            <a:ext cx="10276609" cy="2215991"/>
            <a:chOff x="375812" y="2393154"/>
            <a:chExt cx="10276609" cy="2215991"/>
          </a:xfrm>
        </p:grpSpPr>
        <p:sp>
          <p:nvSpPr>
            <p:cNvPr id="11" name="TextBox 10"/>
            <p:cNvSpPr txBox="1"/>
            <p:nvPr/>
          </p:nvSpPr>
          <p:spPr>
            <a:xfrm>
              <a:off x="2933320" y="3147206"/>
              <a:ext cx="7153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How We Serve Our Members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812" y="2393154"/>
              <a:ext cx="29723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dirty="0">
                  <a:solidFill>
                    <a:schemeClr val="tx1"/>
                  </a:solidFill>
                </a:rPr>
                <a:t>02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H="1">
              <a:off x="808541" y="4346714"/>
              <a:ext cx="984388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91614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D5364F-1252-4498-839E-3910CA42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466" y="1479458"/>
            <a:ext cx="7988300" cy="4767262"/>
          </a:xfrm>
        </p:spPr>
        <p:txBody>
          <a:bodyPr/>
          <a:lstStyle/>
          <a:p>
            <a:pPr marL="457200" indent="-4572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/>
              <a:t>American Council of Academic Plastic Surgeons</a:t>
            </a:r>
          </a:p>
          <a:p>
            <a:pPr marL="457200" indent="-4572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/>
              <a:t>American Association of Clinical Anatomists</a:t>
            </a:r>
          </a:p>
          <a:p>
            <a:pPr marL="457200" indent="-4572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/>
              <a:t>Society of Behavioral Medicine</a:t>
            </a:r>
          </a:p>
          <a:p>
            <a:pPr>
              <a:buClr>
                <a:srgbClr val="002060"/>
              </a:buClr>
            </a:pPr>
            <a:r>
              <a:rPr lang="en-US" i="1" dirty="0"/>
              <a:t>…two other new societies are in the process of having their memberships approved.</a:t>
            </a:r>
          </a:p>
          <a:p>
            <a:pPr>
              <a:buClr>
                <a:srgbClr val="002060"/>
              </a:buClr>
            </a:pPr>
            <a:r>
              <a:rPr lang="en-US" i="1" dirty="0"/>
              <a:t>If you are a member of a society that you believe should be a CFAS member, please contact 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371E5B-5895-4EAE-8787-C0A544F7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CFAS Member Societies in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30462-DFB4-494C-B532-25378B91A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BE33DB-A185-4F36-80FA-39E00C7F45A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3250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279" y="528033"/>
            <a:ext cx="8036267" cy="598269"/>
          </a:xfrm>
        </p:spPr>
        <p:txBody>
          <a:bodyPr>
            <a:normAutofit/>
          </a:bodyPr>
          <a:lstStyle/>
          <a:p>
            <a:r>
              <a:rPr lang="en-US" sz="3333" dirty="0">
                <a:solidFill>
                  <a:srgbClr val="002060"/>
                </a:solidFill>
              </a:rPr>
              <a:t>What Does CFAS Do?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482" y="1457649"/>
            <a:ext cx="9831560" cy="426056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13D79"/>
                </a:solidFill>
              </a:rPr>
              <a:t>The Council of Faculty and Academic Societies provides a voice for academic faculty within the AAMC’s governance and leadership structures. The council is charged with: </a:t>
            </a:r>
            <a:br>
              <a:rPr lang="en-US" sz="2400" dirty="0">
                <a:solidFill>
                  <a:srgbClr val="013D79"/>
                </a:solidFill>
              </a:rPr>
            </a:br>
            <a:endParaRPr lang="en-US" sz="2400" dirty="0">
              <a:solidFill>
                <a:srgbClr val="013D79"/>
              </a:solidFill>
            </a:endParaRPr>
          </a:p>
          <a:p>
            <a:pPr marL="685778" lvl="1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F0"/>
                </a:solidFill>
              </a:rPr>
              <a:t>Identifying critical issues </a:t>
            </a:r>
            <a:r>
              <a:rPr lang="en-US" sz="2400" dirty="0">
                <a:solidFill>
                  <a:srgbClr val="013D79"/>
                </a:solidFill>
              </a:rPr>
              <a:t>facing faculty members of medical schools and within academic societies;</a:t>
            </a:r>
          </a:p>
          <a:p>
            <a:pPr marL="685778" lvl="1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13D79"/>
              </a:solidFill>
            </a:endParaRPr>
          </a:p>
          <a:p>
            <a:pPr marL="685778" lvl="1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F0"/>
                </a:solidFill>
              </a:rPr>
              <a:t>Providing a voice </a:t>
            </a:r>
            <a:r>
              <a:rPr lang="en-US" sz="2400" dirty="0">
                <a:solidFill>
                  <a:srgbClr val="013D79"/>
                </a:solidFill>
              </a:rPr>
              <a:t>for faculty about those issues to the AAMC as they relate to creation and implementation of the AAMC’s programs, services, and policies; and</a:t>
            </a:r>
          </a:p>
          <a:p>
            <a:pPr marL="685778" lvl="1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13D79"/>
              </a:solidFill>
            </a:endParaRPr>
          </a:p>
          <a:p>
            <a:pPr marL="685778" lvl="1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13D79"/>
                </a:solidFill>
              </a:rPr>
              <a:t>Serving as a </a:t>
            </a:r>
            <a:r>
              <a:rPr lang="en-US" sz="2400" b="1" dirty="0">
                <a:solidFill>
                  <a:srgbClr val="00B0F0"/>
                </a:solidFill>
              </a:rPr>
              <a:t>bidirectional</a:t>
            </a:r>
            <a:r>
              <a:rPr lang="en-US" sz="2400" dirty="0">
                <a:solidFill>
                  <a:srgbClr val="00B0F0"/>
                </a:solidFill>
              </a:rPr>
              <a:t> communications conduit </a:t>
            </a:r>
            <a:r>
              <a:rPr lang="en-US" sz="2400" dirty="0">
                <a:solidFill>
                  <a:srgbClr val="013D79"/>
                </a:solidFill>
              </a:rPr>
              <a:t>regarding matters related to the core missions of academic medicine. </a:t>
            </a:r>
            <a:br>
              <a:rPr lang="en-US" sz="2400" dirty="0">
                <a:solidFill>
                  <a:srgbClr val="013D79"/>
                </a:solidFill>
              </a:rPr>
            </a:br>
            <a:br>
              <a:rPr lang="en-US" sz="1400" dirty="0"/>
            </a:br>
            <a:endParaRPr lang="en-US" sz="14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630787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33" dirty="0">
                <a:solidFill>
                  <a:srgbClr val="002060"/>
                </a:solidFill>
              </a:rPr>
              <a:t>But What Do We </a:t>
            </a:r>
            <a:r>
              <a:rPr lang="en-US" sz="3333" i="1" dirty="0">
                <a:solidFill>
                  <a:srgbClr val="002060"/>
                </a:solidFill>
              </a:rPr>
              <a:t>Really</a:t>
            </a:r>
            <a:r>
              <a:rPr lang="en-US" sz="3333" dirty="0">
                <a:solidFill>
                  <a:srgbClr val="002060"/>
                </a:solidFill>
              </a:rPr>
              <a:t> Do?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984"/>
            <a:ext cx="9094292" cy="4767262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Engage directly with reps on AAMC advocacy issues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Convene committees on topics that matter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Curate web content for CFAS reps and society members</a:t>
            </a:r>
            <a:endParaRPr lang="en-US" sz="2000" dirty="0">
              <a:solidFill>
                <a:srgbClr val="013D79"/>
              </a:solidFill>
            </a:endParaRP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Develop programming for AAMC events, including LSL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Develop our own annual spring meeting for CFAS reps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Publish and disseminate CFAS-led meeting sessions in </a:t>
            </a:r>
            <a:r>
              <a:rPr lang="en-US" sz="2667" i="1" dirty="0">
                <a:solidFill>
                  <a:srgbClr val="013D79"/>
                </a:solidFill>
              </a:rPr>
              <a:t>Academic Medicine </a:t>
            </a:r>
            <a:r>
              <a:rPr lang="en-US" sz="2667" dirty="0">
                <a:solidFill>
                  <a:srgbClr val="013D79"/>
                </a:solidFill>
              </a:rPr>
              <a:t>and other peer-reviewed journals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srgbClr val="013D79"/>
                </a:solidFill>
              </a:rPr>
              <a:t>Present at AAMC meetings and outside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110179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33" dirty="0">
                <a:solidFill>
                  <a:srgbClr val="002060"/>
                </a:solidFill>
              </a:rPr>
              <a:t>But What Do We </a:t>
            </a:r>
            <a:r>
              <a:rPr lang="en-US" sz="3333" i="1" dirty="0">
                <a:solidFill>
                  <a:srgbClr val="002060"/>
                </a:solidFill>
              </a:rPr>
              <a:t>Really</a:t>
            </a:r>
            <a:r>
              <a:rPr lang="en-US" sz="3333" dirty="0">
                <a:solidFill>
                  <a:srgbClr val="002060"/>
                </a:solidFill>
              </a:rPr>
              <a:t> Do?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673" y="1403798"/>
            <a:ext cx="10775784" cy="4288664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Host Twitter conversations on important topics in academic medicine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Engage in national efforts, like the NAM Action Collaborative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Connect you with opportunities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Create a community where we learn from each other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Networking and bidirectional communication</a:t>
            </a:r>
          </a:p>
          <a:p>
            <a:endParaRPr lang="en-US" dirty="0">
              <a:solidFill>
                <a:srgbClr val="013D79"/>
              </a:solidFill>
            </a:endParaRPr>
          </a:p>
          <a:p>
            <a:endParaRPr lang="en-US" dirty="0">
              <a:solidFill>
                <a:srgbClr val="013D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206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33" dirty="0">
                <a:solidFill>
                  <a:srgbClr val="002060"/>
                </a:solidFill>
              </a:rPr>
              <a:t>What Are Our Big Issues?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642" y="1316335"/>
            <a:ext cx="9323083" cy="500143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Major advocacy priorities – GME and NIH funding and others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Racial justice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Gender equity and harassment 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</a:rPr>
              <a:t>Political influence in science and medicine</a:t>
            </a:r>
            <a:endParaRPr lang="en-US" sz="3400" dirty="0">
              <a:solidFill>
                <a:srgbClr val="013D79"/>
              </a:solidFill>
              <a:latin typeface="+mn-lt"/>
            </a:endParaRP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Faculty identity and leadership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Faculty well-being and resilience… AAMC pioneered on this topic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Both the clinical and basic science enterprise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Biomedical research advancement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The teaching and learning environment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Health equity and diversity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13D79"/>
                </a:solidFill>
                <a:latin typeface="+mn-lt"/>
              </a:rPr>
              <a:t>Faculty professional development and training</a:t>
            </a:r>
          </a:p>
          <a:p>
            <a:pPr marL="257165" indent="-257165">
              <a:buClr>
                <a:srgbClr val="002060"/>
              </a:buClr>
            </a:pPr>
            <a:r>
              <a:rPr lang="en-US" sz="3400" b="1" dirty="0">
                <a:solidFill>
                  <a:srgbClr val="013D79"/>
                </a:solidFill>
                <a:latin typeface="+mn-lt"/>
              </a:rPr>
              <a:t>…and more issues as CFAS reps (you!) raise them</a:t>
            </a:r>
          </a:p>
          <a:p>
            <a:pPr marL="257165" indent="-257165"/>
            <a:endParaRPr lang="en-US" b="1" dirty="0">
              <a:solidFill>
                <a:srgbClr val="013D79"/>
              </a:solidFill>
              <a:latin typeface="+mn-lt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893109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49DF0A-B195-4E6F-9572-18D7932A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of </a:t>
            </a:r>
            <a:r>
              <a:rPr lang="en-US" i="1" dirty="0"/>
              <a:t>CFAS Connects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605C9-334C-48F6-8D09-A96E64F4D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587CA6-41F2-4862-9C0A-3BE71DFD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87" y="1215612"/>
            <a:ext cx="9555425" cy="4767262"/>
          </a:xfrm>
        </p:spPr>
        <p:txBody>
          <a:bodyPr/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en-US" sz="2400" i="1" dirty="0"/>
              <a:t>A monthly forum where we: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Engage and work collectively with CFAS reps on a range of topical issues and themes in a difficult time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Explore the work of the various CFAS committees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Bring faculty issues to the forefront of AAMC concerns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Provide professional development in key areas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Share, network, and even enjoy some levity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i="1" dirty="0"/>
              <a:t>Between 50 and 90+ CFAS reps and society execs join each event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i="1" dirty="0"/>
              <a:t>All events are recorded and available online with notes and summaries at www.aamc.org/cfas</a:t>
            </a:r>
            <a:br>
              <a:rPr lang="en-US" sz="2400" i="1" dirty="0"/>
            </a:br>
            <a:r>
              <a:rPr lang="en-US" sz="2400" i="1" dirty="0"/>
              <a:t>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239639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01290E-200E-4117-8FDE-A2C8D581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7" y="548047"/>
            <a:ext cx="8386762" cy="620712"/>
          </a:xfrm>
        </p:spPr>
        <p:txBody>
          <a:bodyPr/>
          <a:lstStyle/>
          <a:p>
            <a:r>
              <a:rPr lang="en-US" dirty="0"/>
              <a:t>Looking Back on </a:t>
            </a:r>
            <a:r>
              <a:rPr lang="en-US" i="1" dirty="0"/>
              <a:t>CFAS Connects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E6AD6-9B5F-4E1E-B523-9CAA76B03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BE33DB-A185-4F36-80FA-39E00C7F45A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663E4E-FABE-4314-8409-3A6A377984CF}"/>
              </a:ext>
            </a:extLst>
          </p:cNvPr>
          <p:cNvSpPr/>
          <p:nvPr/>
        </p:nvSpPr>
        <p:spPr>
          <a:xfrm>
            <a:off x="1012165" y="1625973"/>
            <a:ext cx="98341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March 24 – A Conversation with AAMC President and CEO David J. </a:t>
            </a:r>
            <a:r>
              <a:rPr lang="en-US" b="0" dirty="0" err="1">
                <a:solidFill>
                  <a:srgbClr val="002060"/>
                </a:solidFill>
              </a:rPr>
              <a:t>Skorton</a:t>
            </a:r>
            <a:r>
              <a:rPr lang="en-US" b="0" dirty="0">
                <a:solidFill>
                  <a:srgbClr val="002060"/>
                </a:solidFill>
              </a:rPr>
              <a:t>,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February 25 – Exploring Faculty Challenges and Recent High Points with the CFAS Communication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January 21 – Well-Being in Academic Medicine with the CFAS Faculty Resilience Committee</a:t>
            </a:r>
          </a:p>
          <a:p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December 17 – Academic Medicine in Political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October 29 – The Pandemic’s Effect on Clinicians and Basic Scientists</a:t>
            </a:r>
          </a:p>
          <a:p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September 30 – Faculty Perspectives and Experiences in the COVID 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August 27 – First </a:t>
            </a:r>
            <a:r>
              <a:rPr lang="en-US" i="1" dirty="0">
                <a:solidFill>
                  <a:srgbClr val="002060"/>
                </a:solidFill>
              </a:rPr>
              <a:t>CFAS Connects</a:t>
            </a:r>
            <a:r>
              <a:rPr lang="en-US" b="0" dirty="0">
                <a:solidFill>
                  <a:srgbClr val="002060"/>
                </a:solidFill>
              </a:rPr>
              <a:t>: CFAS Business Meeting</a:t>
            </a:r>
          </a:p>
        </p:txBody>
      </p:sp>
    </p:spTree>
    <p:extLst>
      <p:ext uri="{BB962C8B-B14F-4D97-AF65-F5344CB8AC3E}">
        <p14:creationId xmlns:p14="http://schemas.microsoft.com/office/powerpoint/2010/main" val="409105413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363" y="408922"/>
            <a:ext cx="56407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AAMC Sign-on 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1604" y="1384198"/>
            <a:ext cx="86527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563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b="0" dirty="0">
                <a:solidFill>
                  <a:srgbClr val="013D79"/>
                </a:solidFill>
              </a:rPr>
              <a:t>Through CFAS, the AAMC has distributed advocacy sign-on letters to member societies – these are meaningful given AAMC’s coalition strategy. Letters circulate on average every other month or so, and are popular with member societies.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8AAD4-F224-4DA5-ADAD-67F5A1D457F1}"/>
              </a:ext>
            </a:extLst>
          </p:cNvPr>
          <p:cNvSpPr txBox="1"/>
          <p:nvPr/>
        </p:nvSpPr>
        <p:spPr>
          <a:xfrm>
            <a:off x="991604" y="2730902"/>
            <a:ext cx="3817522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563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b="0" dirty="0">
                <a:solidFill>
                  <a:srgbClr val="013D79"/>
                </a:solidFill>
              </a:rPr>
              <a:t>Recent sign-on letters include, </a:t>
            </a:r>
            <a:endParaRPr lang="en-US" sz="1500" b="0" dirty="0">
              <a:solidFill>
                <a:srgbClr val="013D79"/>
              </a:solidFill>
            </a:endParaRPr>
          </a:p>
          <a:p>
            <a:pPr marL="600075" lvl="1" indent="-2571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Immigrations issues that affect the health care workforce</a:t>
            </a:r>
          </a:p>
          <a:p>
            <a:pPr marL="600075" lvl="1" indent="-2571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NIH funding </a:t>
            </a:r>
          </a:p>
          <a:p>
            <a:pPr marL="600075" lvl="1" indent="-2571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Funding for Title VII health professions and Title VIII nursing workforce development programs</a:t>
            </a:r>
          </a:p>
          <a:p>
            <a:pPr marL="600075" lvl="1" indent="-2571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GME funding</a:t>
            </a:r>
          </a:p>
          <a:p>
            <a:pPr marL="600075" lvl="1" indent="-25717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Friends of the VA</a:t>
            </a:r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E2688-48F9-474E-BC71-E7B0627E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65" y="2710641"/>
            <a:ext cx="3763028" cy="1804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0A181-E872-446C-8722-2D860D22B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99" y="3035232"/>
            <a:ext cx="3452794" cy="1964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49D7B-AC25-4A2A-A330-E320A3F0A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88" y="3208863"/>
            <a:ext cx="3532602" cy="2518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6533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8BD8F-3805-4020-A123-08862C6F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2" y="1438446"/>
            <a:ext cx="3459916" cy="4838432"/>
          </a:xfrm>
        </p:spPr>
        <p:txBody>
          <a:bodyPr/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AAMC released </a:t>
            </a:r>
            <a:r>
              <a:rPr lang="en-US" sz="1800" i="1" dirty="0"/>
              <a:t>The Way Forward On COVID-19: A Road Map to Reset the Nation’s Approach to the Pandemic</a:t>
            </a:r>
            <a:r>
              <a:rPr lang="en-US" sz="1800" dirty="0"/>
              <a:t> 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AAMC Research and Action Institute released </a:t>
            </a:r>
            <a:r>
              <a:rPr lang="en-US" sz="1800" i="1" dirty="0"/>
              <a:t>Consensus Guidance on Face Coverings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CFAS published a webpage that curated member societies’ responses to the pandemic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CFAS committees are actively planning how to move their work forward in virtual formats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27597-769C-4A94-81B9-46440F14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AAMC and CFAS Respond to the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D83F1-5838-4B20-A138-692010D75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146A5-F416-4D58-AE96-01EF13DB7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023" y="1025005"/>
            <a:ext cx="2028968" cy="2645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F0D01-1AFD-4319-A5A2-7736B0BA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73" y="3947385"/>
            <a:ext cx="3583098" cy="2210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FB116-9FAC-4686-B2B5-9E12C7CA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22" y="3772812"/>
            <a:ext cx="3773472" cy="266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3932D-6C67-4B79-AB37-B58B2B9E6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731" y="1025005"/>
            <a:ext cx="2038508" cy="26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631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F185F-89DB-432C-BF0A-983C15BA7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01" y="1270573"/>
            <a:ext cx="3495425" cy="4767262"/>
          </a:xfrm>
        </p:spPr>
        <p:txBody>
          <a:bodyPr/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The AAMC responded to racial violence with a statement and call to action against police brutality and racism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More than 30 CFAS societies and other organizations signed onto the statement, and 34 others shared their own statements – all published on the CFAS website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i="1" dirty="0" err="1"/>
              <a:t>MedEdPORTAL</a:t>
            </a:r>
            <a:r>
              <a:rPr lang="en-US" sz="2000" dirty="0"/>
              <a:t>, a peer-reviewed AAMC online learning resource, published a collection on anti-racism in medicine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9850D-DF62-40F7-9FB6-A7A5A478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AAMC and CFAS Address Racism and Police Brutality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2965A-B770-4F11-899B-5CEA9DAED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A664E-4DFB-45BC-8203-BA1C15D6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15" y="1109181"/>
            <a:ext cx="2807569" cy="2317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EAF58-F71A-4D6A-B1AA-258CA6C9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197" y="1088030"/>
            <a:ext cx="3762702" cy="2171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45C4C-9158-4760-86B0-F363DB347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107" y="3654204"/>
            <a:ext cx="3767317" cy="1931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38AF3-8AE3-4EA0-8A32-DCECF7331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057" y="3748003"/>
            <a:ext cx="3334445" cy="15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29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66A302-FDC6-46B7-A355-31B6F176F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80282" cy="6858000"/>
          </a:xfrm>
          <a:prstGeom prst="rect">
            <a:avLst/>
          </a:prstGeom>
        </p:spPr>
      </p:pic>
      <p:sp>
        <p:nvSpPr>
          <p:cNvPr id="2" name="Flowchart: Card 1">
            <a:extLst>
              <a:ext uri="{FF2B5EF4-FFF2-40B4-BE49-F238E27FC236}">
                <a16:creationId xmlns:a16="http://schemas.microsoft.com/office/drawing/2014/main" id="{ABEA46AA-C097-4972-A5F3-A7659460B4BC}"/>
              </a:ext>
            </a:extLst>
          </p:cNvPr>
          <p:cNvSpPr/>
          <p:nvPr/>
        </p:nvSpPr>
        <p:spPr>
          <a:xfrm rot="16200000" flipH="1">
            <a:off x="5851093" y="517091"/>
            <a:ext cx="6868314" cy="5813503"/>
          </a:xfrm>
          <a:prstGeom prst="flowChartPunchedCard">
            <a:avLst/>
          </a:prstGeom>
          <a:solidFill>
            <a:srgbClr val="324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152DD25-A2B1-4F9A-AC9B-D8342AA6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1" y="1143000"/>
            <a:ext cx="4800600" cy="54483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Mission</a:t>
            </a:r>
          </a:p>
          <a:p>
            <a:pPr algn="ctr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The AAMC leads and serves academic medicine to improve the health of people everywhere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Vision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 healthier future through learning, discovery, health care, and community collaborations.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9547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52FEF7-F201-41C9-A7F4-FE6A9E96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25" y="204185"/>
            <a:ext cx="8386762" cy="620712"/>
          </a:xfrm>
        </p:spPr>
        <p:txBody>
          <a:bodyPr/>
          <a:lstStyle/>
          <a:p>
            <a:r>
              <a:rPr lang="en-US" dirty="0"/>
              <a:t>CFAS Tweet Chats By the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313C-4A49-4B6B-B65C-9EE27417C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AD95C4-35E0-4A81-9297-84A47F897516}"/>
              </a:ext>
            </a:extLst>
          </p:cNvPr>
          <p:cNvGrpSpPr/>
          <p:nvPr/>
        </p:nvGrpSpPr>
        <p:grpSpPr>
          <a:xfrm>
            <a:off x="6192413" y="2103689"/>
            <a:ext cx="4285105" cy="2046684"/>
            <a:chOff x="4678123" y="1421731"/>
            <a:chExt cx="4285105" cy="2046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197953-9D1C-4A42-A7F9-B24F14AEB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522" r="531" b="30147"/>
            <a:stretch/>
          </p:blipFill>
          <p:spPr>
            <a:xfrm>
              <a:off x="4722550" y="1934639"/>
              <a:ext cx="1716817" cy="13105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3F8E77-543D-4967-86B2-49DF1471B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32"/>
            <a:stretch/>
          </p:blipFill>
          <p:spPr>
            <a:xfrm>
              <a:off x="6274870" y="1777721"/>
              <a:ext cx="2688358" cy="16906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7DEA71-6CB3-4E13-AD6B-95D84B048D97}"/>
                </a:ext>
              </a:extLst>
            </p:cNvPr>
            <p:cNvSpPr txBox="1"/>
            <p:nvPr/>
          </p:nvSpPr>
          <p:spPr>
            <a:xfrm>
              <a:off x="4678123" y="1421731"/>
              <a:ext cx="312938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Well-Being in Academic Medicine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CBED19-38C3-49FE-88B0-C3CD2713E098}"/>
              </a:ext>
            </a:extLst>
          </p:cNvPr>
          <p:cNvGrpSpPr/>
          <p:nvPr/>
        </p:nvGrpSpPr>
        <p:grpSpPr>
          <a:xfrm>
            <a:off x="856616" y="2103689"/>
            <a:ext cx="4058917" cy="2099236"/>
            <a:chOff x="415838" y="1421731"/>
            <a:chExt cx="4058917" cy="20992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0EAB29-CEFE-4DF2-A436-1706D73A1EEC}"/>
                </a:ext>
              </a:extLst>
            </p:cNvPr>
            <p:cNvSpPr txBox="1"/>
            <p:nvPr/>
          </p:nvSpPr>
          <p:spPr>
            <a:xfrm>
              <a:off x="473809" y="1421731"/>
              <a:ext cx="250572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COVID-19 Health Disparities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75328C-8298-4CB9-80E8-D06D81AD9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075" b="31117"/>
            <a:stretch/>
          </p:blipFill>
          <p:spPr>
            <a:xfrm>
              <a:off x="415838" y="1918874"/>
              <a:ext cx="1725976" cy="13295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7D28C-42C0-43D1-BDAE-7E3488027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532"/>
            <a:stretch/>
          </p:blipFill>
          <p:spPr>
            <a:xfrm>
              <a:off x="1826496" y="1830273"/>
              <a:ext cx="2648259" cy="169069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07729A-CE23-46E3-B3B4-D96579B33F3A}"/>
              </a:ext>
            </a:extLst>
          </p:cNvPr>
          <p:cNvGrpSpPr/>
          <p:nvPr/>
        </p:nvGrpSpPr>
        <p:grpSpPr>
          <a:xfrm>
            <a:off x="2747186" y="4400046"/>
            <a:ext cx="5859032" cy="2322571"/>
            <a:chOff x="415838" y="4111391"/>
            <a:chExt cx="5859032" cy="23225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E6F088-FD51-4432-B68B-FE4B7D6E4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4383" y="4558945"/>
              <a:ext cx="2253520" cy="14309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5AF75B-B952-4C4E-A95C-D85FA2C12C3B}"/>
                </a:ext>
              </a:extLst>
            </p:cNvPr>
            <p:cNvSpPr txBox="1"/>
            <p:nvPr/>
          </p:nvSpPr>
          <p:spPr>
            <a:xfrm>
              <a:off x="415838" y="4111391"/>
              <a:ext cx="430671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</a:rPr>
                <a:t>Political Interference in Science and Medicine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253CF0-A97B-4F62-9ED8-A702F55D4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5112" y="4414232"/>
              <a:ext cx="3039758" cy="201973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3B3FBA-6830-40B4-96DA-CA2E9F42BE9A}"/>
              </a:ext>
            </a:extLst>
          </p:cNvPr>
          <p:cNvSpPr txBox="1"/>
          <p:nvPr/>
        </p:nvSpPr>
        <p:spPr>
          <a:xfrm>
            <a:off x="914587" y="933357"/>
            <a:ext cx="9908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Conversations among CFAS reps on Twitter usually create a stir, showing up in the news feeds of hundreds of thousands (and in a couple cases, more than a million) individual newsfeeds!</a:t>
            </a:r>
          </a:p>
        </p:txBody>
      </p:sp>
    </p:spTree>
    <p:extLst>
      <p:ext uri="{BB962C8B-B14F-4D97-AF65-F5344CB8AC3E}">
        <p14:creationId xmlns:p14="http://schemas.microsoft.com/office/powerpoint/2010/main" val="26530303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942C-37F2-44D2-9CA4-50F7FEFD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88" y="502276"/>
            <a:ext cx="9882236" cy="581382"/>
          </a:xfrm>
        </p:spPr>
        <p:txBody>
          <a:bodyPr>
            <a:normAutofit/>
          </a:bodyPr>
          <a:lstStyle/>
          <a:p>
            <a:r>
              <a:rPr lang="en-US" dirty="0"/>
              <a:t>CFAS Web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4488" y="1588462"/>
            <a:ext cx="4761720" cy="4767262"/>
          </a:xfrm>
        </p:spPr>
        <p:txBody>
          <a:bodyPr/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Content about CFAS at </a:t>
            </a:r>
            <a:r>
              <a:rPr lang="en-US" sz="2400" u="sng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www.aamc.org/cfas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Archive of monthly </a:t>
            </a:r>
            <a:r>
              <a:rPr lang="en-US" sz="2400" i="1" dirty="0">
                <a:solidFill>
                  <a:srgbClr val="002060"/>
                </a:solidFill>
              </a:rPr>
              <a:t>CFAS Rep Bulletin</a:t>
            </a:r>
            <a:r>
              <a:rPr lang="en-US" sz="2400" dirty="0">
                <a:solidFill>
                  <a:srgbClr val="002060"/>
                </a:solidFill>
              </a:rPr>
              <a:t> editions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Specific content for new reps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Content about our meetings, past, present, and future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Downloadable tools for your own use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F6D22-124F-44D1-85E7-423A38C3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59" y="1266090"/>
            <a:ext cx="6502754" cy="391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86049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CB6A-DE6D-409A-AB1D-F075770C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Web Content – CFAS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84064-69E4-4239-8F0F-E4ED23E83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92" y="1455388"/>
            <a:ext cx="4822233" cy="5011352"/>
          </a:xfrm>
        </p:spPr>
        <p:txBody>
          <a:bodyPr/>
          <a:lstStyle/>
          <a:p>
            <a:r>
              <a:rPr lang="en-US" dirty="0"/>
              <a:t>Answers to questions such as,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How do I become a CFAS Affiliate?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How do I request AAMC data?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How do I access the CFAS member directory?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1F9A0-9043-47C4-BFBF-1FF78CD5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188" y="1235236"/>
            <a:ext cx="5679692" cy="323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1FCCA-1FA7-4B30-B1DC-0225FDB83E40}"/>
              </a:ext>
            </a:extLst>
          </p:cNvPr>
          <p:cNvSpPr txBox="1"/>
          <p:nvPr/>
        </p:nvSpPr>
        <p:spPr>
          <a:xfrm>
            <a:off x="1276140" y="5222654"/>
            <a:ext cx="900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https://www.aamc.org/professional-development/affinity-groups/cfas/faq</a:t>
            </a:r>
          </a:p>
        </p:txBody>
      </p:sp>
    </p:spTree>
    <p:extLst>
      <p:ext uri="{BB962C8B-B14F-4D97-AF65-F5344CB8AC3E}">
        <p14:creationId xmlns:p14="http://schemas.microsoft.com/office/powerpoint/2010/main" val="133991179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B6379-878F-4F73-87D2-60580035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06" y="167425"/>
            <a:ext cx="9028089" cy="602822"/>
          </a:xfrm>
        </p:spPr>
        <p:txBody>
          <a:bodyPr>
            <a:normAutofit/>
          </a:bodyPr>
          <a:lstStyle/>
          <a:p>
            <a:r>
              <a:rPr lang="en-US" i="1" dirty="0"/>
              <a:t>CFAS News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648" y="1213845"/>
            <a:ext cx="3614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More than 5,200 weekly subscribers in academic medicine and media receive </a:t>
            </a:r>
            <a:r>
              <a:rPr lang="en-US" sz="2400" b="0" i="1" dirty="0">
                <a:solidFill>
                  <a:srgbClr val="002060"/>
                </a:solidFill>
              </a:rPr>
              <a:t>CFAS News </a:t>
            </a:r>
            <a:endParaRPr lang="en-US" sz="2400" b="0" dirty="0">
              <a:solidFill>
                <a:srgbClr val="002060"/>
              </a:solidFill>
            </a:endParaRPr>
          </a:p>
          <a:p>
            <a:endParaRPr lang="en-US" sz="2400" b="0" dirty="0">
              <a:solidFill>
                <a:srgbClr val="002060"/>
              </a:solidFill>
            </a:endParaRPr>
          </a:p>
          <a:p>
            <a:r>
              <a:rPr lang="en-US" sz="2400" b="0" dirty="0">
                <a:solidFill>
                  <a:srgbClr val="002060"/>
                </a:solidFill>
              </a:rPr>
              <a:t>28% average open rate; widely forwarded to many more</a:t>
            </a:r>
          </a:p>
          <a:p>
            <a:endParaRPr lang="en-US" sz="2400" b="0" dirty="0">
              <a:solidFill>
                <a:srgbClr val="002060"/>
              </a:solidFill>
            </a:endParaRPr>
          </a:p>
          <a:p>
            <a:r>
              <a:rPr lang="en-US" sz="2400" b="0" dirty="0">
                <a:solidFill>
                  <a:srgbClr val="002060"/>
                </a:solidFill>
              </a:rPr>
              <a:t>Open mailing list available to all – just request to be added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7F2FC-B5CC-492C-A8BA-B90903F1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66" y="1285929"/>
            <a:ext cx="6557381" cy="3342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85122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8" y="325510"/>
            <a:ext cx="10555055" cy="688067"/>
          </a:xfrm>
        </p:spPr>
        <p:txBody>
          <a:bodyPr/>
          <a:lstStyle/>
          <a:p>
            <a:r>
              <a:rPr lang="en-US" i="1" dirty="0"/>
              <a:t>CFAS Rep Bulletin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338" y="1872931"/>
            <a:ext cx="3632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~34% average open rate</a:t>
            </a:r>
            <a:br>
              <a:rPr lang="en-US" sz="2400" b="0" dirty="0">
                <a:solidFill>
                  <a:srgbClr val="002060"/>
                </a:solidFill>
              </a:rPr>
            </a:br>
            <a:br>
              <a:rPr lang="en-US" sz="2400" b="0" dirty="0">
                <a:solidFill>
                  <a:srgbClr val="002060"/>
                </a:solidFill>
              </a:rPr>
            </a:br>
            <a:r>
              <a:rPr lang="en-US" sz="2400" b="0" dirty="0">
                <a:solidFill>
                  <a:srgbClr val="002060"/>
                </a:solidFill>
              </a:rPr>
              <a:t>More than 400 monthly recipients</a:t>
            </a:r>
          </a:p>
          <a:p>
            <a:endParaRPr lang="en-US" sz="2400" b="0" dirty="0">
              <a:solidFill>
                <a:srgbClr val="002060"/>
              </a:solidFill>
            </a:endParaRPr>
          </a:p>
          <a:p>
            <a:r>
              <a:rPr lang="en-US" sz="2400" b="0" dirty="0">
                <a:solidFill>
                  <a:srgbClr val="002060"/>
                </a:solidFill>
              </a:rPr>
              <a:t>Targets the CFAS rep and society exec audience specifically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B48FA-18FD-4AD2-A1DE-A017B928A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196" y="1235182"/>
            <a:ext cx="5591175" cy="521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8366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4ED1A9-733C-44E9-8950-533E1CAD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28" y="721037"/>
            <a:ext cx="9705100" cy="620712"/>
          </a:xfrm>
        </p:spPr>
        <p:txBody>
          <a:bodyPr/>
          <a:lstStyle/>
          <a:p>
            <a:r>
              <a:rPr lang="en-US" dirty="0"/>
              <a:t>CFAS Administrative Board – Today (with an Eye Toward November)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18518-FE87-48D7-B33A-9AC41F37C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31A739-88AF-4124-A5D8-D81B6E3C0A79}"/>
              </a:ext>
            </a:extLst>
          </p:cNvPr>
          <p:cNvGrpSpPr/>
          <p:nvPr/>
        </p:nvGrpSpPr>
        <p:grpSpPr>
          <a:xfrm>
            <a:off x="1012516" y="1764869"/>
            <a:ext cx="1087950" cy="2216852"/>
            <a:chOff x="1913475" y="1879855"/>
            <a:chExt cx="1087950" cy="22168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6E9F2F-A916-40BB-841F-6CC96EA0F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029" y="1879855"/>
              <a:ext cx="868036" cy="9425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3E9A54-F2F6-44BB-BEA0-482E147ABA08}"/>
                </a:ext>
              </a:extLst>
            </p:cNvPr>
            <p:cNvSpPr txBox="1"/>
            <p:nvPr/>
          </p:nvSpPr>
          <p:spPr>
            <a:xfrm>
              <a:off x="1913475" y="2873295"/>
              <a:ext cx="1087950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Gabriela Popescu, PhD, Chair – Becomes immediate past chair in November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0797315-C44B-4B0E-BCD5-0FD45ECDAAE4}"/>
              </a:ext>
            </a:extLst>
          </p:cNvPr>
          <p:cNvGrpSpPr/>
          <p:nvPr/>
        </p:nvGrpSpPr>
        <p:grpSpPr>
          <a:xfrm>
            <a:off x="1026287" y="4248262"/>
            <a:ext cx="1116469" cy="1426759"/>
            <a:chOff x="1904096" y="4292565"/>
            <a:chExt cx="1116469" cy="1426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98F87A-22D3-400E-AFD0-56A813D4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3437" y="4292565"/>
              <a:ext cx="977787" cy="1004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59E0F9-6789-4A9C-907B-B26DE43D8AAA}"/>
                </a:ext>
              </a:extLst>
            </p:cNvPr>
            <p:cNvSpPr txBox="1"/>
            <p:nvPr/>
          </p:nvSpPr>
          <p:spPr>
            <a:xfrm>
              <a:off x="1904096" y="5303826"/>
              <a:ext cx="111646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Alan W. Dow, III, MD</a:t>
              </a:r>
              <a:endParaRPr lang="en-US" sz="105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F26049-BB21-4E41-AA1E-959F2B4732D1}"/>
              </a:ext>
            </a:extLst>
          </p:cNvPr>
          <p:cNvGrpSpPr/>
          <p:nvPr/>
        </p:nvGrpSpPr>
        <p:grpSpPr>
          <a:xfrm>
            <a:off x="2440836" y="4248262"/>
            <a:ext cx="1155464" cy="1428886"/>
            <a:chOff x="3056100" y="4280930"/>
            <a:chExt cx="1155464" cy="14288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41C91E-A2AC-4261-B8A8-C413CF2AA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6100" y="4280930"/>
              <a:ext cx="814330" cy="10133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ACC5A7-D06B-49CE-AA2E-3CC188E1B8CB}"/>
                </a:ext>
              </a:extLst>
            </p:cNvPr>
            <p:cNvSpPr txBox="1"/>
            <p:nvPr/>
          </p:nvSpPr>
          <p:spPr>
            <a:xfrm>
              <a:off x="3099308" y="5294318"/>
              <a:ext cx="11122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Richard L. Eckert, PhD</a:t>
              </a:r>
              <a:endParaRPr lang="en-US" sz="105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3510A2A-764B-4607-9E3C-6586F853C90B}"/>
              </a:ext>
            </a:extLst>
          </p:cNvPr>
          <p:cNvGrpSpPr/>
          <p:nvPr/>
        </p:nvGrpSpPr>
        <p:grpSpPr>
          <a:xfrm>
            <a:off x="8482303" y="4245616"/>
            <a:ext cx="1016489" cy="1874722"/>
            <a:chOff x="8158619" y="4277590"/>
            <a:chExt cx="1016489" cy="18747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00CB51-D778-4222-9768-7F0F012B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619" y="4277590"/>
              <a:ext cx="736229" cy="1024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98A227-B847-4B05-9DEC-984E24E40257}"/>
                </a:ext>
              </a:extLst>
            </p:cNvPr>
            <p:cNvSpPr txBox="1"/>
            <p:nvPr/>
          </p:nvSpPr>
          <p:spPr>
            <a:xfrm>
              <a:off x="8158619" y="5252066"/>
              <a:ext cx="1016489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Catherine Pipas, MD – First term complete; up for renewal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60645A-3EB3-4442-9982-BF2972296ED6}"/>
              </a:ext>
            </a:extLst>
          </p:cNvPr>
          <p:cNvGrpSpPr/>
          <p:nvPr/>
        </p:nvGrpSpPr>
        <p:grpSpPr>
          <a:xfrm>
            <a:off x="6178933" y="1753869"/>
            <a:ext cx="1065510" cy="1754179"/>
            <a:chOff x="6178843" y="1844286"/>
            <a:chExt cx="1065510" cy="17541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02EED7-DDEE-45C0-8CFB-10F13AAFA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0423" y="1844286"/>
              <a:ext cx="771620" cy="100865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6ABB2E-6B49-4FAA-ABB3-48A460D176A7}"/>
                </a:ext>
              </a:extLst>
            </p:cNvPr>
            <p:cNvSpPr txBox="1"/>
            <p:nvPr/>
          </p:nvSpPr>
          <p:spPr>
            <a:xfrm>
              <a:off x="6178843" y="2859801"/>
              <a:ext cx="10655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Steven Angus, MD – First term complete; up for renewal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C043E4-22D2-4D2A-B03D-D05760E7C183}"/>
              </a:ext>
            </a:extLst>
          </p:cNvPr>
          <p:cNvGrpSpPr/>
          <p:nvPr/>
        </p:nvGrpSpPr>
        <p:grpSpPr>
          <a:xfrm>
            <a:off x="9648272" y="1753869"/>
            <a:ext cx="1082551" cy="1856630"/>
            <a:chOff x="9179383" y="1853202"/>
            <a:chExt cx="1082551" cy="18566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1F3761-4353-428D-8635-C08CB845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630" y="1853202"/>
              <a:ext cx="719254" cy="9908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8C2F87-154D-4D4C-81AB-CC5D4C81B36E}"/>
                </a:ext>
              </a:extLst>
            </p:cNvPr>
            <p:cNvSpPr txBox="1"/>
            <p:nvPr/>
          </p:nvSpPr>
          <p:spPr>
            <a:xfrm>
              <a:off x="9179383" y="2809586"/>
              <a:ext cx="1082551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Vera Donnenberg, PhD – First term complete; up for renewal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61E7627-D6F7-4D00-84EB-CA402DA0D0BE}"/>
              </a:ext>
            </a:extLst>
          </p:cNvPr>
          <p:cNvGrpSpPr/>
          <p:nvPr/>
        </p:nvGrpSpPr>
        <p:grpSpPr>
          <a:xfrm>
            <a:off x="7314924" y="4217074"/>
            <a:ext cx="1054251" cy="1917249"/>
            <a:chOff x="7151149" y="4277590"/>
            <a:chExt cx="1054251" cy="19172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C41F617-2274-4B3C-A43F-EFF3524A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354" y="4277590"/>
              <a:ext cx="830761" cy="100862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533873-72E9-4A72-8801-6889ED388604}"/>
                </a:ext>
              </a:extLst>
            </p:cNvPr>
            <p:cNvSpPr txBox="1"/>
            <p:nvPr/>
          </p:nvSpPr>
          <p:spPr>
            <a:xfrm>
              <a:off x="7151149" y="5294593"/>
              <a:ext cx="1054251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VJ Periyakoil, MD – second term complete; rotating off the ad board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4A1B93-5A2C-44FF-BCEC-F15A87FF6B10}"/>
              </a:ext>
            </a:extLst>
          </p:cNvPr>
          <p:cNvGrpSpPr/>
          <p:nvPr/>
        </p:nvGrpSpPr>
        <p:grpSpPr>
          <a:xfrm>
            <a:off x="4788631" y="4237119"/>
            <a:ext cx="1239344" cy="1568555"/>
            <a:chOff x="5033044" y="4268248"/>
            <a:chExt cx="1239344" cy="15685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5CD8812-C16F-4654-BB3D-AEDB5037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7816" y="4268248"/>
              <a:ext cx="1060793" cy="10090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2CEBE3-6835-4EA1-ABCD-9DB467209A09}"/>
                </a:ext>
              </a:extLst>
            </p:cNvPr>
            <p:cNvSpPr txBox="1"/>
            <p:nvPr/>
          </p:nvSpPr>
          <p:spPr>
            <a:xfrm>
              <a:off x="5033044" y="5259722"/>
              <a:ext cx="123934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Elza Mylona, PhD</a:t>
              </a:r>
              <a:b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(Ex-Officio</a:t>
              </a:r>
              <a:b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GFA Chair-elect)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1AE903-8A03-4924-9EFA-95A709DE73CE}"/>
              </a:ext>
            </a:extLst>
          </p:cNvPr>
          <p:cNvGrpSpPr/>
          <p:nvPr/>
        </p:nvGrpSpPr>
        <p:grpSpPr>
          <a:xfrm>
            <a:off x="2366023" y="1764869"/>
            <a:ext cx="1118577" cy="2003344"/>
            <a:chOff x="2960223" y="1861148"/>
            <a:chExt cx="1118577" cy="200334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C792FCC-B6A8-4779-917A-876DF3995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030" y="1861148"/>
              <a:ext cx="776868" cy="96294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FA0A05-3158-4439-837F-C855EA727A93}"/>
                </a:ext>
              </a:extLst>
            </p:cNvPr>
            <p:cNvSpPr txBox="1"/>
            <p:nvPr/>
          </p:nvSpPr>
          <p:spPr>
            <a:xfrm>
              <a:off x="2960223" y="2802663"/>
              <a:ext cx="111857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ED7D31"/>
                  </a:solidFill>
                  <a:latin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1050" dirty="0">
                  <a:solidFill>
                    <a:srgbClr val="FF0000"/>
                  </a:solidFill>
                </a:rPr>
                <a:t>Aviad “Adi” Haramati, PhD, Chair-elect – Becomes CFAS Chair in November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B051CF-0D1B-41C7-94C3-3484797357A4}"/>
              </a:ext>
            </a:extLst>
          </p:cNvPr>
          <p:cNvGrpSpPr/>
          <p:nvPr/>
        </p:nvGrpSpPr>
        <p:grpSpPr>
          <a:xfrm>
            <a:off x="9593410" y="4245616"/>
            <a:ext cx="1054251" cy="1888707"/>
            <a:chOff x="9052135" y="4269483"/>
            <a:chExt cx="1054251" cy="18887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C8256F-83E7-4491-89FE-4B6477923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1146" y="4269483"/>
              <a:ext cx="804102" cy="10248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565A0C-D01B-4E5A-BB7C-A96793C3E2C4}"/>
                </a:ext>
              </a:extLst>
            </p:cNvPr>
            <p:cNvSpPr txBox="1"/>
            <p:nvPr/>
          </p:nvSpPr>
          <p:spPr>
            <a:xfrm>
              <a:off x="9052135" y="5257944"/>
              <a:ext cx="1054251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Lumy Sawaki Adams, MD – resigned from ad board after joining the NIH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4AE0B7-1704-449D-93A5-5CB55D472D40}"/>
              </a:ext>
            </a:extLst>
          </p:cNvPr>
          <p:cNvGrpSpPr/>
          <p:nvPr/>
        </p:nvGrpSpPr>
        <p:grpSpPr>
          <a:xfrm>
            <a:off x="7314924" y="1763407"/>
            <a:ext cx="1054251" cy="1434243"/>
            <a:chOff x="7228072" y="1840302"/>
            <a:chExt cx="1054251" cy="14342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51DB2C6-1BDC-4334-A5D6-3904BFCC4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34" y="1840302"/>
              <a:ext cx="688454" cy="101969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C34D4C-30A0-48F6-90A1-D4EF4C3CE75B}"/>
                </a:ext>
              </a:extLst>
            </p:cNvPr>
            <p:cNvSpPr txBox="1"/>
            <p:nvPr/>
          </p:nvSpPr>
          <p:spPr>
            <a:xfrm>
              <a:off x="7228072" y="2859047"/>
              <a:ext cx="10542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Stewart </a:t>
              </a:r>
              <a:r>
                <a:rPr lang="en-US" sz="1050" dirty="0" err="1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Babbott</a:t>
              </a:r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MD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C4FF13-1390-4079-9E28-50A6B224BCA4}"/>
              </a:ext>
            </a:extLst>
          </p:cNvPr>
          <p:cNvGrpSpPr/>
          <p:nvPr/>
        </p:nvGrpSpPr>
        <p:grpSpPr>
          <a:xfrm>
            <a:off x="3612496" y="1759727"/>
            <a:ext cx="1087950" cy="2033355"/>
            <a:chOff x="3963317" y="1845823"/>
            <a:chExt cx="1087950" cy="20333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5443F-018C-4873-B11A-99896BE1412D}"/>
                </a:ext>
              </a:extLst>
            </p:cNvPr>
            <p:cNvSpPr txBox="1"/>
            <p:nvPr/>
          </p:nvSpPr>
          <p:spPr>
            <a:xfrm>
              <a:off x="3963317" y="2817349"/>
              <a:ext cx="108795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ED7D31"/>
                  </a:solidFill>
                  <a:latin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1050" dirty="0">
                  <a:solidFill>
                    <a:srgbClr val="FF0000"/>
                  </a:solidFill>
                </a:rPr>
                <a:t>Scott D. Gitlin, MD, Immediate Past Chair – rotating off the ad board in November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0783E8-4A21-432E-8B7A-57F818319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35117" y="1845823"/>
              <a:ext cx="764295" cy="97659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A758A6-0CA8-4353-8BEE-B13008B299FC}"/>
              </a:ext>
            </a:extLst>
          </p:cNvPr>
          <p:cNvGrpSpPr/>
          <p:nvPr/>
        </p:nvGrpSpPr>
        <p:grpSpPr>
          <a:xfrm>
            <a:off x="8369175" y="1753869"/>
            <a:ext cx="933710" cy="1766407"/>
            <a:chOff x="8118586" y="1839435"/>
            <a:chExt cx="933710" cy="176640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F48D45-01C6-4EBE-A575-DB4959DC3474}"/>
                </a:ext>
              </a:extLst>
            </p:cNvPr>
            <p:cNvSpPr txBox="1"/>
            <p:nvPr/>
          </p:nvSpPr>
          <p:spPr>
            <a:xfrm>
              <a:off x="8118586" y="2867178"/>
              <a:ext cx="8916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01267F"/>
                  </a:solidFill>
                </a:defRPr>
              </a:lvl1pPr>
            </a:lstStyle>
            <a:p>
              <a:r>
                <a:rPr lang="en-US" sz="1050" dirty="0">
                  <a:latin typeface="Calibri" panose="020F0502020204030204" pitchFamily="34" charset="0"/>
                  <a:cs typeface="Times New Roman" panose="02020603050405020304" pitchFamily="18" charset="0"/>
                </a:rPr>
                <a:t>Arthur Derse, MD, JD</a:t>
              </a:r>
            </a:p>
            <a:p>
              <a:endParaRPr lang="en-US" sz="105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0B4183E-4FC6-4C0D-915B-0A18E168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38653" y="1839435"/>
              <a:ext cx="913643" cy="103386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A5E2F3-D493-4D6B-A067-EBDC53A77027}"/>
              </a:ext>
            </a:extLst>
          </p:cNvPr>
          <p:cNvGrpSpPr/>
          <p:nvPr/>
        </p:nvGrpSpPr>
        <p:grpSpPr>
          <a:xfrm>
            <a:off x="4899326" y="1753869"/>
            <a:ext cx="1044765" cy="1475264"/>
            <a:chOff x="5016675" y="1846436"/>
            <a:chExt cx="1044765" cy="14752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9639CA-1EDB-45AB-B6D8-65A54E3F6B52}"/>
                </a:ext>
              </a:extLst>
            </p:cNvPr>
            <p:cNvSpPr txBox="1"/>
            <p:nvPr/>
          </p:nvSpPr>
          <p:spPr>
            <a:xfrm>
              <a:off x="5021692" y="2906202"/>
              <a:ext cx="10397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01267F"/>
                  </a:solidFill>
                </a:defRPr>
              </a:lvl1pPr>
            </a:lstStyle>
            <a:p>
              <a:r>
                <a:rPr lang="en-US" sz="1050" dirty="0">
                  <a:latin typeface="Calibri" panose="020F0502020204030204" pitchFamily="34" charset="0"/>
                  <a:cs typeface="Times New Roman" panose="02020603050405020304" pitchFamily="18" charset="0"/>
                </a:rPr>
                <a:t>Nita Ahuja, MD</a:t>
              </a:r>
            </a:p>
            <a:p>
              <a:endParaRPr lang="en-US" sz="105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C4439F0-D41B-417E-8A89-21CE035E5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0288" t="-1" r="13313" b="28744"/>
            <a:stretch/>
          </p:blipFill>
          <p:spPr>
            <a:xfrm>
              <a:off x="5016675" y="1846436"/>
              <a:ext cx="996484" cy="101986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308DAC-B25A-4D16-8464-803B58A6DD39}"/>
              </a:ext>
            </a:extLst>
          </p:cNvPr>
          <p:cNvGrpSpPr/>
          <p:nvPr/>
        </p:nvGrpSpPr>
        <p:grpSpPr>
          <a:xfrm>
            <a:off x="3612513" y="4245616"/>
            <a:ext cx="1094304" cy="1478800"/>
            <a:chOff x="4053515" y="4252515"/>
            <a:chExt cx="1094304" cy="1478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C7D3CD-B01D-43F8-9E3F-14FB899FC4D6}"/>
                </a:ext>
              </a:extLst>
            </p:cNvPr>
            <p:cNvSpPr txBox="1"/>
            <p:nvPr/>
          </p:nvSpPr>
          <p:spPr>
            <a:xfrm>
              <a:off x="4079055" y="5315817"/>
              <a:ext cx="10687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1267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Adam Franks, MD</a:t>
              </a:r>
              <a:endParaRPr lang="en-US" sz="105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4F78D5D-CAE7-4680-A6F2-9853F0A9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515" y="4252515"/>
              <a:ext cx="967525" cy="108480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CF7A7F-1FD2-4A33-8855-414C8261AACF}"/>
              </a:ext>
            </a:extLst>
          </p:cNvPr>
          <p:cNvGrpSpPr/>
          <p:nvPr/>
        </p:nvGrpSpPr>
        <p:grpSpPr>
          <a:xfrm>
            <a:off x="6207344" y="4248790"/>
            <a:ext cx="994291" cy="1605586"/>
            <a:chOff x="6207344" y="4248790"/>
            <a:chExt cx="994291" cy="16055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CCBD72-7931-4B64-B5E7-F80EC4A9BF25}"/>
                </a:ext>
              </a:extLst>
            </p:cNvPr>
            <p:cNvSpPr txBox="1"/>
            <p:nvPr/>
          </p:nvSpPr>
          <p:spPr>
            <a:xfrm>
              <a:off x="6207344" y="5277295"/>
              <a:ext cx="99429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01267F"/>
                  </a:solidFill>
                </a:defRPr>
              </a:lvl1pPr>
            </a:lstStyle>
            <a:p>
              <a:r>
                <a:rPr lang="en-US" sz="1050" dirty="0">
                  <a:latin typeface="Calibri" panose="020F0502020204030204" pitchFamily="34" charset="0"/>
                  <a:cs typeface="Times New Roman" panose="02020603050405020304" pitchFamily="18" charset="0"/>
                </a:rPr>
                <a:t>Serina Neumann, PhD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6EE00F6-0561-42A4-A317-50A6AFC5E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9" r="1" b="14138"/>
            <a:stretch/>
          </p:blipFill>
          <p:spPr>
            <a:xfrm>
              <a:off x="6235402" y="4248790"/>
              <a:ext cx="938175" cy="1033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57356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2DE5AA-AA5A-48B6-B9DD-FB423603B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69" y="1045369"/>
            <a:ext cx="10651067" cy="4767262"/>
          </a:xfrm>
        </p:spPr>
        <p:txBody>
          <a:bodyPr/>
          <a:lstStyle/>
          <a:p>
            <a:r>
              <a:rPr lang="en-US" i="1" dirty="0"/>
              <a:t>The following CFAS Committees are open to all reps: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Advocacy Committee (Art Derse, Chair)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Biomedical Research &amp; Education Comm. (Rich Eckert, Chair)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Communication Committee (Alan Dow, Chair)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Diversity Committee (VJ Periyakoil, Chair)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Mission Alignment Committee (Stewart Babbott, Chair)</a:t>
            </a:r>
          </a:p>
          <a:p>
            <a:pPr marL="457200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Resilience Committee (Cathy Pipas, Chair)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i="1" dirty="0"/>
              <a:t>More details are available at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www.aamc.org/cfas</a:t>
            </a:r>
            <a:r>
              <a:rPr lang="en-US" i="1" dirty="0"/>
              <a:t>. If you wish to join a committee, send an email to Eric at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eweissman@aamc.org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FA989F-C58C-4312-A5EF-659AA20A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CFAS Committees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64B80-50A9-4E83-A840-25EADBA9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D3FE59-4284-2A45-929E-71D2CB10F5B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1103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DBA7-0140-43D5-90EE-968BBBD5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C28A-EACC-461C-ADF8-FBD9CFFA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809" y="1309759"/>
            <a:ext cx="10167992" cy="476726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Stephen Barry, CFAS Engagement Specialist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Logistics, membership management, society outreach, problem solving</a:t>
            </a:r>
          </a:p>
          <a:p>
            <a:pPr marL="342886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Alex Bolt, CFAS Communications Specialist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Presentations, writing, committee support, social media, web work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  <a:p>
            <a:pPr marL="114300" lvl="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Anne Berry, Lead Specialist, Implementation Research and Policy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Wellbeing, research and other programming, science and research outreach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  <a:p>
            <a:pPr marL="114300" lvl="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And reaching me… Don’t be shy! I’m not… </a:t>
            </a:r>
          </a:p>
          <a:p>
            <a:pPr marL="114300" lvl="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Eric Weissman, Senior Director, Society and Faculty Engagement</a:t>
            </a:r>
          </a:p>
          <a:p>
            <a:pPr marL="114300" lvl="1" indent="0">
              <a:buNone/>
            </a:pPr>
            <a:r>
              <a:rPr lang="en-US" sz="2400" dirty="0">
                <a:solidFill>
                  <a:srgbClr val="002060"/>
                </a:solidFill>
                <a:hlinkClick r:id="rId2"/>
              </a:rPr>
              <a:t>eweissman@aamc.org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pPr marL="114300" lvl="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301-437-2572</a:t>
            </a:r>
          </a:p>
          <a:p>
            <a:pPr marL="114300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342886" lvl="1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957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1CBDF1-C1ED-4304-94A2-94722040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Thoughts?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D8FAB-7519-4C85-9383-721830E12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BE33DB-A185-4F36-80FA-39E00C7F45A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03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F2B53F-6EB6-4F3B-94A2-E4DA51BD7884}"/>
              </a:ext>
            </a:extLst>
          </p:cNvPr>
          <p:cNvCxnSpPr>
            <a:cxnSpLocks/>
          </p:cNvCxnSpPr>
          <p:nvPr/>
        </p:nvCxnSpPr>
        <p:spPr bwMode="auto">
          <a:xfrm flipV="1">
            <a:off x="2183014" y="3211635"/>
            <a:ext cx="0" cy="1595658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0CA6B51-9299-4DC5-90AD-C242E1E98249}"/>
              </a:ext>
            </a:extLst>
          </p:cNvPr>
          <p:cNvCxnSpPr/>
          <p:nvPr/>
        </p:nvCxnSpPr>
        <p:spPr bwMode="auto">
          <a:xfrm flipV="1">
            <a:off x="11385027" y="2369354"/>
            <a:ext cx="0" cy="1005840"/>
          </a:xfrm>
          <a:prstGeom prst="line">
            <a:avLst/>
          </a:prstGeom>
          <a:noFill/>
          <a:ln w="28575" cap="flat" cmpd="sng" algn="ctr">
            <a:solidFill>
              <a:srgbClr val="00929F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grpSp>
        <p:nvGrpSpPr>
          <p:cNvPr id="55" name="Group 54"/>
          <p:cNvGrpSpPr/>
          <p:nvPr/>
        </p:nvGrpSpPr>
        <p:grpSpPr>
          <a:xfrm>
            <a:off x="3996699" y="601478"/>
            <a:ext cx="1679080" cy="1667420"/>
            <a:chOff x="5821446" y="1225109"/>
            <a:chExt cx="1719782" cy="170783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75518">
              <a:off x="6479095" y="1225109"/>
              <a:ext cx="1062133" cy="1406799"/>
            </a:xfrm>
            <a:prstGeom prst="rect">
              <a:avLst/>
            </a:prstGeom>
            <a:effectLst>
              <a:outerShdw blurRad="50800" dist="1778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1446" y="1826524"/>
              <a:ext cx="883921" cy="1106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492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36" name="Straight Connector 35"/>
          <p:cNvCxnSpPr>
            <a:cxnSpLocks/>
          </p:cNvCxnSpPr>
          <p:nvPr/>
        </p:nvCxnSpPr>
        <p:spPr bwMode="auto">
          <a:xfrm flipV="1">
            <a:off x="1602879" y="3228814"/>
            <a:ext cx="0" cy="2913568"/>
          </a:xfrm>
          <a:prstGeom prst="line">
            <a:avLst/>
          </a:prstGeom>
          <a:noFill/>
          <a:ln w="28575" cap="flat" cmpd="sng" algn="ctr">
            <a:solidFill>
              <a:srgbClr val="012E5B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Our History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194423" y="4949173"/>
            <a:ext cx="17798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1890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Reformed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66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deans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185" y="1665430"/>
            <a:ext cx="23505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Founded by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medical school deans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3D7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1876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77788" y="-615962"/>
            <a:ext cx="1188720" cy="300482"/>
          </a:xfrm>
          <a:prstGeom prst="rect">
            <a:avLst/>
          </a:prstGeom>
          <a:solidFill>
            <a:schemeClr val="tx1">
              <a:lumMod val="50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591470" y="-615962"/>
            <a:ext cx="1554480" cy="300482"/>
          </a:xfrm>
          <a:prstGeom prst="rect">
            <a:avLst/>
          </a:prstGeom>
          <a:solidFill>
            <a:schemeClr val="tx1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70912" y="-612005"/>
            <a:ext cx="1280160" cy="300482"/>
          </a:xfrm>
          <a:prstGeom prst="rect">
            <a:avLst/>
          </a:prstGeom>
          <a:solidFill>
            <a:srgbClr val="006A72"/>
          </a:solidFill>
          <a:ln w="22225" cap="flat" cmpd="sng" algn="ctr">
            <a:solidFill>
              <a:srgbClr val="006A7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76034" y="-615962"/>
            <a:ext cx="2560320" cy="3004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361316" y="-615962"/>
            <a:ext cx="2286000" cy="300482"/>
          </a:xfrm>
          <a:prstGeom prst="rect">
            <a:avLst/>
          </a:prstGeom>
          <a:solidFill>
            <a:srgbClr val="00929F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9669779" y="-615962"/>
            <a:ext cx="2286000" cy="300482"/>
          </a:xfrm>
          <a:prstGeom prst="rect">
            <a:avLst/>
          </a:prstGeom>
          <a:solidFill>
            <a:srgbClr val="00929F">
              <a:alpha val="85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V="1">
            <a:off x="2611364" y="1272074"/>
            <a:ext cx="0" cy="2103120"/>
          </a:xfrm>
          <a:prstGeom prst="line">
            <a:avLst/>
          </a:prstGeom>
          <a:noFill/>
          <a:ln w="28575" cap="flat" cmpd="sng" algn="ctr">
            <a:solidFill>
              <a:srgbClr val="006A72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599621" y="3263617"/>
            <a:ext cx="0" cy="2743200"/>
          </a:xfrm>
          <a:prstGeom prst="line">
            <a:avLst/>
          </a:prstGeom>
          <a:noFill/>
          <a:ln w="28575" cap="flat" cmpd="sng" algn="ctr">
            <a:solidFill>
              <a:srgbClr val="14898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8812413" y="1018007"/>
            <a:ext cx="0" cy="2377440"/>
          </a:xfrm>
          <a:prstGeom prst="line">
            <a:avLst/>
          </a:prstGeom>
          <a:noFill/>
          <a:ln w="28575" cap="flat" cmpd="sng" algn="ctr">
            <a:solidFill>
              <a:srgbClr val="00929F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10901971" y="3142336"/>
            <a:ext cx="0" cy="2305050"/>
          </a:xfrm>
          <a:prstGeom prst="line">
            <a:avLst/>
          </a:prstGeom>
          <a:noFill/>
          <a:ln w="28575" cap="flat" cmpd="sng" algn="ctr">
            <a:solidFill>
              <a:srgbClr val="26A2AD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2699999" y="1098889"/>
            <a:ext cx="1896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7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Flexner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A7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Report released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A7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27180" y="4431764"/>
            <a:ext cx="2546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1965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Coggeshall Report: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AAMC m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DC;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898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Reorganized to include teaching hospitals, faculty, and medical students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26444" y="3456629"/>
            <a:ext cx="2434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A2A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A2A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Council of Faculty &amp; Academic Societies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A2A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created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17012" y="1504986"/>
            <a:ext cx="228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9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 of Directors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9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established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9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2008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313265" y="1553821"/>
            <a:ext cx="0" cy="1828800"/>
          </a:xfrm>
          <a:prstGeom prst="line">
            <a:avLst/>
          </a:prstGeom>
          <a:noFill/>
          <a:ln w="28575" cap="flat" cmpd="sng" algn="ctr">
            <a:solidFill>
              <a:srgbClr val="001F3C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46" name="Rectangle 45"/>
          <p:cNvSpPr/>
          <p:nvPr/>
        </p:nvSpPr>
        <p:spPr bwMode="auto">
          <a:xfrm>
            <a:off x="12080740" y="-615962"/>
            <a:ext cx="274320" cy="300482"/>
          </a:xfrm>
          <a:prstGeom prst="rect">
            <a:avLst/>
          </a:prstGeom>
          <a:solidFill>
            <a:srgbClr val="00929F">
              <a:alpha val="67843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888055" y="3755830"/>
            <a:ext cx="1602498" cy="1589771"/>
            <a:chOff x="1513396" y="666699"/>
            <a:chExt cx="5830835" cy="5784528"/>
          </a:xfrm>
        </p:grpSpPr>
        <p:pic>
          <p:nvPicPr>
            <p:cNvPr id="50" name="Picture 49" descr="planning_for_medical_progre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77669">
              <a:off x="1513396" y="666699"/>
              <a:ext cx="3604037" cy="4929873"/>
            </a:xfrm>
            <a:prstGeom prst="rect">
              <a:avLst/>
            </a:prstGeom>
            <a:effectLst>
              <a:outerShdw blurRad="50800" dist="1778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2" descr="http://storage.lib.uchicago.edu/ucpa/series1/derivatives_series1/apf1-01737r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89448" y="2533859"/>
              <a:ext cx="3154783" cy="39173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492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34" y="1110777"/>
            <a:ext cx="649095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28" y="4285378"/>
            <a:ext cx="449049" cy="64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85" y="873729"/>
            <a:ext cx="787606" cy="56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4055" y="4898884"/>
            <a:ext cx="2081542" cy="1281395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935974-DAF0-48F9-B9AC-B0BDD384A6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2915" b="4193"/>
          <a:stretch/>
        </p:blipFill>
        <p:spPr>
          <a:xfrm>
            <a:off x="5975435" y="5284074"/>
            <a:ext cx="1086511" cy="85830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540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759EFA-6AD0-4E33-83F3-DF285CFD64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55" y="5661022"/>
            <a:ext cx="1364239" cy="962721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540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E2C8AF3-5095-4BF7-9E10-CD16342E2E14}"/>
              </a:ext>
            </a:extLst>
          </p:cNvPr>
          <p:cNvSpPr txBox="1">
            <a:spLocks/>
          </p:cNvSpPr>
          <p:nvPr/>
        </p:nvSpPr>
        <p:spPr bwMode="auto">
          <a:xfrm>
            <a:off x="10048812" y="1448111"/>
            <a:ext cx="1938775" cy="83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89000" rtl="0" eaLnBrk="1" fontAlgn="base" hangingPunct="1">
              <a:lnSpc>
                <a:spcPct val="88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0000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284163" algn="l" defTabSz="889000" rtl="0" eaLnBrk="1" fontAlgn="base" hangingPunct="1">
              <a:lnSpc>
                <a:spcPct val="88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804863" indent="-292100" algn="l" defTabSz="889000" rtl="0" eaLnBrk="1" fontAlgn="base" hangingPunct="1">
              <a:lnSpc>
                <a:spcPct val="88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01738" indent="-282575" algn="l" defTabSz="889000" rtl="0" eaLnBrk="1" fontAlgn="base" hangingPunct="1">
              <a:lnSpc>
                <a:spcPct val="88000"/>
              </a:lnSpc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6002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5pPr>
            <a:lvl6pPr marL="20574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6pPr>
            <a:lvl7pPr marL="25146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7pPr>
            <a:lvl8pPr marL="29718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8pPr>
            <a:lvl9pPr marL="3429000" indent="-284163" algn="l" defTabSz="889000" rtl="0" eaLnBrk="1" fontAlgn="base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Char char="o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88000"/>
              </a:lnSpc>
              <a:spcBef>
                <a:spcPct val="50000"/>
              </a:spcBef>
              <a:spcAft>
                <a:spcPct val="0"/>
              </a:spcAft>
              <a:buClr>
                <a:srgbClr val="013D79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AAMC moves to 655 K St. NW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BB7A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1BB7AC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CB1B04D-FB6A-4094-B155-2804BA7C816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7816"/>
          <a:stretch/>
        </p:blipFill>
        <p:spPr>
          <a:xfrm>
            <a:off x="10048812" y="390887"/>
            <a:ext cx="1170608" cy="961628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254000" dist="38100" dir="2700000" sx="98000" sy="98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BB27F3-3DF0-4F25-BBDB-1D3236C544EB}"/>
              </a:ext>
            </a:extLst>
          </p:cNvPr>
          <p:cNvGrpSpPr/>
          <p:nvPr/>
        </p:nvGrpSpPr>
        <p:grpSpPr>
          <a:xfrm>
            <a:off x="19050" y="3142923"/>
            <a:ext cx="12161520" cy="300482"/>
            <a:chOff x="0" y="6171835"/>
            <a:chExt cx="14582554" cy="30048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F4A691D-0D59-47EE-883B-65FE31682A63}"/>
                </a:ext>
              </a:extLst>
            </p:cNvPr>
            <p:cNvSpPr/>
            <p:nvPr/>
          </p:nvSpPr>
          <p:spPr bwMode="auto">
            <a:xfrm>
              <a:off x="0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1D163E-A765-44F6-B55C-AE4789539032}"/>
                </a:ext>
              </a:extLst>
            </p:cNvPr>
            <p:cNvSpPr/>
            <p:nvPr/>
          </p:nvSpPr>
          <p:spPr bwMode="auto">
            <a:xfrm>
              <a:off x="1217621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3F27032-FF1D-427E-BADC-CF690FB0FD8E}"/>
                </a:ext>
              </a:extLst>
            </p:cNvPr>
            <p:cNvSpPr/>
            <p:nvPr/>
          </p:nvSpPr>
          <p:spPr bwMode="auto">
            <a:xfrm>
              <a:off x="2435242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10D5BEC-5856-4336-95D3-23D22CD0105C}"/>
                </a:ext>
              </a:extLst>
            </p:cNvPr>
            <p:cNvSpPr/>
            <p:nvPr/>
          </p:nvSpPr>
          <p:spPr bwMode="auto">
            <a:xfrm>
              <a:off x="3652863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A7D754C-991B-471A-8302-C94D8796125B}"/>
                </a:ext>
              </a:extLst>
            </p:cNvPr>
            <p:cNvSpPr/>
            <p:nvPr/>
          </p:nvSpPr>
          <p:spPr bwMode="auto">
            <a:xfrm>
              <a:off x="4870484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6E414E2-898C-40A2-B31F-30168868C048}"/>
                </a:ext>
              </a:extLst>
            </p:cNvPr>
            <p:cNvSpPr/>
            <p:nvPr/>
          </p:nvSpPr>
          <p:spPr bwMode="auto">
            <a:xfrm>
              <a:off x="6088105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A707DA-5D5C-4050-A935-23174EF12DBA}"/>
                </a:ext>
              </a:extLst>
            </p:cNvPr>
            <p:cNvSpPr/>
            <p:nvPr/>
          </p:nvSpPr>
          <p:spPr bwMode="auto">
            <a:xfrm>
              <a:off x="7305726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6D5A0C-A1EA-4610-A366-DCC33B1DD749}"/>
                </a:ext>
              </a:extLst>
            </p:cNvPr>
            <p:cNvSpPr/>
            <p:nvPr/>
          </p:nvSpPr>
          <p:spPr bwMode="auto">
            <a:xfrm>
              <a:off x="8523347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A43D1AA-F8CE-4CF9-9886-07CBD064C0E7}"/>
                </a:ext>
              </a:extLst>
            </p:cNvPr>
            <p:cNvSpPr/>
            <p:nvPr/>
          </p:nvSpPr>
          <p:spPr bwMode="auto">
            <a:xfrm>
              <a:off x="9740968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D1CE194-B298-4EC1-9F0D-68DD244CF545}"/>
                </a:ext>
              </a:extLst>
            </p:cNvPr>
            <p:cNvSpPr/>
            <p:nvPr/>
          </p:nvSpPr>
          <p:spPr bwMode="auto">
            <a:xfrm>
              <a:off x="10958589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9627AA8-00DD-4670-8F44-AE7C67732E46}"/>
                </a:ext>
              </a:extLst>
            </p:cNvPr>
            <p:cNvSpPr/>
            <p:nvPr/>
          </p:nvSpPr>
          <p:spPr bwMode="auto">
            <a:xfrm>
              <a:off x="12176210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3E52C6-8F32-4966-914B-E4ADB95D2D4B}"/>
                </a:ext>
              </a:extLst>
            </p:cNvPr>
            <p:cNvSpPr/>
            <p:nvPr/>
          </p:nvSpPr>
          <p:spPr bwMode="auto">
            <a:xfrm>
              <a:off x="13393834" y="6171835"/>
              <a:ext cx="1188720" cy="30048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DE2A8F2-1B06-4D6F-A3EA-64BFFF4E83CA}"/>
              </a:ext>
            </a:extLst>
          </p:cNvPr>
          <p:cNvSpPr txBox="1"/>
          <p:nvPr/>
        </p:nvSpPr>
        <p:spPr>
          <a:xfrm>
            <a:off x="2249447" y="3478921"/>
            <a:ext cx="2974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Zapffe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becomes secretary-treasurer (serves until 1948)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3D7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1903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B2910C4-42C7-43EB-8D7A-E07D74421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222" r="14268" b="2277"/>
          <a:stretch/>
        </p:blipFill>
        <p:spPr>
          <a:xfrm>
            <a:off x="2006775" y="4949173"/>
            <a:ext cx="745847" cy="107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" name="Slide Number Placeholder 5">
            <a:extLst>
              <a:ext uri="{FF2B5EF4-FFF2-40B4-BE49-F238E27FC236}">
                <a16:creationId xmlns:a16="http://schemas.microsoft.com/office/drawing/2014/main" id="{F0383A8D-A390-4233-A948-D7C2BA215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2019 AAMC. May not be reproduced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17420493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303106" y="5930416"/>
            <a:ext cx="1820314" cy="914400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07799" y="5158570"/>
            <a:ext cx="4301737" cy="12801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155593" y="5158570"/>
            <a:ext cx="3474720" cy="1280160"/>
          </a:xfrm>
          <a:prstGeom prst="rect">
            <a:avLst/>
          </a:prstGeom>
          <a:solidFill>
            <a:srgbClr val="7030A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19100" y="347298"/>
            <a:ext cx="11390437" cy="1371600"/>
          </a:xfrm>
          <a:prstGeom prst="rect">
            <a:avLst/>
          </a:prstGeom>
          <a:solidFill>
            <a:schemeClr val="tx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156241" y="3456024"/>
            <a:ext cx="7653297" cy="17373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59735" y="1723259"/>
            <a:ext cx="7653297" cy="17373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19100" y="1723259"/>
            <a:ext cx="3749040" cy="20116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371" y="525706"/>
            <a:ext cx="7728677" cy="575948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</a:rPr>
              <a:t>Corporate Profile</a:t>
            </a:r>
          </a:p>
        </p:txBody>
      </p:sp>
      <p:sp>
        <p:nvSpPr>
          <p:cNvPr id="1035" name="Content Placeholder 1034"/>
          <p:cNvSpPr>
            <a:spLocks noGrp="1"/>
          </p:cNvSpPr>
          <p:nvPr>
            <p:ph idx="1"/>
          </p:nvPr>
        </p:nvSpPr>
        <p:spPr>
          <a:xfrm>
            <a:off x="3755371" y="959459"/>
            <a:ext cx="7725537" cy="544958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 AAMC is a not-for-profit 501(c)(3) educational association whose purpose is to advance medical education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000146" y="5486353"/>
            <a:ext cx="2592536" cy="677108"/>
          </a:xfrm>
          <a:prstGeom prst="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6213" lvl="1"/>
            <a:r>
              <a:rPr lang="en-US" sz="1800" b="0" dirty="0"/>
              <a:t>Fiscal year ends </a:t>
            </a:r>
          </a:p>
          <a:p>
            <a:pPr marL="176213" lvl="1"/>
            <a:r>
              <a:rPr lang="en-US" dirty="0"/>
              <a:t>June 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7539" y="1942401"/>
            <a:ext cx="18963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Illinois corporation founded in </a:t>
            </a:r>
            <a:r>
              <a:rPr lang="en-US" sz="4000" dirty="0"/>
              <a:t>1876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12894" y="2182269"/>
            <a:ext cx="19780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800" b="0" dirty="0"/>
              <a:t>Medical Schools </a:t>
            </a:r>
          </a:p>
          <a:p>
            <a:pPr marL="0" lvl="2"/>
            <a:r>
              <a:rPr lang="en-US" dirty="0"/>
              <a:t>155 in US, </a:t>
            </a:r>
          </a:p>
          <a:p>
            <a:pPr marL="0" lvl="2"/>
            <a:r>
              <a:rPr lang="en-US" dirty="0"/>
              <a:t>17 in Canada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01860" y="2182269"/>
            <a:ext cx="11721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1800" b="0" dirty="0"/>
              <a:t>Teaching </a:t>
            </a:r>
          </a:p>
          <a:p>
            <a:pPr marL="0" lvl="2"/>
            <a:r>
              <a:rPr lang="en-US" sz="1800" b="0" dirty="0"/>
              <a:t>Hospitals</a:t>
            </a:r>
          </a:p>
          <a:p>
            <a:pPr marL="0" lvl="2"/>
            <a:r>
              <a:rPr lang="en-US" b="0" dirty="0"/>
              <a:t> </a:t>
            </a:r>
            <a:r>
              <a:rPr lang="en-US" dirty="0"/>
              <a:t>400+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71686" y="2182269"/>
            <a:ext cx="12618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1800" b="0" dirty="0"/>
              <a:t>Academic </a:t>
            </a:r>
          </a:p>
          <a:p>
            <a:pPr marL="0" lvl="2"/>
            <a:r>
              <a:rPr lang="en-US" sz="1800" b="0" dirty="0"/>
              <a:t>Societies </a:t>
            </a:r>
          </a:p>
          <a:p>
            <a:pPr marL="0" lvl="2"/>
            <a:r>
              <a:rPr lang="en-US" dirty="0"/>
              <a:t>80+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21796" y="177902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800" dirty="0"/>
              <a:t>Membership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21796" y="3516637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800" dirty="0"/>
              <a:t>Major Services</a:t>
            </a:r>
          </a:p>
        </p:txBody>
      </p:sp>
      <p:sp>
        <p:nvSpPr>
          <p:cNvPr id="1024" name="Rectangle 1023"/>
          <p:cNvSpPr/>
          <p:nvPr/>
        </p:nvSpPr>
        <p:spPr>
          <a:xfrm>
            <a:off x="4421796" y="4436876"/>
            <a:ext cx="1921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1800" b="0" dirty="0"/>
              <a:t>Medical College Admissions Test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05235" y="4436876"/>
            <a:ext cx="2859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1800" b="0" dirty="0"/>
              <a:t>American Medical College </a:t>
            </a:r>
          </a:p>
          <a:p>
            <a:pPr marL="0" lvl="2" algn="ctr"/>
            <a:r>
              <a:rPr lang="en-US" sz="1800" b="0" dirty="0"/>
              <a:t>Application Service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274263" y="4436876"/>
            <a:ext cx="2561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1800" b="0" dirty="0"/>
              <a:t>Electronic Residency Application Service</a:t>
            </a:r>
          </a:p>
        </p:txBody>
      </p:sp>
      <p:sp>
        <p:nvSpPr>
          <p:cNvPr id="1034" name="Rectangle 1033"/>
          <p:cNvSpPr/>
          <p:nvPr/>
        </p:nvSpPr>
        <p:spPr>
          <a:xfrm>
            <a:off x="5367287" y="5347854"/>
            <a:ext cx="2177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800" b="0" dirty="0"/>
              <a:t>AAMC moved into </a:t>
            </a:r>
          </a:p>
          <a:p>
            <a:pPr marL="0" lvl="1"/>
            <a:r>
              <a:rPr lang="en-US" sz="1800" b="0" dirty="0"/>
              <a:t>655 K Street on </a:t>
            </a:r>
          </a:p>
          <a:p>
            <a:pPr marL="0" lvl="1"/>
            <a:r>
              <a:rPr lang="en-US" dirty="0"/>
              <a:t>May 20,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10" t="-1" b="12771"/>
          <a:stretch/>
        </p:blipFill>
        <p:spPr>
          <a:xfrm>
            <a:off x="1832696" y="495583"/>
            <a:ext cx="1549806" cy="1097280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 bwMode="auto">
          <a:xfrm>
            <a:off x="3568936" y="546801"/>
            <a:ext cx="0" cy="100584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0" y="1718898"/>
            <a:ext cx="12192000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168140" y="3443673"/>
            <a:ext cx="7955280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168140" y="5187287"/>
            <a:ext cx="7955280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419100" y="3632436"/>
            <a:ext cx="3749040" cy="280629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3422" y="5187287"/>
            <a:ext cx="3399448" cy="923330"/>
          </a:xfrm>
          <a:prstGeom prst="rect">
            <a:avLst/>
          </a:prstGeom>
          <a:noFill/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lvl="3"/>
            <a:r>
              <a:rPr lang="en-US" sz="1800" b="0" dirty="0"/>
              <a:t>Full-time employees</a:t>
            </a:r>
          </a:p>
          <a:p>
            <a:pPr marL="0" lvl="3"/>
            <a:r>
              <a:rPr lang="en-US" sz="1800" b="0" dirty="0"/>
              <a:t>Competitive benefits plans including 403(b) retirement plan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22" y="387659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800" dirty="0"/>
              <a:t>Employment</a:t>
            </a:r>
          </a:p>
        </p:txBody>
      </p:sp>
      <p:sp>
        <p:nvSpPr>
          <p:cNvPr id="1030" name="Rectangle 1029"/>
          <p:cNvSpPr/>
          <p:nvPr/>
        </p:nvSpPr>
        <p:spPr>
          <a:xfrm>
            <a:off x="1033485" y="4356494"/>
            <a:ext cx="1168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741</a:t>
            </a:r>
            <a:r>
              <a:rPr lang="en-US" sz="3600" dirty="0"/>
              <a:t> 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-41824" y="3626979"/>
            <a:ext cx="4206240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168140" y="1718898"/>
            <a:ext cx="0" cy="513910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7630313" y="5187287"/>
            <a:ext cx="0" cy="137160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84" y="4348810"/>
            <a:ext cx="1154092" cy="774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157" y="1897306"/>
            <a:ext cx="884085" cy="16096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7A3906-9F69-4998-8685-3CBAE3E75CCA}"/>
              </a:ext>
            </a:extLst>
          </p:cNvPr>
          <p:cNvGrpSpPr/>
          <p:nvPr/>
        </p:nvGrpSpPr>
        <p:grpSpPr>
          <a:xfrm>
            <a:off x="4594271" y="3934373"/>
            <a:ext cx="1576429" cy="523220"/>
            <a:chOff x="4594271" y="3934373"/>
            <a:chExt cx="1576429" cy="523220"/>
          </a:xfrm>
        </p:grpSpPr>
        <p:sp>
          <p:nvSpPr>
            <p:cNvPr id="1025" name="Rectangle 1024"/>
            <p:cNvSpPr/>
            <p:nvPr/>
          </p:nvSpPr>
          <p:spPr>
            <a:xfrm>
              <a:off x="4973962" y="3934373"/>
              <a:ext cx="11967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en-US" sz="2800" dirty="0"/>
                <a:t>MCAT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271" y="4021171"/>
              <a:ext cx="305534" cy="3657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65CD74-455E-438D-A66A-A8ECF364687D}"/>
              </a:ext>
            </a:extLst>
          </p:cNvPr>
          <p:cNvGrpSpPr/>
          <p:nvPr/>
        </p:nvGrpSpPr>
        <p:grpSpPr>
          <a:xfrm>
            <a:off x="6876715" y="3934373"/>
            <a:ext cx="1916516" cy="523220"/>
            <a:chOff x="6876715" y="3934373"/>
            <a:chExt cx="1916516" cy="523220"/>
          </a:xfrm>
        </p:grpSpPr>
        <p:sp>
          <p:nvSpPr>
            <p:cNvPr id="1027" name="Rectangle 1026"/>
            <p:cNvSpPr/>
            <p:nvPr/>
          </p:nvSpPr>
          <p:spPr>
            <a:xfrm>
              <a:off x="7290897" y="3934373"/>
              <a:ext cx="15023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en-US" sz="2800" dirty="0"/>
                <a:t>AMCAS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6715" y="4021171"/>
              <a:ext cx="305534" cy="3657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DC411B-612B-423B-89A0-6DF5B8855008}"/>
              </a:ext>
            </a:extLst>
          </p:cNvPr>
          <p:cNvGrpSpPr/>
          <p:nvPr/>
        </p:nvGrpSpPr>
        <p:grpSpPr>
          <a:xfrm>
            <a:off x="9781596" y="3934373"/>
            <a:ext cx="1546609" cy="523220"/>
            <a:chOff x="9781596" y="3934373"/>
            <a:chExt cx="1546609" cy="523220"/>
          </a:xfrm>
        </p:grpSpPr>
        <p:sp>
          <p:nvSpPr>
            <p:cNvPr id="1028" name="Rectangle 1027"/>
            <p:cNvSpPr/>
            <p:nvPr/>
          </p:nvSpPr>
          <p:spPr>
            <a:xfrm>
              <a:off x="10146471" y="3934373"/>
              <a:ext cx="11817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en-US" sz="2800" dirty="0"/>
                <a:t>ERAS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1596" y="4021171"/>
              <a:ext cx="305534" cy="36576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85" y="5400840"/>
            <a:ext cx="611891" cy="8731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133" y="5503854"/>
            <a:ext cx="808942" cy="5883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342" y="2184863"/>
            <a:ext cx="940473" cy="9071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932" y="2335231"/>
            <a:ext cx="804138" cy="6063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85" y="2379082"/>
            <a:ext cx="853423" cy="5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70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CEBA-F929-41BB-BC7D-B5C8094E4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655 K Street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D9299-34F0-46D3-AAC7-0596C8874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660" y="2159308"/>
            <a:ext cx="2657923" cy="1096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3FF0A-2527-4D32-9C8D-FBBC8351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472" y="3693771"/>
            <a:ext cx="3921286" cy="643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9EFB1-11C2-4EA2-BC24-13D9FB70C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235" y="865002"/>
            <a:ext cx="3310772" cy="98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BC44F1-F7B9-4DCD-8705-B01CBA3957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60" b="5813"/>
          <a:stretch/>
        </p:blipFill>
        <p:spPr>
          <a:xfrm>
            <a:off x="7767368" y="4752088"/>
            <a:ext cx="2729205" cy="123319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284F15-AB19-4CBD-808D-529AC8D42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0977" y="1702484"/>
            <a:ext cx="6023931" cy="34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485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AAMC as Partner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853"/>
          <a:stretch/>
        </p:blipFill>
        <p:spPr>
          <a:xfrm>
            <a:off x="6552105" y="1925542"/>
            <a:ext cx="3482357" cy="885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BA13B-1ECB-4996-B6BD-EB42FC66EABC}"/>
              </a:ext>
            </a:extLst>
          </p:cNvPr>
          <p:cNvSpPr txBox="1"/>
          <p:nvPr/>
        </p:nvSpPr>
        <p:spPr>
          <a:xfrm>
            <a:off x="1943100" y="3823000"/>
            <a:ext cx="350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3D79"/>
                </a:solidFill>
              </a:rPr>
              <a:t>www.lcme.org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B5EB3-5673-45F4-8BC7-F8BA1222D2C1}"/>
              </a:ext>
            </a:extLst>
          </p:cNvPr>
          <p:cNvSpPr txBox="1"/>
          <p:nvPr/>
        </p:nvSpPr>
        <p:spPr>
          <a:xfrm>
            <a:off x="6744519" y="3823000"/>
            <a:ext cx="309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3D79"/>
                </a:solidFill>
              </a:rPr>
              <a:t>www.ipec.org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C4A13-825A-4959-BDF3-5AA0E2866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721393"/>
            <a:ext cx="2346102" cy="1707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10D1D0-9E9D-4FD2-9C4B-03B5E92DC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432" y="4780521"/>
            <a:ext cx="7965031" cy="960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141947-5715-4320-9081-ACD7EA108EBD}"/>
              </a:ext>
            </a:extLst>
          </p:cNvPr>
          <p:cNvSpPr txBox="1"/>
          <p:nvPr/>
        </p:nvSpPr>
        <p:spPr>
          <a:xfrm>
            <a:off x="3704597" y="5616671"/>
            <a:ext cx="449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www.physicianaccountability.org</a:t>
            </a:r>
          </a:p>
        </p:txBody>
      </p:sp>
    </p:spTree>
    <p:extLst>
      <p:ext uri="{BB962C8B-B14F-4D97-AF65-F5344CB8AC3E}">
        <p14:creationId xmlns:p14="http://schemas.microsoft.com/office/powerpoint/2010/main" val="336709293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077" y="174547"/>
            <a:ext cx="9453282" cy="627138"/>
          </a:xfrm>
        </p:spPr>
        <p:txBody>
          <a:bodyPr>
            <a:noAutofit/>
          </a:bodyPr>
          <a:lstStyle/>
          <a:p>
            <a:r>
              <a:rPr lang="en-US" dirty="0"/>
              <a:t>2020-2021 Board of Directors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221091" y="2434333"/>
            <a:ext cx="1473130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David J. Skorton, MD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President &amp; CEO</a:t>
            </a:r>
          </a:p>
        </p:txBody>
      </p:sp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4366196" y="2434333"/>
            <a:ext cx="172980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Joseph E. Kerschner, MD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Immediate Past Chair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spc="27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TextBox 23"/>
          <p:cNvSpPr txBox="1">
            <a:spLocks noChangeArrowheads="1"/>
          </p:cNvSpPr>
          <p:nvPr/>
        </p:nvSpPr>
        <p:spPr bwMode="auto">
          <a:xfrm>
            <a:off x="6184389" y="4309406"/>
            <a:ext cx="1473130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50" kern="0" spc="27" dirty="0">
                <a:solidFill>
                  <a:schemeClr val="tx1"/>
                </a:solidFill>
              </a:rPr>
              <a:t>Beverley H. Johnson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87093" y="2434333"/>
            <a:ext cx="185286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J. Larry Jameson, MD, PhD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50" kern="0" spc="27" dirty="0">
                <a:solidFill>
                  <a:schemeClr val="tx1"/>
                </a:solidFill>
              </a:rPr>
              <a:t>Chair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083869" y="4310102"/>
            <a:ext cx="13257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Lee D. Jones, MD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089933" y="2434334"/>
            <a:ext cx="132573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Peter F. Buckley, 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MD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93316" y="4309406"/>
            <a:ext cx="132573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50" kern="0" spc="27" dirty="0">
                <a:solidFill>
                  <a:schemeClr val="tx1"/>
                </a:solidFill>
              </a:rPr>
              <a:t>Aviad Haramati</a:t>
            </a:r>
            <a:r>
              <a:rPr lang="fr-FR" sz="950" kern="0" spc="27">
                <a:solidFill>
                  <a:schemeClr val="tx1"/>
                </a:solidFill>
              </a:rPr>
              <a:t>, PhD</a:t>
            </a:r>
            <a:endParaRPr lang="en-US" sz="950" kern="0" spc="27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86449" y="4310101"/>
            <a:ext cx="132573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950" kern="0" spc="27" dirty="0">
                <a:solidFill>
                  <a:schemeClr val="tx1"/>
                </a:solidFill>
              </a:rPr>
              <a:t>Danny Jacobs, </a:t>
            </a:r>
            <a:br>
              <a:rPr lang="fr-FR" sz="950" kern="0" spc="27" dirty="0">
                <a:solidFill>
                  <a:schemeClr val="tx1"/>
                </a:solidFill>
              </a:rPr>
            </a:br>
            <a:r>
              <a:rPr lang="fr-FR" sz="950" kern="0" spc="27" dirty="0">
                <a:solidFill>
                  <a:schemeClr val="tx1"/>
                </a:solidFill>
              </a:rPr>
              <a:t>MD, MPH</a:t>
            </a:r>
            <a:endParaRPr lang="en-US" sz="950" kern="0" spc="27" dirty="0">
              <a:solidFill>
                <a:schemeClr val="tx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483" y="1037188"/>
            <a:ext cx="1087308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597" y="1035765"/>
            <a:ext cx="1057572" cy="13730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9" name="Rectangle 78"/>
          <p:cNvSpPr/>
          <p:nvPr/>
        </p:nvSpPr>
        <p:spPr>
          <a:xfrm>
            <a:off x="4368831" y="6112070"/>
            <a:ext cx="13881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Kate Walsh, MPH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1091" y="6112070"/>
            <a:ext cx="14481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Marie C. Walters, PhD, MS</a:t>
            </a:r>
          </a:p>
        </p:txBody>
      </p:sp>
      <p:sp>
        <p:nvSpPr>
          <p:cNvPr id="43" name="TextBox 23"/>
          <p:cNvSpPr txBox="1">
            <a:spLocks noChangeArrowheads="1"/>
          </p:cNvSpPr>
          <p:nvPr/>
        </p:nvSpPr>
        <p:spPr bwMode="auto">
          <a:xfrm>
            <a:off x="2463497" y="2434333"/>
            <a:ext cx="187119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Kirk A. Calhoun, MD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50" kern="0" spc="27" dirty="0">
                <a:solidFill>
                  <a:schemeClr val="tx1"/>
                </a:solidFill>
              </a:rPr>
              <a:t>Chair-elect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837533" y="2434334"/>
            <a:ext cx="1633276" cy="238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Julie A. </a:t>
            </a:r>
            <a:r>
              <a:rPr lang="en-US" sz="950" kern="0" spc="27" dirty="0" err="1">
                <a:solidFill>
                  <a:schemeClr val="tx1"/>
                </a:solidFill>
              </a:rPr>
              <a:t>Freischlag</a:t>
            </a:r>
            <a:r>
              <a:rPr lang="en-US" sz="950" kern="0" spc="27" dirty="0">
                <a:solidFill>
                  <a:schemeClr val="tx1"/>
                </a:solidFill>
              </a:rPr>
              <a:t>, MD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2463168" y="4310102"/>
            <a:ext cx="1521497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Brittany N. Hasty, MD, MHPE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865408" y="4310101"/>
            <a:ext cx="163327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Gabriela K. Popescu, 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PhD, MS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463" y="1027258"/>
            <a:ext cx="1101658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7558" r="3122"/>
          <a:stretch/>
        </p:blipFill>
        <p:spPr>
          <a:xfrm>
            <a:off x="6283682" y="2905431"/>
            <a:ext cx="1093402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7284"/>
          <a:stretch/>
        </p:blipFill>
        <p:spPr>
          <a:xfrm>
            <a:off x="2544095" y="4717647"/>
            <a:ext cx="1102486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ctangle 35"/>
          <p:cNvSpPr/>
          <p:nvPr/>
        </p:nvSpPr>
        <p:spPr>
          <a:xfrm>
            <a:off x="698548" y="6112071"/>
            <a:ext cx="14659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Elizabeth L. Travis, 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PhD, MEd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3715" r="4248" b="20338"/>
          <a:stretch/>
        </p:blipFill>
        <p:spPr>
          <a:xfrm>
            <a:off x="808397" y="4674269"/>
            <a:ext cx="110248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456511" y="6112071"/>
            <a:ext cx="157985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Michael Waldrum, MD, </a:t>
            </a:r>
            <a:br>
              <a:rPr lang="en-US" sz="950" kern="0" spc="27" dirty="0">
                <a:solidFill>
                  <a:schemeClr val="tx1"/>
                </a:solidFill>
              </a:rPr>
            </a:br>
            <a:r>
              <a:rPr lang="en-US" sz="950" kern="0" spc="27" dirty="0">
                <a:solidFill>
                  <a:schemeClr val="tx1"/>
                </a:solidFill>
              </a:rPr>
              <a:t>MSC, MBA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b="9705"/>
          <a:stretch/>
        </p:blipFill>
        <p:spPr>
          <a:xfrm>
            <a:off x="6297285" y="4717647"/>
            <a:ext cx="1061884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5039" y="2905431"/>
            <a:ext cx="979260" cy="13709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2CB691-F614-4681-9C7D-297AE4DA12E5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6949" r="7726" b="18693"/>
          <a:stretch/>
        </p:blipFill>
        <p:spPr bwMode="auto">
          <a:xfrm>
            <a:off x="8169463" y="1027258"/>
            <a:ext cx="1063625" cy="13710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50187FB-6BC3-4373-890E-0B8AF6BA682A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6329" b="26621"/>
          <a:stretch/>
        </p:blipFill>
        <p:spPr bwMode="auto">
          <a:xfrm>
            <a:off x="8178476" y="2921230"/>
            <a:ext cx="1079500" cy="13710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487184B-0091-40CD-A7CC-FA9E2C1272A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83" y="4703267"/>
            <a:ext cx="105462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708B5A6E-F3CD-4E4B-AA9C-63B0CB636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56830"/>
            <a:ext cx="4930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2020 AAMC. May not be reproduced without permission.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4435628-E8BC-4B15-8E40-6548BDAA0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1" t="9070" b="31207"/>
          <a:stretch/>
        </p:blipFill>
        <p:spPr>
          <a:xfrm>
            <a:off x="804935" y="1036493"/>
            <a:ext cx="106168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5FEEE-993F-4C77-9C78-B960F41D764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004" r="3407"/>
          <a:stretch/>
        </p:blipFill>
        <p:spPr>
          <a:xfrm>
            <a:off x="800593" y="2920701"/>
            <a:ext cx="1054331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7709271-61DE-4B26-8284-0A4E768E7F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04" y="2920701"/>
            <a:ext cx="979714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E4DEAB3-C9D1-429B-8860-7A8A8C695C35}"/>
              </a:ext>
            </a:extLst>
          </p:cNvPr>
          <p:cNvSpPr/>
          <p:nvPr/>
        </p:nvSpPr>
        <p:spPr>
          <a:xfrm>
            <a:off x="8080116" y="6165931"/>
            <a:ext cx="161260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kern="0" spc="27" dirty="0">
                <a:solidFill>
                  <a:schemeClr val="tx1"/>
                </a:solidFill>
              </a:rPr>
              <a:t>LouAnn Woodward, </a:t>
            </a:r>
          </a:p>
          <a:p>
            <a:r>
              <a:rPr lang="en-US" sz="950" kern="0" spc="27" dirty="0">
                <a:solidFill>
                  <a:schemeClr val="tx1"/>
                </a:solidFill>
              </a:rPr>
              <a:t>MD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7BFDAD1-015F-4F78-8BD1-A3DD0DC27EEE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4236" r="11111" b="17129"/>
          <a:stretch/>
        </p:blipFill>
        <p:spPr bwMode="auto">
          <a:xfrm>
            <a:off x="8178476" y="4703267"/>
            <a:ext cx="106616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85644A-C681-4642-9144-EE39987223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4575" y="1060289"/>
            <a:ext cx="1054331" cy="13182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1E2536E-AF8D-47FE-A4E7-371B4A9EFD1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5"/>
          <a:stretch/>
        </p:blipFill>
        <p:spPr>
          <a:xfrm>
            <a:off x="9954575" y="2872715"/>
            <a:ext cx="1062702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14E61-DE31-4B11-A8D8-081D77DC0D8F}"/>
              </a:ext>
            </a:extLst>
          </p:cNvPr>
          <p:cNvSpPr txBox="1"/>
          <p:nvPr/>
        </p:nvSpPr>
        <p:spPr>
          <a:xfrm>
            <a:off x="9692719" y="5048250"/>
            <a:ext cx="220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aamc.org/who-we-are/bod</a:t>
            </a:r>
          </a:p>
        </p:txBody>
      </p:sp>
    </p:spTree>
    <p:extLst>
      <p:ext uri="{BB962C8B-B14F-4D97-AF65-F5344CB8AC3E}">
        <p14:creationId xmlns:p14="http://schemas.microsoft.com/office/powerpoint/2010/main" val="329750434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SETTINGS" val="1"/>
  <p:tag name="ADVSHOWMETER" val="0"/>
  <p:tag name="ADVGLOBALTRANSITION" val="-1"/>
  <p:tag name="ADVSCREENWIDTH" val="800"/>
  <p:tag name="ADVSCREENHEIGHT" val="600"/>
  <p:tag name="ADVFASTTRANSITIONS" val="1"/>
  <p:tag name="ADVGAMMA" val="0.000000"/>
  <p:tag name="ADVDIMBULLETS" val="0"/>
  <p:tag name="ADVPANSCAN" val="0"/>
  <p:tag name="ADVBEVELING" val="0"/>
  <p:tag name="ADVSHADOWS" val="1"/>
  <p:tag name="ADVAATEXT" val="1"/>
  <p:tag name="ADVAASHAPES" val="1"/>
  <p:tag name="MMPROD_NEXTUNIQUEID" val="10010"/>
  <p:tag name="MMPROD_UIDATA" val="&lt;database version=&quot;7.0&quot;&gt;&lt;object type=&quot;1&quot; unique_id=&quot;10001&quot;&gt;&lt;object type=&quot;8&quot; unique_id=&quot;217895&quot;&gt;&lt;/object&gt;&lt;object type=&quot;2&quot; unique_id=&quot;217896&quot;&gt;&lt;object type=&quot;3&quot; unique_id=&quot;217897&quot;&gt;&lt;property id=&quot;20148&quot; value=&quot;5&quot;/&gt;&lt;property id=&quot;20300&quot; value=&quot;Slide 1&quot;/&gt;&lt;property id=&quot;20307&quot; value=&quot;257&quot;/&gt;&lt;/object&gt;&lt;object type=&quot;3&quot; unique_id=&quot;217898&quot;&gt;&lt;property id=&quot;20148&quot; value=&quot;5&quot;/&gt;&lt;property id=&quot;20300&quot; value=&quot;Slide 2 - &amp;quot;Add Chart title&amp;quot;&quot;/&gt;&lt;property id=&quot;20307&quot; value=&quot;566&quot;/&gt;&lt;/object&gt;&lt;object type=&quot;3&quot; unique_id=&quot;217899&quot;&gt;&lt;property id=&quot;20148&quot; value=&quot;5&quot;/&gt;&lt;property id=&quot;20300&quot; value=&quot;Slide 3 - &amp;quot;Chart template&amp;quot;&quot;/&gt;&lt;property id=&quot;20307&quot; value=&quot;567&quot;/&gt;&lt;/object&gt;&lt;object type=&quot;3&quot; unique_id=&quot;217900&quot;&gt;&lt;property id=&quot;20148&quot; value=&quot;5&quot;/&gt;&lt;property id=&quot;20300&quot; value=&quot;Slide 4&quot;/&gt;&lt;property id=&quot;20307&quot; value=&quot;561&quot;/&gt;&lt;/object&gt;&lt;/object&gt;&lt;/object&gt;&lt;/database&gt;"/>
  <p:tag name="SECTOMILLISECCONVERTED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Winter 2014 Rounds">
  <a:themeElements>
    <a:clrScheme name="DGK Template">
      <a:dk1>
        <a:srgbClr val="013D79"/>
      </a:dk1>
      <a:lt1>
        <a:srgbClr val="FFFFFF"/>
      </a:lt1>
      <a:dk2>
        <a:srgbClr val="013D79"/>
      </a:dk2>
      <a:lt2>
        <a:srgbClr val="FFFFFF"/>
      </a:lt2>
      <a:accent1>
        <a:srgbClr val="FCB040"/>
      </a:accent1>
      <a:accent2>
        <a:srgbClr val="7A003B"/>
      </a:accent2>
      <a:accent3>
        <a:srgbClr val="99D08F"/>
      </a:accent3>
      <a:accent4>
        <a:srgbClr val="1BB7AC"/>
      </a:accent4>
      <a:accent5>
        <a:srgbClr val="91A5A6"/>
      </a:accent5>
      <a:accent6>
        <a:srgbClr val="547BB2"/>
      </a:accent6>
      <a:hlink>
        <a:srgbClr val="013D79"/>
      </a:hlink>
      <a:folHlink>
        <a:srgbClr val="013D79"/>
      </a:folHlink>
    </a:clrScheme>
    <a:fontScheme name="AAMC White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AMC Whit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8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C2C93F"/>
        </a:accent1>
        <a:accent2>
          <a:srgbClr val="54609E"/>
        </a:accent2>
        <a:accent3>
          <a:srgbClr val="AAADBA"/>
        </a:accent3>
        <a:accent4>
          <a:srgbClr val="D6D6D6"/>
        </a:accent4>
        <a:accent5>
          <a:srgbClr val="DDE1AF"/>
        </a:accent5>
        <a:accent6>
          <a:srgbClr val="4B568F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9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0">
        <a:dk1>
          <a:srgbClr val="8E0000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1">
        <a:dk1>
          <a:srgbClr val="092F6D"/>
        </a:dk1>
        <a:lt1>
          <a:srgbClr val="F9F9F9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BFBFB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2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FFFFF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3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800000"/>
        </a:accent1>
        <a:accent2>
          <a:srgbClr val="809195"/>
        </a:accent2>
        <a:accent3>
          <a:srgbClr val="FFFFFF"/>
        </a:accent3>
        <a:accent4>
          <a:srgbClr val="06275C"/>
        </a:accent4>
        <a:accent5>
          <a:srgbClr val="C0AAAA"/>
        </a:accent5>
        <a:accent6>
          <a:srgbClr val="738387"/>
        </a:accent6>
        <a:hlink>
          <a:srgbClr val="092F6D"/>
        </a:hlink>
        <a:folHlink>
          <a:srgbClr val="256F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ide Screen" id="{3FD41129-A4E4-483C-9308-49E5DA3B81B1}" vid="{B7387D21-37DA-4F38-B8A6-416CBA02CACA}"/>
    </a:ext>
  </a:extLst>
</a:theme>
</file>

<file path=ppt/theme/theme2.xml><?xml version="1.0" encoding="utf-8"?>
<a:theme xmlns:a="http://schemas.openxmlformats.org/drawingml/2006/main" name="1_Winter 2014 Rounds">
  <a:themeElements>
    <a:clrScheme name="DGK Template">
      <a:dk1>
        <a:srgbClr val="013D79"/>
      </a:dk1>
      <a:lt1>
        <a:srgbClr val="FFFFFF"/>
      </a:lt1>
      <a:dk2>
        <a:srgbClr val="013D79"/>
      </a:dk2>
      <a:lt2>
        <a:srgbClr val="FFFFFF"/>
      </a:lt2>
      <a:accent1>
        <a:srgbClr val="FCB040"/>
      </a:accent1>
      <a:accent2>
        <a:srgbClr val="7A003B"/>
      </a:accent2>
      <a:accent3>
        <a:srgbClr val="99D08F"/>
      </a:accent3>
      <a:accent4>
        <a:srgbClr val="1BB7AC"/>
      </a:accent4>
      <a:accent5>
        <a:srgbClr val="91A5A6"/>
      </a:accent5>
      <a:accent6>
        <a:srgbClr val="547BB2"/>
      </a:accent6>
      <a:hlink>
        <a:srgbClr val="013D79"/>
      </a:hlink>
      <a:folHlink>
        <a:srgbClr val="013D79"/>
      </a:folHlink>
    </a:clrScheme>
    <a:fontScheme name="AAMC White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AMC Whit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8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C2C93F"/>
        </a:accent1>
        <a:accent2>
          <a:srgbClr val="54609E"/>
        </a:accent2>
        <a:accent3>
          <a:srgbClr val="AAADBA"/>
        </a:accent3>
        <a:accent4>
          <a:srgbClr val="D6D6D6"/>
        </a:accent4>
        <a:accent5>
          <a:srgbClr val="DDE1AF"/>
        </a:accent5>
        <a:accent6>
          <a:srgbClr val="4B568F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9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0">
        <a:dk1>
          <a:srgbClr val="8E0000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1">
        <a:dk1>
          <a:srgbClr val="092F6D"/>
        </a:dk1>
        <a:lt1>
          <a:srgbClr val="F9F9F9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BFBFB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2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FFFFF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3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800000"/>
        </a:accent1>
        <a:accent2>
          <a:srgbClr val="809195"/>
        </a:accent2>
        <a:accent3>
          <a:srgbClr val="FFFFFF"/>
        </a:accent3>
        <a:accent4>
          <a:srgbClr val="06275C"/>
        </a:accent4>
        <a:accent5>
          <a:srgbClr val="C0AAAA"/>
        </a:accent5>
        <a:accent6>
          <a:srgbClr val="738387"/>
        </a:accent6>
        <a:hlink>
          <a:srgbClr val="092F6D"/>
        </a:hlink>
        <a:folHlink>
          <a:srgbClr val="256F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6" id="{398237B9-0F61-D64F-9229-7B1A2C3F829E}" vid="{0337B2FD-A101-AF4E-8E53-564A126D7D9B}"/>
    </a:ext>
  </a:extLst>
</a:theme>
</file>

<file path=ppt/theme/theme3.xml><?xml version="1.0" encoding="utf-8"?>
<a:theme xmlns:a="http://schemas.openxmlformats.org/drawingml/2006/main" name="2_Winter 2014 Rounds">
  <a:themeElements>
    <a:clrScheme name="DGK Template">
      <a:dk1>
        <a:srgbClr val="013D79"/>
      </a:dk1>
      <a:lt1>
        <a:srgbClr val="FFFFFF"/>
      </a:lt1>
      <a:dk2>
        <a:srgbClr val="013D79"/>
      </a:dk2>
      <a:lt2>
        <a:srgbClr val="FFFFFF"/>
      </a:lt2>
      <a:accent1>
        <a:srgbClr val="FCB040"/>
      </a:accent1>
      <a:accent2>
        <a:srgbClr val="7A003B"/>
      </a:accent2>
      <a:accent3>
        <a:srgbClr val="99D08F"/>
      </a:accent3>
      <a:accent4>
        <a:srgbClr val="1BB7AC"/>
      </a:accent4>
      <a:accent5>
        <a:srgbClr val="91A5A6"/>
      </a:accent5>
      <a:accent6>
        <a:srgbClr val="547BB2"/>
      </a:accent6>
      <a:hlink>
        <a:srgbClr val="013D79"/>
      </a:hlink>
      <a:folHlink>
        <a:srgbClr val="013D79"/>
      </a:folHlink>
    </a:clrScheme>
    <a:fontScheme name="AAMC White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AMC Whit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8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C2C93F"/>
        </a:accent1>
        <a:accent2>
          <a:srgbClr val="54609E"/>
        </a:accent2>
        <a:accent3>
          <a:srgbClr val="AAADBA"/>
        </a:accent3>
        <a:accent4>
          <a:srgbClr val="D6D6D6"/>
        </a:accent4>
        <a:accent5>
          <a:srgbClr val="DDE1AF"/>
        </a:accent5>
        <a:accent6>
          <a:srgbClr val="4B568F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9">
        <a:dk1>
          <a:srgbClr val="339866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0">
        <a:dk1>
          <a:srgbClr val="8E0000"/>
        </a:dk1>
        <a:lt1>
          <a:srgbClr val="FAFAFA"/>
        </a:lt1>
        <a:dk2>
          <a:srgbClr val="092F6D"/>
        </a:dk2>
        <a:lt2>
          <a:srgbClr val="FEBD67"/>
        </a:lt2>
        <a:accent1>
          <a:srgbClr val="339866"/>
        </a:accent1>
        <a:accent2>
          <a:srgbClr val="C1C83F"/>
        </a:accent2>
        <a:accent3>
          <a:srgbClr val="AAADBA"/>
        </a:accent3>
        <a:accent4>
          <a:srgbClr val="D6D6D6"/>
        </a:accent4>
        <a:accent5>
          <a:srgbClr val="ADCAB8"/>
        </a:accent5>
        <a:accent6>
          <a:srgbClr val="AFB538"/>
        </a:accent6>
        <a:hlink>
          <a:srgbClr val="FFFFFF"/>
        </a:hlink>
        <a:folHlink>
          <a:srgbClr val="54609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MC White template 11">
        <a:dk1>
          <a:srgbClr val="092F6D"/>
        </a:dk1>
        <a:lt1>
          <a:srgbClr val="F9F9F9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BFBFB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2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CE6F18"/>
        </a:accent1>
        <a:accent2>
          <a:srgbClr val="C1C83F"/>
        </a:accent2>
        <a:accent3>
          <a:srgbClr val="FFFFFF"/>
        </a:accent3>
        <a:accent4>
          <a:srgbClr val="06275C"/>
        </a:accent4>
        <a:accent5>
          <a:srgbClr val="E3BBAB"/>
        </a:accent5>
        <a:accent6>
          <a:srgbClr val="AFB538"/>
        </a:accent6>
        <a:hlink>
          <a:srgbClr val="092F6D"/>
        </a:hlink>
        <a:folHlink>
          <a:srgbClr val="339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MC White template 13">
        <a:dk1>
          <a:srgbClr val="092F6D"/>
        </a:dk1>
        <a:lt1>
          <a:srgbClr val="FFFFFF"/>
        </a:lt1>
        <a:dk2>
          <a:srgbClr val="092F6D"/>
        </a:dk2>
        <a:lt2>
          <a:srgbClr val="475185"/>
        </a:lt2>
        <a:accent1>
          <a:srgbClr val="800000"/>
        </a:accent1>
        <a:accent2>
          <a:srgbClr val="809195"/>
        </a:accent2>
        <a:accent3>
          <a:srgbClr val="FFFFFF"/>
        </a:accent3>
        <a:accent4>
          <a:srgbClr val="06275C"/>
        </a:accent4>
        <a:accent5>
          <a:srgbClr val="C0AAAA"/>
        </a:accent5>
        <a:accent6>
          <a:srgbClr val="738387"/>
        </a:accent6>
        <a:hlink>
          <a:srgbClr val="092F6D"/>
        </a:hlink>
        <a:folHlink>
          <a:srgbClr val="256F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ide Screen" id="{3FD41129-A4E4-483C-9308-49E5DA3B81B1}" vid="{B7387D21-37DA-4F38-B8A6-416CBA02CAC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</Template>
  <TotalTime>9325</TotalTime>
  <Words>2823</Words>
  <Application>Microsoft Office PowerPoint</Application>
  <PresentationFormat>Widescreen</PresentationFormat>
  <Paragraphs>495</Paragraphs>
  <Slides>48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Calibri</vt:lpstr>
      <vt:lpstr>Times New Roman</vt:lpstr>
      <vt:lpstr>Wingdings</vt:lpstr>
      <vt:lpstr>Winter 2014 Rounds</vt:lpstr>
      <vt:lpstr>1_Winter 2014 Rounds</vt:lpstr>
      <vt:lpstr>2_Winter 2014 Rounds</vt:lpstr>
      <vt:lpstr>An Orientation to the AAMC </vt:lpstr>
      <vt:lpstr>Today’s Agenda</vt:lpstr>
      <vt:lpstr>Today’s Agenda</vt:lpstr>
      <vt:lpstr>PowerPoint Presentation</vt:lpstr>
      <vt:lpstr>Our History</vt:lpstr>
      <vt:lpstr>Corporate Profile</vt:lpstr>
      <vt:lpstr>655 K Street</vt:lpstr>
      <vt:lpstr>AAMC as Partner</vt:lpstr>
      <vt:lpstr>2020-2021 Board of Directors</vt:lpstr>
      <vt:lpstr>AAMC Leadership Team</vt:lpstr>
      <vt:lpstr>PowerPoint Presentation</vt:lpstr>
      <vt:lpstr>PowerPoint Presentation</vt:lpstr>
      <vt:lpstr>PowerPoint Presentation</vt:lpstr>
      <vt:lpstr>PowerPoint Presentation</vt:lpstr>
      <vt:lpstr>Today’s Agenda</vt:lpstr>
      <vt:lpstr>How Others See Us</vt:lpstr>
      <vt:lpstr>How Others See Us</vt:lpstr>
      <vt:lpstr>Our Members</vt:lpstr>
      <vt:lpstr>How Our Constituents Engage</vt:lpstr>
      <vt:lpstr>How Our Constituents Engage</vt:lpstr>
      <vt:lpstr>AAMC Resources</vt:lpstr>
      <vt:lpstr>How Others See Us</vt:lpstr>
      <vt:lpstr>Continuum of Medical Education</vt:lpstr>
      <vt:lpstr>How Others See Us</vt:lpstr>
      <vt:lpstr>Thought Leadership</vt:lpstr>
      <vt:lpstr>PowerPoint Presentation</vt:lpstr>
      <vt:lpstr>CFAS Orientation</vt:lpstr>
      <vt:lpstr>What Is CFAS?</vt:lpstr>
      <vt:lpstr>CFAS Reps by the Numbers</vt:lpstr>
      <vt:lpstr>New CFAS Member Societies in 2020</vt:lpstr>
      <vt:lpstr>What Does CFAS Do? </vt:lpstr>
      <vt:lpstr>But What Do We Really Do? </vt:lpstr>
      <vt:lpstr>But What Do We Really Do? </vt:lpstr>
      <vt:lpstr>What Are Our Big Issues? </vt:lpstr>
      <vt:lpstr>Launch of CFAS Connects</vt:lpstr>
      <vt:lpstr>Looking Back on CFAS Connects</vt:lpstr>
      <vt:lpstr>PowerPoint Presentation</vt:lpstr>
      <vt:lpstr>AAMC and CFAS Respond to the Pandemic</vt:lpstr>
      <vt:lpstr>AAMC and CFAS Address Racism and Police Brutality</vt:lpstr>
      <vt:lpstr>CFAS Tweet Chats By the Numbers</vt:lpstr>
      <vt:lpstr>CFAS Web Resources</vt:lpstr>
      <vt:lpstr>New Web Content – CFAS FAQs</vt:lpstr>
      <vt:lpstr>CFAS News</vt:lpstr>
      <vt:lpstr>CFAS Rep Bulletin</vt:lpstr>
      <vt:lpstr>CFAS Administrative Board – Today (with an Eye Toward November)</vt:lpstr>
      <vt:lpstr>CFAS Committees </vt:lpstr>
      <vt:lpstr>The Team</vt:lpstr>
      <vt:lpstr>Questions? Thoughts?</vt:lpstr>
    </vt:vector>
  </TitlesOfParts>
  <Company>AAMC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 Orientation</dc:title>
  <dc:creator>Sandee Kurtz</dc:creator>
  <cp:lastModifiedBy>Victoria Gunawan</cp:lastModifiedBy>
  <cp:revision>471</cp:revision>
  <cp:lastPrinted>2021-01-25T13:11:02Z</cp:lastPrinted>
  <dcterms:created xsi:type="dcterms:W3CDTF">2014-06-17T13:53:17Z</dcterms:created>
  <dcterms:modified xsi:type="dcterms:W3CDTF">2021-05-17T15:28:52Z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08-03-13 blue ridge on white</vt:lpwstr>
  </property>
  <property fmtid="{D5CDD505-2E9C-101B-9397-08002B2CF9AE}" pid="4" name="ArticulateGUID">
    <vt:lpwstr>89B2412C-1B68-44FB-AB85-1F5495A2D488</vt:lpwstr>
  </property>
  <property fmtid="{D5CDD505-2E9C-101B-9397-08002B2CF9AE}" pid="5" name="ArticulateProjectFull">
    <vt:lpwstr>C:\Users\skurtz\Desktop\New Employee Orientation WIDESCREEN.ppta</vt:lpwstr>
  </property>
</Properties>
</file>