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9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67" r:id="rId2"/>
    <p:sldId id="1098" r:id="rId3"/>
    <p:sldId id="1090" r:id="rId4"/>
    <p:sldId id="765" r:id="rId5"/>
    <p:sldId id="763" r:id="rId6"/>
    <p:sldId id="1089" r:id="rId7"/>
    <p:sldId id="1091" r:id="rId8"/>
    <p:sldId id="1086" r:id="rId9"/>
    <p:sldId id="752" r:id="rId10"/>
    <p:sldId id="601" r:id="rId11"/>
    <p:sldId id="1087" r:id="rId12"/>
    <p:sldId id="1092" r:id="rId13"/>
    <p:sldId id="759" r:id="rId14"/>
    <p:sldId id="756" r:id="rId15"/>
    <p:sldId id="583" r:id="rId16"/>
    <p:sldId id="573" r:id="rId17"/>
    <p:sldId id="1094" r:id="rId18"/>
    <p:sldId id="578" r:id="rId19"/>
    <p:sldId id="1099" r:id="rId20"/>
    <p:sldId id="1081" r:id="rId21"/>
    <p:sldId id="1100" r:id="rId22"/>
    <p:sldId id="1082" r:id="rId23"/>
    <p:sldId id="587" r:id="rId24"/>
    <p:sldId id="1093" r:id="rId25"/>
    <p:sldId id="1088" r:id="rId26"/>
    <p:sldId id="1084" r:id="rId27"/>
    <p:sldId id="561" r:id="rId28"/>
  </p:sldIdLst>
  <p:sldSz cx="9144000" cy="6858000" type="screen4x3"/>
  <p:notesSz cx="6858000" cy="92964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8000"/>
    <a:srgbClr val="339866"/>
    <a:srgbClr val="01267F"/>
    <a:srgbClr val="809FA1"/>
    <a:srgbClr val="FFFF66"/>
    <a:srgbClr val="5D5DD7"/>
    <a:srgbClr val="526AE2"/>
    <a:srgbClr val="7286E8"/>
    <a:srgbClr val="819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588" autoAdjust="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4504" y="20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1763"/>
            <a:ext cx="677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0E97934E-6B98-43C6-AEA0-52EAD391F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B60810FE-85F6-4E9B-AC00-284CD00EF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3B2FF-E6E8-4E8B-AEE4-5884C080918C}" type="slidenum">
              <a:rPr lang="en-US"/>
              <a:pPr/>
              <a:t>1</a:t>
            </a:fld>
            <a:endParaRPr lang="en-US"/>
          </a:p>
        </p:txBody>
      </p:sp>
      <p:sp>
        <p:nvSpPr>
          <p:cNvPr id="95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1FF-4E5F-443A-B94D-14C97DC5CE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3F30A-AC85-4663-BECC-E72E0230D76D}" type="slidenum">
              <a:rPr lang="en-US"/>
              <a:pPr/>
              <a:t>27</a:t>
            </a:fld>
            <a:endParaRPr lang="en-US"/>
          </a:p>
        </p:txBody>
      </p:sp>
      <p:sp>
        <p:nvSpPr>
          <p:cNvPr id="95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AAMC_revPPTtitle_w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 b="1">
                <a:solidFill>
                  <a:srgbClr val="01267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394758" y="6439694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bg1"/>
                </a:solidFill>
              </a:rPr>
              <a:t>© 2018 AAMC. May not be reproduced without permission.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127362"/>
            <a:ext cx="7988300" cy="4767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568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10032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0032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73769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394758" y="6439694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bg1"/>
                </a:solidFill>
              </a:rPr>
              <a:t>© 2018 AAMC. May not be reproduced without permission.</a:t>
            </a:r>
          </a:p>
        </p:txBody>
      </p:sp>
      <p:pic>
        <p:nvPicPr>
          <p:cNvPr id="9" name="Picture 81" descr="AAMCsymbo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6713" y="6022975"/>
            <a:ext cx="1023937" cy="7683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bg1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457200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bg1"/>
        </a:buClr>
        <a:buSzPct val="80000"/>
        <a:buFont typeface="Arial" charset="0"/>
        <a:buChar char="•"/>
        <a:defRPr sz="2800">
          <a:solidFill>
            <a:schemeClr val="bg1"/>
          </a:solidFill>
          <a:latin typeface="+mn-lt"/>
        </a:defRPr>
      </a:lvl2pPr>
      <a:lvl3pPr marL="969963" indent="-4572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800">
          <a:solidFill>
            <a:schemeClr val="accent2"/>
          </a:solidFill>
          <a:latin typeface="+mn-lt"/>
        </a:defRPr>
      </a:lvl3pPr>
      <a:lvl4pPr marL="1376363" indent="-457200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rgbClr val="339866"/>
        </a:buClr>
        <a:buSzPct val="80000"/>
        <a:buFont typeface="Arial" charset="0"/>
        <a:buChar char="•"/>
        <a:defRPr sz="2800">
          <a:solidFill>
            <a:srgbClr val="339866"/>
          </a:solidFill>
          <a:latin typeface="+mn-lt"/>
        </a:defRPr>
      </a:lvl4pPr>
      <a:lvl5pPr marL="1773237" indent="-457200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accent1">
            <a:lumMod val="75000"/>
          </a:schemeClr>
        </a:buClr>
        <a:buSzPct val="80000"/>
        <a:buFont typeface="Courier New" charset="0"/>
        <a:buChar char="o"/>
        <a:defRPr sz="2800">
          <a:solidFill>
            <a:srgbClr val="FF8000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berry@aamc.org" TargetMode="External"/><Relationship Id="rId2" Type="http://schemas.openxmlformats.org/officeDocument/2006/relationships/hyperlink" Target="mailto:abolt@aam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barry@aamc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bolt@aamc.org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sbarry@aam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eweissman@aamc.org" TargetMode="External"/><Relationship Id="rId4" Type="http://schemas.openxmlformats.org/officeDocument/2006/relationships/hyperlink" Target="mailto:aberry@aamc.org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07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4363" y="4972727"/>
            <a:ext cx="5075237" cy="17002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Gabriela Popescu, PhD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CFAS Chair 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April 14,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5CB13C-CE20-414B-B8C8-1EA1DA8D9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5" y="2182245"/>
            <a:ext cx="5702354" cy="1608746"/>
          </a:xfrm>
        </p:spPr>
        <p:txBody>
          <a:bodyPr/>
          <a:lstStyle/>
          <a:p>
            <a:r>
              <a:rPr lang="en-US" altLang="en-US" dirty="0"/>
              <a:t>CFAS Business Meeting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2021 CFAS &amp; GFA Joint Meeting</a:t>
            </a:r>
            <a:endParaRPr lang="en-US" alt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9DF0A-B195-4E6F-9572-18D7932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of </a:t>
            </a:r>
            <a:r>
              <a:rPr lang="en-US" i="1" dirty="0"/>
              <a:t>CFAS Connects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05C9-334C-48F6-8D09-A96E64F4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87CA6-41F2-4862-9C0A-3BE71DFD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88" y="1255869"/>
            <a:ext cx="7874712" cy="4767262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2400" i="1" dirty="0"/>
              <a:t>A monthly forum where we: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Engage and work collectively with CFAS reps on a range of topical issues and themes in a difficult time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Explore the work of the various CFAS committees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Bring faculty issues to the forefront of AAMC concerns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Provide professional development in key areas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Share, network, and even enjoy some levity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i="1" dirty="0"/>
              <a:t>Between 50 and 90+ CFAS reps and society execs join each event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i="1" dirty="0"/>
              <a:t>All events are recorded and available online with notes and summaries at www.aamc.org/cfas</a:t>
            </a:r>
            <a:br>
              <a:rPr lang="en-US" sz="2400" i="1" dirty="0"/>
            </a:br>
            <a:r>
              <a:rPr lang="en-US" sz="2400" i="1" dirty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3963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1290E-200E-4117-8FDE-A2C8D581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4" y="456014"/>
            <a:ext cx="8386762" cy="620712"/>
          </a:xfrm>
        </p:spPr>
        <p:txBody>
          <a:bodyPr/>
          <a:lstStyle/>
          <a:p>
            <a:r>
              <a:rPr lang="en-US" dirty="0"/>
              <a:t>Looking Back on </a:t>
            </a:r>
            <a:r>
              <a:rPr lang="en-US" i="1" dirty="0"/>
              <a:t>CFAS Connects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6AD6-9B5F-4E1E-B523-9CAA76B03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63E4E-FABE-4314-8409-3A6A377984CF}"/>
              </a:ext>
            </a:extLst>
          </p:cNvPr>
          <p:cNvSpPr/>
          <p:nvPr/>
        </p:nvSpPr>
        <p:spPr>
          <a:xfrm>
            <a:off x="556544" y="1533957"/>
            <a:ext cx="8030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March 24 – A Conversation with AAMC President and CEO David J. </a:t>
            </a:r>
            <a:r>
              <a:rPr lang="en-US" sz="1800" b="0" dirty="0" err="1"/>
              <a:t>Skorton</a:t>
            </a:r>
            <a:r>
              <a:rPr lang="en-US" sz="1800" b="0" dirty="0"/>
              <a:t>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February 25 – Exploring Faculty Challenges and Recent High Points</a:t>
            </a:r>
          </a:p>
          <a:p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January 21 – Well-Being in Academic Medicine</a:t>
            </a:r>
          </a:p>
          <a:p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December 17 – Academic Medicine in Political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October 29 – The Pandemic’s Effect on Clinicians and Basic Scientists</a:t>
            </a:r>
          </a:p>
          <a:p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September 30 – Faculty Perspectives and Experiences in the COVID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August 27 – First </a:t>
            </a:r>
            <a:r>
              <a:rPr lang="en-US" sz="1800" i="1" dirty="0"/>
              <a:t>CFAS Connects</a:t>
            </a:r>
            <a:r>
              <a:rPr lang="en-US" sz="1800" b="0" dirty="0"/>
              <a:t>: CFAS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40910541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FAB58D-6CA9-40CF-A88F-634E5CCB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44" y="1300783"/>
            <a:ext cx="7988300" cy="4767262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b="1" i="1" dirty="0"/>
              <a:t>CFAS Connects: </a:t>
            </a:r>
            <a:r>
              <a:rPr lang="en-US" dirty="0"/>
              <a:t>This Meeting!</a:t>
            </a:r>
          </a:p>
          <a:p>
            <a:r>
              <a:rPr lang="en-US" dirty="0"/>
              <a:t>The First CFAS Connects Social Hour… All of you have the appointment including a suggested cocktail or mocktail. No agenda. Just socialize.</a:t>
            </a:r>
          </a:p>
          <a:p>
            <a:r>
              <a:rPr lang="en-US" b="1" dirty="0"/>
              <a:t>Thursday, April 15, 6-7 p.m. Eastern</a:t>
            </a:r>
          </a:p>
          <a:p>
            <a:endParaRPr lang="en-US" dirty="0"/>
          </a:p>
          <a:p>
            <a:r>
              <a:rPr lang="en-US" dirty="0"/>
              <a:t>And Beyond…</a:t>
            </a:r>
          </a:p>
          <a:p>
            <a:r>
              <a:rPr lang="en-US" i="1" dirty="0"/>
              <a:t>When we resume an in-person meeting schedule, we will keep this forum given its success.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44290-2702-4922-9D48-DBE950FB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</a:t>
            </a:r>
            <a:r>
              <a:rPr lang="en-US" i="1" dirty="0"/>
              <a:t>CFAS Connects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5A51E-44C4-42C7-863C-E7A881DD8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62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53" y="402445"/>
            <a:ext cx="7916291" cy="516050"/>
          </a:xfrm>
        </p:spPr>
        <p:txBody>
          <a:bodyPr/>
          <a:lstStyle/>
          <a:p>
            <a:r>
              <a:rPr lang="en-US" i="1" dirty="0"/>
              <a:t>CFAS Rep Bulletin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205" y="988554"/>
            <a:ext cx="29690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</a:rPr>
              <a:t>~34% average open rate on this monthly electronic publication targeting the CFAS community with the goal of informing and encouraging dialogue</a:t>
            </a:r>
            <a:br>
              <a:rPr lang="en-US" sz="1800" b="0" dirty="0">
                <a:solidFill>
                  <a:srgbClr val="002060"/>
                </a:solidFill>
              </a:rPr>
            </a:br>
            <a:br>
              <a:rPr lang="en-US" sz="1800" b="0" dirty="0">
                <a:solidFill>
                  <a:srgbClr val="002060"/>
                </a:solidFill>
              </a:rPr>
            </a:br>
            <a:r>
              <a:rPr lang="en-US" sz="1800" b="0" dirty="0">
                <a:solidFill>
                  <a:srgbClr val="002060"/>
                </a:solidFill>
              </a:rPr>
              <a:t>More than 400 monthly recipients</a:t>
            </a:r>
          </a:p>
          <a:p>
            <a:endParaRPr lang="en-US" sz="1800" b="0" dirty="0">
              <a:solidFill>
                <a:srgbClr val="002060"/>
              </a:solidFill>
            </a:endParaRPr>
          </a:p>
          <a:p>
            <a:r>
              <a:rPr lang="en-US" sz="1800" b="0" dirty="0">
                <a:solidFill>
                  <a:srgbClr val="002060"/>
                </a:solidFill>
              </a:rPr>
              <a:t>Each edition covers news and events, and profiles a society or a CFAS rep.</a:t>
            </a:r>
          </a:p>
          <a:p>
            <a:endParaRPr lang="en-US" sz="1800" b="0" dirty="0">
              <a:solidFill>
                <a:srgbClr val="002060"/>
              </a:solidFill>
            </a:endParaRPr>
          </a:p>
          <a:p>
            <a:r>
              <a:rPr lang="en-US" sz="1800" b="0" dirty="0">
                <a:solidFill>
                  <a:srgbClr val="002060"/>
                </a:solidFill>
              </a:rPr>
              <a:t>CFAS reps and society executives can (and have) suggested topics we’ve covered.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B0361-D9E6-46F6-BB25-5D751280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77" y="1053459"/>
            <a:ext cx="4756669" cy="41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2688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571" y="474583"/>
            <a:ext cx="5640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AAMC Sign-on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493" y="1297370"/>
            <a:ext cx="64686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63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13D79"/>
                </a:solidFill>
              </a:rPr>
              <a:t>Through CFAS, the AAMC has distributed advocacy sign-on letters to member societies – these are meaningful given AAMC’s coalition strategy. Letters circulate on average every other month or so, and are popular with member societies.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8AAD4-F224-4DA5-ADAD-67F5A1D457F1}"/>
              </a:ext>
            </a:extLst>
          </p:cNvPr>
          <p:cNvSpPr txBox="1"/>
          <p:nvPr/>
        </p:nvSpPr>
        <p:spPr>
          <a:xfrm>
            <a:off x="324493" y="2981931"/>
            <a:ext cx="3817522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63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13D79"/>
                </a:solidFill>
              </a:rPr>
              <a:t>Recent sign-on letters include, </a:t>
            </a:r>
            <a:endParaRPr lang="en-US" sz="1500" b="0" dirty="0">
              <a:solidFill>
                <a:srgbClr val="013D79"/>
              </a:solidFill>
            </a:endParaRPr>
          </a:p>
          <a:p>
            <a:pPr marL="600075" lvl="1" indent="-25717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Immigrations issues that affect the health care workforce</a:t>
            </a:r>
          </a:p>
          <a:p>
            <a:pPr marL="600075" lvl="1" indent="-25717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NIH funding </a:t>
            </a:r>
          </a:p>
          <a:p>
            <a:pPr marL="600075" lvl="1" indent="-25717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Funding for Title VII health professions and Title VIII nursing workforce development programs</a:t>
            </a:r>
          </a:p>
          <a:p>
            <a:pPr marL="600075" lvl="1" indent="-25717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GME funding</a:t>
            </a:r>
          </a:p>
          <a:p>
            <a:pPr marL="600075" lvl="1" indent="-25717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Friends of the VA</a:t>
            </a:r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E2688-48F9-474E-BC71-E7B0627E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65" y="2710641"/>
            <a:ext cx="3763028" cy="180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0A181-E872-446C-8722-2D860D22B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999" y="3035231"/>
            <a:ext cx="3452794" cy="196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49D7B-AC25-4A2A-A330-E320A3F0A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288" y="3208863"/>
            <a:ext cx="3532602" cy="251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6533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8BD8F-3805-4020-A123-08862C6F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50" y="1258168"/>
            <a:ext cx="2594937" cy="3628824"/>
          </a:xfrm>
        </p:spPr>
        <p:txBody>
          <a:bodyPr/>
          <a:lstStyle/>
          <a:p>
            <a:pPr marL="257175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AAMC released </a:t>
            </a:r>
            <a:r>
              <a:rPr lang="en-US" sz="1600" i="1" dirty="0"/>
              <a:t>The Way Forward On COVID-19: A Road Map to Reset the Nation’s Approach to the Pandemic</a:t>
            </a:r>
            <a:r>
              <a:rPr lang="en-US" sz="1600" dirty="0"/>
              <a:t> </a:t>
            </a:r>
          </a:p>
          <a:p>
            <a:pPr marL="257175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AAMC Research and Action Institute released </a:t>
            </a:r>
            <a:r>
              <a:rPr lang="en-US" sz="1600" i="1" dirty="0"/>
              <a:t>Consensus Guidance on Face Coverings</a:t>
            </a:r>
          </a:p>
          <a:p>
            <a:pPr marL="257175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CFAS published a resource that curated member societies’ responses to the pandemic</a:t>
            </a:r>
          </a:p>
          <a:p>
            <a:pPr marL="257175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CFAS committees have moved their work forward in virtual formats, usually open to all interested CFAS reps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27597-769C-4A94-81B9-46440F14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90" y="282730"/>
            <a:ext cx="8424041" cy="638727"/>
          </a:xfrm>
        </p:spPr>
        <p:txBody>
          <a:bodyPr/>
          <a:lstStyle/>
          <a:p>
            <a:r>
              <a:rPr lang="en-US" sz="2800" dirty="0"/>
              <a:t>AAMC and CFAS Respond to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D83F1-5838-4B20-A138-692010D75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146A5-F416-4D58-AE96-01EF13DB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07" y="1377579"/>
            <a:ext cx="1521726" cy="198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F0D01-1AFD-4319-A5A2-7736B0BA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20" y="3817789"/>
            <a:ext cx="2687324" cy="165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FB116-9FAC-4686-B2B5-9E12C7CA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292" y="3686859"/>
            <a:ext cx="2830104" cy="199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3932D-6C67-4B79-AB37-B58B2B9E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293" y="1377579"/>
            <a:ext cx="1528881" cy="196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0063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F185F-89DB-432C-BF0A-983C15BA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75" y="1316194"/>
            <a:ext cx="2621569" cy="3575447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AAMC responded to racial violence with a statement and call to action against police brutality and racism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More than 30 CFAS societies and other organizations signed onto the statement, and 34 others shared their own statements – all published on the CFAS website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i="1" dirty="0" err="1"/>
              <a:t>MedEdPORTAL</a:t>
            </a:r>
            <a:r>
              <a:rPr lang="en-US" sz="1600" dirty="0"/>
              <a:t>, a peer-reviewed AAMC online learning resource, published a collection on anti-racism in medicine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9850D-DF62-40F7-9FB6-A7A5A478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AAMC and CFAS Address Racism and Police Brutality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965A-B770-4F11-899B-5CEA9DAED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A664E-4DFB-45BC-8203-BA1C15D6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62" y="1689136"/>
            <a:ext cx="2105677" cy="173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EAF58-F71A-4D6A-B1AA-258CA6C9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898" y="1673273"/>
            <a:ext cx="2822027" cy="162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45C4C-9158-4760-86B0-F363DB34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81" y="3597903"/>
            <a:ext cx="2825488" cy="1448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38AF3-8AE3-4EA0-8A32-DCECF7331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43" y="3668252"/>
            <a:ext cx="2500834" cy="116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4832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D9253-0787-4B17-BA05-F070788F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CFAS Tweet Chats are a popular activity among reps and usually draw participants in the dozens to discuss the important topics in academic medicine.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Included among the participants are often medical schools, academic societies, health policy experts, and thought leaders.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CFAS has hosted tweet chats on topics such as 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Diversity, equity, and inclusion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 to manage wellness during the pandemic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 education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Political interference in science and medicine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Health disparities during the pandemic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importance of the humanities in medicine</a:t>
            </a:r>
          </a:p>
          <a:p>
            <a:pPr marL="914400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5A7B2-7E99-4316-B1A8-930C44DD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CFAS Tweet Chats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D5C1-A761-4D18-B084-2769AF43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25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2FEF7-F201-41C9-A7F4-FE6A9E96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10" y="144915"/>
            <a:ext cx="8386762" cy="620712"/>
          </a:xfrm>
        </p:spPr>
        <p:txBody>
          <a:bodyPr/>
          <a:lstStyle/>
          <a:p>
            <a:r>
              <a:rPr lang="en-US" dirty="0"/>
              <a:t>CFAS Tweet Chats By the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313C-4A49-4B6B-B65C-9EE27417C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AD95C4-35E0-4A81-9297-84A47F897516}"/>
              </a:ext>
            </a:extLst>
          </p:cNvPr>
          <p:cNvGrpSpPr/>
          <p:nvPr/>
        </p:nvGrpSpPr>
        <p:grpSpPr>
          <a:xfrm>
            <a:off x="4754991" y="2327529"/>
            <a:ext cx="4285105" cy="2046684"/>
            <a:chOff x="4678123" y="1421731"/>
            <a:chExt cx="4285105" cy="20466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197953-9D1C-4A42-A7F9-B24F14AEB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22" r="531" b="30147"/>
            <a:stretch/>
          </p:blipFill>
          <p:spPr>
            <a:xfrm>
              <a:off x="4722550" y="1934639"/>
              <a:ext cx="1716817" cy="1310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3F8E77-543D-4967-86B2-49DF1471B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32"/>
            <a:stretch/>
          </p:blipFill>
          <p:spPr>
            <a:xfrm>
              <a:off x="6274870" y="1777721"/>
              <a:ext cx="2688358" cy="16906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7DEA71-6CB3-4E13-AD6B-95D84B048D97}"/>
                </a:ext>
              </a:extLst>
            </p:cNvPr>
            <p:cNvSpPr txBox="1"/>
            <p:nvPr/>
          </p:nvSpPr>
          <p:spPr>
            <a:xfrm>
              <a:off x="4678123" y="1421731"/>
              <a:ext cx="312938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70C0"/>
                  </a:solidFill>
                </a:rPr>
                <a:t>Well-Being in Academic Medicine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2CBED19-38C3-49FE-88B0-C3CD2713E098}"/>
              </a:ext>
            </a:extLst>
          </p:cNvPr>
          <p:cNvGrpSpPr/>
          <p:nvPr/>
        </p:nvGrpSpPr>
        <p:grpSpPr>
          <a:xfrm>
            <a:off x="431603" y="2215195"/>
            <a:ext cx="4058917" cy="2099236"/>
            <a:chOff x="415838" y="1421731"/>
            <a:chExt cx="4058917" cy="20992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EAB29-CEFE-4DF2-A436-1706D73A1EEC}"/>
                </a:ext>
              </a:extLst>
            </p:cNvPr>
            <p:cNvSpPr txBox="1"/>
            <p:nvPr/>
          </p:nvSpPr>
          <p:spPr>
            <a:xfrm>
              <a:off x="473809" y="1421731"/>
              <a:ext cx="250572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70C0"/>
                  </a:solidFill>
                </a:rPr>
                <a:t>COVID-19 Health Disparities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75328C-8298-4CB9-80E8-D06D81AD9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075" b="31117"/>
            <a:stretch/>
          </p:blipFill>
          <p:spPr>
            <a:xfrm>
              <a:off x="415838" y="1918874"/>
              <a:ext cx="1725976" cy="13295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D7D28C-42C0-43D1-BDAE-7E3488027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532"/>
            <a:stretch/>
          </p:blipFill>
          <p:spPr>
            <a:xfrm>
              <a:off x="1826496" y="1830273"/>
              <a:ext cx="2648259" cy="169069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07729A-CE23-46E3-B3B4-D96579B33F3A}"/>
              </a:ext>
            </a:extLst>
          </p:cNvPr>
          <p:cNvGrpSpPr/>
          <p:nvPr/>
        </p:nvGrpSpPr>
        <p:grpSpPr>
          <a:xfrm>
            <a:off x="1545239" y="4388167"/>
            <a:ext cx="5859032" cy="2322571"/>
            <a:chOff x="415838" y="4111391"/>
            <a:chExt cx="5859032" cy="23225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E6F088-FD51-4432-B68B-FE4B7D6E4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383" y="4558945"/>
              <a:ext cx="2253520" cy="14309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5AF75B-B952-4C4E-A95C-D85FA2C12C3B}"/>
                </a:ext>
              </a:extLst>
            </p:cNvPr>
            <p:cNvSpPr txBox="1"/>
            <p:nvPr/>
          </p:nvSpPr>
          <p:spPr>
            <a:xfrm>
              <a:off x="415838" y="4111391"/>
              <a:ext cx="43067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70C0"/>
                  </a:solidFill>
                </a:rPr>
                <a:t>Political Interference in Science and Medicine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253CF0-A97B-4F62-9ED8-A702F55D4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5112" y="4414232"/>
              <a:ext cx="3039758" cy="201973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3B3FBA-6830-40B4-96DA-CA2E9F42BE9A}"/>
              </a:ext>
            </a:extLst>
          </p:cNvPr>
          <p:cNvSpPr txBox="1"/>
          <p:nvPr/>
        </p:nvSpPr>
        <p:spPr>
          <a:xfrm>
            <a:off x="561610" y="828581"/>
            <a:ext cx="809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Conversations among CFAS reps on Twitter usually create a stir, showing up in the news feeds of hundreds of thousands (and in a couple cases, more than a million) individual newsfeeds. CFAS Tweet Chats Since the Pandemic:</a:t>
            </a:r>
          </a:p>
        </p:txBody>
      </p:sp>
    </p:spTree>
    <p:extLst>
      <p:ext uri="{BB962C8B-B14F-4D97-AF65-F5344CB8AC3E}">
        <p14:creationId xmlns:p14="http://schemas.microsoft.com/office/powerpoint/2010/main" val="26530303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D5780-468B-4DF9-A4EA-586B2B91C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The following CFAS Committees have term-limited memberships that are filled by nominated/appointed CFAS reps. All CFAS reps are able to apply for positions when they are announced. 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Program Committee (Aviad “Adi” Haramati, Chair – note: this role is always filled by the CFAS Chair-elect)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Nominating and Engagement Committee (Scott Gitlin, Chair – note: this role is always filled by the CFAS Immediate Past Chair)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AC7F1-6B43-4945-B59C-14537E0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CFAS Structural Committees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76C31-328E-46EF-9282-BC0A2DFCD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12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6FD013-ED4D-40E5-8AFD-1D0E4EC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Joint Planning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46FB4-7C55-4045-B1D8-41C5E636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B176CE-35B8-40A4-996D-39206D77B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05" r="929"/>
          <a:stretch/>
        </p:blipFill>
        <p:spPr>
          <a:xfrm>
            <a:off x="-138364" y="1336114"/>
            <a:ext cx="9420727" cy="37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457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DE5AA-AA5A-48B6-B9DD-FB423603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1278670"/>
            <a:ext cx="8477452" cy="5379633"/>
          </a:xfrm>
        </p:spPr>
        <p:txBody>
          <a:bodyPr/>
          <a:lstStyle/>
          <a:p>
            <a:r>
              <a:rPr lang="en-US" sz="2000" i="1" dirty="0"/>
              <a:t>The following CFAS Committees are open to all reps: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Advocacy Committee (Art Derse, Chair)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Basic Research and Education Committee (BREC) (Rich Eckert, Chair)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Communication Committee (Alan Dow, Chair)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Diversity Committee (VJ Periyakoil, Chair)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Mission Alignment Committee (Stewart Babbott, Chair)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Faculty Resilience Committee (Cathy Pipas, Chair)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sz="2000" dirty="0"/>
              <a:t>Topical committees have held monthly or bi-monthly virtual meetings during the past year.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sz="2000" dirty="0"/>
              <a:t>Each of these committees have sponsored a </a:t>
            </a:r>
            <a:r>
              <a:rPr lang="en-US" sz="2000" b="1" i="1" dirty="0"/>
              <a:t>CFAS Connects</a:t>
            </a:r>
            <a:r>
              <a:rPr lang="en-US" sz="2000" dirty="0"/>
              <a:t> event – and </a:t>
            </a:r>
            <a:r>
              <a:rPr lang="en-US" sz="2000" b="1" i="1" dirty="0"/>
              <a:t>CFAS Connects </a:t>
            </a:r>
            <a:r>
              <a:rPr lang="en-US" sz="2000" dirty="0"/>
              <a:t>itself was conceived by the Program Committee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sz="2000" i="1" dirty="0"/>
              <a:t>More details are available at </a:t>
            </a:r>
            <a:r>
              <a:rPr lang="en-US" sz="2000" i="1" u="sng" dirty="0">
                <a:solidFill>
                  <a:srgbClr val="002060"/>
                </a:solidFill>
              </a:rPr>
              <a:t>www.aamc.org/cfas</a:t>
            </a:r>
            <a:r>
              <a:rPr lang="en-US" sz="2000" i="1" dirty="0"/>
              <a:t>. 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A989F-C58C-4312-A5EF-659AA20A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CFAS Topical Committees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64B80-50A9-4E83-A840-25EADBA9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10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C78D0E-6E00-4098-BBFA-85051DB8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75" y="922649"/>
            <a:ext cx="8192400" cy="4971975"/>
          </a:xfrm>
        </p:spPr>
        <p:txBody>
          <a:bodyPr/>
          <a:lstStyle/>
          <a:p>
            <a:r>
              <a:rPr lang="en-US" sz="2400" i="1" dirty="0"/>
              <a:t>Please reach out to these staff members for committee info. </a:t>
            </a:r>
          </a:p>
          <a:p>
            <a:r>
              <a:rPr lang="en-US" sz="2000" b="1" dirty="0"/>
              <a:t>Alex Bolt </a:t>
            </a: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abolt@aamc.org</a:t>
            </a:r>
            <a:r>
              <a:rPr lang="en-US" sz="2000" b="1" dirty="0"/>
              <a:t>: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Diversity &amp; Inclusion Committee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Advocacy Committee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Communication Committee</a:t>
            </a:r>
          </a:p>
          <a:p>
            <a:r>
              <a:rPr lang="en-US" sz="2000" b="1" dirty="0"/>
              <a:t>Anne Berry </a:t>
            </a:r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aberry@aamc.org</a:t>
            </a:r>
            <a:r>
              <a:rPr lang="en-US" sz="2000" b="1" dirty="0"/>
              <a:t> :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Biomedical Research and Education Committee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Faculty Resilience Committee</a:t>
            </a:r>
          </a:p>
          <a:p>
            <a:r>
              <a:rPr lang="en-US" sz="2000" b="1" dirty="0"/>
              <a:t>Stephen Barry </a:t>
            </a:r>
            <a:r>
              <a:rPr lang="en-US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sbarry@aamc.org</a:t>
            </a:r>
            <a:r>
              <a:rPr lang="en-US" sz="2000" b="1" dirty="0"/>
              <a:t> 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Mission Alignment Committee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Nominating and Engagement Committee (with Eric)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Program Committee (with Eric)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A131A-5EDE-4DCD-B878-C9081021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CFAS Committee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48CE2-FB9A-4A5A-9ECB-543CCA0B5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467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53166-6EB3-4E54-83B1-E234705C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06" y="1511924"/>
            <a:ext cx="7988300" cy="4767262"/>
          </a:xfrm>
        </p:spPr>
        <p:txBody>
          <a:bodyPr/>
          <a:lstStyle/>
          <a:p>
            <a:r>
              <a:rPr lang="en-US" sz="2000" b="1" dirty="0"/>
              <a:t>Scott D. Gitlin, MD, CFAS Immediate Past Chair and Chair of the Nominating and Engagement Committee</a:t>
            </a:r>
          </a:p>
          <a:p>
            <a:endParaRPr lang="en-US" sz="2000" dirty="0"/>
          </a:p>
          <a:p>
            <a:r>
              <a:rPr lang="en-US" sz="2000" b="1" dirty="0"/>
              <a:t>Role of the Nominating Committee 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Maintain leadership continuity for CFAS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Ensure CFAS leadership reflects values of the organization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Manage open nomination/self-nomination process each year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Identify new CFAS Administrative Board Members each year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Identify a new CFAS Chair-elect every other year</a:t>
            </a:r>
          </a:p>
          <a:p>
            <a:endParaRPr lang="en-US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93AA9-3ACD-448E-9BE7-8DC925CE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75" y="506650"/>
            <a:ext cx="8386762" cy="620712"/>
          </a:xfrm>
        </p:spPr>
        <p:txBody>
          <a:bodyPr/>
          <a:lstStyle/>
          <a:p>
            <a:r>
              <a:rPr lang="en-US" sz="3200" dirty="0"/>
              <a:t>CFAS Nominating and Engagement Committee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CB854-AD78-45D8-B1BF-303240F50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54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4ED1A9-733C-44E9-8950-533E1CAD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6" y="721037"/>
            <a:ext cx="8386762" cy="620712"/>
          </a:xfrm>
        </p:spPr>
        <p:txBody>
          <a:bodyPr/>
          <a:lstStyle/>
          <a:p>
            <a:r>
              <a:rPr lang="en-US" dirty="0"/>
              <a:t>CFAS Administrative Board – Today (with an Eye Toward November)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18518-FE87-48D7-B33A-9AC41F37C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E9F2F-A916-40BB-841F-6CC96EA0F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" y="1756029"/>
            <a:ext cx="868036" cy="942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8F87A-22D3-400E-AFD0-56A813D4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6" y="4140165"/>
            <a:ext cx="977787" cy="1004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1C91E-A2AC-4261-B8A8-C413CF2AA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100" y="4128530"/>
            <a:ext cx="814330" cy="1013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443F-018C-4873-B11A-99896BE1412D}"/>
              </a:ext>
            </a:extLst>
          </p:cNvPr>
          <p:cNvSpPr txBox="1"/>
          <p:nvPr/>
        </p:nvSpPr>
        <p:spPr>
          <a:xfrm>
            <a:off x="2439317" y="2693523"/>
            <a:ext cx="10879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050" dirty="0">
                <a:solidFill>
                  <a:srgbClr val="7030A0"/>
                </a:solidFill>
              </a:rPr>
              <a:t>Scott D. Gitlin, MD, Immediate Past Chair – Rotates off the ad board in November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E9A54-F2F6-44BB-BEA0-482E147ABA08}"/>
              </a:ext>
            </a:extLst>
          </p:cNvPr>
          <p:cNvSpPr txBox="1"/>
          <p:nvPr/>
        </p:nvSpPr>
        <p:spPr>
          <a:xfrm>
            <a:off x="389475" y="2749470"/>
            <a:ext cx="1087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Gabriela Popescu, PhD, Chair – Becomes immediate past chair in November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9E0F9-6789-4A9C-907B-B26DE43D8AAA}"/>
              </a:ext>
            </a:extLst>
          </p:cNvPr>
          <p:cNvSpPr txBox="1"/>
          <p:nvPr/>
        </p:nvSpPr>
        <p:spPr>
          <a:xfrm>
            <a:off x="380095" y="5151426"/>
            <a:ext cx="1116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Alan W. Dow, III, MD</a:t>
            </a:r>
            <a:endParaRPr lang="en-US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CC5A7-D06B-49CE-AA2E-3CC188E1B8CB}"/>
              </a:ext>
            </a:extLst>
          </p:cNvPr>
          <p:cNvSpPr txBox="1"/>
          <p:nvPr/>
        </p:nvSpPr>
        <p:spPr>
          <a:xfrm>
            <a:off x="1575308" y="5141918"/>
            <a:ext cx="1112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Richard L. Eckert, PhD</a:t>
            </a:r>
            <a:endParaRPr lang="en-US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7D3CD-B01D-43F8-9E3F-14FB899FC4D6}"/>
              </a:ext>
            </a:extLst>
          </p:cNvPr>
          <p:cNvSpPr txBox="1"/>
          <p:nvPr/>
        </p:nvSpPr>
        <p:spPr>
          <a:xfrm>
            <a:off x="2555055" y="5163417"/>
            <a:ext cx="1068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Adam Franks, MD</a:t>
            </a:r>
            <a:endParaRPr lang="en-US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639CA-1EDB-45AB-B6D8-65A54E3F6B52}"/>
              </a:ext>
            </a:extLst>
          </p:cNvPr>
          <p:cNvSpPr txBox="1"/>
          <p:nvPr/>
        </p:nvSpPr>
        <p:spPr>
          <a:xfrm>
            <a:off x="3497692" y="2782377"/>
            <a:ext cx="1039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Nita Ahuja, MD</a:t>
            </a:r>
          </a:p>
          <a:p>
            <a:endParaRPr lang="en-US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CBD72-7931-4B64-B5E7-F80EC4A9BF25}"/>
              </a:ext>
            </a:extLst>
          </p:cNvPr>
          <p:cNvSpPr txBox="1"/>
          <p:nvPr/>
        </p:nvSpPr>
        <p:spPr>
          <a:xfrm>
            <a:off x="4683343" y="5124894"/>
            <a:ext cx="9942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Serina Neumann, PhD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48D45-01C6-4EBE-A575-DB4959DC3474}"/>
              </a:ext>
            </a:extLst>
          </p:cNvPr>
          <p:cNvSpPr txBox="1"/>
          <p:nvPr/>
        </p:nvSpPr>
        <p:spPr>
          <a:xfrm>
            <a:off x="6594586" y="2743353"/>
            <a:ext cx="891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Arthur Derse, MD, JD</a:t>
            </a:r>
          </a:p>
          <a:p>
            <a:endParaRPr lang="en-US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1F3761-4353-428D-8635-C08CB8451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30" y="1729376"/>
            <a:ext cx="719254" cy="990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2EED7-DDEE-45C0-8CFB-10F13AAFA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423" y="1720461"/>
            <a:ext cx="771620" cy="1008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00CB51-D778-4222-9768-7F0F012BF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618" y="4125189"/>
            <a:ext cx="736229" cy="10248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98A227-B847-4B05-9DEC-984E24E40257}"/>
              </a:ext>
            </a:extLst>
          </p:cNvPr>
          <p:cNvSpPr txBox="1"/>
          <p:nvPr/>
        </p:nvSpPr>
        <p:spPr>
          <a:xfrm>
            <a:off x="6580328" y="5133810"/>
            <a:ext cx="101648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Catherine Pipas, MD – First term complete; up for renewal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6ABB2E-6B49-4FAA-ABB3-48A460D176A7}"/>
              </a:ext>
            </a:extLst>
          </p:cNvPr>
          <p:cNvSpPr txBox="1"/>
          <p:nvPr/>
        </p:nvSpPr>
        <p:spPr>
          <a:xfrm>
            <a:off x="4654843" y="2735976"/>
            <a:ext cx="1065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Steven Angus, MD – First term complete; up for renewal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C2F87-154D-4D4C-81AB-CC5D4C81B36E}"/>
              </a:ext>
            </a:extLst>
          </p:cNvPr>
          <p:cNvSpPr txBox="1"/>
          <p:nvPr/>
        </p:nvSpPr>
        <p:spPr>
          <a:xfrm>
            <a:off x="7655382" y="2685761"/>
            <a:ext cx="10825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Vera Donnenberg, PhD – First term complete; up for renewal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41F617-2274-4B3C-A43F-EFF3524A8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53" y="4125189"/>
            <a:ext cx="830761" cy="10086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533873-72E9-4A72-8801-6889ED388604}"/>
              </a:ext>
            </a:extLst>
          </p:cNvPr>
          <p:cNvSpPr txBox="1"/>
          <p:nvPr/>
        </p:nvSpPr>
        <p:spPr>
          <a:xfrm>
            <a:off x="5627148" y="5142193"/>
            <a:ext cx="10542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VJ Periyakoil, MD – second term complete; rotating off the ad board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CD8812-C16F-4654-BB3D-AEDB5037C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3815" y="4115848"/>
            <a:ext cx="1060793" cy="10090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2CEBE3-6835-4EA1-ABCD-9DB467209A09}"/>
              </a:ext>
            </a:extLst>
          </p:cNvPr>
          <p:cNvSpPr txBox="1"/>
          <p:nvPr/>
        </p:nvSpPr>
        <p:spPr>
          <a:xfrm>
            <a:off x="3509044" y="5107321"/>
            <a:ext cx="12393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Elza Mylona, PhD</a:t>
            </a:r>
            <a:b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(Ex-Officio</a:t>
            </a:r>
            <a:b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GFA Chair-elect)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FC8256F-83E7-4491-89FE-4B64779233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6" y="4117082"/>
            <a:ext cx="804102" cy="10248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1DB2C6-1BDC-4334-A5D6-3904BFCC46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34" y="1716476"/>
            <a:ext cx="688454" cy="10196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C792FCC-B6A8-4779-917A-876DF3995A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30" y="1737322"/>
            <a:ext cx="776868" cy="9629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FA0A05-3158-4439-837F-C855EA727A93}"/>
              </a:ext>
            </a:extLst>
          </p:cNvPr>
          <p:cNvSpPr txBox="1"/>
          <p:nvPr/>
        </p:nvSpPr>
        <p:spPr>
          <a:xfrm>
            <a:off x="1436222" y="2678837"/>
            <a:ext cx="11185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050" dirty="0">
                <a:solidFill>
                  <a:srgbClr val="7030A0"/>
                </a:solidFill>
              </a:rPr>
              <a:t>Aviad “Adi” Haramati, PhD, Chair-elect – Becomes CFAS Chair in November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565A0C-D01B-4E5A-BB7C-A96793C3E2C4}"/>
              </a:ext>
            </a:extLst>
          </p:cNvPr>
          <p:cNvSpPr txBox="1"/>
          <p:nvPr/>
        </p:nvSpPr>
        <p:spPr>
          <a:xfrm>
            <a:off x="7597146" y="5105544"/>
            <a:ext cx="10542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Lumy Sawaki Adams, MD – resigned from ad board after joining the NIH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C34D4C-30A0-48F6-90A1-D4EF4C3CE75B}"/>
              </a:ext>
            </a:extLst>
          </p:cNvPr>
          <p:cNvSpPr txBox="1"/>
          <p:nvPr/>
        </p:nvSpPr>
        <p:spPr>
          <a:xfrm>
            <a:off x="5704071" y="2735222"/>
            <a:ext cx="1054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Stewart </a:t>
            </a:r>
            <a:r>
              <a:rPr lang="en-US" sz="1050" dirty="0" err="1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Babbott</a:t>
            </a:r>
            <a:r>
              <a:rPr lang="en-US" sz="105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20783E8-4A21-432E-8B7A-57F8183192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116" y="1721997"/>
            <a:ext cx="764295" cy="9765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B4183E-4FC6-4C0D-915B-0A18E1683C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4652" y="1715610"/>
            <a:ext cx="913643" cy="10338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4439F0-D41B-417E-8A89-21CE035E5CA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0288" t="-1" r="13313" b="28744"/>
          <a:stretch/>
        </p:blipFill>
        <p:spPr>
          <a:xfrm>
            <a:off x="3492675" y="1722610"/>
            <a:ext cx="996484" cy="1019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F78D5D-CAE7-4680-A6F2-9853F0A9C8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14" y="4100114"/>
            <a:ext cx="967525" cy="10848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EE00F6-0561-42A4-A317-50A6AFC5E2E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r="1" b="14138"/>
          <a:stretch/>
        </p:blipFill>
        <p:spPr>
          <a:xfrm>
            <a:off x="4711401" y="4096390"/>
            <a:ext cx="938175" cy="10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35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98ABC-B215-47B6-BF65-F0472F6E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Nomination call for CFAS Administrative Board seats and Chair-elect opened in February.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Call will remain open through April 23 to accommodate this meeting.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Committee will review nominees and make its recommendation on a slate for the Ad Board to review in early May.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CFAS reps will receive an electronic ballot to vote on the slate in mid-May.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New Ad Board members and the new Chair-elect will be announced before June 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8CD0-2F3E-4786-8F05-850EE923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Nominating Committee 2021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9EE0-061C-4FE8-B474-FB396BAD3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59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C458E9-2B38-482B-BA64-281D86C8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35" y="489614"/>
            <a:ext cx="8386762" cy="620712"/>
          </a:xfrm>
        </p:spPr>
        <p:txBody>
          <a:bodyPr/>
          <a:lstStyle/>
          <a:p>
            <a:r>
              <a:rPr lang="en-US" sz="3200" dirty="0"/>
              <a:t>Nominations for Ad Board Still Being Accepted!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F3A44-6827-4BCE-B604-4573DF74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48E8F-8890-4E1E-9B35-239899D27DEA}"/>
              </a:ext>
            </a:extLst>
          </p:cNvPr>
          <p:cNvSpPr txBox="1"/>
          <p:nvPr/>
        </p:nvSpPr>
        <p:spPr>
          <a:xfrm>
            <a:off x="605135" y="2675067"/>
            <a:ext cx="7078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Deadline: April 23, 2021 at 11:59 p.m. Eastern.</a:t>
            </a:r>
          </a:p>
          <a:p>
            <a:endParaRPr lang="en-US" sz="1800" dirty="0"/>
          </a:p>
          <a:p>
            <a:r>
              <a:rPr lang="en-US" sz="1800" b="0" dirty="0"/>
              <a:t>If you have questions about the process or nominee qualifications, please reach out to Scott Gitlin at </a:t>
            </a:r>
            <a:r>
              <a:rPr lang="en-US" sz="1800" b="0" u="sng" dirty="0"/>
              <a:t>sgitlin@umich.edu</a:t>
            </a:r>
            <a:r>
              <a:rPr lang="en-US" sz="1800" b="0" dirty="0"/>
              <a:t>, or Eric Weissman at </a:t>
            </a:r>
            <a:r>
              <a:rPr lang="en-US" sz="1800" b="0" u="sng" dirty="0"/>
              <a:t>eweissman@aamc.org.</a:t>
            </a:r>
          </a:p>
          <a:p>
            <a:endParaRPr lang="en-US" sz="1800" dirty="0"/>
          </a:p>
          <a:p>
            <a:r>
              <a:rPr lang="en-US" sz="1800" dirty="0"/>
              <a:t>Who Can Nominate?</a:t>
            </a:r>
          </a:p>
          <a:p>
            <a:endParaRPr lang="en-US" sz="1800" dirty="0"/>
          </a:p>
          <a:p>
            <a:r>
              <a:rPr lang="en-US" sz="1800" b="0" dirty="0"/>
              <a:t>Any active CFAS representative, including CFAS Affiliate reps, can nominate a current, active CFAS rep to serve on the CFAS Administrative Board or to serve as Chair-elect. A rep can be at any point in their term when serving on the CFAS Administrative Board.</a:t>
            </a:r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E7E1B-5F4D-43CE-9D44-19243461DA4F}"/>
              </a:ext>
            </a:extLst>
          </p:cNvPr>
          <p:cNvSpPr txBox="1"/>
          <p:nvPr/>
        </p:nvSpPr>
        <p:spPr>
          <a:xfrm>
            <a:off x="605135" y="1413642"/>
            <a:ext cx="7156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nomination here:</a:t>
            </a:r>
            <a:br>
              <a:rPr lang="en-US" u="sng" dirty="0"/>
            </a:br>
            <a:r>
              <a:rPr lang="en-US" u="sng" dirty="0"/>
              <a:t>https://www.aamc.org/professional-development/affinity-groups/cfas/administrative-board-nominations </a:t>
            </a:r>
          </a:p>
        </p:txBody>
      </p:sp>
    </p:spTree>
    <p:extLst>
      <p:ext uri="{BB962C8B-B14F-4D97-AF65-F5344CB8AC3E}">
        <p14:creationId xmlns:p14="http://schemas.microsoft.com/office/powerpoint/2010/main" val="30134418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CBDF1-C1ED-4304-94A2-94722040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01937"/>
            <a:ext cx="8734425" cy="620712"/>
          </a:xfrm>
        </p:spPr>
        <p:txBody>
          <a:bodyPr/>
          <a:lstStyle/>
          <a:p>
            <a:r>
              <a:rPr lang="en-US" dirty="0"/>
              <a:t>Questions, Comments,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D8FAB-7519-4C85-9383-721830E1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203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394758" y="6439694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tx1"/>
                </a:solidFill>
              </a:rPr>
              <a:t>© 2018 AAMC. May not be reproduced without permission.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80558-CDFE-43A9-A6B9-DBE6D7D5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The State of Membership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Update from the AAMC Chief Scientific Officer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CFAS Activity and Engagement Over the </a:t>
            </a:r>
            <a:br>
              <a:rPr lang="en-US" dirty="0"/>
            </a:br>
            <a:r>
              <a:rPr lang="en-US" dirty="0"/>
              <a:t>Past Year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Committee work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Update and Timeline on CFAS Nominating Process</a:t>
            </a:r>
          </a:p>
          <a:p>
            <a:pPr marL="457200" indent="-457200">
              <a:buClr>
                <a:srgbClr val="01267F"/>
              </a:buClr>
              <a:buFont typeface="Wingdings" panose="05000000000000000000" pitchFamily="2" charset="2"/>
              <a:buChar char="Ø"/>
            </a:pPr>
            <a:r>
              <a:rPr lang="en-US" dirty="0"/>
              <a:t>Discussion and Q&amp;A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91CA9-5048-4E4D-A0EB-7ACA1CEC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CFAS Business Meeting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094CC-7061-4E1E-82FF-0A1E9520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22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DBA7-0140-43D5-90EE-968BBBD5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 AAMC CFAS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C28A-EACC-461C-ADF8-FBD9CFFA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09700"/>
            <a:ext cx="7096327" cy="44958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Stephen Barry, CFAS Engagement Specialist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sbarry@aamc.org</a:t>
            </a:r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Alex Bolt, CFAS Communications Specialist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abolt@aamc.org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002060"/>
                </a:solidFill>
              </a:rPr>
              <a:t>Anne Berry, Lead Specialist, Implementation Research and Policy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aberry@aamc.org</a:t>
            </a:r>
            <a:r>
              <a:rPr lang="en-US" sz="1800" dirty="0"/>
              <a:t> 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Eric Weissman, Senior Director, Society and Faculty Engagement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eweissman@aamc.org</a:t>
            </a:r>
            <a:r>
              <a:rPr lang="en-US" sz="1800" dirty="0"/>
              <a:t> </a:t>
            </a:r>
          </a:p>
          <a:p>
            <a:pPr marL="257165" lvl="1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DEDBA-DA6A-467A-A76D-F96A7B52E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2" y="2478194"/>
            <a:ext cx="786270" cy="117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996C0-E0C6-476C-B221-9B752FE8B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9" y="3657600"/>
            <a:ext cx="1015651" cy="1095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23055-6DAC-4B74-8788-78FE2228F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6" y="4905375"/>
            <a:ext cx="1008401" cy="1223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1ADFB-9837-4929-892E-2D62FBD44A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1" y="1233857"/>
            <a:ext cx="786269" cy="11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957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96" y="583916"/>
            <a:ext cx="6879921" cy="465534"/>
          </a:xfrm>
        </p:spPr>
        <p:txBody>
          <a:bodyPr>
            <a:normAutofit fontScale="90000"/>
          </a:bodyPr>
          <a:lstStyle/>
          <a:p>
            <a:r>
              <a:rPr lang="en-US" dirty="0"/>
              <a:t>CFAS Reps by the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BE08D-A516-46AC-986C-986C9D9CA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2" y="2148868"/>
            <a:ext cx="7278414" cy="32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79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D5364F-1252-4498-839E-3910CA42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66" y="1479458"/>
            <a:ext cx="7988300" cy="4767262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American Council of Academic Plastic Surgeons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American Association of Clinical Anatomists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Society of Behavioral Medicine</a:t>
            </a:r>
          </a:p>
          <a:p>
            <a:pPr>
              <a:buClr>
                <a:srgbClr val="002060"/>
              </a:buClr>
            </a:pPr>
            <a:r>
              <a:rPr lang="en-US" i="1" dirty="0"/>
              <a:t>…two other new societies are in the process of having their memberships approved.</a:t>
            </a:r>
          </a:p>
          <a:p>
            <a:pPr>
              <a:buClr>
                <a:srgbClr val="002060"/>
              </a:buClr>
            </a:pPr>
            <a:r>
              <a:rPr lang="en-US" i="1" dirty="0"/>
              <a:t>If you are a member of a society that you believe should be a CFAS member, please contact Eric Weissman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371E5B-5895-4EAE-8787-C0A544F7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CFAS Member Societies in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30462-DFB4-494C-B532-25378B91A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25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6B2EFA-CA91-4E20-B42F-1525C572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27362"/>
            <a:ext cx="8543925" cy="4767262"/>
          </a:xfrm>
        </p:spPr>
        <p:txBody>
          <a:bodyPr/>
          <a:lstStyle/>
          <a:p>
            <a:pPr marL="457200" indent="-457200">
              <a:buClr>
                <a:srgbClr val="01267F"/>
              </a:buClr>
              <a:buFont typeface="Arial" panose="020B0604020202020204" pitchFamily="34" charset="0"/>
              <a:buChar char="•"/>
            </a:pPr>
            <a:r>
              <a:rPr lang="en-US" dirty="0"/>
              <a:t>AAMC waived society dues in the past year due to concerns about financial impacts on societies during the COVID-19 pandemic</a:t>
            </a:r>
          </a:p>
          <a:p>
            <a:pPr marL="457200" indent="-457200">
              <a:buClr>
                <a:srgbClr val="01267F"/>
              </a:buClr>
              <a:buFont typeface="Arial" panose="020B0604020202020204" pitchFamily="34" charset="0"/>
              <a:buChar char="•"/>
            </a:pPr>
            <a:r>
              <a:rPr lang="en-US" dirty="0"/>
              <a:t>Dues will resume in the upcoming fiscal year with the understanding that some societies may request waivers due to ongoing financial challenges</a:t>
            </a:r>
          </a:p>
          <a:p>
            <a:pPr marL="457200" indent="-457200">
              <a:buClr>
                <a:srgbClr val="01267F"/>
              </a:buClr>
              <a:buFont typeface="Arial" panose="020B0604020202020204" pitchFamily="34" charset="0"/>
              <a:buChar char="•"/>
            </a:pPr>
            <a:r>
              <a:rPr lang="en-US" dirty="0"/>
              <a:t>No society memberships will be canceled in FY 2022 for inability to pay dues as societies regain financial footing</a:t>
            </a:r>
          </a:p>
          <a:p>
            <a:pPr marL="457200" indent="-457200">
              <a:buClr>
                <a:srgbClr val="01267F"/>
              </a:buClr>
              <a:buFont typeface="Arial" panose="020B0604020202020204" pitchFamily="34" charset="0"/>
              <a:buChar char="•"/>
            </a:pPr>
            <a:r>
              <a:rPr lang="en-US" b="1" dirty="0"/>
              <a:t>Society engagement is paramount to the AAMC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EBD59-67FB-4E41-AC0F-59980E5D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Regarding Member Dues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9FB3D-0792-4128-B02E-A13E3F35A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27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4108F3-9EE9-4D40-86BD-5855C8B2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Update from AAMC Chief Scientific Officer Ross McKinney, MD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B8013-6FA6-4AF4-8FB0-A423A025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5AA50-33FF-4461-9F77-F9B4B62C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69" y="1380944"/>
            <a:ext cx="2316480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45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02" y="543826"/>
            <a:ext cx="8349348" cy="44870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Past Year: Putting Our Activity into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19" y="1283080"/>
            <a:ext cx="7373670" cy="404041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CFAS provides a voice for academic faculty within the AAMC’s governance and leadership structures. The council is charged with: </a:t>
            </a:r>
            <a:br>
              <a:rPr lang="en-US" sz="1800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Identifying critical issues facing faculty members of medical schools and within academic societies;</a:t>
            </a: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2060"/>
              </a:solidFill>
            </a:endParaRP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Providing a faculty voice on those issues to the AAMC as they relate to creation and implementation of the AAMC programs, services, and policies</a:t>
            </a: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2060"/>
              </a:solidFill>
            </a:endParaRP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Serving as a </a:t>
            </a:r>
            <a:r>
              <a:rPr lang="en-US" sz="1800" b="1" dirty="0">
                <a:solidFill>
                  <a:srgbClr val="002060"/>
                </a:solidFill>
              </a:rPr>
              <a:t>bidirectional</a:t>
            </a:r>
            <a:r>
              <a:rPr lang="en-US" sz="1800" dirty="0">
                <a:solidFill>
                  <a:srgbClr val="002060"/>
                </a:solidFill>
              </a:rPr>
              <a:t> communications conduit regarding matters related to the core missions of academic medicine. </a:t>
            </a:r>
          </a:p>
          <a:p>
            <a:pPr marL="514334" lvl="1" indent="-2571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2060"/>
              </a:solidFill>
            </a:endParaRPr>
          </a:p>
          <a:p>
            <a:pPr marL="257159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dirty="0">
                <a:solidFill>
                  <a:srgbClr val="002060"/>
                </a:solidFill>
              </a:rPr>
              <a:t>Our activity over the past year has exemplified these premises. </a:t>
            </a:r>
            <a:br>
              <a:rPr lang="en-US" sz="1800" dirty="0">
                <a:solidFill>
                  <a:srgbClr val="013D79"/>
                </a:solidFill>
              </a:rPr>
            </a:br>
            <a:br>
              <a:rPr lang="en-US" sz="1050" dirty="0"/>
            </a:br>
            <a:endParaRPr lang="en-US" sz="10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63078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1"/>
  <p:tag name="MMPROD_UIDATA" val="&lt;database version=&quot;7.0&quot;&gt;&lt;object type=&quot;1&quot; unique_id=&quot;10001&quot;&gt;&lt;object type=&quot;8&quot; unique_id=&quot;61665&quot;&gt;&lt;/object&gt;&lt;object type=&quot;2&quot; unique_id=&quot;61666&quot;&gt;&lt;object type=&quot;3&quot; unique_id=&quot;61667&quot;&gt;&lt;property id=&quot;20148&quot; value=&quot;5&quot;/&gt;&lt;property id=&quot;20300&quot; value=&quot;Slide 1&quot;/&gt;&lt;property id=&quot;20307&quot; value=&quot;567&quot;/&gt;&lt;/object&gt;&lt;object type=&quot;3&quot; unique_id=&quot;61668&quot;&gt;&lt;property id=&quot;20148&quot; value=&quot;5&quot;/&gt;&lt;property id=&quot;20300&quot; value=&quot;Slide 2 - &amp;quot;Click to edit&amp;quot;&quot;/&gt;&lt;property id=&quot;20307&quot; value=&quot;564&quot;/&gt;&lt;/object&gt;&lt;object type=&quot;3&quot; unique_id=&quot;61669&quot;&gt;&lt;property id=&quot;20148&quot; value=&quot;5&quot;/&gt;&lt;property id=&quot;20300&quot; value=&quot;Slide 3 - &amp;quot;Click to add a chart title&amp;quot;&quot;/&gt;&lt;property id=&quot;20307&quot; value=&quot;568&quot;/&gt;&lt;/object&gt;&lt;object type=&quot;3&quot; unique_id=&quot;6167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Blue template">
  <a:themeElements>
    <a:clrScheme name="AAMC Blue PPT">
      <a:dk1>
        <a:srgbClr val="FFFFFF"/>
      </a:dk1>
      <a:lt1>
        <a:srgbClr val="FFFFFF"/>
      </a:lt1>
      <a:dk2>
        <a:srgbClr val="092F6D"/>
      </a:dk2>
      <a:lt2>
        <a:srgbClr val="FFFFFF"/>
      </a:lt2>
      <a:accent1>
        <a:srgbClr val="FEBC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C1C83F"/>
      </a:accent5>
      <a:accent6>
        <a:srgbClr val="968885"/>
      </a:accent6>
      <a:hlink>
        <a:srgbClr val="FFFFFF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7DFDB8E-5B2B-CC40-937D-D62613D1F483}" vid="{DC8BF0CB-D514-8F4B-980A-9509C50CB9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AAMC PPT White</Template>
  <TotalTime>11792</TotalTime>
  <Words>1586</Words>
  <Application>Microsoft Office PowerPoint</Application>
  <PresentationFormat>On-screen Show (4:3)</PresentationFormat>
  <Paragraphs>210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Times New Roman</vt:lpstr>
      <vt:lpstr>Wingdings</vt:lpstr>
      <vt:lpstr>AAMC Blue template</vt:lpstr>
      <vt:lpstr>CFAS Business Meeting  2021 CFAS &amp; GFA Joint Meeting</vt:lpstr>
      <vt:lpstr>2021 Joint Planning Committee</vt:lpstr>
      <vt:lpstr>CFAS Business Meeting Agenda</vt:lpstr>
      <vt:lpstr>The AAMC CFAS Team</vt:lpstr>
      <vt:lpstr>CFAS Reps by the Numbers</vt:lpstr>
      <vt:lpstr>New CFAS Member Societies in 2020</vt:lpstr>
      <vt:lpstr>News Regarding Member Dues</vt:lpstr>
      <vt:lpstr>Update from AAMC Chief Scientific Officer Ross McKinney, MD</vt:lpstr>
      <vt:lpstr>The Past Year: Putting Our Activity into Context</vt:lpstr>
      <vt:lpstr>Launch of CFAS Connects</vt:lpstr>
      <vt:lpstr>Looking Back on CFAS Connects</vt:lpstr>
      <vt:lpstr>Looking Ahead to CFAS Connects</vt:lpstr>
      <vt:lpstr>CFAS Rep Bulletin</vt:lpstr>
      <vt:lpstr>PowerPoint Presentation</vt:lpstr>
      <vt:lpstr>AAMC and CFAS Respond to the Pandemic</vt:lpstr>
      <vt:lpstr>AAMC and CFAS Address Racism and Police Brutality</vt:lpstr>
      <vt:lpstr>CFAS Tweet Chats</vt:lpstr>
      <vt:lpstr>CFAS Tweet Chats By the Numbers</vt:lpstr>
      <vt:lpstr>CFAS Structural Committees</vt:lpstr>
      <vt:lpstr>CFAS Topical Committees </vt:lpstr>
      <vt:lpstr>CFAS Committee Staffing</vt:lpstr>
      <vt:lpstr>CFAS Nominating and Engagement Committee Update</vt:lpstr>
      <vt:lpstr>CFAS Administrative Board – Today (with an Eye Toward November)</vt:lpstr>
      <vt:lpstr>Nominating Committee 2021 Process</vt:lpstr>
      <vt:lpstr>Nominations for Ad Board Still Being Accepted!</vt:lpstr>
      <vt:lpstr>Questions, Comments, and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CFAS &amp; GFA Joint Meeting</dc:title>
  <dc:subject/>
  <dc:creator>Alexander Bolt</dc:creator>
  <cp:keywords/>
  <dc:description/>
  <cp:lastModifiedBy>Victoria Gunawan</cp:lastModifiedBy>
  <cp:revision>50</cp:revision>
  <cp:lastPrinted>2012-04-05T14:11:45Z</cp:lastPrinted>
  <dcterms:created xsi:type="dcterms:W3CDTF">2021-01-13T21:36:50Z</dcterms:created>
  <dcterms:modified xsi:type="dcterms:W3CDTF">2021-05-17T15:27:09Z</dcterms:modified>
</cp:coreProperties>
</file>