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2.JPG" ContentType="image/pn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589" r:id="rId2"/>
    <p:sldId id="569" r:id="rId3"/>
    <p:sldId id="590" r:id="rId4"/>
    <p:sldId id="598" r:id="rId5"/>
    <p:sldId id="591" r:id="rId6"/>
    <p:sldId id="583" r:id="rId7"/>
    <p:sldId id="573" r:id="rId8"/>
    <p:sldId id="572" r:id="rId9"/>
    <p:sldId id="575" r:id="rId10"/>
    <p:sldId id="599" r:id="rId11"/>
    <p:sldId id="600" r:id="rId12"/>
    <p:sldId id="588" r:id="rId13"/>
    <p:sldId id="578" r:id="rId14"/>
    <p:sldId id="592" r:id="rId15"/>
    <p:sldId id="601" r:id="rId16"/>
    <p:sldId id="577" r:id="rId17"/>
    <p:sldId id="602" r:id="rId18"/>
    <p:sldId id="593" r:id="rId19"/>
    <p:sldId id="603" r:id="rId20"/>
    <p:sldId id="579" r:id="rId21"/>
    <p:sldId id="604" r:id="rId22"/>
    <p:sldId id="605" r:id="rId23"/>
    <p:sldId id="584" r:id="rId24"/>
    <p:sldId id="587" r:id="rId25"/>
    <p:sldId id="594" r:id="rId26"/>
    <p:sldId id="595" r:id="rId27"/>
    <p:sldId id="596" r:id="rId28"/>
    <p:sldId id="597" r:id="rId29"/>
    <p:sldId id="582" r:id="rId30"/>
  </p:sldIdLst>
  <p:sldSz cx="12192000" cy="6858000"/>
  <p:notesSz cx="6858000" cy="9296400"/>
  <p:custDataLst>
    <p:tags r:id="rId33"/>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Weissman" initials="EW" lastIdx="1" clrIdx="0">
    <p:extLst>
      <p:ext uri="{19B8F6BF-5375-455C-9EA6-DF929625EA0E}">
        <p15:presenceInfo xmlns:p15="http://schemas.microsoft.com/office/powerpoint/2012/main" userId="S::eweissman@aamc.org::e02b1e1e-32fd-41a2-97c5-502413ac87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09FA1"/>
    <a:srgbClr val="829995"/>
    <a:srgbClr val="FFFF66"/>
    <a:srgbClr val="5D5DD7"/>
    <a:srgbClr val="FF0000"/>
    <a:srgbClr val="526AE2"/>
    <a:srgbClr val="7286E8"/>
    <a:srgbClr val="819687"/>
    <a:srgbClr val="FF8000"/>
    <a:srgbClr val="CBCB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595" autoAdjust="0"/>
  </p:normalViewPr>
  <p:slideViewPr>
    <p:cSldViewPr snapToGrid="0">
      <p:cViewPr varScale="1">
        <p:scale>
          <a:sx n="81" d="100"/>
          <a:sy n="81" d="100"/>
        </p:scale>
        <p:origin x="706"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0" y="-14288"/>
            <a:ext cx="760413"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defTabSz="931863">
              <a:defRPr sz="1200" b="0">
                <a:solidFill>
                  <a:srgbClr val="474747"/>
                </a:solidFill>
              </a:defRPr>
            </a:lvl1pPr>
          </a:lstStyle>
          <a:p>
            <a:pPr>
              <a:defRPr/>
            </a:pPr>
            <a:endParaRPr lang="en-US"/>
          </a:p>
        </p:txBody>
      </p:sp>
      <p:sp>
        <p:nvSpPr>
          <p:cNvPr id="1410051" name="Rectangle 3"/>
          <p:cNvSpPr>
            <a:spLocks noGrp="1" noChangeArrowheads="1"/>
          </p:cNvSpPr>
          <p:nvPr>
            <p:ph type="dt" sz="quarter" idx="1"/>
          </p:nvPr>
        </p:nvSpPr>
        <p:spPr bwMode="auto">
          <a:xfrm>
            <a:off x="5943600" y="-14288"/>
            <a:ext cx="914400"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algn="r" defTabSz="931863">
              <a:defRPr sz="1200" b="0">
                <a:solidFill>
                  <a:srgbClr val="474747"/>
                </a:solidFill>
              </a:defRPr>
            </a:lvl1pPr>
          </a:lstStyle>
          <a:p>
            <a:pPr>
              <a:defRPr/>
            </a:pPr>
            <a:endParaRPr lang="en-US"/>
          </a:p>
        </p:txBody>
      </p:sp>
      <p:sp>
        <p:nvSpPr>
          <p:cNvPr id="1410052" name="Rectangle 4"/>
          <p:cNvSpPr>
            <a:spLocks noGrp="1" noChangeArrowheads="1"/>
          </p:cNvSpPr>
          <p:nvPr>
            <p:ph type="ftr" sz="quarter" idx="2"/>
          </p:nvPr>
        </p:nvSpPr>
        <p:spPr bwMode="auto">
          <a:xfrm>
            <a:off x="0" y="9021763"/>
            <a:ext cx="677863"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defTabSz="931863">
              <a:defRPr sz="1200" b="0">
                <a:solidFill>
                  <a:srgbClr val="474747"/>
                </a:solidFill>
              </a:defRPr>
            </a:lvl1pPr>
          </a:lstStyle>
          <a:p>
            <a:pPr>
              <a:defRPr/>
            </a:pPr>
            <a:endParaRPr lang="en-US"/>
          </a:p>
        </p:txBody>
      </p:sp>
      <p:sp>
        <p:nvSpPr>
          <p:cNvPr id="1410053" name="Rectangle 5"/>
          <p:cNvSpPr>
            <a:spLocks noGrp="1" noChangeArrowheads="1"/>
          </p:cNvSpPr>
          <p:nvPr>
            <p:ph type="sldNum" sz="quarter" idx="3"/>
          </p:nvPr>
        </p:nvSpPr>
        <p:spPr bwMode="auto">
          <a:xfrm>
            <a:off x="6484938" y="9021763"/>
            <a:ext cx="373062"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algn="r" defTabSz="931863">
              <a:defRPr sz="1200" b="0">
                <a:solidFill>
                  <a:srgbClr val="474747"/>
                </a:solidFill>
              </a:defRPr>
            </a:lvl1pPr>
          </a:lstStyle>
          <a:p>
            <a:pPr>
              <a:defRPr/>
            </a:pPr>
            <a:fld id="{09362502-8149-734D-B703-147083542C3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rgbClr val="000052"/>
                </a:solidFill>
              </a:defRPr>
            </a:lvl1pPr>
          </a:lstStyle>
          <a:p>
            <a:pPr>
              <a:defRPr/>
            </a:pPr>
            <a:endParaRPr lang="en-US"/>
          </a:p>
        </p:txBody>
      </p:sp>
      <p:sp>
        <p:nvSpPr>
          <p:cNvPr id="788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rgbClr val="000052"/>
                </a:solidFill>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b="0">
                <a:solidFill>
                  <a:srgbClr val="000052"/>
                </a:solidFill>
              </a:defRPr>
            </a:lvl1pPr>
          </a:lstStyle>
          <a:p>
            <a:pPr>
              <a:defRPr/>
            </a:pPr>
            <a:endParaRPr lang="en-US"/>
          </a:p>
        </p:txBody>
      </p:sp>
      <p:sp>
        <p:nvSpPr>
          <p:cNvPr id="7885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rgbClr val="000052"/>
                </a:solidFill>
              </a:defRPr>
            </a:lvl1pPr>
          </a:lstStyle>
          <a:p>
            <a:pPr>
              <a:defRPr/>
            </a:pPr>
            <a:fld id="{05E91A80-D3CF-A046-81BE-0B0389BD12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will be shown on the screen as people enter the </a:t>
            </a:r>
            <a:r>
              <a:rPr lang="en-US" dirty="0" err="1"/>
              <a:t>webex</a:t>
            </a:r>
            <a:endParaRPr lang="en-US" dirty="0"/>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1</a:t>
            </a:fld>
            <a:endParaRPr lang="en-US"/>
          </a:p>
        </p:txBody>
      </p:sp>
    </p:spTree>
    <p:extLst>
      <p:ext uri="{BB962C8B-B14F-4D97-AF65-F5344CB8AC3E}">
        <p14:creationId xmlns:p14="http://schemas.microsoft.com/office/powerpoint/2010/main" val="211785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Gabriela’s intro: Welcome to the CFAS Business meeting. We only have an hour and there’s lots to go over, so before we get started, I just wanted to go over a few quick ground rules. To keep the line open and clear, please mute your audio and your video feed. I will be presenting with CFAS colleagues including Adi Haramati, CFAS Chair-elect, Scott Gitlin, CFAS Immediate Past Chair, and Eric Weissman of the AAMC. At the end of each section, we’ll have a Q&amp;A period where you can enter your name in the chat box and we’ll then unmute you so you can ask your question or make your comment. Also feel free to use the chat function to enter comments and ideas during the meeting. We’ll save all the comments you make here. </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3</a:t>
            </a:fld>
            <a:endParaRPr lang="en-US"/>
          </a:p>
        </p:txBody>
      </p:sp>
    </p:spTree>
    <p:extLst>
      <p:ext uri="{BB962C8B-B14F-4D97-AF65-F5344CB8AC3E}">
        <p14:creationId xmlns:p14="http://schemas.microsoft.com/office/powerpoint/2010/main" val="171105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this is our traditional update about our representatives… [this slide will be filled out by Friday]</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4</a:t>
            </a:fld>
            <a:endParaRPr lang="en-US"/>
          </a:p>
        </p:txBody>
      </p:sp>
    </p:spTree>
    <p:extLst>
      <p:ext uri="{BB962C8B-B14F-4D97-AF65-F5344CB8AC3E}">
        <p14:creationId xmlns:p14="http://schemas.microsoft.com/office/powerpoint/2010/main" val="3999089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GP’s BOD update</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5</a:t>
            </a:fld>
            <a:endParaRPr lang="en-US"/>
          </a:p>
        </p:txBody>
      </p:sp>
    </p:spTree>
    <p:extLst>
      <p:ext uri="{BB962C8B-B14F-4D97-AF65-F5344CB8AC3E}">
        <p14:creationId xmlns:p14="http://schemas.microsoft.com/office/powerpoint/2010/main" val="87658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Gabriela takes the helm from Scott</a:t>
            </a:r>
          </a:p>
        </p:txBody>
      </p:sp>
      <p:sp>
        <p:nvSpPr>
          <p:cNvPr id="4" name="Slide Number Placeholder 3"/>
          <p:cNvSpPr>
            <a:spLocks noGrp="1"/>
          </p:cNvSpPr>
          <p:nvPr>
            <p:ph type="sldNum" sz="quarter" idx="5"/>
          </p:nvPr>
        </p:nvSpPr>
        <p:spPr/>
        <p:txBody>
          <a:bodyPr/>
          <a:lstStyle/>
          <a:p>
            <a:pPr>
              <a:defRPr/>
            </a:pPr>
            <a:fld id="{05E91A80-D3CF-A046-81BE-0B0389BD12E4}" type="slidenum">
              <a:rPr lang="en-US" smtClean="0"/>
              <a:pPr>
                <a:defRPr/>
              </a:pPr>
              <a:t>27</a:t>
            </a:fld>
            <a:endParaRPr lang="en-US"/>
          </a:p>
        </p:txBody>
      </p:sp>
    </p:spTree>
    <p:extLst>
      <p:ext uri="{BB962C8B-B14F-4D97-AF65-F5344CB8AC3E}">
        <p14:creationId xmlns:p14="http://schemas.microsoft.com/office/powerpoint/2010/main" val="2868031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4060162" name="Rectangle 2"/>
          <p:cNvSpPr>
            <a:spLocks noGrp="1" noChangeArrowheads="1"/>
          </p:cNvSpPr>
          <p:nvPr>
            <p:ph type="ctrTitle"/>
          </p:nvPr>
        </p:nvSpPr>
        <p:spPr>
          <a:xfrm>
            <a:off x="1164167" y="2535238"/>
            <a:ext cx="7836958" cy="1187450"/>
          </a:xfrm>
        </p:spPr>
        <p:txBody>
          <a:bodyPr anchor="t"/>
          <a:lstStyle>
            <a:lvl1pPr>
              <a:lnSpc>
                <a:spcPct val="80000"/>
              </a:lnSpc>
              <a:defRPr b="1">
                <a:solidFill>
                  <a:schemeClr val="bg1"/>
                </a:solidFill>
                <a:latin typeface="+mn-lt"/>
              </a:defRPr>
            </a:lvl1pPr>
          </a:lstStyle>
          <a:p>
            <a:r>
              <a:rPr lang="en-US"/>
              <a:t>Click to edit Master title style</a:t>
            </a:r>
            <a:endParaRPr lang="en-US" dirty="0"/>
          </a:p>
        </p:txBody>
      </p:sp>
      <p:sp>
        <p:nvSpPr>
          <p:cNvPr id="4060163" name="Rectangle 3"/>
          <p:cNvSpPr>
            <a:spLocks noGrp="1" noChangeArrowheads="1"/>
          </p:cNvSpPr>
          <p:nvPr>
            <p:ph type="subTitle" idx="1"/>
          </p:nvPr>
        </p:nvSpPr>
        <p:spPr>
          <a:xfrm>
            <a:off x="1164167" y="4681539"/>
            <a:ext cx="7836958" cy="1273175"/>
          </a:xfrm>
        </p:spPr>
        <p:txBody>
          <a:bodyPr/>
          <a:lstStyle>
            <a:lvl1pPr>
              <a:defRPr sz="2600">
                <a:solidFill>
                  <a:schemeClr val="bg1"/>
                </a:solidFill>
              </a:defRPr>
            </a:lvl1pPr>
          </a:lstStyle>
          <a:p>
            <a:r>
              <a:rPr lang="en-US"/>
              <a:t>Click to edit Master subtitle style</a:t>
            </a:r>
            <a:endParaRPr lang="en-US" dirty="0"/>
          </a:p>
        </p:txBody>
      </p:sp>
      <p:sp>
        <p:nvSpPr>
          <p:cNvPr id="6" name="Text Box 79"/>
          <p:cNvSpPr txBox="1">
            <a:spLocks noChangeArrowheads="1"/>
          </p:cNvSpPr>
          <p:nvPr userDrawn="1"/>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tx1"/>
                </a:solidFill>
              </a:rPr>
              <a:t>© 2017 AAMC. May not be reproduced without permission.</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1125" y="0"/>
            <a:ext cx="3190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9"/>
          <p:cNvSpPr txBox="1">
            <a:spLocks noChangeArrowheads="1"/>
          </p:cNvSpPr>
          <p:nvPr userDrawn="1"/>
        </p:nvSpPr>
        <p:spPr bwMode="auto">
          <a:xfrm>
            <a:off x="217933"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2020 AAMC. May not be reproduced without permission.</a:t>
            </a:r>
          </a:p>
        </p:txBody>
      </p:sp>
    </p:spTree>
    <p:extLst>
      <p:ext uri="{BB962C8B-B14F-4D97-AF65-F5344CB8AC3E}">
        <p14:creationId xmlns:p14="http://schemas.microsoft.com/office/powerpoint/2010/main" val="3060413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00" y="1127362"/>
            <a:ext cx="10651067" cy="4767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7" name="Slide Number Placeholder 1"/>
          <p:cNvSpPr>
            <a:spLocks noGrp="1"/>
          </p:cNvSpPr>
          <p:nvPr>
            <p:ph type="sldNum" sz="quarter" idx="4"/>
          </p:nvPr>
        </p:nvSpPr>
        <p:spPr>
          <a:xfrm>
            <a:off x="110068" y="6436784"/>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F5D3FE59-4284-2A45-929E-71D2CB10F5B4}" type="slidenum">
              <a:rPr lang="en-US" smtClean="0"/>
              <a:pPr>
                <a:defRPr/>
              </a:pPr>
              <a:t>‹#›</a:t>
            </a:fld>
            <a:endParaRPr lang="en-US" dirty="0"/>
          </a:p>
        </p:txBody>
      </p:sp>
    </p:spTree>
    <p:extLst>
      <p:ext uri="{BB962C8B-B14F-4D97-AF65-F5344CB8AC3E}">
        <p14:creationId xmlns:p14="http://schemas.microsoft.com/office/powerpoint/2010/main" val="4142063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700"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1834" y="1100323"/>
            <a:ext cx="5223933"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8"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5711707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768622" y="301937"/>
            <a:ext cx="11182349" cy="620712"/>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6"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Tree>
    <p:extLst>
      <p:ext uri="{BB962C8B-B14F-4D97-AF65-F5344CB8AC3E}">
        <p14:creationId xmlns:p14="http://schemas.microsoft.com/office/powerpoint/2010/main" val="12076028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3" name="Rectangle 9"/>
          <p:cNvSpPr>
            <a:spLocks noChangeArrowheads="1"/>
          </p:cNvSpPr>
          <p:nvPr userDrawn="1"/>
        </p:nvSpPr>
        <p:spPr bwMode="auto">
          <a:xfrm>
            <a:off x="0" y="0"/>
            <a:ext cx="12192000" cy="6105525"/>
          </a:xfrm>
          <a:prstGeom prst="rect">
            <a:avLst/>
          </a:prstGeom>
          <a:solidFill>
            <a:srgbClr val="547BB2"/>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endParaRPr lang="en-US" altLang="en-US"/>
          </a:p>
        </p:txBody>
      </p:sp>
    </p:spTree>
    <p:extLst>
      <p:ext uri="{BB962C8B-B14F-4D97-AF65-F5344CB8AC3E}">
        <p14:creationId xmlns:p14="http://schemas.microsoft.com/office/powerpoint/2010/main" val="31274878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8350" y="301625"/>
            <a:ext cx="111823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1"/>
          <p:cNvSpPr>
            <a:spLocks noGrp="1" noChangeArrowheads="1"/>
          </p:cNvSpPr>
          <p:nvPr>
            <p:ph type="body" idx="1"/>
          </p:nvPr>
        </p:nvSpPr>
        <p:spPr bwMode="auto">
          <a:xfrm>
            <a:off x="774700" y="1073150"/>
            <a:ext cx="10650538"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Text Box 54"/>
          <p:cNvSpPr txBox="1">
            <a:spLocks noChangeArrowheads="1"/>
          </p:cNvSpPr>
          <p:nvPr/>
        </p:nvSpPr>
        <p:spPr bwMode="auto">
          <a:xfrm>
            <a:off x="1447800" y="4740275"/>
            <a:ext cx="1709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1066800">
              <a:defRPr sz="2000" b="1">
                <a:solidFill>
                  <a:schemeClr val="bg1"/>
                </a:solidFill>
                <a:latin typeface="Arial" charset="0"/>
              </a:defRPr>
            </a:lvl1pPr>
            <a:lvl2pPr marL="742950" indent="-285750" defTabSz="1066800">
              <a:defRPr sz="2000" b="1">
                <a:solidFill>
                  <a:schemeClr val="bg1"/>
                </a:solidFill>
                <a:latin typeface="Arial" charset="0"/>
              </a:defRPr>
            </a:lvl2pPr>
            <a:lvl3pPr marL="1143000" indent="-228600" defTabSz="1066800">
              <a:defRPr sz="2000" b="1">
                <a:solidFill>
                  <a:schemeClr val="bg1"/>
                </a:solidFill>
                <a:latin typeface="Arial" charset="0"/>
              </a:defRPr>
            </a:lvl3pPr>
            <a:lvl4pPr marL="1600200" indent="-228600" defTabSz="1066800">
              <a:defRPr sz="2000" b="1">
                <a:solidFill>
                  <a:schemeClr val="bg1"/>
                </a:solidFill>
                <a:latin typeface="Arial" charset="0"/>
              </a:defRPr>
            </a:lvl4pPr>
            <a:lvl5pPr marL="2057400" indent="-228600" defTabSz="1066800">
              <a:defRPr sz="2000" b="1">
                <a:solidFill>
                  <a:schemeClr val="bg1"/>
                </a:solidFill>
                <a:latin typeface="Arial" charset="0"/>
              </a:defRPr>
            </a:lvl5pPr>
            <a:lvl6pPr marL="2514600" indent="-228600" defTabSz="1066800" eaLnBrk="0" fontAlgn="base" hangingPunct="0">
              <a:spcBef>
                <a:spcPct val="0"/>
              </a:spcBef>
              <a:spcAft>
                <a:spcPct val="0"/>
              </a:spcAft>
              <a:defRPr sz="2000" b="1">
                <a:solidFill>
                  <a:schemeClr val="bg1"/>
                </a:solidFill>
                <a:latin typeface="Arial" charset="0"/>
              </a:defRPr>
            </a:lvl6pPr>
            <a:lvl7pPr marL="2971800" indent="-228600" defTabSz="1066800" eaLnBrk="0" fontAlgn="base" hangingPunct="0">
              <a:spcBef>
                <a:spcPct val="0"/>
              </a:spcBef>
              <a:spcAft>
                <a:spcPct val="0"/>
              </a:spcAft>
              <a:defRPr sz="2000" b="1">
                <a:solidFill>
                  <a:schemeClr val="bg1"/>
                </a:solidFill>
                <a:latin typeface="Arial" charset="0"/>
              </a:defRPr>
            </a:lvl7pPr>
            <a:lvl8pPr marL="3429000" indent="-228600" defTabSz="1066800" eaLnBrk="0" fontAlgn="base" hangingPunct="0">
              <a:spcBef>
                <a:spcPct val="0"/>
              </a:spcBef>
              <a:spcAft>
                <a:spcPct val="0"/>
              </a:spcAft>
              <a:defRPr sz="2000" b="1">
                <a:solidFill>
                  <a:schemeClr val="bg1"/>
                </a:solidFill>
                <a:latin typeface="Arial" charset="0"/>
              </a:defRPr>
            </a:lvl8pPr>
            <a:lvl9pPr marL="3886200" indent="-228600" defTabSz="1066800" eaLnBrk="0" fontAlgn="base" hangingPunct="0">
              <a:spcBef>
                <a:spcPct val="0"/>
              </a:spcBef>
              <a:spcAft>
                <a:spcPct val="0"/>
              </a:spcAft>
              <a:defRPr sz="2000" b="1">
                <a:solidFill>
                  <a:schemeClr val="bg1"/>
                </a:solidFill>
                <a:latin typeface="Arial" charset="0"/>
              </a:defRPr>
            </a:lvl9pPr>
          </a:lstStyle>
          <a:p>
            <a:pPr>
              <a:spcBef>
                <a:spcPct val="50000"/>
              </a:spcBef>
            </a:pPr>
            <a:endParaRPr lang="en-US" altLang="en-US" b="0">
              <a:solidFill>
                <a:srgbClr val="474747"/>
              </a:solidFill>
            </a:endParaRPr>
          </a:p>
        </p:txBody>
      </p:sp>
      <p:sp>
        <p:nvSpPr>
          <p:cNvPr id="2" name="Slide Number Placeholder 1"/>
          <p:cNvSpPr>
            <a:spLocks noGrp="1"/>
          </p:cNvSpPr>
          <p:nvPr>
            <p:ph type="sldNum" sz="quarter" idx="4"/>
          </p:nvPr>
        </p:nvSpPr>
        <p:spPr>
          <a:xfrm>
            <a:off x="76200" y="6419850"/>
            <a:ext cx="521677" cy="365125"/>
          </a:xfrm>
          <a:prstGeom prst="rect">
            <a:avLst/>
          </a:prstGeom>
        </p:spPr>
        <p:txBody>
          <a:bodyPr vert="horz" lIns="91440" tIns="45720" rIns="91440" bIns="45720" rtlCol="0" anchor="ctr"/>
          <a:lstStyle>
            <a:lvl1pPr algn="l">
              <a:defRPr sz="1200" b="0" smtClean="0">
                <a:solidFill>
                  <a:schemeClr val="bg1"/>
                </a:solidFill>
              </a:defRPr>
            </a:lvl1pPr>
          </a:lstStyle>
          <a:p>
            <a:pPr>
              <a:defRPr/>
            </a:pPr>
            <a:fld id="{ADC2174A-351A-8246-9B91-DA39B6C4E9F5}" type="slidenum">
              <a:rPr lang="en-US" smtClean="0"/>
              <a:pPr>
                <a:defRPr/>
              </a:pPr>
              <a:t>‹#›</a:t>
            </a:fld>
            <a:endParaRPr lang="en-US" dirty="0"/>
          </a:p>
        </p:txBody>
      </p:sp>
      <p:sp>
        <p:nvSpPr>
          <p:cNvPr id="8" name="Text Box 79"/>
          <p:cNvSpPr txBox="1">
            <a:spLocks noChangeArrowheads="1"/>
          </p:cNvSpPr>
          <p:nvPr/>
        </p:nvSpPr>
        <p:spPr bwMode="auto">
          <a:xfrm>
            <a:off x="328002" y="6521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pPr>
              <a:defRPr/>
            </a:pPr>
            <a:r>
              <a:rPr lang="en-US" altLang="en-US" sz="800" b="0" dirty="0">
                <a:solidFill>
                  <a:schemeClr val="bg1"/>
                </a:solidFill>
              </a:rPr>
              <a:t>© 2020 AAMC. May not be reproduced without permission.</a:t>
            </a:r>
          </a:p>
        </p:txBody>
      </p:sp>
      <p:pic>
        <p:nvPicPr>
          <p:cNvPr id="10" name="Picture 7"/>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229975" y="6173788"/>
            <a:ext cx="85725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hdr="0" ftr="0" dt="0"/>
  <p:txStyles>
    <p:titleStyle>
      <a:lvl1pPr algn="l" defTabSz="889000" rtl="0" eaLnBrk="1" fontAlgn="base" hangingPunct="1">
        <a:lnSpc>
          <a:spcPct val="85000"/>
        </a:lnSpc>
        <a:spcBef>
          <a:spcPct val="0"/>
        </a:spcBef>
        <a:spcAft>
          <a:spcPct val="0"/>
        </a:spcAft>
        <a:buClr>
          <a:srgbClr val="DADDFE"/>
        </a:buClr>
        <a:defRPr sz="3600" b="1">
          <a:solidFill>
            <a:schemeClr val="bg1"/>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2pPr>
      <a:lvl3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3pPr>
      <a:lvl4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4pPr>
      <a:lvl5pPr algn="l" defTabSz="889000" rtl="0" eaLnBrk="1" fontAlgn="base" hangingPunct="1">
        <a:lnSpc>
          <a:spcPct val="85000"/>
        </a:lnSpc>
        <a:spcBef>
          <a:spcPct val="0"/>
        </a:spcBef>
        <a:spcAft>
          <a:spcPct val="0"/>
        </a:spcAft>
        <a:buClr>
          <a:srgbClr val="DADDFE"/>
        </a:buClr>
        <a:defRPr sz="3600" b="1">
          <a:solidFill>
            <a:schemeClr val="accent1"/>
          </a:solidFill>
          <a:latin typeface="Arial"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bg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bg1"/>
        </a:buClr>
        <a:buChar char="•"/>
        <a:defRPr sz="2800">
          <a:solidFill>
            <a:schemeClr val="bg1"/>
          </a:solidFill>
          <a:latin typeface="+mn-lt"/>
        </a:defRPr>
      </a:lvl2pPr>
      <a:lvl3pPr marL="804863" indent="-292100" algn="l" defTabSz="889000" rtl="0" eaLnBrk="1" fontAlgn="base" hangingPunct="1">
        <a:lnSpc>
          <a:spcPct val="88000"/>
        </a:lnSpc>
        <a:spcBef>
          <a:spcPct val="25000"/>
        </a:spcBef>
        <a:spcAft>
          <a:spcPct val="0"/>
        </a:spcAft>
        <a:buClr>
          <a:schemeClr val="bg1"/>
        </a:buClr>
        <a:buFont typeface="Wingdings" charset="2"/>
        <a:buChar char="§"/>
        <a:defRPr sz="2800">
          <a:solidFill>
            <a:schemeClr val="bg1"/>
          </a:solidFill>
          <a:latin typeface="+mn-lt"/>
        </a:defRPr>
      </a:lvl3pPr>
      <a:lvl4pPr marL="1201738" indent="-282575" algn="l" defTabSz="889000" rtl="0" eaLnBrk="1" fontAlgn="base" hangingPunct="1">
        <a:lnSpc>
          <a:spcPct val="88000"/>
        </a:lnSpc>
        <a:spcBef>
          <a:spcPct val="15000"/>
        </a:spcBef>
        <a:spcAft>
          <a:spcPct val="0"/>
        </a:spcAft>
        <a:buClr>
          <a:schemeClr val="bg1"/>
        </a:buClr>
        <a:buFont typeface="Arial" charset="0"/>
        <a:buChar char="–"/>
        <a:defRPr sz="2800">
          <a:solidFill>
            <a:schemeClr val="bg1"/>
          </a:solidFill>
          <a:latin typeface="+mn-lt"/>
        </a:defRPr>
      </a:lvl4pPr>
      <a:lvl5pPr marL="1600200" indent="-284163" algn="l" defTabSz="889000" rtl="0" eaLnBrk="1" fontAlgn="base" hangingPunct="1">
        <a:lnSpc>
          <a:spcPct val="88000"/>
        </a:lnSpc>
        <a:spcBef>
          <a:spcPct val="5000"/>
        </a:spcBef>
        <a:spcAft>
          <a:spcPct val="0"/>
        </a:spcAft>
        <a:buClr>
          <a:schemeClr val="bg1"/>
        </a:buClr>
        <a:buChar char="o"/>
        <a:defRPr sz="2800">
          <a:solidFill>
            <a:schemeClr val="bg1"/>
          </a:solidFill>
          <a:latin typeface="+mn-lt"/>
        </a:defRPr>
      </a:lvl5pPr>
      <a:lvl6pPr marL="20574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mailto:eweissman@aamc.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haramati@Georgetown.ed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G"/><Relationship Id="rId17" Type="http://schemas.openxmlformats.org/officeDocument/2006/relationships/image" Target="../media/image35.jpg"/><Relationship Id="rId2" Type="http://schemas.openxmlformats.org/officeDocument/2006/relationships/image" Target="../media/image20.jpeg"/><Relationship Id="rId16"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G"/><Relationship Id="rId5" Type="http://schemas.openxmlformats.org/officeDocument/2006/relationships/image" Target="../media/image23.png"/><Relationship Id="rId15" Type="http://schemas.openxmlformats.org/officeDocument/2006/relationships/image" Target="../media/image33.jp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G"/><Relationship Id="rId1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2.JPG"/><Relationship Id="rId3" Type="http://schemas.openxmlformats.org/officeDocument/2006/relationships/image" Target="../media/image21.png"/><Relationship Id="rId7" Type="http://schemas.openxmlformats.org/officeDocument/2006/relationships/image" Target="../media/image26.png"/><Relationship Id="rId12" Type="http://schemas.openxmlformats.org/officeDocument/2006/relationships/image" Target="../media/image31.jpeg"/><Relationship Id="rId17" Type="http://schemas.openxmlformats.org/officeDocument/2006/relationships/image" Target="../media/image38.jpg"/><Relationship Id="rId2" Type="http://schemas.openxmlformats.org/officeDocument/2006/relationships/image" Target="../media/image20.jpeg"/><Relationship Id="rId16"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G"/><Relationship Id="rId5" Type="http://schemas.openxmlformats.org/officeDocument/2006/relationships/image" Target="../media/image24.jpeg"/><Relationship Id="rId15" Type="http://schemas.openxmlformats.org/officeDocument/2006/relationships/image" Target="../media/image35.jpg"/><Relationship Id="rId10" Type="http://schemas.openxmlformats.org/officeDocument/2006/relationships/image" Target="../media/image29.JPG"/><Relationship Id="rId4" Type="http://schemas.openxmlformats.org/officeDocument/2006/relationships/image" Target="../media/image22.png"/><Relationship Id="rId9" Type="http://schemas.openxmlformats.org/officeDocument/2006/relationships/image" Target="../media/image28.png"/><Relationship Id="rId14" Type="http://schemas.openxmlformats.org/officeDocument/2006/relationships/image" Target="../media/image3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barry@aamc.org" TargetMode="External"/><Relationship Id="rId2" Type="http://schemas.openxmlformats.org/officeDocument/2006/relationships/hyperlink" Target="mailto:eweissman@aamc.org" TargetMode="External"/><Relationship Id="rId1" Type="http://schemas.openxmlformats.org/officeDocument/2006/relationships/slideLayout" Target="../slideLayouts/slideLayout2.xml"/><Relationship Id="rId4" Type="http://schemas.openxmlformats.org/officeDocument/2006/relationships/hyperlink" Target="mailto:abolt@aam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0D1B7-F669-46AB-8ADB-90E45BF4AB20}"/>
              </a:ext>
            </a:extLst>
          </p:cNvPr>
          <p:cNvSpPr>
            <a:spLocks noGrp="1"/>
          </p:cNvSpPr>
          <p:nvPr>
            <p:ph type="ctrTitle"/>
          </p:nvPr>
        </p:nvSpPr>
        <p:spPr>
          <a:xfrm>
            <a:off x="1164167" y="988854"/>
            <a:ext cx="7836958" cy="1187450"/>
          </a:xfrm>
        </p:spPr>
        <p:txBody>
          <a:bodyPr/>
          <a:lstStyle/>
          <a:p>
            <a:r>
              <a:rPr lang="en-US" dirty="0"/>
              <a:t>CFAS August, 27, 2020 </a:t>
            </a:r>
            <a:br>
              <a:rPr lang="en-US" dirty="0"/>
            </a:br>
            <a:r>
              <a:rPr lang="en-US" dirty="0"/>
              <a:t>Virtual Business Meeting</a:t>
            </a:r>
          </a:p>
        </p:txBody>
      </p:sp>
      <p:sp>
        <p:nvSpPr>
          <p:cNvPr id="3" name="Subtitle 2">
            <a:extLst>
              <a:ext uri="{FF2B5EF4-FFF2-40B4-BE49-F238E27FC236}">
                <a16:creationId xmlns:a16="http://schemas.microsoft.com/office/drawing/2014/main" id="{CDD19D9B-8948-4FD3-9532-4AF9D48F0715}"/>
              </a:ext>
            </a:extLst>
          </p:cNvPr>
          <p:cNvSpPr>
            <a:spLocks noGrp="1"/>
          </p:cNvSpPr>
          <p:nvPr>
            <p:ph type="subTitle" idx="1"/>
          </p:nvPr>
        </p:nvSpPr>
        <p:spPr>
          <a:xfrm>
            <a:off x="1088753" y="2176304"/>
            <a:ext cx="7836958" cy="2867024"/>
          </a:xfrm>
        </p:spPr>
        <p:txBody>
          <a:bodyPr/>
          <a:lstStyle/>
          <a:p>
            <a:pPr marL="457200" indent="-457200">
              <a:buClr>
                <a:schemeClr val="bg1">
                  <a:lumMod val="75000"/>
                </a:schemeClr>
              </a:buClr>
              <a:buFont typeface="Arial" panose="020B0604020202020204" pitchFamily="34" charset="0"/>
              <a:buChar char="•"/>
            </a:pPr>
            <a:r>
              <a:rPr lang="en-US" sz="2200" dirty="0"/>
              <a:t>Please mute your line and shut off your video to avoid latency during the WebEx.</a:t>
            </a:r>
          </a:p>
          <a:p>
            <a:pPr marL="457200" indent="-457200">
              <a:buClr>
                <a:schemeClr val="bg1">
                  <a:lumMod val="75000"/>
                </a:schemeClr>
              </a:buClr>
              <a:buFont typeface="Arial" panose="020B0604020202020204" pitchFamily="34" charset="0"/>
              <a:buChar char="•"/>
            </a:pPr>
            <a:r>
              <a:rPr lang="en-US" sz="2200" dirty="0"/>
              <a:t>If you want to ask a question, please type your name in the chat box and you will be called on to ask your question in the order your name appears. You can also email questions to Alex Bolt at </a:t>
            </a:r>
            <a:r>
              <a:rPr lang="en-US" sz="2200" u="sng" dirty="0"/>
              <a:t>abolt@aamc.org</a:t>
            </a:r>
            <a:r>
              <a:rPr lang="en-US" sz="2200" dirty="0"/>
              <a:t>.</a:t>
            </a:r>
          </a:p>
          <a:p>
            <a:pPr marL="457200" indent="-457200">
              <a:buClr>
                <a:schemeClr val="bg1">
                  <a:lumMod val="75000"/>
                </a:schemeClr>
              </a:buClr>
              <a:buFont typeface="Arial" panose="020B0604020202020204" pitchFamily="34" charset="0"/>
              <a:buChar char="•"/>
            </a:pPr>
            <a:r>
              <a:rPr lang="en-US" sz="2200" dirty="0"/>
              <a:t>During the Q&amp;A and comments periods, unmute your line when called to ask your question.</a:t>
            </a:r>
          </a:p>
          <a:p>
            <a:pPr marL="457200" indent="-457200">
              <a:buClr>
                <a:schemeClr val="bg1">
                  <a:lumMod val="75000"/>
                </a:schemeClr>
              </a:buClr>
              <a:buFont typeface="Arial" panose="020B0604020202020204" pitchFamily="34" charset="0"/>
              <a:buChar char="•"/>
            </a:pPr>
            <a:r>
              <a:rPr lang="en-US" sz="2200" dirty="0"/>
              <a:t>If you are experiencing technical problems with WebEx, please email Victor </a:t>
            </a:r>
            <a:r>
              <a:rPr lang="en-US" sz="2200" dirty="0" err="1"/>
              <a:t>Lainez</a:t>
            </a:r>
            <a:r>
              <a:rPr lang="en-US" sz="2200" dirty="0"/>
              <a:t> at </a:t>
            </a:r>
            <a:r>
              <a:rPr lang="en-US" sz="2200" u="sng" dirty="0"/>
              <a:t>vlainez@aamc.org</a:t>
            </a:r>
            <a:r>
              <a:rPr lang="en-US" sz="2200" dirty="0"/>
              <a:t>.</a:t>
            </a:r>
          </a:p>
        </p:txBody>
      </p:sp>
    </p:spTree>
    <p:extLst>
      <p:ext uri="{BB962C8B-B14F-4D97-AF65-F5344CB8AC3E}">
        <p14:creationId xmlns:p14="http://schemas.microsoft.com/office/powerpoint/2010/main" val="6698710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1439"/>
            <a:ext cx="6248400" cy="12801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0403"/>
            <a:ext cx="6248400" cy="768096"/>
          </a:xfrm>
          <a:prstGeom prst="rect">
            <a:avLst/>
          </a:prstGeom>
        </p:spPr>
      </p:pic>
      <p:sp>
        <p:nvSpPr>
          <p:cNvPr id="9217" name="Title 1"/>
          <p:cNvSpPr>
            <a:spLocks noGrp="1"/>
          </p:cNvSpPr>
          <p:nvPr>
            <p:ph type="ctrTitle"/>
          </p:nvPr>
        </p:nvSpPr>
        <p:spPr>
          <a:xfrm>
            <a:off x="1226344" y="2514670"/>
            <a:ext cx="9739312" cy="1187450"/>
          </a:xfrm>
        </p:spPr>
        <p:txBody>
          <a:bodyPr/>
          <a:lstStyle/>
          <a:p>
            <a:r>
              <a:rPr lang="en-US" altLang="en-US" dirty="0"/>
              <a:t>CFAS Business Meeting – </a:t>
            </a:r>
            <a:br>
              <a:rPr lang="en-US" altLang="en-US" dirty="0"/>
            </a:br>
            <a:r>
              <a:rPr lang="en-US" altLang="en-US" dirty="0"/>
              <a:t>	AAMC Update</a:t>
            </a:r>
          </a:p>
        </p:txBody>
      </p:sp>
      <p:sp>
        <p:nvSpPr>
          <p:cNvPr id="10" name="Rectangle 2"/>
          <p:cNvSpPr txBox="1">
            <a:spLocks noChangeArrowheads="1"/>
          </p:cNvSpPr>
          <p:nvPr/>
        </p:nvSpPr>
        <p:spPr bwMode="auto">
          <a:xfrm>
            <a:off x="496888" y="4857750"/>
            <a:ext cx="2717800" cy="730250"/>
          </a:xfrm>
          <a:prstGeom prst="rect">
            <a:avLst/>
          </a:prstGeom>
          <a:noFill/>
          <a:ln w="9525">
            <a:noFill/>
            <a:miter lim="800000"/>
            <a:headEnd/>
            <a:tailEnd/>
          </a:ln>
          <a:effectLst/>
        </p:spPr>
        <p:txBody>
          <a:bodyPr lIns="0" tIns="0" rIns="0" bIns="0"/>
          <a:lstStyle>
            <a:lvl1pPr algn="l" defTabSz="889000" rtl="0" eaLnBrk="1" fontAlgn="base" hangingPunct="1">
              <a:lnSpc>
                <a:spcPct val="88000"/>
              </a:lnSpc>
              <a:spcBef>
                <a:spcPct val="50000"/>
              </a:spcBef>
              <a:spcAft>
                <a:spcPct val="0"/>
              </a:spcAft>
              <a:buClr>
                <a:schemeClr val="tx1"/>
              </a:buClr>
              <a:buSzPct val="90000"/>
              <a:defRPr sz="26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spcBef>
                <a:spcPct val="0"/>
              </a:spcBef>
              <a:defRPr/>
            </a:pPr>
            <a:r>
              <a:rPr lang="en-US" sz="2000" b="0" kern="0" dirty="0"/>
              <a:t>August 27, 2020</a:t>
            </a:r>
          </a:p>
        </p:txBody>
      </p:sp>
      <p:sp>
        <p:nvSpPr>
          <p:cNvPr id="11" name="Rectangle 2"/>
          <p:cNvSpPr txBox="1">
            <a:spLocks noChangeArrowheads="1"/>
          </p:cNvSpPr>
          <p:nvPr/>
        </p:nvSpPr>
        <p:spPr bwMode="auto">
          <a:xfrm>
            <a:off x="496888" y="3922638"/>
            <a:ext cx="5751512" cy="62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r>
              <a:rPr lang="en-US" altLang="en-US" sz="2200" b="0" dirty="0">
                <a:solidFill>
                  <a:schemeClr val="tx1"/>
                </a:solidFill>
              </a:rPr>
              <a:t>Eric Weissman</a:t>
            </a:r>
          </a:p>
          <a:p>
            <a:r>
              <a:rPr lang="en-US" altLang="en-US" sz="2200" b="0" dirty="0">
                <a:solidFill>
                  <a:schemeClr val="tx1"/>
                </a:solidFill>
              </a:rPr>
              <a:t>Senior Director, CFAS Engagement </a:t>
            </a:r>
          </a:p>
        </p:txBody>
      </p:sp>
    </p:spTree>
    <p:extLst>
      <p:ext uri="{BB962C8B-B14F-4D97-AF65-F5344CB8AC3E}">
        <p14:creationId xmlns:p14="http://schemas.microsoft.com/office/powerpoint/2010/main" val="37502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25F400-8261-43FE-ADD6-073D586EFB5B}"/>
              </a:ext>
            </a:extLst>
          </p:cNvPr>
          <p:cNvSpPr>
            <a:spLocks noGrp="1"/>
          </p:cNvSpPr>
          <p:nvPr>
            <p:ph idx="1"/>
          </p:nvPr>
        </p:nvSpPr>
        <p:spPr/>
        <p:txBody>
          <a:bodyPr/>
          <a:lstStyle/>
          <a:p>
            <a:pPr marL="457200" indent="-457200">
              <a:buClr>
                <a:schemeClr val="bg1">
                  <a:lumMod val="75000"/>
                </a:schemeClr>
              </a:buClr>
              <a:buFont typeface="Arial" panose="020B0604020202020204" pitchFamily="34" charset="0"/>
              <a:buChar char="•"/>
            </a:pPr>
            <a:r>
              <a:rPr lang="en-US" dirty="0"/>
              <a:t>AAMC cancelation of in-person meetings and professional development</a:t>
            </a:r>
          </a:p>
          <a:p>
            <a:pPr marL="457200" indent="-457200">
              <a:buClr>
                <a:schemeClr val="bg1">
                  <a:lumMod val="75000"/>
                </a:schemeClr>
              </a:buClr>
              <a:buFont typeface="Arial" panose="020B0604020202020204" pitchFamily="34" charset="0"/>
              <a:buChar char="•"/>
            </a:pPr>
            <a:r>
              <a:rPr lang="en-US" dirty="0"/>
              <a:t>Learn Serve Lead 2020 plans </a:t>
            </a:r>
          </a:p>
          <a:p>
            <a:pPr marL="457200" indent="-457200">
              <a:buClr>
                <a:schemeClr val="bg1">
                  <a:lumMod val="75000"/>
                </a:schemeClr>
              </a:buClr>
              <a:buFont typeface="Arial" panose="020B0604020202020204" pitchFamily="34" charset="0"/>
              <a:buChar char="•"/>
            </a:pPr>
            <a:r>
              <a:rPr lang="en-US" dirty="0"/>
              <a:t>Decision to waive member society dues for FY2021</a:t>
            </a:r>
          </a:p>
          <a:p>
            <a:pPr marL="457200" indent="-457200">
              <a:buClr>
                <a:schemeClr val="bg1">
                  <a:lumMod val="75000"/>
                </a:schemeClr>
              </a:buClr>
              <a:buFont typeface="Arial" panose="020B0604020202020204" pitchFamily="34" charset="0"/>
              <a:buChar char="•"/>
            </a:pPr>
            <a:r>
              <a:rPr lang="en-US" dirty="0"/>
              <a:t>AAMC response to MCAT safety concerns</a:t>
            </a:r>
          </a:p>
          <a:p>
            <a:pPr marL="457200" indent="-457200">
              <a:buClr>
                <a:schemeClr val="bg1">
                  <a:lumMod val="75000"/>
                </a:schemeClr>
              </a:buClr>
              <a:buFont typeface="Arial" panose="020B0604020202020204" pitchFamily="34" charset="0"/>
              <a:buChar char="•"/>
            </a:pPr>
            <a:r>
              <a:rPr lang="en-US" dirty="0"/>
              <a:t>CFAS communication channels</a:t>
            </a:r>
          </a:p>
          <a:p>
            <a:pPr marL="457200" indent="-457200">
              <a:buClr>
                <a:schemeClr val="bg1">
                  <a:lumMod val="75000"/>
                </a:schemeClr>
              </a:buClr>
              <a:buFont typeface="Arial" panose="020B0604020202020204" pitchFamily="34" charset="0"/>
              <a:buChar char="•"/>
            </a:pPr>
            <a:endParaRPr lang="en-US" dirty="0"/>
          </a:p>
          <a:p>
            <a:pPr>
              <a:buClr>
                <a:schemeClr val="bg1">
                  <a:lumMod val="75000"/>
                </a:schemeClr>
              </a:buClr>
            </a:pPr>
            <a:r>
              <a:rPr lang="en-US" dirty="0"/>
              <a:t>Questions/concerns? Email Eric at </a:t>
            </a:r>
            <a:r>
              <a:rPr lang="en-US" dirty="0">
                <a:solidFill>
                  <a:schemeClr val="bg1">
                    <a:lumMod val="60000"/>
                    <a:lumOff val="40000"/>
                  </a:schemeClr>
                </a:solidFill>
                <a:hlinkClick r:id="rId2">
                  <a:extLst>
                    <a:ext uri="{A12FA001-AC4F-418D-AE19-62706E023703}">
                      <ahyp:hlinkClr xmlns:ahyp="http://schemas.microsoft.com/office/drawing/2018/hyperlinkcolor" val="tx"/>
                    </a:ext>
                  </a:extLst>
                </a:hlinkClick>
              </a:rPr>
              <a:t>eweissman@aamc.org</a:t>
            </a:r>
            <a:r>
              <a:rPr lang="en-US" dirty="0">
                <a:solidFill>
                  <a:schemeClr val="bg1">
                    <a:lumMod val="60000"/>
                    <a:lumOff val="40000"/>
                  </a:schemeClr>
                </a:solidFill>
              </a:rPr>
              <a:t> </a:t>
            </a:r>
          </a:p>
        </p:txBody>
      </p:sp>
      <p:sp>
        <p:nvSpPr>
          <p:cNvPr id="3" name="Title 2">
            <a:extLst>
              <a:ext uri="{FF2B5EF4-FFF2-40B4-BE49-F238E27FC236}">
                <a16:creationId xmlns:a16="http://schemas.microsoft.com/office/drawing/2014/main" id="{537B68F1-C158-4315-8E9E-DD96812268B3}"/>
              </a:ext>
            </a:extLst>
          </p:cNvPr>
          <p:cNvSpPr>
            <a:spLocks noGrp="1"/>
          </p:cNvSpPr>
          <p:nvPr>
            <p:ph type="title"/>
          </p:nvPr>
        </p:nvSpPr>
        <p:spPr/>
        <p:txBody>
          <a:bodyPr/>
          <a:lstStyle/>
          <a:p>
            <a:r>
              <a:rPr lang="en-US" dirty="0"/>
              <a:t>AAMC Update</a:t>
            </a:r>
          </a:p>
        </p:txBody>
      </p:sp>
      <p:sp>
        <p:nvSpPr>
          <p:cNvPr id="4" name="Slide Number Placeholder 3">
            <a:extLst>
              <a:ext uri="{FF2B5EF4-FFF2-40B4-BE49-F238E27FC236}">
                <a16:creationId xmlns:a16="http://schemas.microsoft.com/office/drawing/2014/main" id="{B5E4A52A-F3ED-40F1-B043-993D99689461}"/>
              </a:ext>
            </a:extLst>
          </p:cNvPr>
          <p:cNvSpPr>
            <a:spLocks noGrp="1"/>
          </p:cNvSpPr>
          <p:nvPr>
            <p:ph type="sldNum" sz="quarter" idx="4"/>
          </p:nvPr>
        </p:nvSpPr>
        <p:spPr/>
        <p:txBody>
          <a:bodyPr/>
          <a:lstStyle/>
          <a:p>
            <a:pPr>
              <a:defRPr/>
            </a:pPr>
            <a:fld id="{F5D3FE59-4284-2A45-929E-71D2CB10F5B4}" type="slidenum">
              <a:rPr lang="en-US" smtClean="0"/>
              <a:pPr>
                <a:defRPr/>
              </a:pPr>
              <a:t>11</a:t>
            </a:fld>
            <a:endParaRPr lang="en-US" dirty="0"/>
          </a:p>
        </p:txBody>
      </p:sp>
    </p:spTree>
    <p:extLst>
      <p:ext uri="{BB962C8B-B14F-4D97-AF65-F5344CB8AC3E}">
        <p14:creationId xmlns:p14="http://schemas.microsoft.com/office/powerpoint/2010/main" val="13679441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EDBBE6-F96D-4B50-B7A2-DF5DC1D07E70}"/>
              </a:ext>
            </a:extLst>
          </p:cNvPr>
          <p:cNvSpPr>
            <a:spLocks noGrp="1"/>
          </p:cNvSpPr>
          <p:nvPr>
            <p:ph idx="1"/>
          </p:nvPr>
        </p:nvSpPr>
        <p:spPr>
          <a:xfrm>
            <a:off x="768622" y="1402570"/>
            <a:ext cx="5466269" cy="4767262"/>
          </a:xfrm>
        </p:spPr>
        <p:txBody>
          <a:bodyPr/>
          <a:lstStyle/>
          <a:p>
            <a:r>
              <a:rPr lang="en-US" sz="2400" dirty="0"/>
              <a:t>This year, we relaunched the quarterly </a:t>
            </a:r>
            <a:r>
              <a:rPr lang="en-US" sz="2400" i="1" dirty="0"/>
              <a:t>CFAS Rep Update</a:t>
            </a:r>
            <a:r>
              <a:rPr lang="en-US" sz="2400" dirty="0"/>
              <a:t> as a monthly publication, the </a:t>
            </a:r>
            <a:r>
              <a:rPr lang="en-US" sz="2400" i="1" dirty="0"/>
              <a:t>CFAS Rep Bulletin</a:t>
            </a:r>
            <a:r>
              <a:rPr lang="en-US" sz="2400" dirty="0"/>
              <a:t>.</a:t>
            </a:r>
          </a:p>
          <a:p>
            <a:endParaRPr lang="en-US" sz="2400" dirty="0"/>
          </a:p>
          <a:p>
            <a:r>
              <a:rPr lang="en-US" sz="2400" b="1" dirty="0">
                <a:solidFill>
                  <a:srgbClr val="0070C0"/>
                </a:solidFill>
              </a:rPr>
              <a:t>Open rates ~36%</a:t>
            </a:r>
          </a:p>
          <a:p>
            <a:endParaRPr lang="en-US" sz="2400" b="1" dirty="0">
              <a:solidFill>
                <a:srgbClr val="0070C0"/>
              </a:solidFill>
            </a:endParaRPr>
          </a:p>
        </p:txBody>
      </p:sp>
      <p:sp>
        <p:nvSpPr>
          <p:cNvPr id="3" name="Title 2">
            <a:extLst>
              <a:ext uri="{FF2B5EF4-FFF2-40B4-BE49-F238E27FC236}">
                <a16:creationId xmlns:a16="http://schemas.microsoft.com/office/drawing/2014/main" id="{CA26F4E4-252C-4C28-B5C2-9C608E97F344}"/>
              </a:ext>
            </a:extLst>
          </p:cNvPr>
          <p:cNvSpPr>
            <a:spLocks noGrp="1"/>
          </p:cNvSpPr>
          <p:nvPr>
            <p:ph type="title"/>
          </p:nvPr>
        </p:nvSpPr>
        <p:spPr/>
        <p:txBody>
          <a:bodyPr/>
          <a:lstStyle/>
          <a:p>
            <a:r>
              <a:rPr lang="en-US" i="1" dirty="0"/>
              <a:t>CFAS Rep Bulletin</a:t>
            </a:r>
          </a:p>
        </p:txBody>
      </p:sp>
      <p:sp>
        <p:nvSpPr>
          <p:cNvPr id="4" name="Slide Number Placeholder 3">
            <a:extLst>
              <a:ext uri="{FF2B5EF4-FFF2-40B4-BE49-F238E27FC236}">
                <a16:creationId xmlns:a16="http://schemas.microsoft.com/office/drawing/2014/main" id="{525A7611-6CE0-4B9B-8B49-651A3BEFBF8D}"/>
              </a:ext>
            </a:extLst>
          </p:cNvPr>
          <p:cNvSpPr>
            <a:spLocks noGrp="1"/>
          </p:cNvSpPr>
          <p:nvPr>
            <p:ph type="sldNum" sz="quarter" idx="4"/>
          </p:nvPr>
        </p:nvSpPr>
        <p:spPr/>
        <p:txBody>
          <a:bodyPr/>
          <a:lstStyle/>
          <a:p>
            <a:pPr>
              <a:defRPr/>
            </a:pPr>
            <a:fld id="{F5D3FE59-4284-2A45-929E-71D2CB10F5B4}" type="slidenum">
              <a:rPr lang="en-US" smtClean="0"/>
              <a:pPr>
                <a:defRPr/>
              </a:pPr>
              <a:t>12</a:t>
            </a:fld>
            <a:endParaRPr lang="en-US" dirty="0"/>
          </a:p>
        </p:txBody>
      </p:sp>
      <p:pic>
        <p:nvPicPr>
          <p:cNvPr id="6" name="Picture 5">
            <a:extLst>
              <a:ext uri="{FF2B5EF4-FFF2-40B4-BE49-F238E27FC236}">
                <a16:creationId xmlns:a16="http://schemas.microsoft.com/office/drawing/2014/main" id="{5D9D5B77-4B69-4938-A847-02E7F0B334E5}"/>
              </a:ext>
            </a:extLst>
          </p:cNvPr>
          <p:cNvPicPr>
            <a:picLocks noChangeAspect="1"/>
          </p:cNvPicPr>
          <p:nvPr/>
        </p:nvPicPr>
        <p:blipFill>
          <a:blip r:embed="rId2"/>
          <a:stretch>
            <a:fillRect/>
          </a:stretch>
        </p:blipFill>
        <p:spPr>
          <a:xfrm>
            <a:off x="6234891" y="837808"/>
            <a:ext cx="4886325" cy="4972050"/>
          </a:xfrm>
          <a:prstGeom prst="rect">
            <a:avLst/>
          </a:prstGeom>
        </p:spPr>
      </p:pic>
    </p:spTree>
    <p:extLst>
      <p:ext uri="{BB962C8B-B14F-4D97-AF65-F5344CB8AC3E}">
        <p14:creationId xmlns:p14="http://schemas.microsoft.com/office/powerpoint/2010/main" val="3106616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9EC7DA-F54B-4057-BC8C-24BDD0AF5214}"/>
              </a:ext>
            </a:extLst>
          </p:cNvPr>
          <p:cNvSpPr>
            <a:spLocks noGrp="1"/>
          </p:cNvSpPr>
          <p:nvPr>
            <p:ph idx="1"/>
          </p:nvPr>
        </p:nvSpPr>
        <p:spPr>
          <a:xfrm>
            <a:off x="748100" y="1127362"/>
            <a:ext cx="10659706" cy="1154199"/>
          </a:xfrm>
        </p:spPr>
        <p:txBody>
          <a:bodyPr/>
          <a:lstStyle/>
          <a:p>
            <a:r>
              <a:rPr lang="en-US" dirty="0"/>
              <a:t>So far this year, CFAS has hosted two Tweet Chats.</a:t>
            </a:r>
          </a:p>
          <a:p>
            <a:r>
              <a:rPr lang="en-US" dirty="0"/>
              <a:t>Topics included:</a:t>
            </a:r>
          </a:p>
        </p:txBody>
      </p:sp>
      <p:sp>
        <p:nvSpPr>
          <p:cNvPr id="3" name="Title 2">
            <a:extLst>
              <a:ext uri="{FF2B5EF4-FFF2-40B4-BE49-F238E27FC236}">
                <a16:creationId xmlns:a16="http://schemas.microsoft.com/office/drawing/2014/main" id="{8D52FEF7-F201-41C9-A7F4-FE6A9E966C90}"/>
              </a:ext>
            </a:extLst>
          </p:cNvPr>
          <p:cNvSpPr>
            <a:spLocks noGrp="1"/>
          </p:cNvSpPr>
          <p:nvPr>
            <p:ph type="title"/>
          </p:nvPr>
        </p:nvSpPr>
        <p:spPr/>
        <p:txBody>
          <a:bodyPr/>
          <a:lstStyle/>
          <a:p>
            <a:r>
              <a:rPr lang="en-US" dirty="0"/>
              <a:t>CFAS Tweet Chats</a:t>
            </a:r>
          </a:p>
        </p:txBody>
      </p:sp>
      <p:sp>
        <p:nvSpPr>
          <p:cNvPr id="4" name="Slide Number Placeholder 3">
            <a:extLst>
              <a:ext uri="{FF2B5EF4-FFF2-40B4-BE49-F238E27FC236}">
                <a16:creationId xmlns:a16="http://schemas.microsoft.com/office/drawing/2014/main" id="{3050313C-4A49-4B6B-B65C-9EE27417CC00}"/>
              </a:ext>
            </a:extLst>
          </p:cNvPr>
          <p:cNvSpPr>
            <a:spLocks noGrp="1"/>
          </p:cNvSpPr>
          <p:nvPr>
            <p:ph type="sldNum" sz="quarter" idx="4"/>
          </p:nvPr>
        </p:nvSpPr>
        <p:spPr/>
        <p:txBody>
          <a:bodyPr/>
          <a:lstStyle/>
          <a:p>
            <a:pPr>
              <a:defRPr/>
            </a:pPr>
            <a:fld id="{F5D3FE59-4284-2A45-929E-71D2CB10F5B4}" type="slidenum">
              <a:rPr lang="en-US" smtClean="0"/>
              <a:pPr>
                <a:defRPr/>
              </a:pPr>
              <a:t>13</a:t>
            </a:fld>
            <a:endParaRPr lang="en-US" dirty="0"/>
          </a:p>
        </p:txBody>
      </p:sp>
      <p:pic>
        <p:nvPicPr>
          <p:cNvPr id="5" name="Picture 4">
            <a:extLst>
              <a:ext uri="{FF2B5EF4-FFF2-40B4-BE49-F238E27FC236}">
                <a16:creationId xmlns:a16="http://schemas.microsoft.com/office/drawing/2014/main" id="{ED3F8E77-543D-4967-86B2-49DF1471BDDB}"/>
              </a:ext>
            </a:extLst>
          </p:cNvPr>
          <p:cNvPicPr>
            <a:picLocks noChangeAspect="1"/>
          </p:cNvPicPr>
          <p:nvPr/>
        </p:nvPicPr>
        <p:blipFill>
          <a:blip r:embed="rId2"/>
          <a:stretch>
            <a:fillRect/>
          </a:stretch>
        </p:blipFill>
        <p:spPr>
          <a:xfrm>
            <a:off x="8092522" y="2987802"/>
            <a:ext cx="3584477" cy="2437901"/>
          </a:xfrm>
          <a:prstGeom prst="rect">
            <a:avLst/>
          </a:prstGeom>
        </p:spPr>
      </p:pic>
      <p:pic>
        <p:nvPicPr>
          <p:cNvPr id="6" name="Picture 5">
            <a:extLst>
              <a:ext uri="{FF2B5EF4-FFF2-40B4-BE49-F238E27FC236}">
                <a16:creationId xmlns:a16="http://schemas.microsoft.com/office/drawing/2014/main" id="{88197953-9D1C-4A42-A7F9-B24F14AEB70A}"/>
              </a:ext>
            </a:extLst>
          </p:cNvPr>
          <p:cNvPicPr>
            <a:picLocks noChangeAspect="1"/>
          </p:cNvPicPr>
          <p:nvPr/>
        </p:nvPicPr>
        <p:blipFill rotWithShape="1">
          <a:blip r:embed="rId3"/>
          <a:srcRect r="6944" b="-1579"/>
          <a:stretch/>
        </p:blipFill>
        <p:spPr>
          <a:xfrm>
            <a:off x="5951019" y="2913574"/>
            <a:ext cx="2141503" cy="3096124"/>
          </a:xfrm>
          <a:prstGeom prst="rect">
            <a:avLst/>
          </a:prstGeom>
        </p:spPr>
      </p:pic>
      <p:sp>
        <p:nvSpPr>
          <p:cNvPr id="7" name="TextBox 6">
            <a:extLst>
              <a:ext uri="{FF2B5EF4-FFF2-40B4-BE49-F238E27FC236}">
                <a16:creationId xmlns:a16="http://schemas.microsoft.com/office/drawing/2014/main" id="{1D7DEA71-6CB3-4E13-AD6B-95D84B048D97}"/>
              </a:ext>
            </a:extLst>
          </p:cNvPr>
          <p:cNvSpPr txBox="1"/>
          <p:nvPr/>
        </p:nvSpPr>
        <p:spPr>
          <a:xfrm>
            <a:off x="6006269" y="2583472"/>
            <a:ext cx="4172506" cy="383235"/>
          </a:xfrm>
          <a:prstGeom prst="rect">
            <a:avLst/>
          </a:prstGeom>
          <a:noFill/>
        </p:spPr>
        <p:txBody>
          <a:bodyPr wrap="square" rtlCol="0">
            <a:spAutoFit/>
          </a:bodyPr>
          <a:lstStyle/>
          <a:p>
            <a:r>
              <a:rPr lang="en-US" sz="1800" dirty="0">
                <a:solidFill>
                  <a:srgbClr val="0070C0"/>
                </a:solidFill>
              </a:rPr>
              <a:t>Well-Being in Academic Medicine</a:t>
            </a:r>
          </a:p>
        </p:txBody>
      </p:sp>
      <p:sp>
        <p:nvSpPr>
          <p:cNvPr id="8" name="TextBox 7">
            <a:extLst>
              <a:ext uri="{FF2B5EF4-FFF2-40B4-BE49-F238E27FC236}">
                <a16:creationId xmlns:a16="http://schemas.microsoft.com/office/drawing/2014/main" id="{560EAB29-CEFE-4DF2-A436-1706D73A1EEC}"/>
              </a:ext>
            </a:extLst>
          </p:cNvPr>
          <p:cNvSpPr txBox="1"/>
          <p:nvPr/>
        </p:nvSpPr>
        <p:spPr>
          <a:xfrm>
            <a:off x="696713" y="2601228"/>
            <a:ext cx="3340964" cy="369332"/>
          </a:xfrm>
          <a:prstGeom prst="rect">
            <a:avLst/>
          </a:prstGeom>
          <a:noFill/>
        </p:spPr>
        <p:txBody>
          <a:bodyPr wrap="square" rtlCol="0">
            <a:spAutoFit/>
          </a:bodyPr>
          <a:lstStyle/>
          <a:p>
            <a:r>
              <a:rPr lang="en-US" sz="1800" dirty="0">
                <a:solidFill>
                  <a:srgbClr val="0070C0"/>
                </a:solidFill>
              </a:rPr>
              <a:t>COVID-19 Health Disparities</a:t>
            </a:r>
          </a:p>
        </p:txBody>
      </p:sp>
      <p:pic>
        <p:nvPicPr>
          <p:cNvPr id="9" name="Picture 8">
            <a:extLst>
              <a:ext uri="{FF2B5EF4-FFF2-40B4-BE49-F238E27FC236}">
                <a16:creationId xmlns:a16="http://schemas.microsoft.com/office/drawing/2014/main" id="{A175328C-8298-4CB9-80E8-D06D81AD9DE0}"/>
              </a:ext>
            </a:extLst>
          </p:cNvPr>
          <p:cNvPicPr>
            <a:picLocks noChangeAspect="1"/>
          </p:cNvPicPr>
          <p:nvPr/>
        </p:nvPicPr>
        <p:blipFill>
          <a:blip r:embed="rId4"/>
          <a:stretch>
            <a:fillRect/>
          </a:stretch>
        </p:blipFill>
        <p:spPr>
          <a:xfrm>
            <a:off x="631745" y="2995233"/>
            <a:ext cx="2301301" cy="3014465"/>
          </a:xfrm>
          <a:prstGeom prst="rect">
            <a:avLst/>
          </a:prstGeom>
        </p:spPr>
      </p:pic>
      <p:pic>
        <p:nvPicPr>
          <p:cNvPr id="10" name="Picture 9">
            <a:extLst>
              <a:ext uri="{FF2B5EF4-FFF2-40B4-BE49-F238E27FC236}">
                <a16:creationId xmlns:a16="http://schemas.microsoft.com/office/drawing/2014/main" id="{A4D7D28C-42C0-43D1-BDAE-7E34880271FB}"/>
              </a:ext>
            </a:extLst>
          </p:cNvPr>
          <p:cNvPicPr>
            <a:picLocks noChangeAspect="1"/>
          </p:cNvPicPr>
          <p:nvPr/>
        </p:nvPicPr>
        <p:blipFill>
          <a:blip r:embed="rId5"/>
          <a:stretch>
            <a:fillRect/>
          </a:stretch>
        </p:blipFill>
        <p:spPr>
          <a:xfrm>
            <a:off x="2407734" y="3270341"/>
            <a:ext cx="3531012" cy="2437901"/>
          </a:xfrm>
          <a:prstGeom prst="rect">
            <a:avLst/>
          </a:prstGeom>
        </p:spPr>
      </p:pic>
    </p:spTree>
    <p:extLst>
      <p:ext uri="{BB962C8B-B14F-4D97-AF65-F5344CB8AC3E}">
        <p14:creationId xmlns:p14="http://schemas.microsoft.com/office/powerpoint/2010/main" val="26530303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1439"/>
            <a:ext cx="6248400" cy="12801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0403"/>
            <a:ext cx="6248400" cy="768096"/>
          </a:xfrm>
          <a:prstGeom prst="rect">
            <a:avLst/>
          </a:prstGeom>
        </p:spPr>
      </p:pic>
      <p:sp>
        <p:nvSpPr>
          <p:cNvPr id="9217" name="Title 1"/>
          <p:cNvSpPr>
            <a:spLocks noGrp="1"/>
          </p:cNvSpPr>
          <p:nvPr>
            <p:ph type="ctrTitle"/>
          </p:nvPr>
        </p:nvSpPr>
        <p:spPr>
          <a:xfrm>
            <a:off x="1163638" y="2535238"/>
            <a:ext cx="9739312" cy="1187450"/>
          </a:xfrm>
        </p:spPr>
        <p:txBody>
          <a:bodyPr/>
          <a:lstStyle/>
          <a:p>
            <a:r>
              <a:rPr lang="en-US" altLang="en-US" dirty="0"/>
              <a:t>CFAS Business Meeting – </a:t>
            </a:r>
            <a:br>
              <a:rPr lang="en-US" altLang="en-US" dirty="0"/>
            </a:br>
            <a:r>
              <a:rPr lang="en-US" altLang="en-US" dirty="0"/>
              <a:t>	Program Committee Update</a:t>
            </a:r>
          </a:p>
        </p:txBody>
      </p:sp>
      <p:sp>
        <p:nvSpPr>
          <p:cNvPr id="10" name="Rectangle 2"/>
          <p:cNvSpPr txBox="1">
            <a:spLocks noChangeArrowheads="1"/>
          </p:cNvSpPr>
          <p:nvPr/>
        </p:nvSpPr>
        <p:spPr bwMode="auto">
          <a:xfrm>
            <a:off x="496888" y="4857750"/>
            <a:ext cx="2717800" cy="730250"/>
          </a:xfrm>
          <a:prstGeom prst="rect">
            <a:avLst/>
          </a:prstGeom>
          <a:noFill/>
          <a:ln w="9525">
            <a:noFill/>
            <a:miter lim="800000"/>
            <a:headEnd/>
            <a:tailEnd/>
          </a:ln>
          <a:effectLst/>
        </p:spPr>
        <p:txBody>
          <a:bodyPr lIns="0" tIns="0" rIns="0" bIns="0"/>
          <a:lstStyle>
            <a:lvl1pPr algn="l" defTabSz="889000" rtl="0" eaLnBrk="1" fontAlgn="base" hangingPunct="1">
              <a:lnSpc>
                <a:spcPct val="88000"/>
              </a:lnSpc>
              <a:spcBef>
                <a:spcPct val="50000"/>
              </a:spcBef>
              <a:spcAft>
                <a:spcPct val="0"/>
              </a:spcAft>
              <a:buClr>
                <a:schemeClr val="tx1"/>
              </a:buClr>
              <a:buSzPct val="90000"/>
              <a:defRPr sz="26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spcBef>
                <a:spcPct val="0"/>
              </a:spcBef>
              <a:defRPr/>
            </a:pPr>
            <a:r>
              <a:rPr lang="en-US" sz="2000" b="0" kern="0" dirty="0"/>
              <a:t>August 27, 2020</a:t>
            </a:r>
          </a:p>
        </p:txBody>
      </p:sp>
      <p:sp>
        <p:nvSpPr>
          <p:cNvPr id="11" name="Rectangle 2"/>
          <p:cNvSpPr txBox="1">
            <a:spLocks noChangeArrowheads="1"/>
          </p:cNvSpPr>
          <p:nvPr/>
        </p:nvSpPr>
        <p:spPr bwMode="auto">
          <a:xfrm>
            <a:off x="496888" y="3922638"/>
            <a:ext cx="5599112" cy="62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r>
              <a:rPr lang="en-US" altLang="en-US" sz="2200" b="0" dirty="0">
                <a:solidFill>
                  <a:schemeClr val="tx1"/>
                </a:solidFill>
              </a:rPr>
              <a:t>Aviad “Adi” Haramati, PhD</a:t>
            </a:r>
          </a:p>
          <a:p>
            <a:r>
              <a:rPr lang="en-US" altLang="en-US" sz="2200" b="0" dirty="0">
                <a:solidFill>
                  <a:schemeClr val="tx1"/>
                </a:solidFill>
              </a:rPr>
              <a:t>CFAS Chair-elect, Program Committee Chair</a:t>
            </a:r>
          </a:p>
        </p:txBody>
      </p:sp>
    </p:spTree>
    <p:extLst>
      <p:ext uri="{BB962C8B-B14F-4D97-AF65-F5344CB8AC3E}">
        <p14:creationId xmlns:p14="http://schemas.microsoft.com/office/powerpoint/2010/main" val="25413253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9DF0A-B195-4E6F-9572-18D7932AB3E4}"/>
              </a:ext>
            </a:extLst>
          </p:cNvPr>
          <p:cNvSpPr>
            <a:spLocks noGrp="1"/>
          </p:cNvSpPr>
          <p:nvPr>
            <p:ph type="title"/>
          </p:nvPr>
        </p:nvSpPr>
        <p:spPr/>
        <p:txBody>
          <a:bodyPr/>
          <a:lstStyle/>
          <a:p>
            <a:r>
              <a:rPr lang="en-US" dirty="0"/>
              <a:t>What Is </a:t>
            </a:r>
            <a:r>
              <a:rPr lang="en-US" i="1" dirty="0"/>
              <a:t>CFAS Connects</a:t>
            </a:r>
            <a:r>
              <a:rPr lang="en-US" dirty="0"/>
              <a:t>?</a:t>
            </a:r>
          </a:p>
        </p:txBody>
      </p:sp>
      <p:sp>
        <p:nvSpPr>
          <p:cNvPr id="4" name="Slide Number Placeholder 3">
            <a:extLst>
              <a:ext uri="{FF2B5EF4-FFF2-40B4-BE49-F238E27FC236}">
                <a16:creationId xmlns:a16="http://schemas.microsoft.com/office/drawing/2014/main" id="{A43605C9-334C-48F6-8D09-A96E64F4D201}"/>
              </a:ext>
            </a:extLst>
          </p:cNvPr>
          <p:cNvSpPr>
            <a:spLocks noGrp="1"/>
          </p:cNvSpPr>
          <p:nvPr>
            <p:ph type="sldNum" sz="quarter" idx="4"/>
          </p:nvPr>
        </p:nvSpPr>
        <p:spPr/>
        <p:txBody>
          <a:bodyPr/>
          <a:lstStyle/>
          <a:p>
            <a:pPr>
              <a:defRPr/>
            </a:pPr>
            <a:fld id="{F5D3FE59-4284-2A45-929E-71D2CB10F5B4}" type="slidenum">
              <a:rPr lang="en-US" smtClean="0"/>
              <a:pPr>
                <a:defRPr/>
              </a:pPr>
              <a:t>15</a:t>
            </a:fld>
            <a:endParaRPr lang="en-US" dirty="0"/>
          </a:p>
        </p:txBody>
      </p:sp>
      <p:sp>
        <p:nvSpPr>
          <p:cNvPr id="5" name="Content Placeholder 4">
            <a:extLst>
              <a:ext uri="{FF2B5EF4-FFF2-40B4-BE49-F238E27FC236}">
                <a16:creationId xmlns:a16="http://schemas.microsoft.com/office/drawing/2014/main" id="{2A587CA6-41F2-4862-9C0A-3BE71DFD3E01}"/>
              </a:ext>
            </a:extLst>
          </p:cNvPr>
          <p:cNvSpPr>
            <a:spLocks noGrp="1"/>
          </p:cNvSpPr>
          <p:nvPr>
            <p:ph idx="1"/>
          </p:nvPr>
        </p:nvSpPr>
        <p:spPr/>
        <p:txBody>
          <a:bodyPr/>
          <a:lstStyle/>
          <a:p>
            <a:pPr>
              <a:buClr>
                <a:schemeClr val="bg1">
                  <a:lumMod val="75000"/>
                </a:schemeClr>
              </a:buClr>
            </a:pPr>
            <a:r>
              <a:rPr lang="en-US" i="1" dirty="0"/>
              <a:t>A monthly forum where we are seeking to:</a:t>
            </a:r>
          </a:p>
          <a:p>
            <a:pPr marL="457200" indent="-457200">
              <a:buClr>
                <a:schemeClr val="bg1">
                  <a:lumMod val="75000"/>
                </a:schemeClr>
              </a:buClr>
              <a:buFont typeface="Arial" panose="020B0604020202020204" pitchFamily="34" charset="0"/>
              <a:buChar char="•"/>
            </a:pPr>
            <a:r>
              <a:rPr lang="en-US" dirty="0"/>
              <a:t>Engage and connect with CFAS reps</a:t>
            </a:r>
          </a:p>
          <a:p>
            <a:pPr marL="457200" indent="-457200">
              <a:buClr>
                <a:schemeClr val="bg1">
                  <a:lumMod val="75000"/>
                </a:schemeClr>
              </a:buClr>
              <a:buFont typeface="Arial" panose="020B0604020202020204" pitchFamily="34" charset="0"/>
              <a:buChar char="•"/>
            </a:pPr>
            <a:r>
              <a:rPr lang="en-US" dirty="0"/>
              <a:t>Bring your issues to the forefront of AAMC concerns</a:t>
            </a:r>
          </a:p>
          <a:p>
            <a:pPr marL="457200" indent="-457200">
              <a:buClr>
                <a:schemeClr val="bg1">
                  <a:lumMod val="75000"/>
                </a:schemeClr>
              </a:buClr>
              <a:buFont typeface="Arial" panose="020B0604020202020204" pitchFamily="34" charset="0"/>
              <a:buChar char="•"/>
            </a:pPr>
            <a:r>
              <a:rPr lang="en-US" dirty="0"/>
              <a:t>Provide professional development on key topical areas</a:t>
            </a:r>
          </a:p>
          <a:p>
            <a:pPr marL="457200" indent="-457200">
              <a:buClr>
                <a:schemeClr val="bg1">
                  <a:lumMod val="75000"/>
                </a:schemeClr>
              </a:buClr>
              <a:buFont typeface="Arial" panose="020B0604020202020204" pitchFamily="34" charset="0"/>
              <a:buChar char="•"/>
            </a:pPr>
            <a:r>
              <a:rPr lang="en-US" dirty="0"/>
              <a:t>Provide a forum for discussion and knowledge sharing</a:t>
            </a:r>
          </a:p>
          <a:p>
            <a:pPr marL="457200" indent="-457200">
              <a:buClr>
                <a:schemeClr val="bg1">
                  <a:lumMod val="75000"/>
                </a:schemeClr>
              </a:buClr>
              <a:buFont typeface="Arial" panose="020B0604020202020204" pitchFamily="34" charset="0"/>
              <a:buChar char="•"/>
            </a:pPr>
            <a:r>
              <a:rPr lang="en-US" dirty="0"/>
              <a:t>Work together through a collectively difficult time</a:t>
            </a:r>
          </a:p>
        </p:txBody>
      </p:sp>
    </p:spTree>
    <p:extLst>
      <p:ext uri="{BB962C8B-B14F-4D97-AF65-F5344CB8AC3E}">
        <p14:creationId xmlns:p14="http://schemas.microsoft.com/office/powerpoint/2010/main" val="26023963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26CE2D-C417-4829-A678-A0CCD6501F14}"/>
              </a:ext>
            </a:extLst>
          </p:cNvPr>
          <p:cNvSpPr>
            <a:spLocks noGrp="1"/>
          </p:cNvSpPr>
          <p:nvPr>
            <p:ph idx="1"/>
          </p:nvPr>
        </p:nvSpPr>
        <p:spPr>
          <a:xfrm>
            <a:off x="741602" y="1249685"/>
            <a:ext cx="10020513" cy="4767262"/>
          </a:xfrm>
        </p:spPr>
        <p:txBody>
          <a:bodyPr/>
          <a:lstStyle/>
          <a:p>
            <a:pPr marL="285750" indent="-285750">
              <a:buClr>
                <a:srgbClr val="002060"/>
              </a:buClr>
              <a:buFont typeface="Arial" panose="020B0604020202020204" pitchFamily="34" charset="0"/>
              <a:buChar char="•"/>
            </a:pPr>
            <a:r>
              <a:rPr lang="en-US" sz="2400" dirty="0"/>
              <a:t>The CFAS Program Committee developed programming open to everyone in the CFAS community. This CFAS Business Meeting is the first in the series. </a:t>
            </a:r>
          </a:p>
          <a:p>
            <a:pPr marL="285750" indent="-285750">
              <a:buClr>
                <a:srgbClr val="002060"/>
              </a:buClr>
              <a:buFont typeface="Arial" panose="020B0604020202020204" pitchFamily="34" charset="0"/>
              <a:buChar char="•"/>
            </a:pPr>
            <a:r>
              <a:rPr lang="en-US" sz="2400" dirty="0"/>
              <a:t>WebEx conferences will be alternated monthly by day (Wednesdays and Thursdays) but all will be in a 60-minute slot from 3–4 p.m. ET.</a:t>
            </a:r>
          </a:p>
          <a:p>
            <a:pPr marL="285750" indent="-285750">
              <a:buClr>
                <a:srgbClr val="002060"/>
              </a:buClr>
              <a:buFont typeface="Arial" panose="020B0604020202020204" pitchFamily="34" charset="0"/>
              <a:buChar char="•"/>
            </a:pPr>
            <a:r>
              <a:rPr lang="en-US" sz="2400" dirty="0"/>
              <a:t>Some sessions will be Webinars others will be a Community Forum moderated by one of the CFAS Committees. The sessions will be recorded.</a:t>
            </a:r>
          </a:p>
          <a:p>
            <a:pPr marL="285750" indent="-285750">
              <a:buClr>
                <a:srgbClr val="002060"/>
              </a:buClr>
              <a:buFont typeface="Arial" panose="020B0604020202020204" pitchFamily="34" charset="0"/>
              <a:buChar char="•"/>
            </a:pPr>
            <a:r>
              <a:rPr lang="en-US" sz="2400" dirty="0"/>
              <a:t>All future dates and times will be emailed to CFAS reps at a later time.</a:t>
            </a:r>
          </a:p>
          <a:p>
            <a:endParaRPr lang="en-US" sz="1800" b="1" dirty="0"/>
          </a:p>
          <a:p>
            <a:endParaRPr lang="en-US" sz="1800" dirty="0"/>
          </a:p>
        </p:txBody>
      </p:sp>
      <p:sp>
        <p:nvSpPr>
          <p:cNvPr id="3" name="Title 2">
            <a:extLst>
              <a:ext uri="{FF2B5EF4-FFF2-40B4-BE49-F238E27FC236}">
                <a16:creationId xmlns:a16="http://schemas.microsoft.com/office/drawing/2014/main" id="{78F656A5-E244-4AE4-BB73-74E61DF92A8D}"/>
              </a:ext>
            </a:extLst>
          </p:cNvPr>
          <p:cNvSpPr>
            <a:spLocks noGrp="1"/>
          </p:cNvSpPr>
          <p:nvPr>
            <p:ph type="title"/>
          </p:nvPr>
        </p:nvSpPr>
        <p:spPr>
          <a:xfrm>
            <a:off x="504825" y="209136"/>
            <a:ext cx="11182349" cy="620712"/>
          </a:xfrm>
        </p:spPr>
        <p:txBody>
          <a:bodyPr/>
          <a:lstStyle/>
          <a:p>
            <a:r>
              <a:rPr lang="en-US" i="1" dirty="0"/>
              <a:t>CFAS Connects </a:t>
            </a:r>
            <a:r>
              <a:rPr lang="en-US" dirty="0"/>
              <a:t>Monthly Forum Series</a:t>
            </a:r>
          </a:p>
        </p:txBody>
      </p:sp>
      <p:sp>
        <p:nvSpPr>
          <p:cNvPr id="4" name="Slide Number Placeholder 3">
            <a:extLst>
              <a:ext uri="{FF2B5EF4-FFF2-40B4-BE49-F238E27FC236}">
                <a16:creationId xmlns:a16="http://schemas.microsoft.com/office/drawing/2014/main" id="{F4A8802A-E78E-401C-B1C3-D118CBEAA6E1}"/>
              </a:ext>
            </a:extLst>
          </p:cNvPr>
          <p:cNvSpPr>
            <a:spLocks noGrp="1"/>
          </p:cNvSpPr>
          <p:nvPr>
            <p:ph type="sldNum" sz="quarter" idx="4"/>
          </p:nvPr>
        </p:nvSpPr>
        <p:spPr/>
        <p:txBody>
          <a:bodyPr/>
          <a:lstStyle/>
          <a:p>
            <a:pPr>
              <a:defRPr/>
            </a:pPr>
            <a:fld id="{F5D3FE59-4284-2A45-929E-71D2CB10F5B4}" type="slidenum">
              <a:rPr lang="en-US" smtClean="0"/>
              <a:pPr>
                <a:defRPr/>
              </a:pPr>
              <a:t>16</a:t>
            </a:fld>
            <a:endParaRPr lang="en-US" dirty="0"/>
          </a:p>
        </p:txBody>
      </p:sp>
    </p:spTree>
    <p:extLst>
      <p:ext uri="{BB962C8B-B14F-4D97-AF65-F5344CB8AC3E}">
        <p14:creationId xmlns:p14="http://schemas.microsoft.com/office/powerpoint/2010/main" val="697455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C99B6-DF77-4253-B591-304C07C34B26}"/>
              </a:ext>
            </a:extLst>
          </p:cNvPr>
          <p:cNvSpPr>
            <a:spLocks noGrp="1"/>
          </p:cNvSpPr>
          <p:nvPr>
            <p:ph idx="1"/>
          </p:nvPr>
        </p:nvSpPr>
        <p:spPr/>
        <p:txBody>
          <a:bodyPr/>
          <a:lstStyle/>
          <a:p>
            <a:pPr marL="457200" indent="-457200">
              <a:buClr>
                <a:schemeClr val="bg1">
                  <a:lumMod val="75000"/>
                </a:schemeClr>
              </a:buClr>
              <a:buFont typeface="Arial" panose="020B0604020202020204" pitchFamily="34" charset="0"/>
              <a:buChar char="•"/>
            </a:pPr>
            <a:r>
              <a:rPr lang="en-US" dirty="0"/>
              <a:t>The CFAS Program Committee has several topics of interest including:</a:t>
            </a:r>
          </a:p>
          <a:p>
            <a:pPr marL="855663" lvl="1" indent="-457200">
              <a:buClr>
                <a:schemeClr val="bg1">
                  <a:lumMod val="75000"/>
                </a:schemeClr>
              </a:buClr>
              <a:buFont typeface="Arial" panose="020B0604020202020204" pitchFamily="34" charset="0"/>
              <a:buChar char="•"/>
            </a:pPr>
            <a:r>
              <a:rPr lang="en-US" i="1" dirty="0"/>
              <a:t>How faculty are facing challenges during the pandemic</a:t>
            </a:r>
          </a:p>
          <a:p>
            <a:pPr marL="855663" lvl="1" indent="-457200">
              <a:buClr>
                <a:schemeClr val="bg1">
                  <a:lumMod val="75000"/>
                </a:schemeClr>
              </a:buClr>
              <a:buFont typeface="Arial" panose="020B0604020202020204" pitchFamily="34" charset="0"/>
              <a:buChar char="•"/>
            </a:pPr>
            <a:r>
              <a:rPr lang="en-US" i="1" dirty="0"/>
              <a:t>The path forward on racism and gender equity at AHCs</a:t>
            </a:r>
          </a:p>
          <a:p>
            <a:pPr marL="855663" lvl="1" indent="-457200">
              <a:buClr>
                <a:schemeClr val="bg1">
                  <a:lumMod val="75000"/>
                </a:schemeClr>
              </a:buClr>
              <a:buFont typeface="Arial" panose="020B0604020202020204" pitchFamily="34" charset="0"/>
              <a:buChar char="•"/>
            </a:pPr>
            <a:r>
              <a:rPr lang="en-US" i="1" dirty="0"/>
              <a:t>Social Justice and the mission of medical school</a:t>
            </a:r>
          </a:p>
          <a:p>
            <a:pPr marL="855663" lvl="1" indent="-457200">
              <a:buClr>
                <a:schemeClr val="bg1">
                  <a:lumMod val="75000"/>
                </a:schemeClr>
              </a:buClr>
              <a:buFont typeface="Arial" panose="020B0604020202020204" pitchFamily="34" charset="0"/>
              <a:buChar char="•"/>
            </a:pPr>
            <a:r>
              <a:rPr lang="en-US" i="1" dirty="0"/>
              <a:t>USMLE Step 1: perspectives from UME, GME and NBME</a:t>
            </a:r>
          </a:p>
          <a:p>
            <a:pPr lvl="1" indent="0">
              <a:buClr>
                <a:schemeClr val="bg1">
                  <a:lumMod val="75000"/>
                </a:schemeClr>
              </a:buClr>
              <a:buNone/>
            </a:pPr>
            <a:endParaRPr lang="en-US" i="1" dirty="0"/>
          </a:p>
          <a:p>
            <a:pPr marL="457200" indent="-457200">
              <a:buClr>
                <a:schemeClr val="bg1">
                  <a:lumMod val="75000"/>
                </a:schemeClr>
              </a:buClr>
              <a:buFont typeface="Arial" panose="020B0604020202020204" pitchFamily="34" charset="0"/>
              <a:buChar char="•"/>
            </a:pPr>
            <a:r>
              <a:rPr lang="en-US" dirty="0"/>
              <a:t>Please use the chat box in your WebEx screen view to enter topics you’d like us to explore in </a:t>
            </a:r>
            <a:r>
              <a:rPr lang="en-US" b="1" i="1" dirty="0"/>
              <a:t>CFAS Connects. </a:t>
            </a:r>
          </a:p>
          <a:p>
            <a:pPr marL="457200" indent="-457200">
              <a:buClr>
                <a:schemeClr val="bg1">
                  <a:lumMod val="75000"/>
                </a:schemeClr>
              </a:buClr>
              <a:buFont typeface="Arial" panose="020B0604020202020204" pitchFamily="34" charset="0"/>
              <a:buChar char="•"/>
            </a:pPr>
            <a:r>
              <a:rPr lang="en-US" dirty="0"/>
              <a:t>Email your ideas to </a:t>
            </a:r>
            <a:r>
              <a:rPr lang="en-US" dirty="0">
                <a:solidFill>
                  <a:schemeClr val="bg1">
                    <a:lumMod val="60000"/>
                    <a:lumOff val="40000"/>
                  </a:schemeClr>
                </a:solidFill>
                <a:hlinkClick r:id="rId2">
                  <a:extLst>
                    <a:ext uri="{A12FA001-AC4F-418D-AE19-62706E023703}">
                      <ahyp:hlinkClr xmlns:ahyp="http://schemas.microsoft.com/office/drawing/2018/hyperlinkcolor" val="tx"/>
                    </a:ext>
                  </a:extLst>
                </a:hlinkClick>
              </a:rPr>
              <a:t>haramati@georgetown.edu</a:t>
            </a:r>
            <a:r>
              <a:rPr lang="en-US" dirty="0">
                <a:solidFill>
                  <a:schemeClr val="bg1">
                    <a:lumMod val="60000"/>
                    <a:lumOff val="40000"/>
                  </a:schemeClr>
                </a:solidFill>
              </a:rPr>
              <a:t>.</a:t>
            </a:r>
          </a:p>
        </p:txBody>
      </p:sp>
      <p:sp>
        <p:nvSpPr>
          <p:cNvPr id="3" name="Title 2">
            <a:extLst>
              <a:ext uri="{FF2B5EF4-FFF2-40B4-BE49-F238E27FC236}">
                <a16:creationId xmlns:a16="http://schemas.microsoft.com/office/drawing/2014/main" id="{FA9D4A92-92A7-497F-8326-0BCD43C0C377}"/>
              </a:ext>
            </a:extLst>
          </p:cNvPr>
          <p:cNvSpPr>
            <a:spLocks noGrp="1"/>
          </p:cNvSpPr>
          <p:nvPr>
            <p:ph type="title"/>
          </p:nvPr>
        </p:nvSpPr>
        <p:spPr/>
        <p:txBody>
          <a:bodyPr/>
          <a:lstStyle/>
          <a:p>
            <a:r>
              <a:rPr lang="en-US" dirty="0"/>
              <a:t>What Topics Should We Cover?</a:t>
            </a:r>
          </a:p>
        </p:txBody>
      </p:sp>
      <p:sp>
        <p:nvSpPr>
          <p:cNvPr id="4" name="Slide Number Placeholder 3">
            <a:extLst>
              <a:ext uri="{FF2B5EF4-FFF2-40B4-BE49-F238E27FC236}">
                <a16:creationId xmlns:a16="http://schemas.microsoft.com/office/drawing/2014/main" id="{48D70F6E-B3DC-4EF5-85EF-EB0028399EDB}"/>
              </a:ext>
            </a:extLst>
          </p:cNvPr>
          <p:cNvSpPr>
            <a:spLocks noGrp="1"/>
          </p:cNvSpPr>
          <p:nvPr>
            <p:ph type="sldNum" sz="quarter" idx="4"/>
          </p:nvPr>
        </p:nvSpPr>
        <p:spPr/>
        <p:txBody>
          <a:bodyPr/>
          <a:lstStyle/>
          <a:p>
            <a:pPr>
              <a:defRPr/>
            </a:pPr>
            <a:fld id="{F5D3FE59-4284-2A45-929E-71D2CB10F5B4}" type="slidenum">
              <a:rPr lang="en-US" smtClean="0"/>
              <a:pPr>
                <a:defRPr/>
              </a:pPr>
              <a:t>17</a:t>
            </a:fld>
            <a:endParaRPr lang="en-US" dirty="0"/>
          </a:p>
        </p:txBody>
      </p:sp>
    </p:spTree>
    <p:extLst>
      <p:ext uri="{BB962C8B-B14F-4D97-AF65-F5344CB8AC3E}">
        <p14:creationId xmlns:p14="http://schemas.microsoft.com/office/powerpoint/2010/main" val="25034347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17670"/>
            <a:ext cx="6248400" cy="12801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0403"/>
            <a:ext cx="6248400" cy="768096"/>
          </a:xfrm>
          <a:prstGeom prst="rect">
            <a:avLst/>
          </a:prstGeom>
        </p:spPr>
      </p:pic>
      <p:sp>
        <p:nvSpPr>
          <p:cNvPr id="9217" name="Title 1"/>
          <p:cNvSpPr>
            <a:spLocks noGrp="1"/>
          </p:cNvSpPr>
          <p:nvPr>
            <p:ph type="ctrTitle"/>
          </p:nvPr>
        </p:nvSpPr>
        <p:spPr>
          <a:xfrm>
            <a:off x="1163638" y="2535238"/>
            <a:ext cx="9739312" cy="1187450"/>
          </a:xfrm>
        </p:spPr>
        <p:txBody>
          <a:bodyPr/>
          <a:lstStyle/>
          <a:p>
            <a:r>
              <a:rPr lang="en-US" altLang="en-US" dirty="0"/>
              <a:t>CFAS Business Meeting – </a:t>
            </a:r>
            <a:br>
              <a:rPr lang="en-US" altLang="en-US" dirty="0"/>
            </a:br>
            <a:r>
              <a:rPr lang="en-US" altLang="en-US" dirty="0"/>
              <a:t>	Nominating Committee Update</a:t>
            </a:r>
          </a:p>
        </p:txBody>
      </p:sp>
      <p:sp>
        <p:nvSpPr>
          <p:cNvPr id="10" name="Rectangle 2"/>
          <p:cNvSpPr txBox="1">
            <a:spLocks noChangeArrowheads="1"/>
          </p:cNvSpPr>
          <p:nvPr/>
        </p:nvSpPr>
        <p:spPr bwMode="auto">
          <a:xfrm>
            <a:off x="496888" y="4857750"/>
            <a:ext cx="2717800" cy="730250"/>
          </a:xfrm>
          <a:prstGeom prst="rect">
            <a:avLst/>
          </a:prstGeom>
          <a:noFill/>
          <a:ln w="9525">
            <a:noFill/>
            <a:miter lim="800000"/>
            <a:headEnd/>
            <a:tailEnd/>
          </a:ln>
          <a:effectLst/>
        </p:spPr>
        <p:txBody>
          <a:bodyPr lIns="0" tIns="0" rIns="0" bIns="0"/>
          <a:lstStyle>
            <a:lvl1pPr algn="l" defTabSz="889000" rtl="0" eaLnBrk="1" fontAlgn="base" hangingPunct="1">
              <a:lnSpc>
                <a:spcPct val="88000"/>
              </a:lnSpc>
              <a:spcBef>
                <a:spcPct val="50000"/>
              </a:spcBef>
              <a:spcAft>
                <a:spcPct val="0"/>
              </a:spcAft>
              <a:buClr>
                <a:schemeClr val="tx1"/>
              </a:buClr>
              <a:buSzPct val="90000"/>
              <a:defRPr sz="26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spcBef>
                <a:spcPct val="0"/>
              </a:spcBef>
              <a:defRPr/>
            </a:pPr>
            <a:r>
              <a:rPr lang="en-US" sz="2000" b="0" kern="0" dirty="0"/>
              <a:t>August 27, 2020</a:t>
            </a:r>
          </a:p>
        </p:txBody>
      </p:sp>
      <p:sp>
        <p:nvSpPr>
          <p:cNvPr id="11" name="Rectangle 2"/>
          <p:cNvSpPr txBox="1">
            <a:spLocks noChangeArrowheads="1"/>
          </p:cNvSpPr>
          <p:nvPr/>
        </p:nvSpPr>
        <p:spPr bwMode="auto">
          <a:xfrm>
            <a:off x="496888" y="3922638"/>
            <a:ext cx="3503612" cy="62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r>
              <a:rPr lang="en-US" altLang="en-US" sz="2200" b="0" dirty="0">
                <a:solidFill>
                  <a:schemeClr val="tx1"/>
                </a:solidFill>
              </a:rPr>
              <a:t>Scott D. Gitlin, MD</a:t>
            </a:r>
          </a:p>
          <a:p>
            <a:r>
              <a:rPr lang="en-US" altLang="en-US" sz="2200" b="0" dirty="0">
                <a:solidFill>
                  <a:schemeClr val="tx1"/>
                </a:solidFill>
              </a:rPr>
              <a:t>CFAS Immediate Past Chair</a:t>
            </a:r>
          </a:p>
        </p:txBody>
      </p:sp>
    </p:spTree>
    <p:extLst>
      <p:ext uri="{BB962C8B-B14F-4D97-AF65-F5344CB8AC3E}">
        <p14:creationId xmlns:p14="http://schemas.microsoft.com/office/powerpoint/2010/main" val="25410731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0775F9-E97C-4CDE-BFE6-D7E811EE533C}"/>
              </a:ext>
            </a:extLst>
          </p:cNvPr>
          <p:cNvSpPr>
            <a:spLocks noGrp="1"/>
          </p:cNvSpPr>
          <p:nvPr>
            <p:ph idx="1"/>
          </p:nvPr>
        </p:nvSpPr>
        <p:spPr>
          <a:xfrm>
            <a:off x="700966" y="1334752"/>
            <a:ext cx="10651067" cy="4767262"/>
          </a:xfrm>
        </p:spPr>
        <p:txBody>
          <a:bodyPr/>
          <a:lstStyle/>
          <a:p>
            <a:pPr marL="457200" indent="-457200">
              <a:buClr>
                <a:schemeClr val="bg1">
                  <a:lumMod val="75000"/>
                </a:schemeClr>
              </a:buClr>
              <a:buFont typeface="Arial" panose="020B0604020202020204" pitchFamily="34" charset="0"/>
              <a:buChar char="•"/>
            </a:pPr>
            <a:r>
              <a:rPr lang="en-US" dirty="0"/>
              <a:t>Maintain leadership continuity for CFAS</a:t>
            </a:r>
          </a:p>
          <a:p>
            <a:pPr marL="457200" indent="-457200">
              <a:buClr>
                <a:schemeClr val="bg1">
                  <a:lumMod val="75000"/>
                </a:schemeClr>
              </a:buClr>
              <a:buFont typeface="Arial" panose="020B0604020202020204" pitchFamily="34" charset="0"/>
              <a:buChar char="•"/>
            </a:pPr>
            <a:r>
              <a:rPr lang="en-US" dirty="0"/>
              <a:t>Ensure CFAS leadership reflects values of the organization</a:t>
            </a:r>
          </a:p>
          <a:p>
            <a:pPr marL="457200" indent="-457200">
              <a:buClr>
                <a:schemeClr val="bg1">
                  <a:lumMod val="75000"/>
                </a:schemeClr>
              </a:buClr>
              <a:buFont typeface="Arial" panose="020B0604020202020204" pitchFamily="34" charset="0"/>
              <a:buChar char="•"/>
            </a:pPr>
            <a:r>
              <a:rPr lang="en-US" dirty="0"/>
              <a:t>Manage open nomination/self-nomination process each year</a:t>
            </a:r>
          </a:p>
          <a:p>
            <a:pPr marL="457200" indent="-457200">
              <a:buClr>
                <a:schemeClr val="bg1">
                  <a:lumMod val="75000"/>
                </a:schemeClr>
              </a:buClr>
              <a:buFont typeface="Arial" panose="020B0604020202020204" pitchFamily="34" charset="0"/>
              <a:buChar char="•"/>
            </a:pPr>
            <a:r>
              <a:rPr lang="en-US" dirty="0"/>
              <a:t>Identify new CFAS Administrative Board Members each year</a:t>
            </a:r>
          </a:p>
          <a:p>
            <a:pPr marL="457200" indent="-457200">
              <a:buClr>
                <a:schemeClr val="bg1">
                  <a:lumMod val="75000"/>
                </a:schemeClr>
              </a:buClr>
              <a:buFont typeface="Arial" panose="020B0604020202020204" pitchFamily="34" charset="0"/>
              <a:buChar char="•"/>
            </a:pPr>
            <a:r>
              <a:rPr lang="en-US" dirty="0"/>
              <a:t>Identify a new CFAS Chair-elect every other year</a:t>
            </a:r>
          </a:p>
        </p:txBody>
      </p:sp>
      <p:sp>
        <p:nvSpPr>
          <p:cNvPr id="3" name="Title 2">
            <a:extLst>
              <a:ext uri="{FF2B5EF4-FFF2-40B4-BE49-F238E27FC236}">
                <a16:creationId xmlns:a16="http://schemas.microsoft.com/office/drawing/2014/main" id="{123680A2-E1D3-4024-97D2-5AA0E8172C52}"/>
              </a:ext>
            </a:extLst>
          </p:cNvPr>
          <p:cNvSpPr>
            <a:spLocks noGrp="1"/>
          </p:cNvSpPr>
          <p:nvPr>
            <p:ph type="title"/>
          </p:nvPr>
        </p:nvSpPr>
        <p:spPr/>
        <p:txBody>
          <a:bodyPr/>
          <a:lstStyle/>
          <a:p>
            <a:r>
              <a:rPr lang="en-US" dirty="0"/>
              <a:t>Role of the Nominating Committee</a:t>
            </a:r>
          </a:p>
        </p:txBody>
      </p:sp>
      <p:sp>
        <p:nvSpPr>
          <p:cNvPr id="4" name="Slide Number Placeholder 3">
            <a:extLst>
              <a:ext uri="{FF2B5EF4-FFF2-40B4-BE49-F238E27FC236}">
                <a16:creationId xmlns:a16="http://schemas.microsoft.com/office/drawing/2014/main" id="{5886562B-DE8D-4D08-A890-B2B6D5B43C4E}"/>
              </a:ext>
            </a:extLst>
          </p:cNvPr>
          <p:cNvSpPr>
            <a:spLocks noGrp="1"/>
          </p:cNvSpPr>
          <p:nvPr>
            <p:ph type="sldNum" sz="quarter" idx="4"/>
          </p:nvPr>
        </p:nvSpPr>
        <p:spPr/>
        <p:txBody>
          <a:bodyPr/>
          <a:lstStyle/>
          <a:p>
            <a:pPr>
              <a:defRPr/>
            </a:pPr>
            <a:fld id="{F5D3FE59-4284-2A45-929E-71D2CB10F5B4}" type="slidenum">
              <a:rPr lang="en-US" smtClean="0"/>
              <a:pPr>
                <a:defRPr/>
              </a:pPr>
              <a:t>19</a:t>
            </a:fld>
            <a:endParaRPr lang="en-US" dirty="0"/>
          </a:p>
        </p:txBody>
      </p:sp>
    </p:spTree>
    <p:extLst>
      <p:ext uri="{BB962C8B-B14F-4D97-AF65-F5344CB8AC3E}">
        <p14:creationId xmlns:p14="http://schemas.microsoft.com/office/powerpoint/2010/main" val="6084371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1439"/>
            <a:ext cx="6248400" cy="12801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0403"/>
            <a:ext cx="6248400" cy="768096"/>
          </a:xfrm>
          <a:prstGeom prst="rect">
            <a:avLst/>
          </a:prstGeom>
        </p:spPr>
      </p:pic>
      <p:sp>
        <p:nvSpPr>
          <p:cNvPr id="9217" name="Title 1"/>
          <p:cNvSpPr>
            <a:spLocks noGrp="1"/>
          </p:cNvSpPr>
          <p:nvPr>
            <p:ph type="ctrTitle"/>
          </p:nvPr>
        </p:nvSpPr>
        <p:spPr>
          <a:xfrm>
            <a:off x="1163638" y="2535238"/>
            <a:ext cx="9739312" cy="1187450"/>
          </a:xfrm>
        </p:spPr>
        <p:txBody>
          <a:bodyPr/>
          <a:lstStyle/>
          <a:p>
            <a:r>
              <a:rPr lang="en-US" altLang="en-US" dirty="0"/>
              <a:t>CFAS Business Meeting</a:t>
            </a:r>
          </a:p>
        </p:txBody>
      </p:sp>
      <p:sp>
        <p:nvSpPr>
          <p:cNvPr id="10" name="Rectangle 2"/>
          <p:cNvSpPr txBox="1">
            <a:spLocks noChangeArrowheads="1"/>
          </p:cNvSpPr>
          <p:nvPr/>
        </p:nvSpPr>
        <p:spPr bwMode="auto">
          <a:xfrm>
            <a:off x="496888" y="4857750"/>
            <a:ext cx="2717800" cy="730250"/>
          </a:xfrm>
          <a:prstGeom prst="rect">
            <a:avLst/>
          </a:prstGeom>
          <a:noFill/>
          <a:ln w="9525">
            <a:noFill/>
            <a:miter lim="800000"/>
            <a:headEnd/>
            <a:tailEnd/>
          </a:ln>
          <a:effectLst/>
        </p:spPr>
        <p:txBody>
          <a:bodyPr lIns="0" tIns="0" rIns="0" bIns="0"/>
          <a:lstStyle>
            <a:lvl1pPr algn="l" defTabSz="889000" rtl="0" eaLnBrk="1" fontAlgn="base" hangingPunct="1">
              <a:lnSpc>
                <a:spcPct val="88000"/>
              </a:lnSpc>
              <a:spcBef>
                <a:spcPct val="50000"/>
              </a:spcBef>
              <a:spcAft>
                <a:spcPct val="0"/>
              </a:spcAft>
              <a:buClr>
                <a:schemeClr val="tx1"/>
              </a:buClr>
              <a:buSzPct val="90000"/>
              <a:defRPr sz="26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spcBef>
                <a:spcPct val="0"/>
              </a:spcBef>
              <a:defRPr/>
            </a:pPr>
            <a:r>
              <a:rPr lang="en-US" sz="2000" b="0" kern="0" dirty="0"/>
              <a:t>August 27, 2020</a:t>
            </a:r>
          </a:p>
        </p:txBody>
      </p:sp>
      <p:sp>
        <p:nvSpPr>
          <p:cNvPr id="11" name="Rectangle 2"/>
          <p:cNvSpPr txBox="1">
            <a:spLocks noChangeArrowheads="1"/>
          </p:cNvSpPr>
          <p:nvPr/>
        </p:nvSpPr>
        <p:spPr bwMode="auto">
          <a:xfrm>
            <a:off x="496888" y="3922638"/>
            <a:ext cx="3503612" cy="62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r>
              <a:rPr lang="en-US" altLang="en-US" sz="2200" b="0" dirty="0">
                <a:solidFill>
                  <a:schemeClr val="tx1"/>
                </a:solidFill>
              </a:rPr>
              <a:t>Gabriela Popescu, PhD</a:t>
            </a:r>
          </a:p>
          <a:p>
            <a:r>
              <a:rPr lang="en-US" altLang="en-US" sz="2200" b="0" dirty="0">
                <a:solidFill>
                  <a:schemeClr val="tx1"/>
                </a:solidFill>
              </a:rPr>
              <a:t>CFAS Chair</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10109187" y="4287712"/>
            <a:ext cx="1176388" cy="1897423"/>
          </a:xfrm>
          <a:prstGeom prst="rect">
            <a:avLst/>
          </a:prstGeom>
          <a:solidFill>
            <a:schemeClr val="tx2"/>
          </a:solid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40" name="Rectangle 39"/>
          <p:cNvSpPr/>
          <p:nvPr/>
        </p:nvSpPr>
        <p:spPr bwMode="auto">
          <a:xfrm>
            <a:off x="10020707" y="2122290"/>
            <a:ext cx="1230421" cy="1855147"/>
          </a:xfrm>
          <a:prstGeom prst="rect">
            <a:avLst/>
          </a:prstGeom>
          <a:solidFill>
            <a:schemeClr val="tx2"/>
          </a:solid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38" name="Rectangle 37"/>
          <p:cNvSpPr/>
          <p:nvPr/>
        </p:nvSpPr>
        <p:spPr bwMode="auto">
          <a:xfrm>
            <a:off x="5987965" y="2145572"/>
            <a:ext cx="1348970" cy="1855147"/>
          </a:xfrm>
          <a:prstGeom prst="rect">
            <a:avLst/>
          </a:prstGeom>
          <a:solidFill>
            <a:schemeClr val="tx2"/>
          </a:solid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5" name="Rectangle 4"/>
          <p:cNvSpPr/>
          <p:nvPr/>
        </p:nvSpPr>
        <p:spPr bwMode="auto">
          <a:xfrm>
            <a:off x="4669846" y="2145573"/>
            <a:ext cx="1134685" cy="1855147"/>
          </a:xfrm>
          <a:prstGeom prst="rect">
            <a:avLst/>
          </a:prstGeom>
          <a:solidFill>
            <a:schemeClr val="tx2"/>
          </a:solidFill>
          <a:ln w="381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 name="Content Placeholder 1">
            <a:extLst>
              <a:ext uri="{FF2B5EF4-FFF2-40B4-BE49-F238E27FC236}">
                <a16:creationId xmlns:a16="http://schemas.microsoft.com/office/drawing/2014/main" id="{AAE44EF1-474E-4520-AA3C-7C26049ABD0F}"/>
              </a:ext>
            </a:extLst>
          </p:cNvPr>
          <p:cNvSpPr>
            <a:spLocks noGrp="1"/>
          </p:cNvSpPr>
          <p:nvPr>
            <p:ph idx="1"/>
          </p:nvPr>
        </p:nvSpPr>
        <p:spPr>
          <a:xfrm>
            <a:off x="748100" y="1127362"/>
            <a:ext cx="10651067" cy="790215"/>
          </a:xfrm>
        </p:spPr>
        <p:txBody>
          <a:bodyPr/>
          <a:lstStyle/>
          <a:p>
            <a:pPr algn="ctr"/>
            <a:r>
              <a:rPr lang="en-US" sz="2000" b="1" dirty="0">
                <a:solidFill>
                  <a:srgbClr val="0070C0"/>
                </a:solidFill>
              </a:rPr>
              <a:t>Current CFAS Administrative Board</a:t>
            </a:r>
          </a:p>
          <a:p>
            <a:pPr algn="ctr"/>
            <a:r>
              <a:rPr lang="en-US" sz="2000" b="1" dirty="0">
                <a:solidFill>
                  <a:srgbClr val="0070C0"/>
                </a:solidFill>
              </a:rPr>
              <a:t>(members in potential transition highlighted)</a:t>
            </a:r>
          </a:p>
        </p:txBody>
      </p:sp>
      <p:sp>
        <p:nvSpPr>
          <p:cNvPr id="3" name="Title 2">
            <a:extLst>
              <a:ext uri="{FF2B5EF4-FFF2-40B4-BE49-F238E27FC236}">
                <a16:creationId xmlns:a16="http://schemas.microsoft.com/office/drawing/2014/main" id="{DBA04046-565B-4ACB-9FF8-BA38CF64B359}"/>
              </a:ext>
            </a:extLst>
          </p:cNvPr>
          <p:cNvSpPr>
            <a:spLocks noGrp="1"/>
          </p:cNvSpPr>
          <p:nvPr>
            <p:ph type="title"/>
          </p:nvPr>
        </p:nvSpPr>
        <p:spPr/>
        <p:txBody>
          <a:bodyPr/>
          <a:lstStyle/>
          <a:p>
            <a:r>
              <a:rPr lang="en-US" dirty="0"/>
              <a:t>CFAS Administrative Board Elections</a:t>
            </a:r>
          </a:p>
        </p:txBody>
      </p:sp>
      <p:sp>
        <p:nvSpPr>
          <p:cNvPr id="4" name="Slide Number Placeholder 3">
            <a:extLst>
              <a:ext uri="{FF2B5EF4-FFF2-40B4-BE49-F238E27FC236}">
                <a16:creationId xmlns:a16="http://schemas.microsoft.com/office/drawing/2014/main" id="{D98F1E05-583E-4D1C-877F-33B6DF0E0BA6}"/>
              </a:ext>
            </a:extLst>
          </p:cNvPr>
          <p:cNvSpPr>
            <a:spLocks noGrp="1"/>
          </p:cNvSpPr>
          <p:nvPr>
            <p:ph type="sldNum" sz="quarter" idx="4"/>
          </p:nvPr>
        </p:nvSpPr>
        <p:spPr/>
        <p:txBody>
          <a:bodyPr/>
          <a:lstStyle/>
          <a:p>
            <a:pPr>
              <a:defRPr/>
            </a:pPr>
            <a:fld id="{F5D3FE59-4284-2A45-929E-71D2CB10F5B4}" type="slidenum">
              <a:rPr lang="en-US" smtClean="0"/>
              <a:pPr>
                <a:defRPr/>
              </a:pPr>
              <a:t>20</a:t>
            </a:fld>
            <a:endParaRPr lang="en-US" dirty="0"/>
          </a:p>
        </p:txBody>
      </p:sp>
      <p:pic>
        <p:nvPicPr>
          <p:cNvPr id="6" name="Picture 5">
            <a:extLst>
              <a:ext uri="{FF2B5EF4-FFF2-40B4-BE49-F238E27FC236}">
                <a16:creationId xmlns:a16="http://schemas.microsoft.com/office/drawing/2014/main" id="{8D43A15A-D994-4A18-879D-1BBBE25F13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160" y="2242361"/>
            <a:ext cx="1157381" cy="1256756"/>
          </a:xfrm>
          <a:prstGeom prst="rect">
            <a:avLst/>
          </a:prstGeom>
        </p:spPr>
      </p:pic>
      <p:pic>
        <p:nvPicPr>
          <p:cNvPr id="7" name="Picture 6">
            <a:extLst>
              <a:ext uri="{FF2B5EF4-FFF2-40B4-BE49-F238E27FC236}">
                <a16:creationId xmlns:a16="http://schemas.microsoft.com/office/drawing/2014/main" id="{DBD551D7-3A72-4B4A-808C-999A99DC3E26}"/>
              </a:ext>
            </a:extLst>
          </p:cNvPr>
          <p:cNvPicPr>
            <a:picLocks noChangeAspect="1"/>
          </p:cNvPicPr>
          <p:nvPr/>
        </p:nvPicPr>
        <p:blipFill>
          <a:blip r:embed="rId3"/>
          <a:stretch>
            <a:fillRect/>
          </a:stretch>
        </p:blipFill>
        <p:spPr>
          <a:xfrm>
            <a:off x="1856083" y="4303498"/>
            <a:ext cx="1303716" cy="1339597"/>
          </a:xfrm>
          <a:prstGeom prst="rect">
            <a:avLst/>
          </a:prstGeom>
        </p:spPr>
      </p:pic>
      <p:pic>
        <p:nvPicPr>
          <p:cNvPr id="8" name="Picture 7">
            <a:extLst>
              <a:ext uri="{FF2B5EF4-FFF2-40B4-BE49-F238E27FC236}">
                <a16:creationId xmlns:a16="http://schemas.microsoft.com/office/drawing/2014/main" id="{9AD5335D-190B-4CF8-BE1C-77532F7368F7}"/>
              </a:ext>
            </a:extLst>
          </p:cNvPr>
          <p:cNvPicPr>
            <a:picLocks noChangeAspect="1"/>
          </p:cNvPicPr>
          <p:nvPr/>
        </p:nvPicPr>
        <p:blipFill>
          <a:blip r:embed="rId4"/>
          <a:stretch>
            <a:fillRect/>
          </a:stretch>
        </p:blipFill>
        <p:spPr>
          <a:xfrm>
            <a:off x="3427163" y="4294459"/>
            <a:ext cx="1085773" cy="1351184"/>
          </a:xfrm>
          <a:prstGeom prst="rect">
            <a:avLst/>
          </a:prstGeom>
        </p:spPr>
      </p:pic>
      <p:sp>
        <p:nvSpPr>
          <p:cNvPr id="9" name="TextBox 8">
            <a:extLst>
              <a:ext uri="{FF2B5EF4-FFF2-40B4-BE49-F238E27FC236}">
                <a16:creationId xmlns:a16="http://schemas.microsoft.com/office/drawing/2014/main" id="{D996BD60-91CA-486E-B9B2-DA6347089CED}"/>
              </a:ext>
            </a:extLst>
          </p:cNvPr>
          <p:cNvSpPr txBox="1"/>
          <p:nvPr/>
        </p:nvSpPr>
        <p:spPr>
          <a:xfrm>
            <a:off x="3357251" y="3512337"/>
            <a:ext cx="1450600" cy="738664"/>
          </a:xfrm>
          <a:prstGeom prst="rect">
            <a:avLst/>
          </a:prstGeom>
          <a:noFill/>
        </p:spPr>
        <p:txBody>
          <a:bodyPr wrap="square" rtlCol="0">
            <a:spAutoFit/>
          </a:bodyPr>
          <a:lstStyle>
            <a:defPPr>
              <a:defRPr lang="en-US"/>
            </a:defPPr>
            <a:lvl1pPr>
              <a:defRPr sz="1400">
                <a:solidFill>
                  <a:srgbClr val="ED7D31"/>
                </a:solidFill>
                <a:latin typeface="Calibri" panose="020F0502020204030204" pitchFamily="34" charset="0"/>
                <a:cs typeface="Times New Roman" panose="02020603050405020304" pitchFamily="18" charset="0"/>
              </a:defRPr>
            </a:lvl1pPr>
          </a:lstStyle>
          <a:p>
            <a:r>
              <a:rPr lang="en-US" dirty="0">
                <a:solidFill>
                  <a:srgbClr val="01267F"/>
                </a:solidFill>
              </a:rPr>
              <a:t>Scott D. Gitlin, MD, Immediate Past Chair</a:t>
            </a:r>
          </a:p>
        </p:txBody>
      </p:sp>
      <p:sp>
        <p:nvSpPr>
          <p:cNvPr id="10" name="TextBox 9">
            <a:extLst>
              <a:ext uri="{FF2B5EF4-FFF2-40B4-BE49-F238E27FC236}">
                <a16:creationId xmlns:a16="http://schemas.microsoft.com/office/drawing/2014/main" id="{47523E2E-1A45-40FA-8287-8B0E1219DFB1}"/>
              </a:ext>
            </a:extLst>
          </p:cNvPr>
          <p:cNvSpPr txBox="1"/>
          <p:nvPr/>
        </p:nvSpPr>
        <p:spPr>
          <a:xfrm>
            <a:off x="545831" y="3463538"/>
            <a:ext cx="1264026" cy="757130"/>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Calibri" panose="020F0502020204030204" pitchFamily="34" charset="0"/>
              </a:rPr>
              <a:t>Gabriela Popescu, PhD, Chair</a:t>
            </a:r>
          </a:p>
        </p:txBody>
      </p:sp>
      <p:sp>
        <p:nvSpPr>
          <p:cNvPr id="11" name="TextBox 10">
            <a:extLst>
              <a:ext uri="{FF2B5EF4-FFF2-40B4-BE49-F238E27FC236}">
                <a16:creationId xmlns:a16="http://schemas.microsoft.com/office/drawing/2014/main" id="{720AE3E0-0C02-4C4F-B89B-D59E32536F10}"/>
              </a:ext>
            </a:extLst>
          </p:cNvPr>
          <p:cNvSpPr txBox="1"/>
          <p:nvPr/>
        </p:nvSpPr>
        <p:spPr>
          <a:xfrm>
            <a:off x="1786250" y="5661915"/>
            <a:ext cx="1488625" cy="523220"/>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Alan W. Dow, III, MD</a:t>
            </a:r>
            <a:endParaRPr lang="en-US" sz="1400" dirty="0">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CB15423-BEB1-4504-AFB4-A6AA149D13AB}"/>
              </a:ext>
            </a:extLst>
          </p:cNvPr>
          <p:cNvSpPr txBox="1"/>
          <p:nvPr/>
        </p:nvSpPr>
        <p:spPr>
          <a:xfrm>
            <a:off x="3310600" y="5677380"/>
            <a:ext cx="1483008" cy="523220"/>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Richard L. Eckert, PhD</a:t>
            </a:r>
            <a:endParaRPr lang="en-US" sz="1400" dirty="0">
              <a:latin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3894B19-5B96-44AC-824F-F9C7D076C9B4}"/>
              </a:ext>
            </a:extLst>
          </p:cNvPr>
          <p:cNvSpPr txBox="1"/>
          <p:nvPr/>
        </p:nvSpPr>
        <p:spPr>
          <a:xfrm>
            <a:off x="4647460" y="3496926"/>
            <a:ext cx="1185446" cy="535531"/>
          </a:xfrm>
          <a:prstGeom prst="rect">
            <a:avLst/>
          </a:prstGeom>
          <a:noFill/>
        </p:spPr>
        <p:txBody>
          <a:bodyPr wrap="square" rtlCol="0">
            <a:spAutoFit/>
          </a:bodyPr>
          <a:lstStyle/>
          <a:p>
            <a:r>
              <a:rPr lang="en-US" sz="1400" dirty="0">
                <a:solidFill>
                  <a:srgbClr val="01267F"/>
                </a:solidFill>
                <a:highlight>
                  <a:srgbClr val="00FFFF"/>
                </a:highlight>
                <a:latin typeface="Calibri" panose="020F0502020204030204" pitchFamily="34" charset="0"/>
                <a:cs typeface="Times New Roman" panose="02020603050405020304" pitchFamily="18" charset="0"/>
              </a:rPr>
              <a:t>Mona Abaza, MD</a:t>
            </a:r>
            <a:endParaRPr lang="en-US" sz="1400" dirty="0">
              <a:highlight>
                <a:srgbClr val="00FFFF"/>
              </a:highlight>
              <a:latin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FF3CC0C2-D6E9-473F-9AE3-1C48B82C2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0435" y="4302090"/>
            <a:ext cx="1160909" cy="1451134"/>
          </a:xfrm>
          <a:prstGeom prst="rect">
            <a:avLst/>
          </a:prstGeom>
        </p:spPr>
      </p:pic>
      <p:sp>
        <p:nvSpPr>
          <p:cNvPr id="15" name="TextBox 14">
            <a:extLst>
              <a:ext uri="{FF2B5EF4-FFF2-40B4-BE49-F238E27FC236}">
                <a16:creationId xmlns:a16="http://schemas.microsoft.com/office/drawing/2014/main" id="{C22FC0E2-2CBA-4466-9F81-D53DED06E9EF}"/>
              </a:ext>
            </a:extLst>
          </p:cNvPr>
          <p:cNvSpPr txBox="1"/>
          <p:nvPr/>
        </p:nvSpPr>
        <p:spPr>
          <a:xfrm>
            <a:off x="6001885" y="3490469"/>
            <a:ext cx="1386330" cy="523220"/>
          </a:xfrm>
          <a:prstGeom prst="rect">
            <a:avLst/>
          </a:prstGeom>
          <a:noFill/>
        </p:spPr>
        <p:txBody>
          <a:bodyPr wrap="square" rtlCol="0">
            <a:spAutoFit/>
          </a:bodyPr>
          <a:lstStyle>
            <a:defPPr>
              <a:defRPr lang="en-US"/>
            </a:defPPr>
            <a:lvl1pPr>
              <a:defRPr sz="1400">
                <a:solidFill>
                  <a:srgbClr val="01267F"/>
                </a:solidFill>
              </a:defRPr>
            </a:lvl1pPr>
          </a:lstStyle>
          <a:p>
            <a:r>
              <a:rPr lang="en-US" dirty="0">
                <a:highlight>
                  <a:srgbClr val="00FFFF"/>
                </a:highlight>
                <a:latin typeface="Calibri" panose="020F0502020204030204" pitchFamily="34" charset="0"/>
                <a:cs typeface="Times New Roman" panose="02020603050405020304" pitchFamily="18" charset="0"/>
              </a:rPr>
              <a:t>Nita Ahuja, MD</a:t>
            </a:r>
          </a:p>
          <a:p>
            <a:endParaRPr lang="en-US" dirty="0">
              <a:latin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4BFC092-03D3-4ECB-AA2F-9C69A7324B01}"/>
              </a:ext>
            </a:extLst>
          </p:cNvPr>
          <p:cNvSpPr txBox="1"/>
          <p:nvPr/>
        </p:nvSpPr>
        <p:spPr>
          <a:xfrm>
            <a:off x="10154410" y="5700950"/>
            <a:ext cx="1195745" cy="523220"/>
          </a:xfrm>
          <a:prstGeom prst="rect">
            <a:avLst/>
          </a:prstGeom>
          <a:noFill/>
        </p:spPr>
        <p:txBody>
          <a:bodyPr wrap="square" rtlCol="0">
            <a:spAutoFit/>
          </a:bodyPr>
          <a:lstStyle>
            <a:defPPr>
              <a:defRPr lang="en-US"/>
            </a:defPPr>
            <a:lvl1pPr>
              <a:defRPr sz="1400">
                <a:solidFill>
                  <a:srgbClr val="01267F"/>
                </a:solidFill>
              </a:defRPr>
            </a:lvl1pPr>
          </a:lstStyle>
          <a:p>
            <a:r>
              <a:rPr lang="en-US" dirty="0">
                <a:highlight>
                  <a:srgbClr val="00FFFF"/>
                </a:highlight>
                <a:latin typeface="Calibri" panose="020F0502020204030204" pitchFamily="34" charset="0"/>
                <a:cs typeface="Times New Roman" panose="02020603050405020304" pitchFamily="18" charset="0"/>
              </a:rPr>
              <a:t>J. David Warren, PhD</a:t>
            </a:r>
          </a:p>
        </p:txBody>
      </p:sp>
      <p:sp>
        <p:nvSpPr>
          <p:cNvPr id="17" name="TextBox 16">
            <a:extLst>
              <a:ext uri="{FF2B5EF4-FFF2-40B4-BE49-F238E27FC236}">
                <a16:creationId xmlns:a16="http://schemas.microsoft.com/office/drawing/2014/main" id="{F8525964-A934-4B4D-8248-71FAB11E2284}"/>
              </a:ext>
            </a:extLst>
          </p:cNvPr>
          <p:cNvSpPr txBox="1"/>
          <p:nvPr/>
        </p:nvSpPr>
        <p:spPr>
          <a:xfrm>
            <a:off x="10062309" y="3478792"/>
            <a:ext cx="1188819" cy="738664"/>
          </a:xfrm>
          <a:prstGeom prst="rect">
            <a:avLst/>
          </a:prstGeom>
          <a:noFill/>
        </p:spPr>
        <p:txBody>
          <a:bodyPr wrap="square" rtlCol="0">
            <a:spAutoFit/>
          </a:bodyPr>
          <a:lstStyle>
            <a:defPPr>
              <a:defRPr lang="en-US"/>
            </a:defPPr>
            <a:lvl1pPr>
              <a:defRPr sz="1400">
                <a:solidFill>
                  <a:srgbClr val="01267F"/>
                </a:solidFill>
              </a:defRPr>
            </a:lvl1pPr>
          </a:lstStyle>
          <a:p>
            <a:r>
              <a:rPr lang="en-US" dirty="0">
                <a:highlight>
                  <a:srgbClr val="00FFFF"/>
                </a:highlight>
                <a:latin typeface="Calibri" panose="020F0502020204030204" pitchFamily="34" charset="0"/>
                <a:cs typeface="Times New Roman" panose="02020603050405020304" pitchFamily="18" charset="0"/>
              </a:rPr>
              <a:t>Arthur Derse, MD, JD</a:t>
            </a:r>
          </a:p>
          <a:p>
            <a:endParaRPr lang="en-US" dirty="0">
              <a:latin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04098DE2-8FEB-42FD-A1F2-B7984518EC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158" y="4295322"/>
            <a:ext cx="959005" cy="1321100"/>
          </a:xfrm>
          <a:prstGeom prst="rect">
            <a:avLst/>
          </a:prstGeom>
        </p:spPr>
      </p:pic>
      <p:pic>
        <p:nvPicPr>
          <p:cNvPr id="19" name="Picture 18">
            <a:extLst>
              <a:ext uri="{FF2B5EF4-FFF2-40B4-BE49-F238E27FC236}">
                <a16:creationId xmlns:a16="http://schemas.microsoft.com/office/drawing/2014/main" id="{387C9548-FAF7-4D8F-A34B-A76A6D6E4445}"/>
              </a:ext>
            </a:extLst>
          </p:cNvPr>
          <p:cNvPicPr>
            <a:picLocks noChangeAspect="1"/>
          </p:cNvPicPr>
          <p:nvPr/>
        </p:nvPicPr>
        <p:blipFill>
          <a:blip r:embed="rId7"/>
          <a:stretch>
            <a:fillRect/>
          </a:stretch>
        </p:blipFill>
        <p:spPr>
          <a:xfrm>
            <a:off x="7508376" y="2154245"/>
            <a:ext cx="1028827" cy="1344872"/>
          </a:xfrm>
          <a:prstGeom prst="rect">
            <a:avLst/>
          </a:prstGeom>
        </p:spPr>
      </p:pic>
      <p:pic>
        <p:nvPicPr>
          <p:cNvPr id="20" name="Picture 19">
            <a:extLst>
              <a:ext uri="{FF2B5EF4-FFF2-40B4-BE49-F238E27FC236}">
                <a16:creationId xmlns:a16="http://schemas.microsoft.com/office/drawing/2014/main" id="{EB3991FC-3583-4D87-B906-4367BC293543}"/>
              </a:ext>
            </a:extLst>
          </p:cNvPr>
          <p:cNvPicPr>
            <a:picLocks noChangeAspect="1"/>
          </p:cNvPicPr>
          <p:nvPr/>
        </p:nvPicPr>
        <p:blipFill>
          <a:blip r:embed="rId8"/>
          <a:stretch>
            <a:fillRect/>
          </a:stretch>
        </p:blipFill>
        <p:spPr>
          <a:xfrm>
            <a:off x="7759981" y="4321741"/>
            <a:ext cx="981638" cy="1366449"/>
          </a:xfrm>
          <a:prstGeom prst="rect">
            <a:avLst/>
          </a:prstGeom>
        </p:spPr>
      </p:pic>
      <p:sp>
        <p:nvSpPr>
          <p:cNvPr id="21" name="TextBox 20">
            <a:extLst>
              <a:ext uri="{FF2B5EF4-FFF2-40B4-BE49-F238E27FC236}">
                <a16:creationId xmlns:a16="http://schemas.microsoft.com/office/drawing/2014/main" id="{01101F64-C853-42D7-8C74-2A8D8969CB5B}"/>
              </a:ext>
            </a:extLst>
          </p:cNvPr>
          <p:cNvSpPr txBox="1"/>
          <p:nvPr/>
        </p:nvSpPr>
        <p:spPr>
          <a:xfrm>
            <a:off x="7798227" y="5655760"/>
            <a:ext cx="1355319" cy="535531"/>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Catherine Pipas, MD</a:t>
            </a:r>
          </a:p>
        </p:txBody>
      </p:sp>
      <p:sp>
        <p:nvSpPr>
          <p:cNvPr id="22" name="TextBox 21">
            <a:extLst>
              <a:ext uri="{FF2B5EF4-FFF2-40B4-BE49-F238E27FC236}">
                <a16:creationId xmlns:a16="http://schemas.microsoft.com/office/drawing/2014/main" id="{4CBDB34D-CB51-4834-902A-9FC00645D354}"/>
              </a:ext>
            </a:extLst>
          </p:cNvPr>
          <p:cNvSpPr txBox="1"/>
          <p:nvPr/>
        </p:nvSpPr>
        <p:spPr>
          <a:xfrm>
            <a:off x="7409016" y="3465189"/>
            <a:ext cx="1420680" cy="535531"/>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Steven Angus, MD</a:t>
            </a:r>
          </a:p>
        </p:txBody>
      </p:sp>
      <p:sp>
        <p:nvSpPr>
          <p:cNvPr id="23" name="TextBox 22">
            <a:extLst>
              <a:ext uri="{FF2B5EF4-FFF2-40B4-BE49-F238E27FC236}">
                <a16:creationId xmlns:a16="http://schemas.microsoft.com/office/drawing/2014/main" id="{47C82EA3-0B46-4BCF-B6FE-E40D0E064FEC}"/>
              </a:ext>
            </a:extLst>
          </p:cNvPr>
          <p:cNvSpPr txBox="1"/>
          <p:nvPr/>
        </p:nvSpPr>
        <p:spPr>
          <a:xfrm>
            <a:off x="461111" y="5569658"/>
            <a:ext cx="1443401" cy="738664"/>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Vera Donnenberg, PhD</a:t>
            </a:r>
          </a:p>
        </p:txBody>
      </p:sp>
      <p:pic>
        <p:nvPicPr>
          <p:cNvPr id="24" name="Picture 23">
            <a:extLst>
              <a:ext uri="{FF2B5EF4-FFF2-40B4-BE49-F238E27FC236}">
                <a16:creationId xmlns:a16="http://schemas.microsoft.com/office/drawing/2014/main" id="{80477003-1642-4491-90FA-E007FAF3E7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70319" y="4321741"/>
            <a:ext cx="1107681" cy="1344828"/>
          </a:xfrm>
          <a:prstGeom prst="rect">
            <a:avLst/>
          </a:prstGeom>
        </p:spPr>
      </p:pic>
      <p:sp>
        <p:nvSpPr>
          <p:cNvPr id="25" name="TextBox 24">
            <a:extLst>
              <a:ext uri="{FF2B5EF4-FFF2-40B4-BE49-F238E27FC236}">
                <a16:creationId xmlns:a16="http://schemas.microsoft.com/office/drawing/2014/main" id="{DEB5A100-8F83-4A40-9513-344B4691F7FC}"/>
              </a:ext>
            </a:extLst>
          </p:cNvPr>
          <p:cNvSpPr txBox="1"/>
          <p:nvPr/>
        </p:nvSpPr>
        <p:spPr>
          <a:xfrm>
            <a:off x="6435890" y="5661915"/>
            <a:ext cx="1405668" cy="535531"/>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VJ Periyakoil, MD</a:t>
            </a:r>
          </a:p>
        </p:txBody>
      </p:sp>
      <p:pic>
        <p:nvPicPr>
          <p:cNvPr id="26" name="Picture 25">
            <a:extLst>
              <a:ext uri="{FF2B5EF4-FFF2-40B4-BE49-F238E27FC236}">
                <a16:creationId xmlns:a16="http://schemas.microsoft.com/office/drawing/2014/main" id="{30D2708F-6DDE-462B-82DD-3CA2C6D6C307}"/>
              </a:ext>
            </a:extLst>
          </p:cNvPr>
          <p:cNvPicPr>
            <a:picLocks noChangeAspect="1"/>
          </p:cNvPicPr>
          <p:nvPr/>
        </p:nvPicPr>
        <p:blipFill>
          <a:blip r:embed="rId10"/>
          <a:stretch>
            <a:fillRect/>
          </a:stretch>
        </p:blipFill>
        <p:spPr>
          <a:xfrm>
            <a:off x="4822876" y="4309286"/>
            <a:ext cx="1414390" cy="1345395"/>
          </a:xfrm>
          <a:prstGeom prst="rect">
            <a:avLst/>
          </a:prstGeom>
        </p:spPr>
      </p:pic>
      <p:sp>
        <p:nvSpPr>
          <p:cNvPr id="27" name="TextBox 26">
            <a:extLst>
              <a:ext uri="{FF2B5EF4-FFF2-40B4-BE49-F238E27FC236}">
                <a16:creationId xmlns:a16="http://schemas.microsoft.com/office/drawing/2014/main" id="{C8DF8957-DB3F-4B29-821D-E4149CD6A45F}"/>
              </a:ext>
            </a:extLst>
          </p:cNvPr>
          <p:cNvSpPr txBox="1"/>
          <p:nvPr/>
        </p:nvSpPr>
        <p:spPr>
          <a:xfrm>
            <a:off x="4669847" y="5631250"/>
            <a:ext cx="1652459" cy="738664"/>
          </a:xfrm>
          <a:prstGeom prst="rect">
            <a:avLst/>
          </a:prstGeom>
          <a:noFill/>
        </p:spPr>
        <p:txBody>
          <a:bodyPr wrap="square" rtlCol="0">
            <a:spAutoFit/>
          </a:bodyPr>
          <a:lstStyle/>
          <a:p>
            <a:pPr algn="ctr"/>
            <a:r>
              <a:rPr lang="en-US" sz="1400" dirty="0">
                <a:solidFill>
                  <a:srgbClr val="01267F"/>
                </a:solidFill>
                <a:latin typeface="Calibri" panose="020F0502020204030204" pitchFamily="34" charset="0"/>
                <a:cs typeface="Calibri" panose="020F0502020204030204" pitchFamily="34" charset="0"/>
              </a:rPr>
              <a:t>Elza Mylona, PhD</a:t>
            </a:r>
            <a:br>
              <a:rPr lang="en-US" sz="1400" dirty="0">
                <a:solidFill>
                  <a:srgbClr val="01267F"/>
                </a:solidFill>
                <a:latin typeface="Calibri" panose="020F0502020204030204" pitchFamily="34" charset="0"/>
                <a:cs typeface="Calibri" panose="020F0502020204030204" pitchFamily="34" charset="0"/>
              </a:rPr>
            </a:br>
            <a:r>
              <a:rPr lang="en-US" sz="1400" dirty="0">
                <a:solidFill>
                  <a:srgbClr val="01267F"/>
                </a:solidFill>
                <a:latin typeface="Calibri" panose="020F0502020204030204" pitchFamily="34" charset="0"/>
                <a:cs typeface="Calibri" panose="020F0502020204030204" pitchFamily="34" charset="0"/>
              </a:rPr>
              <a:t>(Ex-Officio</a:t>
            </a:r>
            <a:br>
              <a:rPr lang="en-US" sz="1400" dirty="0">
                <a:solidFill>
                  <a:srgbClr val="01267F"/>
                </a:solidFill>
                <a:latin typeface="Calibri" panose="020F0502020204030204" pitchFamily="34" charset="0"/>
                <a:cs typeface="Calibri" panose="020F0502020204030204" pitchFamily="34" charset="0"/>
              </a:rPr>
            </a:br>
            <a:r>
              <a:rPr lang="en-US" sz="1400" dirty="0">
                <a:solidFill>
                  <a:srgbClr val="01267F"/>
                </a:solidFill>
                <a:latin typeface="Calibri" panose="020F0502020204030204" pitchFamily="34" charset="0"/>
                <a:cs typeface="Calibri" panose="020F0502020204030204" pitchFamily="34" charset="0"/>
              </a:rPr>
              <a:t>GFA Chair-elect)</a:t>
            </a:r>
          </a:p>
        </p:txBody>
      </p:sp>
      <p:pic>
        <p:nvPicPr>
          <p:cNvPr id="28" name="Picture 27">
            <a:extLst>
              <a:ext uri="{FF2B5EF4-FFF2-40B4-BE49-F238E27FC236}">
                <a16:creationId xmlns:a16="http://schemas.microsoft.com/office/drawing/2014/main" id="{F1D888E8-5ADA-4077-8BDA-C0F6AB6F54E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99893" y="4327325"/>
            <a:ext cx="1072136" cy="1366449"/>
          </a:xfrm>
          <a:prstGeom prst="rect">
            <a:avLst/>
          </a:prstGeom>
        </p:spPr>
      </p:pic>
      <p:pic>
        <p:nvPicPr>
          <p:cNvPr id="29" name="Picture 28">
            <a:extLst>
              <a:ext uri="{FF2B5EF4-FFF2-40B4-BE49-F238E27FC236}">
                <a16:creationId xmlns:a16="http://schemas.microsoft.com/office/drawing/2014/main" id="{20EDD037-9B8E-425D-A7EA-82CDEC3BF15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08943" y="2145573"/>
            <a:ext cx="917939" cy="1359588"/>
          </a:xfrm>
          <a:prstGeom prst="rect">
            <a:avLst/>
          </a:prstGeom>
        </p:spPr>
      </p:pic>
      <p:pic>
        <p:nvPicPr>
          <p:cNvPr id="30" name="Picture 29">
            <a:extLst>
              <a:ext uri="{FF2B5EF4-FFF2-40B4-BE49-F238E27FC236}">
                <a16:creationId xmlns:a16="http://schemas.microsoft.com/office/drawing/2014/main" id="{98B79BC5-245C-4A4E-B33A-EED32C62681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97828" y="2217419"/>
            <a:ext cx="1035824" cy="1283926"/>
          </a:xfrm>
          <a:prstGeom prst="rect">
            <a:avLst/>
          </a:prstGeom>
        </p:spPr>
      </p:pic>
      <p:sp>
        <p:nvSpPr>
          <p:cNvPr id="31" name="TextBox 30">
            <a:extLst>
              <a:ext uri="{FF2B5EF4-FFF2-40B4-BE49-F238E27FC236}">
                <a16:creationId xmlns:a16="http://schemas.microsoft.com/office/drawing/2014/main" id="{F9063490-F1CA-4592-8CF1-45BF0379C64D}"/>
              </a:ext>
            </a:extLst>
          </p:cNvPr>
          <p:cNvSpPr txBox="1"/>
          <p:nvPr/>
        </p:nvSpPr>
        <p:spPr>
          <a:xfrm>
            <a:off x="1906084" y="3472771"/>
            <a:ext cx="1341449" cy="738664"/>
          </a:xfrm>
          <a:prstGeom prst="rect">
            <a:avLst/>
          </a:prstGeom>
          <a:noFill/>
        </p:spPr>
        <p:txBody>
          <a:bodyPr wrap="square" rtlCol="0">
            <a:spAutoFit/>
          </a:bodyPr>
          <a:lstStyle>
            <a:defPPr>
              <a:defRPr lang="en-US"/>
            </a:defPPr>
            <a:lvl1pPr>
              <a:defRPr sz="1400">
                <a:solidFill>
                  <a:srgbClr val="ED7D31"/>
                </a:solidFill>
                <a:latin typeface="Calibri" panose="020F0502020204030204" pitchFamily="34" charset="0"/>
                <a:cs typeface="Times New Roman" panose="02020603050405020304" pitchFamily="18" charset="0"/>
              </a:defRPr>
            </a:lvl1pPr>
          </a:lstStyle>
          <a:p>
            <a:r>
              <a:rPr lang="en-US" dirty="0">
                <a:solidFill>
                  <a:srgbClr val="01267F"/>
                </a:solidFill>
              </a:rPr>
              <a:t>Aviad “Adi” Haramati, PhD, Chair-elect</a:t>
            </a:r>
          </a:p>
        </p:txBody>
      </p:sp>
      <p:sp>
        <p:nvSpPr>
          <p:cNvPr id="32" name="TextBox 31">
            <a:extLst>
              <a:ext uri="{FF2B5EF4-FFF2-40B4-BE49-F238E27FC236}">
                <a16:creationId xmlns:a16="http://schemas.microsoft.com/office/drawing/2014/main" id="{88D079C6-A610-411D-95A7-E4D9126609FA}"/>
              </a:ext>
            </a:extLst>
          </p:cNvPr>
          <p:cNvSpPr txBox="1"/>
          <p:nvPr/>
        </p:nvSpPr>
        <p:spPr>
          <a:xfrm>
            <a:off x="8864168" y="5677380"/>
            <a:ext cx="1405668" cy="523220"/>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Calibri" panose="020F0502020204030204" pitchFamily="34" charset="0"/>
              </a:rPr>
              <a:t>Lumy Sawaki Adams, MD</a:t>
            </a:r>
          </a:p>
        </p:txBody>
      </p:sp>
      <p:sp>
        <p:nvSpPr>
          <p:cNvPr id="33" name="TextBox 32">
            <a:extLst>
              <a:ext uri="{FF2B5EF4-FFF2-40B4-BE49-F238E27FC236}">
                <a16:creationId xmlns:a16="http://schemas.microsoft.com/office/drawing/2014/main" id="{C27A6EDE-89F1-4BD6-AEEB-46E8AAEF5ED7}"/>
              </a:ext>
            </a:extLst>
          </p:cNvPr>
          <p:cNvSpPr txBox="1"/>
          <p:nvPr/>
        </p:nvSpPr>
        <p:spPr>
          <a:xfrm>
            <a:off x="8810683" y="3467736"/>
            <a:ext cx="1405668" cy="523220"/>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Calibri" panose="020F0502020204030204" pitchFamily="34" charset="0"/>
              </a:rPr>
              <a:t>Stewart </a:t>
            </a:r>
            <a:r>
              <a:rPr lang="en-US" sz="1400" dirty="0" err="1">
                <a:solidFill>
                  <a:srgbClr val="01267F"/>
                </a:solidFill>
                <a:latin typeface="Calibri" panose="020F0502020204030204" pitchFamily="34" charset="0"/>
                <a:cs typeface="Calibri" panose="020F0502020204030204" pitchFamily="34" charset="0"/>
              </a:rPr>
              <a:t>Babbott</a:t>
            </a:r>
            <a:r>
              <a:rPr lang="en-US" sz="1400" dirty="0">
                <a:solidFill>
                  <a:srgbClr val="01267F"/>
                </a:solidFill>
                <a:latin typeface="Calibri" panose="020F0502020204030204" pitchFamily="34" charset="0"/>
                <a:cs typeface="Calibri" panose="020F0502020204030204" pitchFamily="34" charset="0"/>
              </a:rPr>
              <a:t>, MD</a:t>
            </a:r>
          </a:p>
        </p:txBody>
      </p:sp>
      <p:pic>
        <p:nvPicPr>
          <p:cNvPr id="34" name="Picture 33">
            <a:extLst>
              <a:ext uri="{FF2B5EF4-FFF2-40B4-BE49-F238E27FC236}">
                <a16:creationId xmlns:a16="http://schemas.microsoft.com/office/drawing/2014/main" id="{2B10583D-04FF-4688-B77B-B18879AA1510}"/>
              </a:ext>
            </a:extLst>
          </p:cNvPr>
          <p:cNvPicPr>
            <a:picLocks noChangeAspect="1"/>
          </p:cNvPicPr>
          <p:nvPr/>
        </p:nvPicPr>
        <p:blipFill>
          <a:blip r:embed="rId14"/>
          <a:stretch>
            <a:fillRect/>
          </a:stretch>
        </p:blipFill>
        <p:spPr>
          <a:xfrm>
            <a:off x="3385545" y="2212051"/>
            <a:ext cx="1019060" cy="1302132"/>
          </a:xfrm>
          <a:prstGeom prst="rect">
            <a:avLst/>
          </a:prstGeom>
        </p:spPr>
      </p:pic>
      <p:pic>
        <p:nvPicPr>
          <p:cNvPr id="35" name="Picture 34">
            <a:extLst>
              <a:ext uri="{FF2B5EF4-FFF2-40B4-BE49-F238E27FC236}">
                <a16:creationId xmlns:a16="http://schemas.microsoft.com/office/drawing/2014/main" id="{DEDBC569-E49E-4621-99B5-548526408582}"/>
              </a:ext>
            </a:extLst>
          </p:cNvPr>
          <p:cNvPicPr>
            <a:picLocks noChangeAspect="1"/>
          </p:cNvPicPr>
          <p:nvPr/>
        </p:nvPicPr>
        <p:blipFill>
          <a:blip r:embed="rId15"/>
          <a:stretch>
            <a:fillRect/>
          </a:stretch>
        </p:blipFill>
        <p:spPr>
          <a:xfrm>
            <a:off x="4685772" y="2154244"/>
            <a:ext cx="1108987" cy="1385001"/>
          </a:xfrm>
          <a:prstGeom prst="rect">
            <a:avLst/>
          </a:prstGeom>
        </p:spPr>
      </p:pic>
      <p:pic>
        <p:nvPicPr>
          <p:cNvPr id="36" name="Picture 35">
            <a:extLst>
              <a:ext uri="{FF2B5EF4-FFF2-40B4-BE49-F238E27FC236}">
                <a16:creationId xmlns:a16="http://schemas.microsoft.com/office/drawing/2014/main" id="{910E5D67-B5DF-4186-9FBD-D4373E1B92E1}"/>
              </a:ext>
            </a:extLst>
          </p:cNvPr>
          <p:cNvPicPr>
            <a:picLocks noChangeAspect="1"/>
          </p:cNvPicPr>
          <p:nvPr/>
        </p:nvPicPr>
        <p:blipFill>
          <a:blip r:embed="rId16"/>
          <a:stretch>
            <a:fillRect/>
          </a:stretch>
        </p:blipFill>
        <p:spPr>
          <a:xfrm>
            <a:off x="10032937" y="2138132"/>
            <a:ext cx="1218191" cy="1378480"/>
          </a:xfrm>
          <a:prstGeom prst="rect">
            <a:avLst/>
          </a:prstGeom>
        </p:spPr>
      </p:pic>
      <p:pic>
        <p:nvPicPr>
          <p:cNvPr id="37" name="Picture 36">
            <a:extLst>
              <a:ext uri="{FF2B5EF4-FFF2-40B4-BE49-F238E27FC236}">
                <a16:creationId xmlns:a16="http://schemas.microsoft.com/office/drawing/2014/main" id="{3A03069C-C27A-4480-B85A-59BE1494AAD3}"/>
              </a:ext>
            </a:extLst>
          </p:cNvPr>
          <p:cNvPicPr>
            <a:picLocks noChangeAspect="1"/>
          </p:cNvPicPr>
          <p:nvPr/>
        </p:nvPicPr>
        <p:blipFill rotWithShape="1">
          <a:blip r:embed="rId17"/>
          <a:srcRect l="40288" t="-1" r="13313" b="28744"/>
          <a:stretch/>
        </p:blipFill>
        <p:spPr>
          <a:xfrm>
            <a:off x="5998862" y="2163886"/>
            <a:ext cx="1328645" cy="1359815"/>
          </a:xfrm>
          <a:prstGeom prst="rect">
            <a:avLst/>
          </a:prstGeom>
        </p:spPr>
      </p:pic>
    </p:spTree>
    <p:extLst>
      <p:ext uri="{BB962C8B-B14F-4D97-AF65-F5344CB8AC3E}">
        <p14:creationId xmlns:p14="http://schemas.microsoft.com/office/powerpoint/2010/main" val="42267421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0A9312-9E30-4D86-9FF3-A680ED796A98}"/>
              </a:ext>
            </a:extLst>
          </p:cNvPr>
          <p:cNvSpPr>
            <a:spLocks noGrp="1"/>
          </p:cNvSpPr>
          <p:nvPr>
            <p:ph type="title"/>
          </p:nvPr>
        </p:nvSpPr>
        <p:spPr/>
        <p:txBody>
          <a:bodyPr/>
          <a:lstStyle/>
          <a:p>
            <a:r>
              <a:rPr lang="en-US" dirty="0"/>
              <a:t>Members Rotating Off</a:t>
            </a:r>
          </a:p>
        </p:txBody>
      </p:sp>
      <p:sp>
        <p:nvSpPr>
          <p:cNvPr id="4" name="Slide Number Placeholder 3">
            <a:extLst>
              <a:ext uri="{FF2B5EF4-FFF2-40B4-BE49-F238E27FC236}">
                <a16:creationId xmlns:a16="http://schemas.microsoft.com/office/drawing/2014/main" id="{370FA5DD-567F-4F0D-B2E5-CCD51756E8C7}"/>
              </a:ext>
            </a:extLst>
          </p:cNvPr>
          <p:cNvSpPr>
            <a:spLocks noGrp="1"/>
          </p:cNvSpPr>
          <p:nvPr>
            <p:ph type="sldNum" sz="quarter" idx="4"/>
          </p:nvPr>
        </p:nvSpPr>
        <p:spPr/>
        <p:txBody>
          <a:bodyPr/>
          <a:lstStyle/>
          <a:p>
            <a:pPr>
              <a:defRPr/>
            </a:pPr>
            <a:fld id="{F5D3FE59-4284-2A45-929E-71D2CB10F5B4}" type="slidenum">
              <a:rPr lang="en-US" smtClean="0"/>
              <a:pPr>
                <a:defRPr/>
              </a:pPr>
              <a:t>21</a:t>
            </a:fld>
            <a:endParaRPr lang="en-US" dirty="0"/>
          </a:p>
        </p:txBody>
      </p:sp>
      <p:pic>
        <p:nvPicPr>
          <p:cNvPr id="6" name="Picture 5">
            <a:extLst>
              <a:ext uri="{FF2B5EF4-FFF2-40B4-BE49-F238E27FC236}">
                <a16:creationId xmlns:a16="http://schemas.microsoft.com/office/drawing/2014/main" id="{EF184611-AAC4-412D-84F8-D91D76B2AB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989" y="2317043"/>
            <a:ext cx="1780713" cy="2223913"/>
          </a:xfrm>
          <a:prstGeom prst="rect">
            <a:avLst/>
          </a:prstGeom>
        </p:spPr>
      </p:pic>
      <p:sp>
        <p:nvSpPr>
          <p:cNvPr id="7" name="TextBox 6">
            <a:extLst>
              <a:ext uri="{FF2B5EF4-FFF2-40B4-BE49-F238E27FC236}">
                <a16:creationId xmlns:a16="http://schemas.microsoft.com/office/drawing/2014/main" id="{FE5A6E24-2880-4F01-8315-C9511FF9DE6E}"/>
              </a:ext>
            </a:extLst>
          </p:cNvPr>
          <p:cNvSpPr txBox="1"/>
          <p:nvPr/>
        </p:nvSpPr>
        <p:spPr>
          <a:xfrm>
            <a:off x="2720960" y="4540956"/>
            <a:ext cx="4224340" cy="1631216"/>
          </a:xfrm>
          <a:prstGeom prst="rect">
            <a:avLst/>
          </a:prstGeom>
          <a:noFill/>
        </p:spPr>
        <p:txBody>
          <a:bodyPr wrap="square" rtlCol="0">
            <a:spAutoFit/>
          </a:bodyPr>
          <a:lstStyle/>
          <a:p>
            <a:r>
              <a:rPr lang="en-US" dirty="0"/>
              <a:t>Mona Abaza, MD, MS</a:t>
            </a:r>
          </a:p>
          <a:p>
            <a:endParaRPr lang="en-US" dirty="0"/>
          </a:p>
          <a:p>
            <a:r>
              <a:rPr lang="en-US" dirty="0"/>
              <a:t>Senior CFAS Rep for the Society of University Otolaryngologists</a:t>
            </a:r>
          </a:p>
          <a:p>
            <a:endParaRPr lang="en-US" dirty="0"/>
          </a:p>
        </p:txBody>
      </p:sp>
      <p:sp>
        <p:nvSpPr>
          <p:cNvPr id="8" name="TextBox 7">
            <a:extLst>
              <a:ext uri="{FF2B5EF4-FFF2-40B4-BE49-F238E27FC236}">
                <a16:creationId xmlns:a16="http://schemas.microsoft.com/office/drawing/2014/main" id="{D984F678-7687-4E60-A22B-B6A7481B6E20}"/>
              </a:ext>
            </a:extLst>
          </p:cNvPr>
          <p:cNvSpPr txBox="1"/>
          <p:nvPr/>
        </p:nvSpPr>
        <p:spPr>
          <a:xfrm>
            <a:off x="4583837" y="1272480"/>
            <a:ext cx="4518734" cy="646331"/>
          </a:xfrm>
          <a:prstGeom prst="rect">
            <a:avLst/>
          </a:prstGeom>
          <a:noFill/>
        </p:spPr>
        <p:txBody>
          <a:bodyPr wrap="square" rtlCol="0">
            <a:spAutoFit/>
          </a:bodyPr>
          <a:lstStyle/>
          <a:p>
            <a:r>
              <a:rPr lang="en-US" sz="3600" dirty="0">
                <a:latin typeface="+mn-lt"/>
                <a:ea typeface="+mj-ea"/>
                <a:cs typeface="+mj-cs"/>
              </a:rPr>
              <a:t>Thank You!</a:t>
            </a:r>
          </a:p>
        </p:txBody>
      </p:sp>
      <p:pic>
        <p:nvPicPr>
          <p:cNvPr id="10" name="Picture 9">
            <a:extLst>
              <a:ext uri="{FF2B5EF4-FFF2-40B4-BE49-F238E27FC236}">
                <a16:creationId xmlns:a16="http://schemas.microsoft.com/office/drawing/2014/main" id="{761EE471-B4D3-4A97-90EA-BD851D053D2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21985" y="2230314"/>
            <a:ext cx="1779130" cy="2223913"/>
          </a:xfrm>
          <a:prstGeom prst="rect">
            <a:avLst/>
          </a:prstGeom>
        </p:spPr>
      </p:pic>
      <p:sp>
        <p:nvSpPr>
          <p:cNvPr id="11" name="TextBox 10">
            <a:extLst>
              <a:ext uri="{FF2B5EF4-FFF2-40B4-BE49-F238E27FC236}">
                <a16:creationId xmlns:a16="http://schemas.microsoft.com/office/drawing/2014/main" id="{91D921EF-B167-415B-B7BF-7ACB63CD93A9}"/>
              </a:ext>
            </a:extLst>
          </p:cNvPr>
          <p:cNvSpPr txBox="1"/>
          <p:nvPr/>
        </p:nvSpPr>
        <p:spPr>
          <a:xfrm>
            <a:off x="7096855" y="4540956"/>
            <a:ext cx="3808520" cy="1631216"/>
          </a:xfrm>
          <a:prstGeom prst="rect">
            <a:avLst/>
          </a:prstGeom>
          <a:noFill/>
        </p:spPr>
        <p:txBody>
          <a:bodyPr wrap="square" rtlCol="0">
            <a:spAutoFit/>
          </a:bodyPr>
          <a:lstStyle/>
          <a:p>
            <a:r>
              <a:rPr lang="en-US" dirty="0"/>
              <a:t>J. David Warren, PhD</a:t>
            </a:r>
          </a:p>
          <a:p>
            <a:endParaRPr lang="en-US" dirty="0"/>
          </a:p>
          <a:p>
            <a:r>
              <a:rPr lang="en-US" dirty="0"/>
              <a:t>Junior CFAS Rep for Weill Cornell Medicine</a:t>
            </a:r>
          </a:p>
          <a:p>
            <a:endParaRPr lang="en-US" dirty="0"/>
          </a:p>
        </p:txBody>
      </p:sp>
    </p:spTree>
    <p:extLst>
      <p:ext uri="{BB962C8B-B14F-4D97-AF65-F5344CB8AC3E}">
        <p14:creationId xmlns:p14="http://schemas.microsoft.com/office/powerpoint/2010/main" val="39352424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F49DB3-592B-437A-9FBB-D7F4A359E037}"/>
              </a:ext>
            </a:extLst>
          </p:cNvPr>
          <p:cNvSpPr>
            <a:spLocks noGrp="1"/>
          </p:cNvSpPr>
          <p:nvPr>
            <p:ph type="title"/>
          </p:nvPr>
        </p:nvSpPr>
        <p:spPr/>
        <p:txBody>
          <a:bodyPr/>
          <a:lstStyle/>
          <a:p>
            <a:r>
              <a:rPr lang="en-US" dirty="0"/>
              <a:t>Proposed Members for Reappointment</a:t>
            </a:r>
          </a:p>
        </p:txBody>
      </p:sp>
      <p:sp>
        <p:nvSpPr>
          <p:cNvPr id="4" name="Slide Number Placeholder 3">
            <a:extLst>
              <a:ext uri="{FF2B5EF4-FFF2-40B4-BE49-F238E27FC236}">
                <a16:creationId xmlns:a16="http://schemas.microsoft.com/office/drawing/2014/main" id="{ED9FE219-CF2A-4962-9BBE-068A2962115C}"/>
              </a:ext>
            </a:extLst>
          </p:cNvPr>
          <p:cNvSpPr>
            <a:spLocks noGrp="1"/>
          </p:cNvSpPr>
          <p:nvPr>
            <p:ph type="sldNum" sz="quarter" idx="4"/>
          </p:nvPr>
        </p:nvSpPr>
        <p:spPr/>
        <p:txBody>
          <a:bodyPr/>
          <a:lstStyle/>
          <a:p>
            <a:pPr>
              <a:defRPr/>
            </a:pPr>
            <a:fld id="{F5D3FE59-4284-2A45-929E-71D2CB10F5B4}" type="slidenum">
              <a:rPr lang="en-US" smtClean="0"/>
              <a:pPr>
                <a:defRPr/>
              </a:pPr>
              <a:t>22</a:t>
            </a:fld>
            <a:endParaRPr lang="en-US" dirty="0"/>
          </a:p>
        </p:txBody>
      </p:sp>
      <p:pic>
        <p:nvPicPr>
          <p:cNvPr id="6" name="Picture 5">
            <a:extLst>
              <a:ext uri="{FF2B5EF4-FFF2-40B4-BE49-F238E27FC236}">
                <a16:creationId xmlns:a16="http://schemas.microsoft.com/office/drawing/2014/main" id="{8E2D0696-7A3F-4555-974F-7E2A04DC86B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8989" b="10610"/>
          <a:stretch/>
        </p:blipFill>
        <p:spPr>
          <a:xfrm>
            <a:off x="2438343" y="1838385"/>
            <a:ext cx="2494625" cy="2092802"/>
          </a:xfrm>
          <a:prstGeom prst="rect">
            <a:avLst/>
          </a:prstGeom>
        </p:spPr>
      </p:pic>
      <p:sp>
        <p:nvSpPr>
          <p:cNvPr id="7" name="TextBox 6">
            <a:extLst>
              <a:ext uri="{FF2B5EF4-FFF2-40B4-BE49-F238E27FC236}">
                <a16:creationId xmlns:a16="http://schemas.microsoft.com/office/drawing/2014/main" id="{F9AE453D-C9C5-4D69-A04C-1B9AD610D41E}"/>
              </a:ext>
            </a:extLst>
          </p:cNvPr>
          <p:cNvSpPr txBox="1"/>
          <p:nvPr/>
        </p:nvSpPr>
        <p:spPr>
          <a:xfrm>
            <a:off x="2203845" y="3931187"/>
            <a:ext cx="3892155" cy="1323439"/>
          </a:xfrm>
          <a:prstGeom prst="rect">
            <a:avLst/>
          </a:prstGeom>
          <a:noFill/>
        </p:spPr>
        <p:txBody>
          <a:bodyPr wrap="square" rtlCol="0">
            <a:spAutoFit/>
          </a:bodyPr>
          <a:lstStyle/>
          <a:p>
            <a:r>
              <a:rPr lang="en-US" dirty="0"/>
              <a:t>Nita Ahuja, MD</a:t>
            </a:r>
          </a:p>
          <a:p>
            <a:endParaRPr lang="en-US" dirty="0"/>
          </a:p>
          <a:p>
            <a:r>
              <a:rPr lang="en-US" dirty="0"/>
              <a:t>Senior CFAS Rep for the Yale University School of Medicine</a:t>
            </a:r>
          </a:p>
        </p:txBody>
      </p:sp>
      <p:pic>
        <p:nvPicPr>
          <p:cNvPr id="9" name="Picture 8">
            <a:extLst>
              <a:ext uri="{FF2B5EF4-FFF2-40B4-BE49-F238E27FC236}">
                <a16:creationId xmlns:a16="http://schemas.microsoft.com/office/drawing/2014/main" id="{511CA5C1-9D66-4F95-ADBC-6022570D0D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65400" y="1838385"/>
            <a:ext cx="1849453" cy="2092802"/>
          </a:xfrm>
          <a:prstGeom prst="rect">
            <a:avLst/>
          </a:prstGeom>
        </p:spPr>
      </p:pic>
      <p:sp>
        <p:nvSpPr>
          <p:cNvPr id="10" name="TextBox 9">
            <a:extLst>
              <a:ext uri="{FF2B5EF4-FFF2-40B4-BE49-F238E27FC236}">
                <a16:creationId xmlns:a16="http://schemas.microsoft.com/office/drawing/2014/main" id="{14827D8C-EF52-4B36-8EA2-93B3DD246AE4}"/>
              </a:ext>
            </a:extLst>
          </p:cNvPr>
          <p:cNvSpPr txBox="1"/>
          <p:nvPr/>
        </p:nvSpPr>
        <p:spPr>
          <a:xfrm>
            <a:off x="6532425" y="3931187"/>
            <a:ext cx="4114860" cy="1631216"/>
          </a:xfrm>
          <a:prstGeom prst="rect">
            <a:avLst/>
          </a:prstGeom>
          <a:noFill/>
        </p:spPr>
        <p:txBody>
          <a:bodyPr wrap="square" rtlCol="0">
            <a:spAutoFit/>
          </a:bodyPr>
          <a:lstStyle/>
          <a:p>
            <a:r>
              <a:rPr lang="en-US" dirty="0"/>
              <a:t>Arthur Derse, MD, JD</a:t>
            </a:r>
          </a:p>
          <a:p>
            <a:endParaRPr lang="en-US" dirty="0"/>
          </a:p>
          <a:p>
            <a:r>
              <a:rPr lang="en-US" dirty="0"/>
              <a:t>Senior CFAS Rep for the Association of Bioethics Program Directors</a:t>
            </a:r>
          </a:p>
        </p:txBody>
      </p:sp>
    </p:spTree>
    <p:extLst>
      <p:ext uri="{BB962C8B-B14F-4D97-AF65-F5344CB8AC3E}">
        <p14:creationId xmlns:p14="http://schemas.microsoft.com/office/powerpoint/2010/main" val="26649611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EA8889-3960-4A5F-9481-6CDBEAD5ABDB}"/>
              </a:ext>
            </a:extLst>
          </p:cNvPr>
          <p:cNvSpPr>
            <a:spLocks noGrp="1"/>
          </p:cNvSpPr>
          <p:nvPr>
            <p:ph type="title"/>
          </p:nvPr>
        </p:nvSpPr>
        <p:spPr/>
        <p:txBody>
          <a:bodyPr/>
          <a:lstStyle/>
          <a:p>
            <a:r>
              <a:rPr lang="en-US" dirty="0"/>
              <a:t>Proposed New Members</a:t>
            </a:r>
          </a:p>
        </p:txBody>
      </p:sp>
      <p:sp>
        <p:nvSpPr>
          <p:cNvPr id="4" name="Slide Number Placeholder 3">
            <a:extLst>
              <a:ext uri="{FF2B5EF4-FFF2-40B4-BE49-F238E27FC236}">
                <a16:creationId xmlns:a16="http://schemas.microsoft.com/office/drawing/2014/main" id="{3A01FFFD-1D8A-4CBB-B805-65F6FB210A2A}"/>
              </a:ext>
            </a:extLst>
          </p:cNvPr>
          <p:cNvSpPr>
            <a:spLocks noGrp="1"/>
          </p:cNvSpPr>
          <p:nvPr>
            <p:ph type="sldNum" sz="quarter" idx="4"/>
          </p:nvPr>
        </p:nvSpPr>
        <p:spPr/>
        <p:txBody>
          <a:bodyPr/>
          <a:lstStyle/>
          <a:p>
            <a:pPr>
              <a:defRPr/>
            </a:pPr>
            <a:fld id="{F5D3FE59-4284-2A45-929E-71D2CB10F5B4}" type="slidenum">
              <a:rPr lang="en-US" smtClean="0"/>
              <a:pPr>
                <a:defRPr/>
              </a:pPr>
              <a:t>23</a:t>
            </a:fld>
            <a:endParaRPr lang="en-US" dirty="0"/>
          </a:p>
        </p:txBody>
      </p:sp>
      <p:pic>
        <p:nvPicPr>
          <p:cNvPr id="8" name="Picture 7">
            <a:extLst>
              <a:ext uri="{FF2B5EF4-FFF2-40B4-BE49-F238E27FC236}">
                <a16:creationId xmlns:a16="http://schemas.microsoft.com/office/drawing/2014/main" id="{E35FD100-9C3F-422C-B9DE-80CA953A7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319" y="1680654"/>
            <a:ext cx="1592580" cy="2004060"/>
          </a:xfrm>
          <a:prstGeom prst="rect">
            <a:avLst/>
          </a:prstGeom>
        </p:spPr>
      </p:pic>
      <p:pic>
        <p:nvPicPr>
          <p:cNvPr id="11" name="Picture 10">
            <a:extLst>
              <a:ext uri="{FF2B5EF4-FFF2-40B4-BE49-F238E27FC236}">
                <a16:creationId xmlns:a16="http://schemas.microsoft.com/office/drawing/2014/main" id="{C9F7CAA3-7C4F-4D84-A239-0406DD565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448" y="1627980"/>
            <a:ext cx="1787405" cy="2004060"/>
          </a:xfrm>
          <a:prstGeom prst="rect">
            <a:avLst/>
          </a:prstGeom>
        </p:spPr>
      </p:pic>
      <p:sp>
        <p:nvSpPr>
          <p:cNvPr id="12" name="TextBox 11">
            <a:extLst>
              <a:ext uri="{FF2B5EF4-FFF2-40B4-BE49-F238E27FC236}">
                <a16:creationId xmlns:a16="http://schemas.microsoft.com/office/drawing/2014/main" id="{BC39BE88-7476-4AFE-8D71-DD57090863F3}"/>
              </a:ext>
            </a:extLst>
          </p:cNvPr>
          <p:cNvSpPr txBox="1"/>
          <p:nvPr/>
        </p:nvSpPr>
        <p:spPr>
          <a:xfrm>
            <a:off x="6696077" y="3684714"/>
            <a:ext cx="3949552" cy="163121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Adam Franks, MD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Senior CFAS Rep for the Marshall University Joan C. Edwards School of Medicine</a:t>
            </a:r>
          </a:p>
        </p:txBody>
      </p:sp>
      <p:sp>
        <p:nvSpPr>
          <p:cNvPr id="13" name="TextBox 12">
            <a:extLst>
              <a:ext uri="{FF2B5EF4-FFF2-40B4-BE49-F238E27FC236}">
                <a16:creationId xmlns:a16="http://schemas.microsoft.com/office/drawing/2014/main" id="{CC006D5B-488C-40C2-ABC0-AAE5FA0A4CAB}"/>
              </a:ext>
            </a:extLst>
          </p:cNvPr>
          <p:cNvSpPr txBox="1"/>
          <p:nvPr/>
        </p:nvSpPr>
        <p:spPr>
          <a:xfrm>
            <a:off x="2228812" y="3780999"/>
            <a:ext cx="3906174" cy="1323439"/>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Serina Neumann, PhD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Senior CFAS Rep for Eastern Virginia Medical School</a:t>
            </a:r>
          </a:p>
        </p:txBody>
      </p:sp>
    </p:spTree>
    <p:extLst>
      <p:ext uri="{BB962C8B-B14F-4D97-AF65-F5344CB8AC3E}">
        <p14:creationId xmlns:p14="http://schemas.microsoft.com/office/powerpoint/2010/main" val="41798127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4ED1A9-733C-44E9-8950-533E1CAD97EE}"/>
              </a:ext>
            </a:extLst>
          </p:cNvPr>
          <p:cNvSpPr>
            <a:spLocks noGrp="1"/>
          </p:cNvSpPr>
          <p:nvPr>
            <p:ph type="title"/>
          </p:nvPr>
        </p:nvSpPr>
        <p:spPr/>
        <p:txBody>
          <a:bodyPr/>
          <a:lstStyle/>
          <a:p>
            <a:r>
              <a:rPr lang="en-US" dirty="0"/>
              <a:t>Proposed New Administrative Board</a:t>
            </a:r>
          </a:p>
        </p:txBody>
      </p:sp>
      <p:sp>
        <p:nvSpPr>
          <p:cNvPr id="4" name="Slide Number Placeholder 3">
            <a:extLst>
              <a:ext uri="{FF2B5EF4-FFF2-40B4-BE49-F238E27FC236}">
                <a16:creationId xmlns:a16="http://schemas.microsoft.com/office/drawing/2014/main" id="{54C18518-FE87-48D7-B33A-9AC41F37C1DB}"/>
              </a:ext>
            </a:extLst>
          </p:cNvPr>
          <p:cNvSpPr>
            <a:spLocks noGrp="1"/>
          </p:cNvSpPr>
          <p:nvPr>
            <p:ph type="sldNum" sz="quarter" idx="4"/>
          </p:nvPr>
        </p:nvSpPr>
        <p:spPr/>
        <p:txBody>
          <a:bodyPr/>
          <a:lstStyle/>
          <a:p>
            <a:pPr>
              <a:defRPr/>
            </a:pPr>
            <a:fld id="{F5D3FE59-4284-2A45-929E-71D2CB10F5B4}" type="slidenum">
              <a:rPr lang="en-US" smtClean="0"/>
              <a:pPr>
                <a:defRPr/>
              </a:pPr>
              <a:t>24</a:t>
            </a:fld>
            <a:endParaRPr lang="en-US" dirty="0"/>
          </a:p>
        </p:txBody>
      </p:sp>
      <p:pic>
        <p:nvPicPr>
          <p:cNvPr id="6" name="Picture 5">
            <a:extLst>
              <a:ext uri="{FF2B5EF4-FFF2-40B4-BE49-F238E27FC236}">
                <a16:creationId xmlns:a16="http://schemas.microsoft.com/office/drawing/2014/main" id="{7F6E9F2F-A916-40BB-841F-6CC96EA0F2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38" y="1363472"/>
            <a:ext cx="1157381" cy="1256756"/>
          </a:xfrm>
          <a:prstGeom prst="rect">
            <a:avLst/>
          </a:prstGeom>
        </p:spPr>
      </p:pic>
      <p:pic>
        <p:nvPicPr>
          <p:cNvPr id="7" name="Picture 6">
            <a:extLst>
              <a:ext uri="{FF2B5EF4-FFF2-40B4-BE49-F238E27FC236}">
                <a16:creationId xmlns:a16="http://schemas.microsoft.com/office/drawing/2014/main" id="{9E98F87A-22D3-400E-AFD0-56A813D41518}"/>
              </a:ext>
            </a:extLst>
          </p:cNvPr>
          <p:cNvPicPr>
            <a:picLocks noChangeAspect="1"/>
          </p:cNvPicPr>
          <p:nvPr/>
        </p:nvPicPr>
        <p:blipFill>
          <a:blip r:embed="rId3"/>
          <a:stretch>
            <a:fillRect/>
          </a:stretch>
        </p:blipFill>
        <p:spPr>
          <a:xfrm>
            <a:off x="599248" y="3462819"/>
            <a:ext cx="1303716" cy="1339597"/>
          </a:xfrm>
          <a:prstGeom prst="rect">
            <a:avLst/>
          </a:prstGeom>
        </p:spPr>
      </p:pic>
      <p:pic>
        <p:nvPicPr>
          <p:cNvPr id="8" name="Picture 7">
            <a:extLst>
              <a:ext uri="{FF2B5EF4-FFF2-40B4-BE49-F238E27FC236}">
                <a16:creationId xmlns:a16="http://schemas.microsoft.com/office/drawing/2014/main" id="{B441C91E-A2AC-4261-B8A8-C413CF2AA647}"/>
              </a:ext>
            </a:extLst>
          </p:cNvPr>
          <p:cNvPicPr>
            <a:picLocks noChangeAspect="1"/>
          </p:cNvPicPr>
          <p:nvPr/>
        </p:nvPicPr>
        <p:blipFill>
          <a:blip r:embed="rId4"/>
          <a:stretch>
            <a:fillRect/>
          </a:stretch>
        </p:blipFill>
        <p:spPr>
          <a:xfrm>
            <a:off x="2042799" y="3447307"/>
            <a:ext cx="1085773" cy="1351184"/>
          </a:xfrm>
          <a:prstGeom prst="rect">
            <a:avLst/>
          </a:prstGeom>
        </p:spPr>
      </p:pic>
      <p:sp>
        <p:nvSpPr>
          <p:cNvPr id="9" name="TextBox 8">
            <a:extLst>
              <a:ext uri="{FF2B5EF4-FFF2-40B4-BE49-F238E27FC236}">
                <a16:creationId xmlns:a16="http://schemas.microsoft.com/office/drawing/2014/main" id="{3995443F-018C-4873-B11A-99896BE1412D}"/>
              </a:ext>
            </a:extLst>
          </p:cNvPr>
          <p:cNvSpPr txBox="1"/>
          <p:nvPr/>
        </p:nvSpPr>
        <p:spPr>
          <a:xfrm>
            <a:off x="3252423" y="2613464"/>
            <a:ext cx="1450600" cy="738664"/>
          </a:xfrm>
          <a:prstGeom prst="rect">
            <a:avLst/>
          </a:prstGeom>
          <a:noFill/>
        </p:spPr>
        <p:txBody>
          <a:bodyPr wrap="square" rtlCol="0">
            <a:spAutoFit/>
          </a:bodyPr>
          <a:lstStyle>
            <a:defPPr>
              <a:defRPr lang="en-US"/>
            </a:defPPr>
            <a:lvl1pPr>
              <a:defRPr sz="1400">
                <a:solidFill>
                  <a:srgbClr val="ED7D31"/>
                </a:solidFill>
                <a:latin typeface="Calibri" panose="020F0502020204030204" pitchFamily="34" charset="0"/>
                <a:cs typeface="Times New Roman" panose="02020603050405020304" pitchFamily="18" charset="0"/>
              </a:defRPr>
            </a:lvl1pPr>
          </a:lstStyle>
          <a:p>
            <a:r>
              <a:rPr lang="en-US" dirty="0">
                <a:solidFill>
                  <a:srgbClr val="01267F"/>
                </a:solidFill>
              </a:rPr>
              <a:t>Scott D. Gitlin, MD, Immediate Past Chair</a:t>
            </a:r>
          </a:p>
        </p:txBody>
      </p:sp>
      <p:sp>
        <p:nvSpPr>
          <p:cNvPr id="10" name="TextBox 9">
            <a:extLst>
              <a:ext uri="{FF2B5EF4-FFF2-40B4-BE49-F238E27FC236}">
                <a16:creationId xmlns:a16="http://schemas.microsoft.com/office/drawing/2014/main" id="{663E9A54-F2F6-44BB-BEA0-482E147ABA08}"/>
              </a:ext>
            </a:extLst>
          </p:cNvPr>
          <p:cNvSpPr txBox="1"/>
          <p:nvPr/>
        </p:nvSpPr>
        <p:spPr>
          <a:xfrm>
            <a:off x="554709" y="2584649"/>
            <a:ext cx="1264026" cy="757130"/>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Calibri" panose="020F0502020204030204" pitchFamily="34" charset="0"/>
              </a:rPr>
              <a:t>Gabriela Popescu, PhD, Chair</a:t>
            </a:r>
          </a:p>
        </p:txBody>
      </p:sp>
      <p:sp>
        <p:nvSpPr>
          <p:cNvPr id="11" name="TextBox 10">
            <a:extLst>
              <a:ext uri="{FF2B5EF4-FFF2-40B4-BE49-F238E27FC236}">
                <a16:creationId xmlns:a16="http://schemas.microsoft.com/office/drawing/2014/main" id="{2459E0F9-6789-4A9C-907B-B26DE43D8AAA}"/>
              </a:ext>
            </a:extLst>
          </p:cNvPr>
          <p:cNvSpPr txBox="1"/>
          <p:nvPr/>
        </p:nvSpPr>
        <p:spPr>
          <a:xfrm>
            <a:off x="506793" y="4811168"/>
            <a:ext cx="1488625" cy="523220"/>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Alan W. Dow, III, MD</a:t>
            </a:r>
            <a:endParaRPr lang="en-US" sz="1400" dirty="0">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B3ACC5A7-D06B-49CE-AA2E-3CC188E1B8CB}"/>
              </a:ext>
            </a:extLst>
          </p:cNvPr>
          <p:cNvSpPr txBox="1"/>
          <p:nvPr/>
        </p:nvSpPr>
        <p:spPr>
          <a:xfrm>
            <a:off x="1892138" y="4798017"/>
            <a:ext cx="1483008" cy="523220"/>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Richard L. Eckert, PhD</a:t>
            </a:r>
            <a:endParaRPr lang="en-US" sz="1400" dirty="0">
              <a:latin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C7D3CD-B01D-43F8-9E3F-14FB899FC4D6}"/>
              </a:ext>
            </a:extLst>
          </p:cNvPr>
          <p:cNvSpPr txBox="1"/>
          <p:nvPr/>
        </p:nvSpPr>
        <p:spPr>
          <a:xfrm>
            <a:off x="3406735" y="4860083"/>
            <a:ext cx="1185446" cy="523220"/>
          </a:xfrm>
          <a:prstGeom prst="rect">
            <a:avLst/>
          </a:prstGeom>
          <a:noFill/>
        </p:spPr>
        <p:txBody>
          <a:bodyPr wrap="square" rtlCol="0">
            <a:spAutoFit/>
          </a:bodyPr>
          <a:lstStyle/>
          <a:p>
            <a:r>
              <a:rPr lang="en-US" sz="1400" dirty="0">
                <a:solidFill>
                  <a:srgbClr val="01267F"/>
                </a:solidFill>
                <a:highlight>
                  <a:srgbClr val="00FFFF"/>
                </a:highlight>
                <a:latin typeface="Calibri" panose="020F0502020204030204" pitchFamily="34" charset="0"/>
                <a:cs typeface="Times New Roman" panose="02020603050405020304" pitchFamily="18" charset="0"/>
              </a:rPr>
              <a:t>Adam Franks, MD</a:t>
            </a:r>
            <a:endParaRPr lang="en-US" sz="1400" dirty="0">
              <a:highlight>
                <a:srgbClr val="00FFFF"/>
              </a:highlight>
              <a:latin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519639CA-1EDB-45AB-B6D8-65A54E3F6B52}"/>
              </a:ext>
            </a:extLst>
          </p:cNvPr>
          <p:cNvSpPr txBox="1"/>
          <p:nvPr/>
        </p:nvSpPr>
        <p:spPr>
          <a:xfrm>
            <a:off x="4663589" y="2731936"/>
            <a:ext cx="1386330" cy="523220"/>
          </a:xfrm>
          <a:prstGeom prst="rect">
            <a:avLst/>
          </a:prstGeom>
          <a:noFill/>
        </p:spPr>
        <p:txBody>
          <a:bodyPr wrap="square" rtlCol="0">
            <a:spAutoFit/>
          </a:bodyPr>
          <a:lstStyle>
            <a:defPPr>
              <a:defRPr lang="en-US"/>
            </a:defPPr>
            <a:lvl1pPr>
              <a:defRPr sz="1400">
                <a:solidFill>
                  <a:srgbClr val="01267F"/>
                </a:solidFill>
              </a:defRPr>
            </a:lvl1pPr>
          </a:lstStyle>
          <a:p>
            <a:r>
              <a:rPr lang="en-US" dirty="0">
                <a:highlight>
                  <a:srgbClr val="00FFFF"/>
                </a:highlight>
                <a:latin typeface="Calibri" panose="020F0502020204030204" pitchFamily="34" charset="0"/>
                <a:cs typeface="Times New Roman" panose="02020603050405020304" pitchFamily="18" charset="0"/>
              </a:rPr>
              <a:t>Nita Ahuja, MD</a:t>
            </a:r>
          </a:p>
          <a:p>
            <a:endParaRPr lang="en-US" dirty="0">
              <a:latin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BCCCBD72-7931-4B64-B5E7-F80EC4A9BF25}"/>
              </a:ext>
            </a:extLst>
          </p:cNvPr>
          <p:cNvSpPr txBox="1"/>
          <p:nvPr/>
        </p:nvSpPr>
        <p:spPr>
          <a:xfrm>
            <a:off x="6244457" y="4775792"/>
            <a:ext cx="1325721" cy="523220"/>
          </a:xfrm>
          <a:prstGeom prst="rect">
            <a:avLst/>
          </a:prstGeom>
          <a:noFill/>
        </p:spPr>
        <p:txBody>
          <a:bodyPr wrap="square" rtlCol="0">
            <a:spAutoFit/>
          </a:bodyPr>
          <a:lstStyle>
            <a:defPPr>
              <a:defRPr lang="en-US"/>
            </a:defPPr>
            <a:lvl1pPr>
              <a:defRPr sz="1400">
                <a:solidFill>
                  <a:srgbClr val="01267F"/>
                </a:solidFill>
              </a:defRPr>
            </a:lvl1pPr>
          </a:lstStyle>
          <a:p>
            <a:r>
              <a:rPr lang="en-US" dirty="0">
                <a:highlight>
                  <a:srgbClr val="00FFFF"/>
                </a:highlight>
                <a:latin typeface="Calibri" panose="020F0502020204030204" pitchFamily="34" charset="0"/>
                <a:cs typeface="Times New Roman" panose="02020603050405020304" pitchFamily="18" charset="0"/>
              </a:rPr>
              <a:t>Serina Neumann, PhD</a:t>
            </a:r>
          </a:p>
        </p:txBody>
      </p:sp>
      <p:sp>
        <p:nvSpPr>
          <p:cNvPr id="17" name="TextBox 16">
            <a:extLst>
              <a:ext uri="{FF2B5EF4-FFF2-40B4-BE49-F238E27FC236}">
                <a16:creationId xmlns:a16="http://schemas.microsoft.com/office/drawing/2014/main" id="{31F48D45-01C6-4EBE-A575-DB4959DC3474}"/>
              </a:ext>
            </a:extLst>
          </p:cNvPr>
          <p:cNvSpPr txBox="1"/>
          <p:nvPr/>
        </p:nvSpPr>
        <p:spPr>
          <a:xfrm>
            <a:off x="8792781" y="2679904"/>
            <a:ext cx="1188819" cy="738664"/>
          </a:xfrm>
          <a:prstGeom prst="rect">
            <a:avLst/>
          </a:prstGeom>
          <a:noFill/>
        </p:spPr>
        <p:txBody>
          <a:bodyPr wrap="square" rtlCol="0">
            <a:spAutoFit/>
          </a:bodyPr>
          <a:lstStyle>
            <a:defPPr>
              <a:defRPr lang="en-US"/>
            </a:defPPr>
            <a:lvl1pPr>
              <a:defRPr sz="1400">
                <a:solidFill>
                  <a:srgbClr val="01267F"/>
                </a:solidFill>
              </a:defRPr>
            </a:lvl1pPr>
          </a:lstStyle>
          <a:p>
            <a:r>
              <a:rPr lang="en-US" dirty="0">
                <a:highlight>
                  <a:srgbClr val="00FFFF"/>
                </a:highlight>
                <a:latin typeface="Calibri" panose="020F0502020204030204" pitchFamily="34" charset="0"/>
                <a:cs typeface="Times New Roman" panose="02020603050405020304" pitchFamily="18" charset="0"/>
              </a:rPr>
              <a:t>Arthur Derse, MD, JD</a:t>
            </a:r>
          </a:p>
          <a:p>
            <a:endParaRPr lang="en-US" dirty="0">
              <a:latin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331F3761-4353-428D-8635-C08CB8451D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6173" y="1327934"/>
            <a:ext cx="959005" cy="1321100"/>
          </a:xfrm>
          <a:prstGeom prst="rect">
            <a:avLst/>
          </a:prstGeom>
        </p:spPr>
      </p:pic>
      <p:pic>
        <p:nvPicPr>
          <p:cNvPr id="19" name="Picture 18">
            <a:extLst>
              <a:ext uri="{FF2B5EF4-FFF2-40B4-BE49-F238E27FC236}">
                <a16:creationId xmlns:a16="http://schemas.microsoft.com/office/drawing/2014/main" id="{D302EED7-DDEE-45C0-8CFB-10F13AAFAFF4}"/>
              </a:ext>
            </a:extLst>
          </p:cNvPr>
          <p:cNvPicPr>
            <a:picLocks noChangeAspect="1"/>
          </p:cNvPicPr>
          <p:nvPr/>
        </p:nvPicPr>
        <p:blipFill>
          <a:blip r:embed="rId6"/>
          <a:stretch>
            <a:fillRect/>
          </a:stretch>
        </p:blipFill>
        <p:spPr>
          <a:xfrm>
            <a:off x="6275230" y="1316048"/>
            <a:ext cx="1028827" cy="1344872"/>
          </a:xfrm>
          <a:prstGeom prst="rect">
            <a:avLst/>
          </a:prstGeom>
        </p:spPr>
      </p:pic>
      <p:pic>
        <p:nvPicPr>
          <p:cNvPr id="20" name="Picture 19">
            <a:extLst>
              <a:ext uri="{FF2B5EF4-FFF2-40B4-BE49-F238E27FC236}">
                <a16:creationId xmlns:a16="http://schemas.microsoft.com/office/drawing/2014/main" id="{6500CB51-D778-4222-9768-7F0F012BFB75}"/>
              </a:ext>
            </a:extLst>
          </p:cNvPr>
          <p:cNvPicPr>
            <a:picLocks noChangeAspect="1"/>
          </p:cNvPicPr>
          <p:nvPr/>
        </p:nvPicPr>
        <p:blipFill>
          <a:blip r:embed="rId7"/>
          <a:stretch>
            <a:fillRect/>
          </a:stretch>
        </p:blipFill>
        <p:spPr>
          <a:xfrm>
            <a:off x="8846157" y="3442852"/>
            <a:ext cx="981638" cy="1366449"/>
          </a:xfrm>
          <a:prstGeom prst="rect">
            <a:avLst/>
          </a:prstGeom>
        </p:spPr>
      </p:pic>
      <p:sp>
        <p:nvSpPr>
          <p:cNvPr id="21" name="TextBox 20">
            <a:extLst>
              <a:ext uri="{FF2B5EF4-FFF2-40B4-BE49-F238E27FC236}">
                <a16:creationId xmlns:a16="http://schemas.microsoft.com/office/drawing/2014/main" id="{A498A227-B847-4B05-9DEC-984E24E40257}"/>
              </a:ext>
            </a:extLst>
          </p:cNvPr>
          <p:cNvSpPr txBox="1"/>
          <p:nvPr/>
        </p:nvSpPr>
        <p:spPr>
          <a:xfrm>
            <a:off x="8838574" y="4776870"/>
            <a:ext cx="1355319" cy="535531"/>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Catherine Pipas, MD</a:t>
            </a:r>
          </a:p>
        </p:txBody>
      </p:sp>
      <p:sp>
        <p:nvSpPr>
          <p:cNvPr id="22" name="TextBox 21">
            <a:extLst>
              <a:ext uri="{FF2B5EF4-FFF2-40B4-BE49-F238E27FC236}">
                <a16:creationId xmlns:a16="http://schemas.microsoft.com/office/drawing/2014/main" id="{D86ABB2E-6B49-4FAA-ABB3-48A460D176A7}"/>
              </a:ext>
            </a:extLst>
          </p:cNvPr>
          <p:cNvSpPr txBox="1"/>
          <p:nvPr/>
        </p:nvSpPr>
        <p:spPr>
          <a:xfrm>
            <a:off x="6206457" y="2670068"/>
            <a:ext cx="1420680" cy="535531"/>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Steven Angus, MD</a:t>
            </a:r>
          </a:p>
        </p:txBody>
      </p:sp>
      <p:sp>
        <p:nvSpPr>
          <p:cNvPr id="23" name="TextBox 22">
            <a:extLst>
              <a:ext uri="{FF2B5EF4-FFF2-40B4-BE49-F238E27FC236}">
                <a16:creationId xmlns:a16="http://schemas.microsoft.com/office/drawing/2014/main" id="{D58C2F87-154D-4D4C-81AB-CC5D4C81B36E}"/>
              </a:ext>
            </a:extLst>
          </p:cNvPr>
          <p:cNvSpPr txBox="1"/>
          <p:nvPr/>
        </p:nvSpPr>
        <p:spPr>
          <a:xfrm>
            <a:off x="10207176" y="2603115"/>
            <a:ext cx="1443401" cy="738664"/>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Vera Donnenberg, PhD</a:t>
            </a:r>
          </a:p>
        </p:txBody>
      </p:sp>
      <p:pic>
        <p:nvPicPr>
          <p:cNvPr id="24" name="Picture 23">
            <a:extLst>
              <a:ext uri="{FF2B5EF4-FFF2-40B4-BE49-F238E27FC236}">
                <a16:creationId xmlns:a16="http://schemas.microsoft.com/office/drawing/2014/main" id="{CC41F617-2274-4B3C-A43F-EFF3524A86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7804" y="3442852"/>
            <a:ext cx="1107681" cy="1344828"/>
          </a:xfrm>
          <a:prstGeom prst="rect">
            <a:avLst/>
          </a:prstGeom>
        </p:spPr>
      </p:pic>
      <p:sp>
        <p:nvSpPr>
          <p:cNvPr id="25" name="TextBox 24">
            <a:extLst>
              <a:ext uri="{FF2B5EF4-FFF2-40B4-BE49-F238E27FC236}">
                <a16:creationId xmlns:a16="http://schemas.microsoft.com/office/drawing/2014/main" id="{FD533873-72E9-4A72-8801-6889ED388604}"/>
              </a:ext>
            </a:extLst>
          </p:cNvPr>
          <p:cNvSpPr txBox="1"/>
          <p:nvPr/>
        </p:nvSpPr>
        <p:spPr>
          <a:xfrm>
            <a:off x="7502864" y="4798857"/>
            <a:ext cx="1405668" cy="535531"/>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Times New Roman" panose="02020603050405020304" pitchFamily="18" charset="0"/>
              </a:rPr>
              <a:t>VJ Periyakoil, MD</a:t>
            </a:r>
          </a:p>
        </p:txBody>
      </p:sp>
      <p:pic>
        <p:nvPicPr>
          <p:cNvPr id="26" name="Picture 25">
            <a:extLst>
              <a:ext uri="{FF2B5EF4-FFF2-40B4-BE49-F238E27FC236}">
                <a16:creationId xmlns:a16="http://schemas.microsoft.com/office/drawing/2014/main" id="{B5CD8812-C16F-4654-BB3D-AEDB5037CDF3}"/>
              </a:ext>
            </a:extLst>
          </p:cNvPr>
          <p:cNvPicPr>
            <a:picLocks noChangeAspect="1"/>
          </p:cNvPicPr>
          <p:nvPr/>
        </p:nvPicPr>
        <p:blipFill>
          <a:blip r:embed="rId9"/>
          <a:stretch>
            <a:fillRect/>
          </a:stretch>
        </p:blipFill>
        <p:spPr>
          <a:xfrm>
            <a:off x="4831754" y="3430397"/>
            <a:ext cx="1414390" cy="1345395"/>
          </a:xfrm>
          <a:prstGeom prst="rect">
            <a:avLst/>
          </a:prstGeom>
        </p:spPr>
      </p:pic>
      <p:sp>
        <p:nvSpPr>
          <p:cNvPr id="27" name="TextBox 26">
            <a:extLst>
              <a:ext uri="{FF2B5EF4-FFF2-40B4-BE49-F238E27FC236}">
                <a16:creationId xmlns:a16="http://schemas.microsoft.com/office/drawing/2014/main" id="{532CEBE3-6835-4EA1-ABCD-9DB467209A09}"/>
              </a:ext>
            </a:extLst>
          </p:cNvPr>
          <p:cNvSpPr txBox="1"/>
          <p:nvPr/>
        </p:nvSpPr>
        <p:spPr>
          <a:xfrm>
            <a:off x="4678725" y="4752361"/>
            <a:ext cx="1652459" cy="738664"/>
          </a:xfrm>
          <a:prstGeom prst="rect">
            <a:avLst/>
          </a:prstGeom>
          <a:noFill/>
        </p:spPr>
        <p:txBody>
          <a:bodyPr wrap="square" rtlCol="0">
            <a:spAutoFit/>
          </a:bodyPr>
          <a:lstStyle/>
          <a:p>
            <a:pPr algn="ctr"/>
            <a:r>
              <a:rPr lang="en-US" sz="1400" dirty="0">
                <a:solidFill>
                  <a:srgbClr val="01267F"/>
                </a:solidFill>
                <a:latin typeface="Calibri" panose="020F0502020204030204" pitchFamily="34" charset="0"/>
                <a:cs typeface="Calibri" panose="020F0502020204030204" pitchFamily="34" charset="0"/>
              </a:rPr>
              <a:t>Elza Mylona, PhD</a:t>
            </a:r>
            <a:br>
              <a:rPr lang="en-US" sz="1400" dirty="0">
                <a:solidFill>
                  <a:srgbClr val="01267F"/>
                </a:solidFill>
                <a:latin typeface="Calibri" panose="020F0502020204030204" pitchFamily="34" charset="0"/>
                <a:cs typeface="Calibri" panose="020F0502020204030204" pitchFamily="34" charset="0"/>
              </a:rPr>
            </a:br>
            <a:r>
              <a:rPr lang="en-US" sz="1400" dirty="0">
                <a:solidFill>
                  <a:srgbClr val="01267F"/>
                </a:solidFill>
                <a:latin typeface="Calibri" panose="020F0502020204030204" pitchFamily="34" charset="0"/>
                <a:cs typeface="Calibri" panose="020F0502020204030204" pitchFamily="34" charset="0"/>
              </a:rPr>
              <a:t>(Ex-Officio</a:t>
            </a:r>
            <a:br>
              <a:rPr lang="en-US" sz="1400" dirty="0">
                <a:solidFill>
                  <a:srgbClr val="01267F"/>
                </a:solidFill>
                <a:latin typeface="Calibri" panose="020F0502020204030204" pitchFamily="34" charset="0"/>
                <a:cs typeface="Calibri" panose="020F0502020204030204" pitchFamily="34" charset="0"/>
              </a:rPr>
            </a:br>
            <a:r>
              <a:rPr lang="en-US" sz="1400" dirty="0">
                <a:solidFill>
                  <a:srgbClr val="01267F"/>
                </a:solidFill>
                <a:latin typeface="Calibri" panose="020F0502020204030204" pitchFamily="34" charset="0"/>
                <a:cs typeface="Calibri" panose="020F0502020204030204" pitchFamily="34" charset="0"/>
              </a:rPr>
              <a:t>GFA Chair-elect)</a:t>
            </a:r>
          </a:p>
        </p:txBody>
      </p:sp>
      <p:pic>
        <p:nvPicPr>
          <p:cNvPr id="28" name="Picture 27">
            <a:extLst>
              <a:ext uri="{FF2B5EF4-FFF2-40B4-BE49-F238E27FC236}">
                <a16:creationId xmlns:a16="http://schemas.microsoft.com/office/drawing/2014/main" id="{6FC8256F-83E7-4491-89FE-4B64779233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29528" y="3432042"/>
            <a:ext cx="1072136" cy="1366449"/>
          </a:xfrm>
          <a:prstGeom prst="rect">
            <a:avLst/>
          </a:prstGeom>
        </p:spPr>
      </p:pic>
      <p:pic>
        <p:nvPicPr>
          <p:cNvPr id="29" name="Picture 28">
            <a:extLst>
              <a:ext uri="{FF2B5EF4-FFF2-40B4-BE49-F238E27FC236}">
                <a16:creationId xmlns:a16="http://schemas.microsoft.com/office/drawing/2014/main" id="{D51DB2C6-1BDC-4334-A5D6-3904BFCC46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16445" y="1310734"/>
            <a:ext cx="917939" cy="1359588"/>
          </a:xfrm>
          <a:prstGeom prst="rect">
            <a:avLst/>
          </a:prstGeom>
        </p:spPr>
      </p:pic>
      <p:pic>
        <p:nvPicPr>
          <p:cNvPr id="30" name="Picture 29">
            <a:extLst>
              <a:ext uri="{FF2B5EF4-FFF2-40B4-BE49-F238E27FC236}">
                <a16:creationId xmlns:a16="http://schemas.microsoft.com/office/drawing/2014/main" id="{FC792FCC-B6A8-4779-917A-876DF3995AD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06706" y="1338530"/>
            <a:ext cx="1035824" cy="1283926"/>
          </a:xfrm>
          <a:prstGeom prst="rect">
            <a:avLst/>
          </a:prstGeom>
        </p:spPr>
      </p:pic>
      <p:sp>
        <p:nvSpPr>
          <p:cNvPr id="31" name="TextBox 30">
            <a:extLst>
              <a:ext uri="{FF2B5EF4-FFF2-40B4-BE49-F238E27FC236}">
                <a16:creationId xmlns:a16="http://schemas.microsoft.com/office/drawing/2014/main" id="{77FA0A05-3158-4439-837F-C855EA727A93}"/>
              </a:ext>
            </a:extLst>
          </p:cNvPr>
          <p:cNvSpPr txBox="1"/>
          <p:nvPr/>
        </p:nvSpPr>
        <p:spPr>
          <a:xfrm>
            <a:off x="1914962" y="2593882"/>
            <a:ext cx="1341449" cy="738664"/>
          </a:xfrm>
          <a:prstGeom prst="rect">
            <a:avLst/>
          </a:prstGeom>
          <a:noFill/>
        </p:spPr>
        <p:txBody>
          <a:bodyPr wrap="square" rtlCol="0">
            <a:spAutoFit/>
          </a:bodyPr>
          <a:lstStyle>
            <a:defPPr>
              <a:defRPr lang="en-US"/>
            </a:defPPr>
            <a:lvl1pPr>
              <a:defRPr sz="1400">
                <a:solidFill>
                  <a:srgbClr val="ED7D31"/>
                </a:solidFill>
                <a:latin typeface="Calibri" panose="020F0502020204030204" pitchFamily="34" charset="0"/>
                <a:cs typeface="Times New Roman" panose="02020603050405020304" pitchFamily="18" charset="0"/>
              </a:defRPr>
            </a:lvl1pPr>
          </a:lstStyle>
          <a:p>
            <a:r>
              <a:rPr lang="en-US" dirty="0">
                <a:solidFill>
                  <a:srgbClr val="01267F"/>
                </a:solidFill>
              </a:rPr>
              <a:t>Aviad “Adi” Haramati, PhD, Chair-elect</a:t>
            </a:r>
          </a:p>
        </p:txBody>
      </p:sp>
      <p:sp>
        <p:nvSpPr>
          <p:cNvPr id="32" name="TextBox 31">
            <a:extLst>
              <a:ext uri="{FF2B5EF4-FFF2-40B4-BE49-F238E27FC236}">
                <a16:creationId xmlns:a16="http://schemas.microsoft.com/office/drawing/2014/main" id="{74565A0C-D01B-4E5A-BB7C-A96793C3E2C4}"/>
              </a:ext>
            </a:extLst>
          </p:cNvPr>
          <p:cNvSpPr txBox="1"/>
          <p:nvPr/>
        </p:nvSpPr>
        <p:spPr>
          <a:xfrm>
            <a:off x="10129528" y="4749992"/>
            <a:ext cx="1405668" cy="523220"/>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Calibri" panose="020F0502020204030204" pitchFamily="34" charset="0"/>
              </a:rPr>
              <a:t>Lumy Sawaki Adams, MD</a:t>
            </a:r>
          </a:p>
        </p:txBody>
      </p:sp>
      <p:sp>
        <p:nvSpPr>
          <p:cNvPr id="33" name="TextBox 32">
            <a:extLst>
              <a:ext uri="{FF2B5EF4-FFF2-40B4-BE49-F238E27FC236}">
                <a16:creationId xmlns:a16="http://schemas.microsoft.com/office/drawing/2014/main" id="{1EC34D4C-30A0-48F6-90A1-D4EF4C3CE75B}"/>
              </a:ext>
            </a:extLst>
          </p:cNvPr>
          <p:cNvSpPr txBox="1"/>
          <p:nvPr/>
        </p:nvSpPr>
        <p:spPr>
          <a:xfrm>
            <a:off x="7605428" y="2669063"/>
            <a:ext cx="1405668" cy="523220"/>
          </a:xfrm>
          <a:prstGeom prst="rect">
            <a:avLst/>
          </a:prstGeom>
          <a:noFill/>
        </p:spPr>
        <p:txBody>
          <a:bodyPr wrap="square" rtlCol="0">
            <a:spAutoFit/>
          </a:bodyPr>
          <a:lstStyle/>
          <a:p>
            <a:r>
              <a:rPr lang="en-US" sz="1400" dirty="0">
                <a:solidFill>
                  <a:srgbClr val="01267F"/>
                </a:solidFill>
                <a:latin typeface="Calibri" panose="020F0502020204030204" pitchFamily="34" charset="0"/>
                <a:cs typeface="Calibri" panose="020F0502020204030204" pitchFamily="34" charset="0"/>
              </a:rPr>
              <a:t>Stewart </a:t>
            </a:r>
            <a:r>
              <a:rPr lang="en-US" sz="1400" dirty="0" err="1">
                <a:solidFill>
                  <a:srgbClr val="01267F"/>
                </a:solidFill>
                <a:latin typeface="Calibri" panose="020F0502020204030204" pitchFamily="34" charset="0"/>
                <a:cs typeface="Calibri" panose="020F0502020204030204" pitchFamily="34" charset="0"/>
              </a:rPr>
              <a:t>Babbott</a:t>
            </a:r>
            <a:r>
              <a:rPr lang="en-US" sz="1400" dirty="0">
                <a:solidFill>
                  <a:srgbClr val="01267F"/>
                </a:solidFill>
                <a:latin typeface="Calibri" panose="020F0502020204030204" pitchFamily="34" charset="0"/>
                <a:cs typeface="Calibri" panose="020F0502020204030204" pitchFamily="34" charset="0"/>
              </a:rPr>
              <a:t>, MD</a:t>
            </a:r>
          </a:p>
        </p:txBody>
      </p:sp>
      <p:pic>
        <p:nvPicPr>
          <p:cNvPr id="34" name="Picture 33">
            <a:extLst>
              <a:ext uri="{FF2B5EF4-FFF2-40B4-BE49-F238E27FC236}">
                <a16:creationId xmlns:a16="http://schemas.microsoft.com/office/drawing/2014/main" id="{120783E8-4A21-432E-8B7A-57F81831923D}"/>
              </a:ext>
            </a:extLst>
          </p:cNvPr>
          <p:cNvPicPr>
            <a:picLocks noChangeAspect="1"/>
          </p:cNvPicPr>
          <p:nvPr/>
        </p:nvPicPr>
        <p:blipFill>
          <a:blip r:embed="rId13"/>
          <a:stretch>
            <a:fillRect/>
          </a:stretch>
        </p:blipFill>
        <p:spPr>
          <a:xfrm>
            <a:off x="3348155" y="1318096"/>
            <a:ext cx="1019060" cy="1302132"/>
          </a:xfrm>
          <a:prstGeom prst="rect">
            <a:avLst/>
          </a:prstGeom>
        </p:spPr>
      </p:pic>
      <p:pic>
        <p:nvPicPr>
          <p:cNvPr id="36" name="Picture 35">
            <a:extLst>
              <a:ext uri="{FF2B5EF4-FFF2-40B4-BE49-F238E27FC236}">
                <a16:creationId xmlns:a16="http://schemas.microsoft.com/office/drawing/2014/main" id="{00B4183E-4FC6-4C0D-915B-0A18E1683CCD}"/>
              </a:ext>
            </a:extLst>
          </p:cNvPr>
          <p:cNvPicPr>
            <a:picLocks noChangeAspect="1"/>
          </p:cNvPicPr>
          <p:nvPr/>
        </p:nvPicPr>
        <p:blipFill>
          <a:blip r:embed="rId14"/>
          <a:stretch>
            <a:fillRect/>
          </a:stretch>
        </p:blipFill>
        <p:spPr>
          <a:xfrm>
            <a:off x="8819535" y="1309580"/>
            <a:ext cx="1218191" cy="1378480"/>
          </a:xfrm>
          <a:prstGeom prst="rect">
            <a:avLst/>
          </a:prstGeom>
        </p:spPr>
      </p:pic>
      <p:pic>
        <p:nvPicPr>
          <p:cNvPr id="37" name="Picture 36">
            <a:extLst>
              <a:ext uri="{FF2B5EF4-FFF2-40B4-BE49-F238E27FC236}">
                <a16:creationId xmlns:a16="http://schemas.microsoft.com/office/drawing/2014/main" id="{3C4439F0-D41B-417E-8A89-21CE035E5CA0}"/>
              </a:ext>
            </a:extLst>
          </p:cNvPr>
          <p:cNvPicPr>
            <a:picLocks noChangeAspect="1"/>
          </p:cNvPicPr>
          <p:nvPr/>
        </p:nvPicPr>
        <p:blipFill rotWithShape="1">
          <a:blip r:embed="rId15"/>
          <a:srcRect l="40288" t="-1" r="13313" b="28744"/>
          <a:stretch/>
        </p:blipFill>
        <p:spPr>
          <a:xfrm>
            <a:off x="4656900" y="1318913"/>
            <a:ext cx="1328645" cy="1359815"/>
          </a:xfrm>
          <a:prstGeom prst="rect">
            <a:avLst/>
          </a:prstGeom>
        </p:spPr>
      </p:pic>
      <p:pic>
        <p:nvPicPr>
          <p:cNvPr id="39" name="Picture 38">
            <a:extLst>
              <a:ext uri="{FF2B5EF4-FFF2-40B4-BE49-F238E27FC236}">
                <a16:creationId xmlns:a16="http://schemas.microsoft.com/office/drawing/2014/main" id="{E4F78D5D-CAE7-4680-A6F2-9853F0A9C86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72685" y="3409418"/>
            <a:ext cx="1290033" cy="1446401"/>
          </a:xfrm>
          <a:prstGeom prst="rect">
            <a:avLst/>
          </a:prstGeom>
        </p:spPr>
      </p:pic>
      <p:pic>
        <p:nvPicPr>
          <p:cNvPr id="41" name="Picture 40">
            <a:extLst>
              <a:ext uri="{FF2B5EF4-FFF2-40B4-BE49-F238E27FC236}">
                <a16:creationId xmlns:a16="http://schemas.microsoft.com/office/drawing/2014/main" id="{76EE00F6-0561-42A4-A317-50A6AFC5E2E3}"/>
              </a:ext>
            </a:extLst>
          </p:cNvPr>
          <p:cNvPicPr>
            <a:picLocks noChangeAspect="1"/>
          </p:cNvPicPr>
          <p:nvPr/>
        </p:nvPicPr>
        <p:blipFill rotWithShape="1">
          <a:blip r:embed="rId17">
            <a:extLst>
              <a:ext uri="{28A0092B-C50C-407E-A947-70E740481C1C}">
                <a14:useLocalDpi xmlns:a14="http://schemas.microsoft.com/office/drawing/2010/main" val="0"/>
              </a:ext>
            </a:extLst>
          </a:blip>
          <a:srcRect l="1959" r="1" b="14138"/>
          <a:stretch/>
        </p:blipFill>
        <p:spPr>
          <a:xfrm>
            <a:off x="6281868" y="3404453"/>
            <a:ext cx="1250900" cy="1378573"/>
          </a:xfrm>
          <a:prstGeom prst="rect">
            <a:avLst/>
          </a:prstGeom>
        </p:spPr>
      </p:pic>
    </p:spTree>
    <p:extLst>
      <p:ext uri="{BB962C8B-B14F-4D97-AF65-F5344CB8AC3E}">
        <p14:creationId xmlns:p14="http://schemas.microsoft.com/office/powerpoint/2010/main" val="32495735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0A8F3C-8824-4B91-9911-5EAB554D8EC9}"/>
              </a:ext>
            </a:extLst>
          </p:cNvPr>
          <p:cNvSpPr>
            <a:spLocks noGrp="1"/>
          </p:cNvSpPr>
          <p:nvPr>
            <p:ph idx="1"/>
          </p:nvPr>
        </p:nvSpPr>
        <p:spPr/>
        <p:txBody>
          <a:bodyPr/>
          <a:lstStyle/>
          <a:p>
            <a:endParaRPr lang="en-US" b="1" dirty="0"/>
          </a:p>
          <a:p>
            <a:r>
              <a:rPr lang="en-US" b="1" dirty="0">
                <a:solidFill>
                  <a:srgbClr val="0070C0"/>
                </a:solidFill>
              </a:rPr>
              <a:t>Votes to approve the slate: 120</a:t>
            </a:r>
          </a:p>
          <a:p>
            <a:r>
              <a:rPr lang="en-US" b="1" dirty="0">
                <a:solidFill>
                  <a:srgbClr val="0070C0"/>
                </a:solidFill>
              </a:rPr>
              <a:t>Votes against the slate: 2</a:t>
            </a:r>
          </a:p>
          <a:p>
            <a:r>
              <a:rPr lang="en-US" b="1" dirty="0">
                <a:solidFill>
                  <a:srgbClr val="0070C0"/>
                </a:solidFill>
              </a:rPr>
              <a:t>Reps that chose to abstain: 5</a:t>
            </a:r>
          </a:p>
          <a:p>
            <a:endParaRPr lang="en-US" dirty="0"/>
          </a:p>
          <a:p>
            <a:r>
              <a:rPr lang="en-US" dirty="0"/>
              <a:t>New Administrative Board will be seated in November 2020, at the conclusion of Learn Serve Lead, the AAMC Annual Meeting</a:t>
            </a:r>
          </a:p>
        </p:txBody>
      </p:sp>
      <p:sp>
        <p:nvSpPr>
          <p:cNvPr id="3" name="Title 2">
            <a:extLst>
              <a:ext uri="{FF2B5EF4-FFF2-40B4-BE49-F238E27FC236}">
                <a16:creationId xmlns:a16="http://schemas.microsoft.com/office/drawing/2014/main" id="{ACC28A39-A4EE-4DAD-8890-59E458DF0B75}"/>
              </a:ext>
            </a:extLst>
          </p:cNvPr>
          <p:cNvSpPr>
            <a:spLocks noGrp="1"/>
          </p:cNvSpPr>
          <p:nvPr>
            <p:ph type="title"/>
          </p:nvPr>
        </p:nvSpPr>
        <p:spPr/>
        <p:txBody>
          <a:bodyPr/>
          <a:lstStyle/>
          <a:p>
            <a:r>
              <a:rPr lang="en-US" dirty="0"/>
              <a:t>Online Election Deadline: August 19, 2020</a:t>
            </a:r>
          </a:p>
        </p:txBody>
      </p:sp>
      <p:sp>
        <p:nvSpPr>
          <p:cNvPr id="4" name="Slide Number Placeholder 3">
            <a:extLst>
              <a:ext uri="{FF2B5EF4-FFF2-40B4-BE49-F238E27FC236}">
                <a16:creationId xmlns:a16="http://schemas.microsoft.com/office/drawing/2014/main" id="{795A6CF3-510B-4F23-9169-412D0B75048D}"/>
              </a:ext>
            </a:extLst>
          </p:cNvPr>
          <p:cNvSpPr>
            <a:spLocks noGrp="1"/>
          </p:cNvSpPr>
          <p:nvPr>
            <p:ph type="sldNum" sz="quarter" idx="4"/>
          </p:nvPr>
        </p:nvSpPr>
        <p:spPr/>
        <p:txBody>
          <a:bodyPr/>
          <a:lstStyle/>
          <a:p>
            <a:pPr>
              <a:defRPr/>
            </a:pPr>
            <a:fld id="{F5D3FE59-4284-2A45-929E-71D2CB10F5B4}" type="slidenum">
              <a:rPr lang="en-US" smtClean="0"/>
              <a:pPr>
                <a:defRPr/>
              </a:pPr>
              <a:t>25</a:t>
            </a:fld>
            <a:endParaRPr lang="en-US" dirty="0"/>
          </a:p>
        </p:txBody>
      </p:sp>
    </p:spTree>
    <p:extLst>
      <p:ext uri="{BB962C8B-B14F-4D97-AF65-F5344CB8AC3E}">
        <p14:creationId xmlns:p14="http://schemas.microsoft.com/office/powerpoint/2010/main" val="14862790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2A2CA0-5C55-40E7-ADA6-290EAB6524E2}"/>
              </a:ext>
            </a:extLst>
          </p:cNvPr>
          <p:cNvSpPr>
            <a:spLocks noGrp="1"/>
          </p:cNvSpPr>
          <p:nvPr>
            <p:ph idx="1"/>
          </p:nvPr>
        </p:nvSpPr>
        <p:spPr>
          <a:xfrm>
            <a:off x="768622" y="1172115"/>
            <a:ext cx="10651067" cy="4767262"/>
          </a:xfrm>
        </p:spPr>
        <p:txBody>
          <a:bodyPr/>
          <a:lstStyle/>
          <a:p>
            <a:pPr marL="457200" indent="-457200">
              <a:buClr>
                <a:schemeClr val="bg1">
                  <a:lumMod val="75000"/>
                </a:schemeClr>
              </a:buClr>
              <a:buFont typeface="Arial" panose="020B0604020202020204" pitchFamily="34" charset="0"/>
              <a:buChar char="•"/>
            </a:pPr>
            <a:r>
              <a:rPr lang="en-US" b="1" dirty="0">
                <a:solidFill>
                  <a:srgbClr val="00B050"/>
                </a:solidFill>
              </a:rPr>
              <a:t>Fall 2020:</a:t>
            </a:r>
          </a:p>
          <a:p>
            <a:pPr marL="855663" lvl="1" indent="-457200">
              <a:buClr>
                <a:schemeClr val="bg1">
                  <a:lumMod val="75000"/>
                </a:schemeClr>
              </a:buClr>
              <a:buFont typeface="Courier New" panose="02070309020205020404" pitchFamily="49" charset="0"/>
              <a:buChar char="o"/>
            </a:pPr>
            <a:r>
              <a:rPr lang="en-US" dirty="0"/>
              <a:t>	Call for new CFAS Administrative Board members</a:t>
            </a:r>
          </a:p>
          <a:p>
            <a:pPr marL="855663" lvl="1" indent="-457200">
              <a:buClr>
                <a:schemeClr val="bg1">
                  <a:lumMod val="75000"/>
                </a:schemeClr>
              </a:buClr>
              <a:buFont typeface="Courier New" panose="02070309020205020404" pitchFamily="49" charset="0"/>
              <a:buChar char="o"/>
            </a:pPr>
            <a:r>
              <a:rPr lang="en-US" dirty="0"/>
              <a:t>	Call for new CFAS Chair-Elect</a:t>
            </a:r>
          </a:p>
          <a:p>
            <a:pPr marL="855663" lvl="1" indent="-457200">
              <a:buClr>
                <a:schemeClr val="bg1">
                  <a:lumMod val="75000"/>
                </a:schemeClr>
              </a:buClr>
              <a:buFont typeface="Courier New" panose="02070309020205020404" pitchFamily="49" charset="0"/>
              <a:buChar char="o"/>
            </a:pPr>
            <a:r>
              <a:rPr lang="en-US" dirty="0"/>
              <a:t>	Call for new CFAS Nominating and Engagement Committee 	members (term limited, appointed positions)</a:t>
            </a:r>
          </a:p>
          <a:p>
            <a:pPr marL="457200" indent="-457200">
              <a:buClr>
                <a:schemeClr val="bg1">
                  <a:lumMod val="75000"/>
                </a:schemeClr>
              </a:buClr>
              <a:buFont typeface="Arial" panose="020B0604020202020204" pitchFamily="34" charset="0"/>
              <a:buChar char="•"/>
            </a:pPr>
            <a:r>
              <a:rPr lang="en-US" b="1" dirty="0">
                <a:solidFill>
                  <a:srgbClr val="00B050"/>
                </a:solidFill>
              </a:rPr>
              <a:t>Spring 2021:</a:t>
            </a:r>
          </a:p>
          <a:p>
            <a:pPr marL="855663" lvl="1" indent="-457200">
              <a:buClr>
                <a:schemeClr val="bg1">
                  <a:lumMod val="75000"/>
                </a:schemeClr>
              </a:buClr>
              <a:buFont typeface="Courier New" panose="02070309020205020404" pitchFamily="49" charset="0"/>
              <a:buChar char="o"/>
            </a:pPr>
            <a:r>
              <a:rPr lang="en-US" dirty="0"/>
              <a:t>	Election of CFAS reps to fill new positions</a:t>
            </a:r>
          </a:p>
          <a:p>
            <a:pPr marL="457200" indent="-457200">
              <a:buClr>
                <a:schemeClr val="bg1">
                  <a:lumMod val="75000"/>
                </a:schemeClr>
              </a:buClr>
              <a:buFont typeface="Arial" panose="020B0604020202020204" pitchFamily="34" charset="0"/>
              <a:buChar char="•"/>
            </a:pPr>
            <a:r>
              <a:rPr lang="en-US" b="1" dirty="0">
                <a:solidFill>
                  <a:srgbClr val="00B050"/>
                </a:solidFill>
              </a:rPr>
              <a:t>Fall 2021:</a:t>
            </a:r>
          </a:p>
          <a:p>
            <a:pPr marL="855663" lvl="1" indent="-457200">
              <a:buClr>
                <a:schemeClr val="bg1">
                  <a:lumMod val="75000"/>
                </a:schemeClr>
              </a:buClr>
              <a:buFont typeface="Courier New" panose="02070309020205020404" pitchFamily="49" charset="0"/>
              <a:buChar char="o"/>
            </a:pPr>
            <a:r>
              <a:rPr lang="en-US" dirty="0"/>
              <a:t>	New CFAS Administrative Board members and new CFAS 	Chair-elect seated</a:t>
            </a:r>
          </a:p>
        </p:txBody>
      </p:sp>
      <p:sp>
        <p:nvSpPr>
          <p:cNvPr id="3" name="Title 2">
            <a:extLst>
              <a:ext uri="{FF2B5EF4-FFF2-40B4-BE49-F238E27FC236}">
                <a16:creationId xmlns:a16="http://schemas.microsoft.com/office/drawing/2014/main" id="{C269050A-C3A2-4C31-B60F-B7E9DEEA6E8B}"/>
              </a:ext>
            </a:extLst>
          </p:cNvPr>
          <p:cNvSpPr>
            <a:spLocks noGrp="1"/>
          </p:cNvSpPr>
          <p:nvPr>
            <p:ph type="title"/>
          </p:nvPr>
        </p:nvSpPr>
        <p:spPr/>
        <p:txBody>
          <a:bodyPr/>
          <a:lstStyle/>
          <a:p>
            <a:r>
              <a:rPr lang="en-US" dirty="0"/>
              <a:t>What’s Next for the Nominating Committee?</a:t>
            </a:r>
          </a:p>
        </p:txBody>
      </p:sp>
      <p:sp>
        <p:nvSpPr>
          <p:cNvPr id="4" name="Slide Number Placeholder 3">
            <a:extLst>
              <a:ext uri="{FF2B5EF4-FFF2-40B4-BE49-F238E27FC236}">
                <a16:creationId xmlns:a16="http://schemas.microsoft.com/office/drawing/2014/main" id="{88262B8F-0787-4151-B48B-B228345C3F74}"/>
              </a:ext>
            </a:extLst>
          </p:cNvPr>
          <p:cNvSpPr>
            <a:spLocks noGrp="1"/>
          </p:cNvSpPr>
          <p:nvPr>
            <p:ph type="sldNum" sz="quarter" idx="4"/>
          </p:nvPr>
        </p:nvSpPr>
        <p:spPr/>
        <p:txBody>
          <a:bodyPr/>
          <a:lstStyle/>
          <a:p>
            <a:pPr>
              <a:defRPr/>
            </a:pPr>
            <a:fld id="{F5D3FE59-4284-2A45-929E-71D2CB10F5B4}" type="slidenum">
              <a:rPr lang="en-US" smtClean="0"/>
              <a:pPr>
                <a:defRPr/>
              </a:pPr>
              <a:t>26</a:t>
            </a:fld>
            <a:endParaRPr lang="en-US" dirty="0"/>
          </a:p>
        </p:txBody>
      </p:sp>
    </p:spTree>
    <p:extLst>
      <p:ext uri="{BB962C8B-B14F-4D97-AF65-F5344CB8AC3E}">
        <p14:creationId xmlns:p14="http://schemas.microsoft.com/office/powerpoint/2010/main" val="26869411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907D31-BD44-415C-8D6F-69C57B943C76}"/>
              </a:ext>
            </a:extLst>
          </p:cNvPr>
          <p:cNvSpPr>
            <a:spLocks noGrp="1"/>
          </p:cNvSpPr>
          <p:nvPr>
            <p:ph idx="1"/>
          </p:nvPr>
        </p:nvSpPr>
        <p:spPr>
          <a:xfrm>
            <a:off x="770466" y="1363032"/>
            <a:ext cx="10651067" cy="4767262"/>
          </a:xfrm>
        </p:spPr>
        <p:txBody>
          <a:bodyPr/>
          <a:lstStyle/>
          <a:p>
            <a:pPr marL="457200" indent="-457200">
              <a:buClr>
                <a:schemeClr val="bg1">
                  <a:lumMod val="75000"/>
                </a:schemeClr>
              </a:buClr>
              <a:buFont typeface="Arial" panose="020B0604020202020204" pitchFamily="34" charset="0"/>
              <a:buChar char="•"/>
            </a:pPr>
            <a:r>
              <a:rPr lang="en-US" b="1" i="1" dirty="0"/>
              <a:t>CFAS Connects</a:t>
            </a:r>
            <a:r>
              <a:rPr lang="en-US" dirty="0"/>
              <a:t> Programming</a:t>
            </a:r>
          </a:p>
          <a:p>
            <a:pPr marL="457200" indent="-457200">
              <a:buClr>
                <a:schemeClr val="bg1">
                  <a:lumMod val="75000"/>
                </a:schemeClr>
              </a:buClr>
              <a:buFont typeface="Arial" panose="020B0604020202020204" pitchFamily="34" charset="0"/>
              <a:buChar char="•"/>
            </a:pPr>
            <a:r>
              <a:rPr lang="en-US" dirty="0"/>
              <a:t>Re-engaged CFAS Committee Activity</a:t>
            </a:r>
          </a:p>
          <a:p>
            <a:pPr marL="457200" indent="-457200">
              <a:buClr>
                <a:schemeClr val="bg1">
                  <a:lumMod val="75000"/>
                </a:schemeClr>
              </a:buClr>
              <a:buFont typeface="Arial" panose="020B0604020202020204" pitchFamily="34" charset="0"/>
              <a:buChar char="•"/>
            </a:pPr>
            <a:r>
              <a:rPr lang="en-US" dirty="0"/>
              <a:t>Initiatives we adopt from </a:t>
            </a:r>
            <a:r>
              <a:rPr lang="en-US" i="1" dirty="0"/>
              <a:t>your input</a:t>
            </a:r>
          </a:p>
          <a:p>
            <a:pPr marL="457200" indent="-457200">
              <a:buClr>
                <a:schemeClr val="bg1">
                  <a:lumMod val="75000"/>
                </a:schemeClr>
              </a:buClr>
              <a:buFont typeface="Arial" panose="020B0604020202020204" pitchFamily="34" charset="0"/>
              <a:buChar char="•"/>
            </a:pPr>
            <a:r>
              <a:rPr lang="en-US" dirty="0"/>
              <a:t>Planning for CFAS Spring Meeting</a:t>
            </a:r>
          </a:p>
        </p:txBody>
      </p:sp>
      <p:sp>
        <p:nvSpPr>
          <p:cNvPr id="3" name="Title 2">
            <a:extLst>
              <a:ext uri="{FF2B5EF4-FFF2-40B4-BE49-F238E27FC236}">
                <a16:creationId xmlns:a16="http://schemas.microsoft.com/office/drawing/2014/main" id="{04E57849-EB6E-4DA1-B3C2-7A108797201E}"/>
              </a:ext>
            </a:extLst>
          </p:cNvPr>
          <p:cNvSpPr>
            <a:spLocks noGrp="1"/>
          </p:cNvSpPr>
          <p:nvPr>
            <p:ph type="title"/>
          </p:nvPr>
        </p:nvSpPr>
        <p:spPr/>
        <p:txBody>
          <a:bodyPr/>
          <a:lstStyle/>
          <a:p>
            <a:r>
              <a:rPr lang="en-US" dirty="0"/>
              <a:t>What’s Next for CFAS?</a:t>
            </a:r>
          </a:p>
        </p:txBody>
      </p:sp>
      <p:sp>
        <p:nvSpPr>
          <p:cNvPr id="4" name="Slide Number Placeholder 3">
            <a:extLst>
              <a:ext uri="{FF2B5EF4-FFF2-40B4-BE49-F238E27FC236}">
                <a16:creationId xmlns:a16="http://schemas.microsoft.com/office/drawing/2014/main" id="{B26084FF-2464-4B57-8B9E-0970E4312980}"/>
              </a:ext>
            </a:extLst>
          </p:cNvPr>
          <p:cNvSpPr>
            <a:spLocks noGrp="1"/>
          </p:cNvSpPr>
          <p:nvPr>
            <p:ph type="sldNum" sz="quarter" idx="4"/>
          </p:nvPr>
        </p:nvSpPr>
        <p:spPr/>
        <p:txBody>
          <a:bodyPr/>
          <a:lstStyle/>
          <a:p>
            <a:pPr>
              <a:defRPr/>
            </a:pPr>
            <a:fld id="{F5D3FE59-4284-2A45-929E-71D2CB10F5B4}" type="slidenum">
              <a:rPr lang="en-US" smtClean="0"/>
              <a:pPr>
                <a:defRPr/>
              </a:pPr>
              <a:t>27</a:t>
            </a:fld>
            <a:endParaRPr lang="en-US" dirty="0"/>
          </a:p>
        </p:txBody>
      </p:sp>
    </p:spTree>
    <p:extLst>
      <p:ext uri="{BB962C8B-B14F-4D97-AF65-F5344CB8AC3E}">
        <p14:creationId xmlns:p14="http://schemas.microsoft.com/office/powerpoint/2010/main" val="68417039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497F42-3E54-4DC4-A223-07151959BDA7}"/>
              </a:ext>
            </a:extLst>
          </p:cNvPr>
          <p:cNvSpPr>
            <a:spLocks noGrp="1"/>
          </p:cNvSpPr>
          <p:nvPr>
            <p:ph idx="1"/>
          </p:nvPr>
        </p:nvSpPr>
        <p:spPr>
          <a:xfrm>
            <a:off x="768622" y="1045369"/>
            <a:ext cx="10651067" cy="4767262"/>
          </a:xfrm>
        </p:spPr>
        <p:txBody>
          <a:bodyPr/>
          <a:lstStyle/>
          <a:p>
            <a:endParaRPr lang="en-US" b="1" dirty="0"/>
          </a:p>
          <a:p>
            <a:r>
              <a:rPr lang="en-US" b="1" dirty="0"/>
              <a:t>Q&amp;A</a:t>
            </a:r>
          </a:p>
          <a:p>
            <a:endParaRPr lang="en-US" b="1" dirty="0"/>
          </a:p>
          <a:p>
            <a:pPr marL="457200" indent="-457200">
              <a:buFontTx/>
              <a:buChar char="-"/>
            </a:pPr>
            <a:r>
              <a:rPr lang="en-US" b="1" dirty="0"/>
              <a:t>Please type your name in the chat box and we will call on you, ask you to unmute, and ask your question. </a:t>
            </a:r>
          </a:p>
          <a:p>
            <a:pPr marL="457200" indent="-457200">
              <a:buFontTx/>
              <a:buChar char="-"/>
            </a:pPr>
            <a:r>
              <a:rPr lang="en-US" b="1" dirty="0"/>
              <a:t>You also may email questions to Alex Bolt at </a:t>
            </a:r>
            <a:r>
              <a:rPr lang="en-US" b="1" u="sng" dirty="0"/>
              <a:t>abolt@aamc.org</a:t>
            </a:r>
          </a:p>
          <a:p>
            <a:pPr marL="457200" indent="-457200">
              <a:buFontTx/>
              <a:buChar char="-"/>
            </a:pPr>
            <a:r>
              <a:rPr lang="en-US" b="1" dirty="0"/>
              <a:t>Technical problems with WebEx? Email Victor </a:t>
            </a:r>
            <a:r>
              <a:rPr lang="en-US" b="1" dirty="0" err="1"/>
              <a:t>Lainez</a:t>
            </a:r>
            <a:r>
              <a:rPr lang="en-US" b="1" dirty="0"/>
              <a:t> at </a:t>
            </a:r>
            <a:r>
              <a:rPr lang="en-US" b="1" u="sng" dirty="0"/>
              <a:t>vlainez@aamc.org</a:t>
            </a:r>
            <a:r>
              <a:rPr lang="en-US" b="1" dirty="0"/>
              <a:t>.</a:t>
            </a:r>
          </a:p>
          <a:p>
            <a:pPr marL="457200" indent="-457200">
              <a:buFontTx/>
              <a:buChar char="-"/>
            </a:pPr>
            <a:endParaRPr lang="en-US" b="1" dirty="0"/>
          </a:p>
          <a:p>
            <a:pPr marL="457200" indent="-457200">
              <a:buFontTx/>
              <a:buChar char="-"/>
            </a:pPr>
            <a:endParaRPr lang="en-US" b="1" dirty="0"/>
          </a:p>
        </p:txBody>
      </p:sp>
      <p:sp>
        <p:nvSpPr>
          <p:cNvPr id="3" name="Title 2">
            <a:extLst>
              <a:ext uri="{FF2B5EF4-FFF2-40B4-BE49-F238E27FC236}">
                <a16:creationId xmlns:a16="http://schemas.microsoft.com/office/drawing/2014/main" id="{48D0BEC4-4D93-4B8E-89A6-B1554305A117}"/>
              </a:ext>
            </a:extLst>
          </p:cNvPr>
          <p:cNvSpPr>
            <a:spLocks noGrp="1"/>
          </p:cNvSpPr>
          <p:nvPr>
            <p:ph type="title"/>
          </p:nvPr>
        </p:nvSpPr>
        <p:spPr/>
        <p:txBody>
          <a:bodyPr/>
          <a:lstStyle/>
          <a:p>
            <a:r>
              <a:rPr lang="en-US" dirty="0"/>
              <a:t>Your Questions and Thoughts</a:t>
            </a:r>
          </a:p>
        </p:txBody>
      </p:sp>
      <p:sp>
        <p:nvSpPr>
          <p:cNvPr id="4" name="Slide Number Placeholder 3">
            <a:extLst>
              <a:ext uri="{FF2B5EF4-FFF2-40B4-BE49-F238E27FC236}">
                <a16:creationId xmlns:a16="http://schemas.microsoft.com/office/drawing/2014/main" id="{1A789F75-14F8-4524-BDC7-249E5B6C613F}"/>
              </a:ext>
            </a:extLst>
          </p:cNvPr>
          <p:cNvSpPr>
            <a:spLocks noGrp="1"/>
          </p:cNvSpPr>
          <p:nvPr>
            <p:ph type="sldNum" sz="quarter" idx="4"/>
          </p:nvPr>
        </p:nvSpPr>
        <p:spPr/>
        <p:txBody>
          <a:bodyPr/>
          <a:lstStyle/>
          <a:p>
            <a:pPr>
              <a:defRPr/>
            </a:pPr>
            <a:fld id="{F5D3FE59-4284-2A45-929E-71D2CB10F5B4}" type="slidenum">
              <a:rPr lang="en-US" smtClean="0"/>
              <a:pPr>
                <a:defRPr/>
              </a:pPr>
              <a:t>28</a:t>
            </a:fld>
            <a:endParaRPr lang="en-US" dirty="0"/>
          </a:p>
        </p:txBody>
      </p:sp>
    </p:spTree>
    <p:extLst>
      <p:ext uri="{BB962C8B-B14F-4D97-AF65-F5344CB8AC3E}">
        <p14:creationId xmlns:p14="http://schemas.microsoft.com/office/powerpoint/2010/main" val="98296546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1A364F-041C-4BE7-9B32-518AECCBE5CA}"/>
              </a:ext>
            </a:extLst>
          </p:cNvPr>
          <p:cNvSpPr>
            <a:spLocks noGrp="1"/>
          </p:cNvSpPr>
          <p:nvPr>
            <p:ph idx="1"/>
          </p:nvPr>
        </p:nvSpPr>
        <p:spPr>
          <a:xfrm>
            <a:off x="970042" y="1216138"/>
            <a:ext cx="10651067" cy="4767262"/>
          </a:xfrm>
        </p:spPr>
        <p:txBody>
          <a:bodyPr/>
          <a:lstStyle/>
          <a:p>
            <a:pPr marL="0" indent="0">
              <a:buNone/>
            </a:pPr>
            <a:r>
              <a:rPr lang="en-US" sz="2000" dirty="0">
                <a:solidFill>
                  <a:srgbClr val="0070C0"/>
                </a:solidFill>
              </a:rPr>
              <a:t>Eric Weissman</a:t>
            </a:r>
            <a:br>
              <a:rPr lang="en-US" sz="2000" dirty="0">
                <a:solidFill>
                  <a:srgbClr val="0070C0"/>
                </a:solidFill>
              </a:rPr>
            </a:br>
            <a:r>
              <a:rPr lang="en-US" sz="2000" dirty="0">
                <a:solidFill>
                  <a:srgbClr val="0070C0"/>
                </a:solidFill>
              </a:rPr>
              <a:t>Senior Director, Faculty and Academic Society Engagement</a:t>
            </a:r>
            <a:br>
              <a:rPr lang="en-US" sz="2000" dirty="0">
                <a:solidFill>
                  <a:srgbClr val="0070C0"/>
                </a:solidFill>
              </a:rPr>
            </a:br>
            <a:r>
              <a:rPr lang="en-US" sz="2000" dirty="0">
                <a:solidFill>
                  <a:srgbClr val="0070C0"/>
                </a:solidFill>
              </a:rPr>
              <a:t>AAMC</a:t>
            </a:r>
            <a:br>
              <a:rPr lang="en-US" sz="2000" dirty="0">
                <a:solidFill>
                  <a:srgbClr val="0070C0"/>
                </a:solidFill>
              </a:rPr>
            </a:br>
            <a:r>
              <a:rPr lang="en-US" sz="2000" dirty="0">
                <a:solidFill>
                  <a:srgbClr val="0070C0"/>
                </a:solidFill>
              </a:rPr>
              <a:t>(202) 828-0044</a:t>
            </a:r>
            <a:br>
              <a:rPr lang="en-US" sz="2000" dirty="0">
                <a:solidFill>
                  <a:srgbClr val="0070C0"/>
                </a:solidFill>
              </a:rPr>
            </a:br>
            <a:r>
              <a:rPr lang="en-US" sz="2000" u="sng" dirty="0">
                <a:solidFill>
                  <a:srgbClr val="002060"/>
                </a:solidFill>
                <a:hlinkClick r:id="rId2">
                  <a:extLst>
                    <a:ext uri="{A12FA001-AC4F-418D-AE19-62706E023703}">
                      <ahyp:hlinkClr xmlns:ahyp="http://schemas.microsoft.com/office/drawing/2018/hyperlinkcolor" val="tx"/>
                    </a:ext>
                  </a:extLst>
                </a:hlinkClick>
              </a:rPr>
              <a:t>eweissman@aamc.org</a:t>
            </a:r>
            <a:endParaRPr lang="en-US" sz="2000" u="sng" dirty="0">
              <a:solidFill>
                <a:srgbClr val="002060"/>
              </a:solidFill>
            </a:endParaRPr>
          </a:p>
          <a:p>
            <a:pPr marL="0" indent="0">
              <a:buNone/>
            </a:pPr>
            <a:br>
              <a:rPr lang="en-US" sz="2000" dirty="0">
                <a:solidFill>
                  <a:srgbClr val="0070C0"/>
                </a:solidFill>
              </a:rPr>
            </a:br>
            <a:r>
              <a:rPr lang="en-US" sz="2000" dirty="0">
                <a:solidFill>
                  <a:srgbClr val="0070C0"/>
                </a:solidFill>
              </a:rPr>
              <a:t>Stephen Barry</a:t>
            </a:r>
            <a:br>
              <a:rPr lang="en-US" sz="2000" dirty="0">
                <a:solidFill>
                  <a:srgbClr val="0070C0"/>
                </a:solidFill>
              </a:rPr>
            </a:br>
            <a:r>
              <a:rPr lang="en-US" sz="2000" dirty="0">
                <a:solidFill>
                  <a:srgbClr val="0070C0"/>
                </a:solidFill>
              </a:rPr>
              <a:t>CFAS Engagement Specialist </a:t>
            </a:r>
            <a:br>
              <a:rPr lang="en-US" sz="2000" dirty="0">
                <a:solidFill>
                  <a:srgbClr val="0070C0"/>
                </a:solidFill>
              </a:rPr>
            </a:br>
            <a:r>
              <a:rPr lang="en-US" sz="2000" dirty="0">
                <a:solidFill>
                  <a:srgbClr val="0070C0"/>
                </a:solidFill>
              </a:rPr>
              <a:t>AAMC</a:t>
            </a:r>
            <a:br>
              <a:rPr lang="en-US" sz="2000" dirty="0">
                <a:solidFill>
                  <a:srgbClr val="0070C0"/>
                </a:solidFill>
              </a:rPr>
            </a:br>
            <a:r>
              <a:rPr lang="en-US" sz="2000" dirty="0">
                <a:solidFill>
                  <a:srgbClr val="0070C0"/>
                </a:solidFill>
              </a:rPr>
              <a:t>202-828-1127</a:t>
            </a:r>
            <a:br>
              <a:rPr lang="en-US" sz="2000" u="sng" dirty="0">
                <a:solidFill>
                  <a:srgbClr val="0070C0"/>
                </a:solidFill>
              </a:rPr>
            </a:br>
            <a:r>
              <a:rPr lang="en-US" sz="2000" u="sng" dirty="0">
                <a:solidFill>
                  <a:srgbClr val="002060"/>
                </a:solidFill>
                <a:hlinkClick r:id="rId3">
                  <a:extLst>
                    <a:ext uri="{A12FA001-AC4F-418D-AE19-62706E023703}">
                      <ahyp:hlinkClr xmlns:ahyp="http://schemas.microsoft.com/office/drawing/2018/hyperlinkcolor" val="tx"/>
                    </a:ext>
                  </a:extLst>
                </a:hlinkClick>
              </a:rPr>
              <a:t>sbarry@aamc.org</a:t>
            </a:r>
            <a:endParaRPr lang="en-US" sz="2000" u="sng" dirty="0">
              <a:solidFill>
                <a:srgbClr val="002060"/>
              </a:solidFill>
            </a:endParaRPr>
          </a:p>
          <a:p>
            <a:pPr marL="0" indent="0">
              <a:buNone/>
            </a:pPr>
            <a:br>
              <a:rPr lang="en-US" sz="2000" dirty="0">
                <a:solidFill>
                  <a:srgbClr val="0070C0"/>
                </a:solidFill>
              </a:rPr>
            </a:br>
            <a:r>
              <a:rPr lang="en-US" sz="2000" dirty="0">
                <a:solidFill>
                  <a:srgbClr val="0070C0"/>
                </a:solidFill>
              </a:rPr>
              <a:t>Alexander Bolt</a:t>
            </a:r>
            <a:br>
              <a:rPr lang="en-US" sz="2000" dirty="0">
                <a:solidFill>
                  <a:srgbClr val="0070C0"/>
                </a:solidFill>
              </a:rPr>
            </a:br>
            <a:r>
              <a:rPr lang="en-US" sz="2000" dirty="0">
                <a:solidFill>
                  <a:srgbClr val="0070C0"/>
                </a:solidFill>
              </a:rPr>
              <a:t>CFAS Communications Specialist</a:t>
            </a:r>
            <a:br>
              <a:rPr lang="en-US" sz="2000" dirty="0">
                <a:solidFill>
                  <a:srgbClr val="0070C0"/>
                </a:solidFill>
              </a:rPr>
            </a:br>
            <a:r>
              <a:rPr lang="en-US" sz="2000" dirty="0">
                <a:solidFill>
                  <a:srgbClr val="0070C0"/>
                </a:solidFill>
              </a:rPr>
              <a:t>AAMC</a:t>
            </a:r>
            <a:br>
              <a:rPr lang="en-US" sz="2000" dirty="0">
                <a:solidFill>
                  <a:srgbClr val="0070C0"/>
                </a:solidFill>
              </a:rPr>
            </a:br>
            <a:r>
              <a:rPr lang="en-US" sz="2000" dirty="0">
                <a:solidFill>
                  <a:srgbClr val="0070C0"/>
                </a:solidFill>
              </a:rPr>
              <a:t>202-739-2976</a:t>
            </a:r>
            <a:br>
              <a:rPr lang="en-US" sz="2000" dirty="0">
                <a:solidFill>
                  <a:srgbClr val="0070C0"/>
                </a:solidFill>
              </a:rPr>
            </a:br>
            <a:r>
              <a:rPr lang="en-US" sz="2000" dirty="0">
                <a:solidFill>
                  <a:srgbClr val="002060"/>
                </a:solidFill>
                <a:hlinkClick r:id="rId4">
                  <a:extLst>
                    <a:ext uri="{A12FA001-AC4F-418D-AE19-62706E023703}">
                      <ahyp:hlinkClr xmlns:ahyp="http://schemas.microsoft.com/office/drawing/2018/hyperlinkcolor" val="tx"/>
                    </a:ext>
                  </a:extLst>
                </a:hlinkClick>
              </a:rPr>
              <a:t>abolt@aamc.org</a:t>
            </a:r>
            <a:r>
              <a:rPr lang="en-US" sz="2000" dirty="0">
                <a:solidFill>
                  <a:srgbClr val="002060"/>
                </a:solidFill>
              </a:rPr>
              <a:t> </a:t>
            </a:r>
            <a:br>
              <a:rPr lang="en-US" sz="2000" dirty="0">
                <a:solidFill>
                  <a:srgbClr val="0070C0"/>
                </a:solidFill>
              </a:rPr>
            </a:br>
            <a:endParaRPr lang="en-US" sz="2000" dirty="0">
              <a:solidFill>
                <a:srgbClr val="0070C0"/>
              </a:solidFill>
            </a:endParaRPr>
          </a:p>
          <a:p>
            <a:endParaRPr lang="en-US" sz="2000" dirty="0">
              <a:solidFill>
                <a:srgbClr val="0070C0"/>
              </a:solidFill>
            </a:endParaRPr>
          </a:p>
        </p:txBody>
      </p:sp>
      <p:sp>
        <p:nvSpPr>
          <p:cNvPr id="3" name="Title 2">
            <a:extLst>
              <a:ext uri="{FF2B5EF4-FFF2-40B4-BE49-F238E27FC236}">
                <a16:creationId xmlns:a16="http://schemas.microsoft.com/office/drawing/2014/main" id="{81AC59C2-6846-42FD-96E2-FFE7224431A1}"/>
              </a:ext>
            </a:extLst>
          </p:cNvPr>
          <p:cNvSpPr>
            <a:spLocks noGrp="1"/>
          </p:cNvSpPr>
          <p:nvPr>
            <p:ph type="title"/>
          </p:nvPr>
        </p:nvSpPr>
        <p:spPr/>
        <p:txBody>
          <a:bodyPr/>
          <a:lstStyle/>
          <a:p>
            <a:r>
              <a:rPr lang="en-US" dirty="0"/>
              <a:t>Contacting CFAS</a:t>
            </a:r>
          </a:p>
        </p:txBody>
      </p:sp>
      <p:sp>
        <p:nvSpPr>
          <p:cNvPr id="4" name="Slide Number Placeholder 3">
            <a:extLst>
              <a:ext uri="{FF2B5EF4-FFF2-40B4-BE49-F238E27FC236}">
                <a16:creationId xmlns:a16="http://schemas.microsoft.com/office/drawing/2014/main" id="{0964DB72-3934-4925-91A6-8B33A907B022}"/>
              </a:ext>
            </a:extLst>
          </p:cNvPr>
          <p:cNvSpPr>
            <a:spLocks noGrp="1"/>
          </p:cNvSpPr>
          <p:nvPr>
            <p:ph type="sldNum" sz="quarter" idx="4"/>
          </p:nvPr>
        </p:nvSpPr>
        <p:spPr/>
        <p:txBody>
          <a:bodyPr/>
          <a:lstStyle/>
          <a:p>
            <a:pPr>
              <a:defRPr/>
            </a:pPr>
            <a:fld id="{F5D3FE59-4284-2A45-929E-71D2CB10F5B4}" type="slidenum">
              <a:rPr lang="en-US" smtClean="0"/>
              <a:pPr>
                <a:defRPr/>
              </a:pPr>
              <a:t>29</a:t>
            </a:fld>
            <a:endParaRPr lang="en-US" dirty="0"/>
          </a:p>
        </p:txBody>
      </p:sp>
    </p:spTree>
    <p:extLst>
      <p:ext uri="{BB962C8B-B14F-4D97-AF65-F5344CB8AC3E}">
        <p14:creationId xmlns:p14="http://schemas.microsoft.com/office/powerpoint/2010/main" val="24112136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B656CA-2484-4222-BD18-85D30602BA62}"/>
              </a:ext>
            </a:extLst>
          </p:cNvPr>
          <p:cNvSpPr>
            <a:spLocks noGrp="1"/>
          </p:cNvSpPr>
          <p:nvPr>
            <p:ph idx="1"/>
          </p:nvPr>
        </p:nvSpPr>
        <p:spPr/>
        <p:txBody>
          <a:bodyPr/>
          <a:lstStyle/>
          <a:p>
            <a:pPr marL="457200" indent="-457200">
              <a:buClr>
                <a:schemeClr val="bg1">
                  <a:lumMod val="75000"/>
                </a:schemeClr>
              </a:buClr>
              <a:buFont typeface="Arial" panose="020B0604020202020204" pitchFamily="34" charset="0"/>
              <a:buChar char="•"/>
            </a:pPr>
            <a:r>
              <a:rPr lang="en-US" dirty="0"/>
              <a:t>How will this WebEx meeting proceed?</a:t>
            </a:r>
          </a:p>
          <a:p>
            <a:pPr marL="457200" indent="-457200">
              <a:buClr>
                <a:schemeClr val="bg1">
                  <a:lumMod val="75000"/>
                </a:schemeClr>
              </a:buClr>
              <a:buFont typeface="Arial" panose="020B0604020202020204" pitchFamily="34" charset="0"/>
              <a:buChar char="•"/>
            </a:pPr>
            <a:r>
              <a:rPr lang="en-US" dirty="0"/>
              <a:t>Who will be presenting?</a:t>
            </a:r>
          </a:p>
          <a:p>
            <a:pPr marL="457200" indent="-457200">
              <a:buClr>
                <a:schemeClr val="bg1">
                  <a:lumMod val="75000"/>
                </a:schemeClr>
              </a:buClr>
              <a:buFont typeface="Arial" panose="020B0604020202020204" pitchFamily="34" charset="0"/>
              <a:buChar char="•"/>
            </a:pPr>
            <a:r>
              <a:rPr lang="en-US" dirty="0"/>
              <a:t>How can CFAS reps interact today? </a:t>
            </a:r>
          </a:p>
        </p:txBody>
      </p:sp>
      <p:sp>
        <p:nvSpPr>
          <p:cNvPr id="3" name="Title 2">
            <a:extLst>
              <a:ext uri="{FF2B5EF4-FFF2-40B4-BE49-F238E27FC236}">
                <a16:creationId xmlns:a16="http://schemas.microsoft.com/office/drawing/2014/main" id="{E1236361-6D7D-4E75-94B5-5C7DF279679E}"/>
              </a:ext>
            </a:extLst>
          </p:cNvPr>
          <p:cNvSpPr>
            <a:spLocks noGrp="1"/>
          </p:cNvSpPr>
          <p:nvPr>
            <p:ph type="title"/>
          </p:nvPr>
        </p:nvSpPr>
        <p:spPr/>
        <p:txBody>
          <a:bodyPr/>
          <a:lstStyle/>
          <a:p>
            <a:r>
              <a:rPr lang="en-US" dirty="0"/>
              <a:t>Welcome!</a:t>
            </a:r>
          </a:p>
        </p:txBody>
      </p:sp>
      <p:sp>
        <p:nvSpPr>
          <p:cNvPr id="4" name="Slide Number Placeholder 3">
            <a:extLst>
              <a:ext uri="{FF2B5EF4-FFF2-40B4-BE49-F238E27FC236}">
                <a16:creationId xmlns:a16="http://schemas.microsoft.com/office/drawing/2014/main" id="{1FD9CC25-E1FB-4D48-8EB3-AEA7CCCD14AB}"/>
              </a:ext>
            </a:extLst>
          </p:cNvPr>
          <p:cNvSpPr>
            <a:spLocks noGrp="1"/>
          </p:cNvSpPr>
          <p:nvPr>
            <p:ph type="sldNum" sz="quarter" idx="4"/>
          </p:nvPr>
        </p:nvSpPr>
        <p:spPr/>
        <p:txBody>
          <a:bodyPr/>
          <a:lstStyle/>
          <a:p>
            <a:pPr>
              <a:defRPr/>
            </a:pPr>
            <a:fld id="{F5D3FE59-4284-2A45-929E-71D2CB10F5B4}" type="slidenum">
              <a:rPr lang="en-US" smtClean="0"/>
              <a:pPr>
                <a:defRPr/>
              </a:pPr>
              <a:t>3</a:t>
            </a:fld>
            <a:endParaRPr lang="en-US" dirty="0"/>
          </a:p>
        </p:txBody>
      </p:sp>
    </p:spTree>
    <p:extLst>
      <p:ext uri="{BB962C8B-B14F-4D97-AF65-F5344CB8AC3E}">
        <p14:creationId xmlns:p14="http://schemas.microsoft.com/office/powerpoint/2010/main" val="346978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930C7-DD03-4E3A-8DF2-2BF6A41FAE4F}"/>
              </a:ext>
            </a:extLst>
          </p:cNvPr>
          <p:cNvSpPr>
            <a:spLocks noGrp="1"/>
          </p:cNvSpPr>
          <p:nvPr>
            <p:ph type="title"/>
          </p:nvPr>
        </p:nvSpPr>
        <p:spPr/>
        <p:txBody>
          <a:bodyPr/>
          <a:lstStyle/>
          <a:p>
            <a:r>
              <a:rPr lang="en-US" dirty="0"/>
              <a:t>CFAS Demographics	</a:t>
            </a:r>
          </a:p>
        </p:txBody>
      </p:sp>
      <p:sp>
        <p:nvSpPr>
          <p:cNvPr id="4" name="Slide Number Placeholder 3">
            <a:extLst>
              <a:ext uri="{FF2B5EF4-FFF2-40B4-BE49-F238E27FC236}">
                <a16:creationId xmlns:a16="http://schemas.microsoft.com/office/drawing/2014/main" id="{1A870E5A-6EA3-4DA7-836F-F001EBB29CD9}"/>
              </a:ext>
            </a:extLst>
          </p:cNvPr>
          <p:cNvSpPr>
            <a:spLocks noGrp="1"/>
          </p:cNvSpPr>
          <p:nvPr>
            <p:ph type="sldNum" sz="quarter" idx="4"/>
          </p:nvPr>
        </p:nvSpPr>
        <p:spPr/>
        <p:txBody>
          <a:bodyPr/>
          <a:lstStyle/>
          <a:p>
            <a:pPr>
              <a:defRPr/>
            </a:pPr>
            <a:fld id="{F5D3FE59-4284-2A45-929E-71D2CB10F5B4}" type="slidenum">
              <a:rPr lang="en-US" smtClean="0"/>
              <a:pPr>
                <a:defRPr/>
              </a:pPr>
              <a:t>4</a:t>
            </a:fld>
            <a:endParaRPr lang="en-US" dirty="0"/>
          </a:p>
        </p:txBody>
      </p:sp>
      <p:pic>
        <p:nvPicPr>
          <p:cNvPr id="2" name="Picture 1">
            <a:extLst>
              <a:ext uri="{FF2B5EF4-FFF2-40B4-BE49-F238E27FC236}">
                <a16:creationId xmlns:a16="http://schemas.microsoft.com/office/drawing/2014/main" id="{1EBF7939-DE9F-43AB-916E-0EEC98572789}"/>
              </a:ext>
            </a:extLst>
          </p:cNvPr>
          <p:cNvPicPr>
            <a:picLocks noChangeAspect="1"/>
          </p:cNvPicPr>
          <p:nvPr/>
        </p:nvPicPr>
        <p:blipFill>
          <a:blip r:embed="rId3"/>
          <a:stretch>
            <a:fillRect/>
          </a:stretch>
        </p:blipFill>
        <p:spPr>
          <a:xfrm>
            <a:off x="1598727" y="1601673"/>
            <a:ext cx="8459673" cy="3829571"/>
          </a:xfrm>
          <a:prstGeom prst="rect">
            <a:avLst/>
          </a:prstGeom>
        </p:spPr>
      </p:pic>
    </p:spTree>
    <p:extLst>
      <p:ext uri="{BB962C8B-B14F-4D97-AF65-F5344CB8AC3E}">
        <p14:creationId xmlns:p14="http://schemas.microsoft.com/office/powerpoint/2010/main" val="30838913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07CB69-FA3B-45AB-9E6B-8E7C88E8C3FC}"/>
              </a:ext>
            </a:extLst>
          </p:cNvPr>
          <p:cNvSpPr>
            <a:spLocks noGrp="1"/>
          </p:cNvSpPr>
          <p:nvPr>
            <p:ph idx="1"/>
          </p:nvPr>
        </p:nvSpPr>
        <p:spPr>
          <a:xfrm>
            <a:off x="768622" y="1268764"/>
            <a:ext cx="10651067" cy="4767262"/>
          </a:xfrm>
        </p:spPr>
        <p:txBody>
          <a:bodyPr/>
          <a:lstStyle/>
          <a:p>
            <a:pPr marL="457200" indent="-457200">
              <a:buClr>
                <a:schemeClr val="bg1">
                  <a:lumMod val="75000"/>
                </a:schemeClr>
              </a:buClr>
              <a:buFont typeface="Arial" panose="020B0604020202020204" pitchFamily="34" charset="0"/>
              <a:buChar char="•"/>
            </a:pPr>
            <a:r>
              <a:rPr lang="en-US" dirty="0"/>
              <a:t>How has the AAMC Board of Directors been engaged over the past several months?</a:t>
            </a:r>
          </a:p>
          <a:p>
            <a:pPr marL="457200" indent="-457200">
              <a:buClr>
                <a:schemeClr val="bg1">
                  <a:lumMod val="75000"/>
                </a:schemeClr>
              </a:buClr>
              <a:buFont typeface="Arial" panose="020B0604020202020204" pitchFamily="34" charset="0"/>
              <a:buChar char="•"/>
            </a:pPr>
            <a:r>
              <a:rPr lang="en-US" dirty="0"/>
              <a:t>How has the AAMC responded to the COVID-19 pandemic and the related crises in academic medicine?</a:t>
            </a:r>
          </a:p>
          <a:p>
            <a:pPr marL="457200" indent="-457200">
              <a:buClr>
                <a:schemeClr val="bg1">
                  <a:lumMod val="75000"/>
                </a:schemeClr>
              </a:buClr>
              <a:buFont typeface="Arial" panose="020B0604020202020204" pitchFamily="34" charset="0"/>
              <a:buChar char="•"/>
            </a:pPr>
            <a:r>
              <a:rPr lang="en-US" dirty="0"/>
              <a:t>How can CFAS play a role in shaping our direction and next steps? </a:t>
            </a:r>
          </a:p>
        </p:txBody>
      </p:sp>
      <p:sp>
        <p:nvSpPr>
          <p:cNvPr id="3" name="Title 2">
            <a:extLst>
              <a:ext uri="{FF2B5EF4-FFF2-40B4-BE49-F238E27FC236}">
                <a16:creationId xmlns:a16="http://schemas.microsoft.com/office/drawing/2014/main" id="{5CD80755-4CDE-454B-A165-0768ECC4550C}"/>
              </a:ext>
            </a:extLst>
          </p:cNvPr>
          <p:cNvSpPr>
            <a:spLocks noGrp="1"/>
          </p:cNvSpPr>
          <p:nvPr>
            <p:ph type="title"/>
          </p:nvPr>
        </p:nvSpPr>
        <p:spPr/>
        <p:txBody>
          <a:bodyPr/>
          <a:lstStyle/>
          <a:p>
            <a:r>
              <a:rPr lang="en-US" dirty="0"/>
              <a:t>Board of Directors Update</a:t>
            </a:r>
          </a:p>
        </p:txBody>
      </p:sp>
      <p:sp>
        <p:nvSpPr>
          <p:cNvPr id="4" name="Slide Number Placeholder 3">
            <a:extLst>
              <a:ext uri="{FF2B5EF4-FFF2-40B4-BE49-F238E27FC236}">
                <a16:creationId xmlns:a16="http://schemas.microsoft.com/office/drawing/2014/main" id="{AA99962B-70D1-4F76-9982-17F2C6295F0E}"/>
              </a:ext>
            </a:extLst>
          </p:cNvPr>
          <p:cNvSpPr>
            <a:spLocks noGrp="1"/>
          </p:cNvSpPr>
          <p:nvPr>
            <p:ph type="sldNum" sz="quarter" idx="4"/>
          </p:nvPr>
        </p:nvSpPr>
        <p:spPr/>
        <p:txBody>
          <a:bodyPr/>
          <a:lstStyle/>
          <a:p>
            <a:pPr>
              <a:defRPr/>
            </a:pPr>
            <a:fld id="{F5D3FE59-4284-2A45-929E-71D2CB10F5B4}" type="slidenum">
              <a:rPr lang="en-US" smtClean="0"/>
              <a:pPr>
                <a:defRPr/>
              </a:pPr>
              <a:t>5</a:t>
            </a:fld>
            <a:endParaRPr lang="en-US" dirty="0"/>
          </a:p>
        </p:txBody>
      </p:sp>
    </p:spTree>
    <p:extLst>
      <p:ext uri="{BB962C8B-B14F-4D97-AF65-F5344CB8AC3E}">
        <p14:creationId xmlns:p14="http://schemas.microsoft.com/office/powerpoint/2010/main" val="184173247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A8BD8F-3805-4020-A123-08862C6F1ECB}"/>
              </a:ext>
            </a:extLst>
          </p:cNvPr>
          <p:cNvSpPr>
            <a:spLocks noGrp="1"/>
          </p:cNvSpPr>
          <p:nvPr>
            <p:ph idx="1"/>
          </p:nvPr>
        </p:nvSpPr>
        <p:spPr>
          <a:xfrm>
            <a:off x="768622" y="1438446"/>
            <a:ext cx="3459916" cy="4838432"/>
          </a:xfrm>
        </p:spPr>
        <p:txBody>
          <a:bodyPr/>
          <a:lstStyle/>
          <a:p>
            <a:pPr marL="342900" indent="-342900">
              <a:buClr>
                <a:srgbClr val="002060"/>
              </a:buClr>
              <a:buFont typeface="Arial" panose="020B0604020202020204" pitchFamily="34" charset="0"/>
              <a:buChar char="•"/>
            </a:pPr>
            <a:r>
              <a:rPr lang="en-US" sz="1800" dirty="0"/>
              <a:t>AAMC released </a:t>
            </a:r>
            <a:r>
              <a:rPr lang="en-US" sz="1800" i="1" dirty="0"/>
              <a:t>The Way Forward On COVID-19: A Road Map to Reset the Nation’s Approach to the Pandemic</a:t>
            </a:r>
            <a:r>
              <a:rPr lang="en-US" sz="1800" dirty="0"/>
              <a:t> </a:t>
            </a:r>
          </a:p>
          <a:p>
            <a:pPr marL="342900" indent="-342900">
              <a:buClr>
                <a:srgbClr val="002060"/>
              </a:buClr>
              <a:buFont typeface="Arial" panose="020B0604020202020204" pitchFamily="34" charset="0"/>
              <a:buChar char="•"/>
            </a:pPr>
            <a:r>
              <a:rPr lang="en-US" sz="1800" dirty="0"/>
              <a:t>AAMC Research and Action Institute released </a:t>
            </a:r>
            <a:r>
              <a:rPr lang="en-US" sz="1800" i="1" dirty="0"/>
              <a:t>Consensus Guidance on Face Coverings</a:t>
            </a:r>
          </a:p>
          <a:p>
            <a:pPr marL="342900" indent="-342900">
              <a:buClr>
                <a:srgbClr val="002060"/>
              </a:buClr>
              <a:buFont typeface="Arial" panose="020B0604020202020204" pitchFamily="34" charset="0"/>
              <a:buChar char="•"/>
            </a:pPr>
            <a:r>
              <a:rPr lang="en-US" sz="1800" dirty="0"/>
              <a:t>CFAS published a webpage that curated member societies’ responses to the pandemic</a:t>
            </a:r>
          </a:p>
          <a:p>
            <a:pPr marL="342900" indent="-342900">
              <a:buClr>
                <a:srgbClr val="002060"/>
              </a:buClr>
              <a:buFont typeface="Arial" panose="020B0604020202020204" pitchFamily="34" charset="0"/>
              <a:buChar char="•"/>
            </a:pPr>
            <a:r>
              <a:rPr lang="en-US" sz="1800" dirty="0"/>
              <a:t>CFAS committees are actively planning how to move their work forward in virtual formats</a:t>
            </a:r>
          </a:p>
        </p:txBody>
      </p:sp>
      <p:sp>
        <p:nvSpPr>
          <p:cNvPr id="3" name="Title 2">
            <a:extLst>
              <a:ext uri="{FF2B5EF4-FFF2-40B4-BE49-F238E27FC236}">
                <a16:creationId xmlns:a16="http://schemas.microsoft.com/office/drawing/2014/main" id="{B4927597-769C-4A94-81B9-46440F142673}"/>
              </a:ext>
            </a:extLst>
          </p:cNvPr>
          <p:cNvSpPr>
            <a:spLocks noGrp="1"/>
          </p:cNvSpPr>
          <p:nvPr>
            <p:ph type="title"/>
          </p:nvPr>
        </p:nvSpPr>
        <p:spPr/>
        <p:txBody>
          <a:bodyPr/>
          <a:lstStyle/>
          <a:p>
            <a:r>
              <a:rPr lang="en-US" dirty="0"/>
              <a:t>AAMC and CFAS Respond to the Pandemic</a:t>
            </a:r>
          </a:p>
        </p:txBody>
      </p:sp>
      <p:sp>
        <p:nvSpPr>
          <p:cNvPr id="4" name="Slide Number Placeholder 3">
            <a:extLst>
              <a:ext uri="{FF2B5EF4-FFF2-40B4-BE49-F238E27FC236}">
                <a16:creationId xmlns:a16="http://schemas.microsoft.com/office/drawing/2014/main" id="{24ED83F1-5838-4B20-A138-692010D75003}"/>
              </a:ext>
            </a:extLst>
          </p:cNvPr>
          <p:cNvSpPr>
            <a:spLocks noGrp="1"/>
          </p:cNvSpPr>
          <p:nvPr>
            <p:ph type="sldNum" sz="quarter" idx="4"/>
          </p:nvPr>
        </p:nvSpPr>
        <p:spPr/>
        <p:txBody>
          <a:bodyPr/>
          <a:lstStyle/>
          <a:p>
            <a:pPr>
              <a:defRPr/>
            </a:pPr>
            <a:fld id="{F5D3FE59-4284-2A45-929E-71D2CB10F5B4}" type="slidenum">
              <a:rPr lang="en-US" smtClean="0"/>
              <a:pPr>
                <a:defRPr/>
              </a:pPr>
              <a:t>6</a:t>
            </a:fld>
            <a:endParaRPr lang="en-US" dirty="0"/>
          </a:p>
        </p:txBody>
      </p:sp>
      <p:pic>
        <p:nvPicPr>
          <p:cNvPr id="5" name="Picture 4">
            <a:extLst>
              <a:ext uri="{FF2B5EF4-FFF2-40B4-BE49-F238E27FC236}">
                <a16:creationId xmlns:a16="http://schemas.microsoft.com/office/drawing/2014/main" id="{9F4146A5-F416-4D58-AE96-01EF13DB748E}"/>
              </a:ext>
            </a:extLst>
          </p:cNvPr>
          <p:cNvPicPr>
            <a:picLocks noChangeAspect="1"/>
          </p:cNvPicPr>
          <p:nvPr/>
        </p:nvPicPr>
        <p:blipFill>
          <a:blip r:embed="rId2"/>
          <a:stretch>
            <a:fillRect/>
          </a:stretch>
        </p:blipFill>
        <p:spPr>
          <a:xfrm>
            <a:off x="4694023" y="1025005"/>
            <a:ext cx="2028968" cy="2645450"/>
          </a:xfrm>
          <a:prstGeom prst="rect">
            <a:avLst/>
          </a:prstGeom>
        </p:spPr>
      </p:pic>
      <p:pic>
        <p:nvPicPr>
          <p:cNvPr id="6" name="Picture 5">
            <a:extLst>
              <a:ext uri="{FF2B5EF4-FFF2-40B4-BE49-F238E27FC236}">
                <a16:creationId xmlns:a16="http://schemas.microsoft.com/office/drawing/2014/main" id="{014F0D01-1AFD-4319-A5A2-7736B0BA1026}"/>
              </a:ext>
            </a:extLst>
          </p:cNvPr>
          <p:cNvPicPr>
            <a:picLocks noChangeAspect="1"/>
          </p:cNvPicPr>
          <p:nvPr/>
        </p:nvPicPr>
        <p:blipFill>
          <a:blip r:embed="rId3"/>
          <a:stretch>
            <a:fillRect/>
          </a:stretch>
        </p:blipFill>
        <p:spPr>
          <a:xfrm>
            <a:off x="8367873" y="3947385"/>
            <a:ext cx="3583098" cy="2210540"/>
          </a:xfrm>
          <a:prstGeom prst="rect">
            <a:avLst/>
          </a:prstGeom>
        </p:spPr>
      </p:pic>
      <p:pic>
        <p:nvPicPr>
          <p:cNvPr id="7" name="Picture 6">
            <a:extLst>
              <a:ext uri="{FF2B5EF4-FFF2-40B4-BE49-F238E27FC236}">
                <a16:creationId xmlns:a16="http://schemas.microsoft.com/office/drawing/2014/main" id="{E7EFB116-9FAC-4686-B2B5-9E12C7CA29EF}"/>
              </a:ext>
            </a:extLst>
          </p:cNvPr>
          <p:cNvPicPr>
            <a:picLocks noChangeAspect="1"/>
          </p:cNvPicPr>
          <p:nvPr/>
        </p:nvPicPr>
        <p:blipFill>
          <a:blip r:embed="rId4"/>
          <a:stretch>
            <a:fillRect/>
          </a:stretch>
        </p:blipFill>
        <p:spPr>
          <a:xfrm>
            <a:off x="4549722" y="3772812"/>
            <a:ext cx="3773472" cy="2661848"/>
          </a:xfrm>
          <a:prstGeom prst="rect">
            <a:avLst/>
          </a:prstGeom>
        </p:spPr>
      </p:pic>
      <p:pic>
        <p:nvPicPr>
          <p:cNvPr id="8" name="Picture 7">
            <a:extLst>
              <a:ext uri="{FF2B5EF4-FFF2-40B4-BE49-F238E27FC236}">
                <a16:creationId xmlns:a16="http://schemas.microsoft.com/office/drawing/2014/main" id="{F113932D-6C67-4B79-AB37-B58B2B9E6ACD}"/>
              </a:ext>
            </a:extLst>
          </p:cNvPr>
          <p:cNvPicPr>
            <a:picLocks noChangeAspect="1"/>
          </p:cNvPicPr>
          <p:nvPr/>
        </p:nvPicPr>
        <p:blipFill>
          <a:blip r:embed="rId5"/>
          <a:stretch>
            <a:fillRect/>
          </a:stretch>
        </p:blipFill>
        <p:spPr>
          <a:xfrm>
            <a:off x="6964731" y="1025005"/>
            <a:ext cx="2038508" cy="2619973"/>
          </a:xfrm>
          <a:prstGeom prst="rect">
            <a:avLst/>
          </a:prstGeom>
        </p:spPr>
      </p:pic>
    </p:spTree>
    <p:extLst>
      <p:ext uri="{BB962C8B-B14F-4D97-AF65-F5344CB8AC3E}">
        <p14:creationId xmlns:p14="http://schemas.microsoft.com/office/powerpoint/2010/main" val="29520063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AF185F-89DB-432C-BF0A-983C15BA7508}"/>
              </a:ext>
            </a:extLst>
          </p:cNvPr>
          <p:cNvSpPr>
            <a:spLocks noGrp="1"/>
          </p:cNvSpPr>
          <p:nvPr>
            <p:ph idx="1"/>
          </p:nvPr>
        </p:nvSpPr>
        <p:spPr>
          <a:xfrm>
            <a:off x="748101" y="1270573"/>
            <a:ext cx="3495425" cy="4767262"/>
          </a:xfrm>
        </p:spPr>
        <p:txBody>
          <a:bodyPr/>
          <a:lstStyle/>
          <a:p>
            <a:pPr marL="457200" indent="-457200">
              <a:buClr>
                <a:srgbClr val="002060"/>
              </a:buClr>
              <a:buFont typeface="Arial" panose="020B0604020202020204" pitchFamily="34" charset="0"/>
              <a:buChar char="•"/>
            </a:pPr>
            <a:r>
              <a:rPr lang="en-US" sz="1800" dirty="0"/>
              <a:t>The AAMC responded to racial violence with a statement and call to action against police brutality and racism in America</a:t>
            </a:r>
          </a:p>
          <a:p>
            <a:pPr marL="457200" indent="-457200">
              <a:buClr>
                <a:srgbClr val="002060"/>
              </a:buClr>
              <a:buFont typeface="Arial" panose="020B0604020202020204" pitchFamily="34" charset="0"/>
              <a:buChar char="•"/>
            </a:pPr>
            <a:r>
              <a:rPr lang="en-US" sz="1800" dirty="0"/>
              <a:t>More than 30 CFAS societies and other organizations signed onto the statement, and 34 others shared their own statements – all were published on the CFAS website</a:t>
            </a:r>
          </a:p>
          <a:p>
            <a:pPr marL="457200" indent="-457200">
              <a:buClr>
                <a:srgbClr val="002060"/>
              </a:buClr>
              <a:buFont typeface="Arial" panose="020B0604020202020204" pitchFamily="34" charset="0"/>
              <a:buChar char="•"/>
            </a:pPr>
            <a:r>
              <a:rPr lang="en-US" sz="1800" i="1" dirty="0" err="1"/>
              <a:t>MedEdPORTAL</a:t>
            </a:r>
            <a:r>
              <a:rPr lang="en-US" sz="1800" dirty="0"/>
              <a:t>, a peer-reviewed AAMC online learning resource, published a collection on anti-racism in medicine</a:t>
            </a:r>
          </a:p>
        </p:txBody>
      </p:sp>
      <p:sp>
        <p:nvSpPr>
          <p:cNvPr id="3" name="Title 2">
            <a:extLst>
              <a:ext uri="{FF2B5EF4-FFF2-40B4-BE49-F238E27FC236}">
                <a16:creationId xmlns:a16="http://schemas.microsoft.com/office/drawing/2014/main" id="{EB59850D-DF62-40F7-9FB6-A7A5A47804CA}"/>
              </a:ext>
            </a:extLst>
          </p:cNvPr>
          <p:cNvSpPr>
            <a:spLocks noGrp="1"/>
          </p:cNvSpPr>
          <p:nvPr>
            <p:ph type="title"/>
          </p:nvPr>
        </p:nvSpPr>
        <p:spPr/>
        <p:txBody>
          <a:bodyPr/>
          <a:lstStyle/>
          <a:p>
            <a:r>
              <a:rPr lang="en-US" sz="3200" dirty="0"/>
              <a:t>AAMC and CFAS Address Racism and Police Brutality</a:t>
            </a:r>
          </a:p>
        </p:txBody>
      </p:sp>
      <p:sp>
        <p:nvSpPr>
          <p:cNvPr id="4" name="Slide Number Placeholder 3">
            <a:extLst>
              <a:ext uri="{FF2B5EF4-FFF2-40B4-BE49-F238E27FC236}">
                <a16:creationId xmlns:a16="http://schemas.microsoft.com/office/drawing/2014/main" id="{7E02965A-B770-4F11-899B-5CEA9DAED86F}"/>
              </a:ext>
            </a:extLst>
          </p:cNvPr>
          <p:cNvSpPr>
            <a:spLocks noGrp="1"/>
          </p:cNvSpPr>
          <p:nvPr>
            <p:ph type="sldNum" sz="quarter" idx="4"/>
          </p:nvPr>
        </p:nvSpPr>
        <p:spPr/>
        <p:txBody>
          <a:bodyPr/>
          <a:lstStyle/>
          <a:p>
            <a:pPr>
              <a:defRPr/>
            </a:pPr>
            <a:fld id="{F5D3FE59-4284-2A45-929E-71D2CB10F5B4}" type="slidenum">
              <a:rPr lang="en-US" smtClean="0"/>
              <a:pPr>
                <a:defRPr/>
              </a:pPr>
              <a:t>7</a:t>
            </a:fld>
            <a:endParaRPr lang="en-US" dirty="0"/>
          </a:p>
        </p:txBody>
      </p:sp>
      <p:pic>
        <p:nvPicPr>
          <p:cNvPr id="5" name="Picture 4">
            <a:extLst>
              <a:ext uri="{FF2B5EF4-FFF2-40B4-BE49-F238E27FC236}">
                <a16:creationId xmlns:a16="http://schemas.microsoft.com/office/drawing/2014/main" id="{812A664E-4DFB-45BC-8203-BA1C15D65755}"/>
              </a:ext>
            </a:extLst>
          </p:cNvPr>
          <p:cNvPicPr>
            <a:picLocks noChangeAspect="1"/>
          </p:cNvPicPr>
          <p:nvPr/>
        </p:nvPicPr>
        <p:blipFill>
          <a:blip r:embed="rId2"/>
          <a:stretch>
            <a:fillRect/>
          </a:stretch>
        </p:blipFill>
        <p:spPr>
          <a:xfrm>
            <a:off x="4692215" y="1109181"/>
            <a:ext cx="2807569" cy="2317072"/>
          </a:xfrm>
          <a:prstGeom prst="rect">
            <a:avLst/>
          </a:prstGeom>
        </p:spPr>
      </p:pic>
      <p:pic>
        <p:nvPicPr>
          <p:cNvPr id="6" name="Picture 5">
            <a:extLst>
              <a:ext uri="{FF2B5EF4-FFF2-40B4-BE49-F238E27FC236}">
                <a16:creationId xmlns:a16="http://schemas.microsoft.com/office/drawing/2014/main" id="{C87EAF58-F71A-4D6A-B1AA-258CA6C965AB}"/>
              </a:ext>
            </a:extLst>
          </p:cNvPr>
          <p:cNvPicPr>
            <a:picLocks noChangeAspect="1"/>
          </p:cNvPicPr>
          <p:nvPr/>
        </p:nvPicPr>
        <p:blipFill>
          <a:blip r:embed="rId3"/>
          <a:stretch>
            <a:fillRect/>
          </a:stretch>
        </p:blipFill>
        <p:spPr>
          <a:xfrm>
            <a:off x="7681197" y="1088030"/>
            <a:ext cx="3762702" cy="2171701"/>
          </a:xfrm>
          <a:prstGeom prst="rect">
            <a:avLst/>
          </a:prstGeom>
        </p:spPr>
      </p:pic>
      <p:pic>
        <p:nvPicPr>
          <p:cNvPr id="7" name="Picture 6">
            <a:extLst>
              <a:ext uri="{FF2B5EF4-FFF2-40B4-BE49-F238E27FC236}">
                <a16:creationId xmlns:a16="http://schemas.microsoft.com/office/drawing/2014/main" id="{F8445C4C-9158-4760-86B0-F363DB3478DF}"/>
              </a:ext>
            </a:extLst>
          </p:cNvPr>
          <p:cNvPicPr>
            <a:picLocks noChangeAspect="1"/>
          </p:cNvPicPr>
          <p:nvPr/>
        </p:nvPicPr>
        <p:blipFill>
          <a:blip r:embed="rId4"/>
          <a:stretch>
            <a:fillRect/>
          </a:stretch>
        </p:blipFill>
        <p:spPr>
          <a:xfrm>
            <a:off x="4374107" y="3654204"/>
            <a:ext cx="3767317" cy="1931634"/>
          </a:xfrm>
          <a:prstGeom prst="rect">
            <a:avLst/>
          </a:prstGeom>
        </p:spPr>
      </p:pic>
      <p:pic>
        <p:nvPicPr>
          <p:cNvPr id="8" name="Picture 7">
            <a:extLst>
              <a:ext uri="{FF2B5EF4-FFF2-40B4-BE49-F238E27FC236}">
                <a16:creationId xmlns:a16="http://schemas.microsoft.com/office/drawing/2014/main" id="{4E038AF3-8AE3-4EA0-8A32-DCECF7331FC8}"/>
              </a:ext>
            </a:extLst>
          </p:cNvPr>
          <p:cNvPicPr>
            <a:picLocks noChangeAspect="1"/>
          </p:cNvPicPr>
          <p:nvPr/>
        </p:nvPicPr>
        <p:blipFill>
          <a:blip r:embed="rId5"/>
          <a:stretch>
            <a:fillRect/>
          </a:stretch>
        </p:blipFill>
        <p:spPr>
          <a:xfrm>
            <a:off x="8448057" y="3748003"/>
            <a:ext cx="3334445" cy="1551966"/>
          </a:xfrm>
          <a:prstGeom prst="rect">
            <a:avLst/>
          </a:prstGeom>
        </p:spPr>
      </p:pic>
    </p:spTree>
    <p:extLst>
      <p:ext uri="{BB962C8B-B14F-4D97-AF65-F5344CB8AC3E}">
        <p14:creationId xmlns:p14="http://schemas.microsoft.com/office/powerpoint/2010/main" val="34848329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622" y="1446958"/>
            <a:ext cx="4835953" cy="4767262"/>
          </a:xfrm>
        </p:spPr>
        <p:txBody>
          <a:bodyPr/>
          <a:lstStyle/>
          <a:p>
            <a:pPr marL="457200" indent="-457200">
              <a:buClr>
                <a:srgbClr val="002060"/>
              </a:buClr>
              <a:buFont typeface="Arial" panose="020B0604020202020204" pitchFamily="34" charset="0"/>
              <a:buChar char="•"/>
            </a:pPr>
            <a:r>
              <a:rPr lang="en-US" sz="2000" dirty="0"/>
              <a:t>Well underway before the pandemic and the protests over racism captured the attention of the academic medicine community, the AAMC strategic plan has now been adapted to comprehensively address both topics and their intersections of long-standing health inequities in America</a:t>
            </a:r>
          </a:p>
          <a:p>
            <a:pPr marL="457200" indent="-457200">
              <a:buClr>
                <a:srgbClr val="002060"/>
              </a:buClr>
              <a:buFont typeface="Arial" panose="020B0604020202020204" pitchFamily="34" charset="0"/>
              <a:buChar char="•"/>
            </a:pPr>
            <a:endParaRPr lang="en-US" sz="2000" dirty="0"/>
          </a:p>
          <a:p>
            <a:pPr marL="457200" indent="-457200">
              <a:buClr>
                <a:srgbClr val="002060"/>
              </a:buClr>
              <a:buFont typeface="Arial" panose="020B0604020202020204" pitchFamily="34" charset="0"/>
              <a:buChar char="•"/>
            </a:pPr>
            <a:r>
              <a:rPr lang="en-US" sz="2000" dirty="0"/>
              <a:t>10 action plans are being modeled and drafted by teams of AAMC staff. As those plans crystalize, CFAS will restart its work on a strategic planning process to align the council with the AAMC’s goals. </a:t>
            </a:r>
          </a:p>
        </p:txBody>
      </p:sp>
      <p:sp>
        <p:nvSpPr>
          <p:cNvPr id="3" name="Title 2"/>
          <p:cNvSpPr>
            <a:spLocks noGrp="1"/>
          </p:cNvSpPr>
          <p:nvPr>
            <p:ph type="title"/>
          </p:nvPr>
        </p:nvSpPr>
        <p:spPr/>
        <p:txBody>
          <a:bodyPr/>
          <a:lstStyle/>
          <a:p>
            <a:r>
              <a:rPr lang="en-US" dirty="0"/>
              <a:t>AAMC Strategic Planning Update</a:t>
            </a:r>
          </a:p>
        </p:txBody>
      </p:sp>
      <p:sp>
        <p:nvSpPr>
          <p:cNvPr id="4" name="Slide Number Placeholder 3"/>
          <p:cNvSpPr>
            <a:spLocks noGrp="1"/>
          </p:cNvSpPr>
          <p:nvPr>
            <p:ph type="sldNum" sz="quarter" idx="4"/>
          </p:nvPr>
        </p:nvSpPr>
        <p:spPr/>
        <p:txBody>
          <a:bodyPr/>
          <a:lstStyle/>
          <a:p>
            <a:pPr>
              <a:defRPr/>
            </a:pPr>
            <a:fld id="{F5D3FE59-4284-2A45-929E-71D2CB10F5B4}" type="slidenum">
              <a:rPr lang="en-US" smtClean="0"/>
              <a:pPr>
                <a:defRPr/>
              </a:pPr>
              <a:t>8</a:t>
            </a:fld>
            <a:endParaRPr lang="en-US" dirty="0"/>
          </a:p>
        </p:txBody>
      </p:sp>
      <p:pic>
        <p:nvPicPr>
          <p:cNvPr id="5" name="Picture 4">
            <a:extLst>
              <a:ext uri="{FF2B5EF4-FFF2-40B4-BE49-F238E27FC236}">
                <a16:creationId xmlns:a16="http://schemas.microsoft.com/office/drawing/2014/main" id="{5CE8364F-4C7A-4132-AE4F-45073315CA14}"/>
              </a:ext>
            </a:extLst>
          </p:cNvPr>
          <p:cNvPicPr>
            <a:picLocks noChangeAspect="1"/>
          </p:cNvPicPr>
          <p:nvPr/>
        </p:nvPicPr>
        <p:blipFill>
          <a:blip r:embed="rId2"/>
          <a:stretch>
            <a:fillRect/>
          </a:stretch>
        </p:blipFill>
        <p:spPr>
          <a:xfrm>
            <a:off x="5809288" y="1304310"/>
            <a:ext cx="5759943" cy="3081260"/>
          </a:xfrm>
          <a:prstGeom prst="rect">
            <a:avLst/>
          </a:prstGeom>
        </p:spPr>
      </p:pic>
    </p:spTree>
    <p:extLst>
      <p:ext uri="{BB962C8B-B14F-4D97-AF65-F5344CB8AC3E}">
        <p14:creationId xmlns:p14="http://schemas.microsoft.com/office/powerpoint/2010/main" val="20661256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0FCEC3-140C-481E-90C9-FBC6BCD13F47}"/>
              </a:ext>
            </a:extLst>
          </p:cNvPr>
          <p:cNvSpPr>
            <a:spLocks noGrp="1"/>
          </p:cNvSpPr>
          <p:nvPr>
            <p:ph idx="1"/>
          </p:nvPr>
        </p:nvSpPr>
        <p:spPr>
          <a:xfrm>
            <a:off x="748100" y="1127362"/>
            <a:ext cx="10651067" cy="5110750"/>
          </a:xfrm>
        </p:spPr>
        <p:txBody>
          <a:bodyPr/>
          <a:lstStyle/>
          <a:p>
            <a:r>
              <a:rPr lang="en-US" dirty="0"/>
              <a:t>So far this year, CFAS distributed 6 AAMC advocacy sign-on letters to member societies and the most recent letter received 16 signatories. Topics include:</a:t>
            </a:r>
          </a:p>
          <a:p>
            <a:pPr marL="457200" indent="-457200">
              <a:buClr>
                <a:srgbClr val="002060"/>
              </a:buClr>
              <a:buFont typeface="Arial" panose="020B0604020202020204" pitchFamily="34" charset="0"/>
              <a:buChar char="•"/>
            </a:pPr>
            <a:r>
              <a:rPr lang="en-US" sz="2400" dirty="0">
                <a:solidFill>
                  <a:srgbClr val="0070C0"/>
                </a:solidFill>
              </a:rPr>
              <a:t>NIH funding</a:t>
            </a:r>
          </a:p>
          <a:p>
            <a:pPr marL="457200" indent="-457200">
              <a:buClr>
                <a:srgbClr val="002060"/>
              </a:buClr>
              <a:buFont typeface="Arial" panose="020B0604020202020204" pitchFamily="34" charset="0"/>
              <a:buChar char="•"/>
            </a:pPr>
            <a:r>
              <a:rPr lang="en-US" sz="2400" dirty="0">
                <a:solidFill>
                  <a:srgbClr val="0070C0"/>
                </a:solidFill>
              </a:rPr>
              <a:t>DACA health profession</a:t>
            </a:r>
          </a:p>
          <a:p>
            <a:pPr marL="457200" indent="-457200">
              <a:buClr>
                <a:srgbClr val="002060"/>
              </a:buClr>
              <a:buFont typeface="Arial" panose="020B0604020202020204" pitchFamily="34" charset="0"/>
              <a:buChar char="•"/>
            </a:pPr>
            <a:r>
              <a:rPr lang="en-US" sz="2400" dirty="0">
                <a:solidFill>
                  <a:srgbClr val="0070C0"/>
                </a:solidFill>
              </a:rPr>
              <a:t>VA research funding</a:t>
            </a:r>
          </a:p>
          <a:p>
            <a:pPr marL="457200" indent="-457200">
              <a:buClr>
                <a:srgbClr val="002060"/>
              </a:buClr>
              <a:buFont typeface="Arial" panose="020B0604020202020204" pitchFamily="34" charset="0"/>
              <a:buChar char="•"/>
            </a:pPr>
            <a:r>
              <a:rPr lang="en-US" sz="2400" dirty="0">
                <a:solidFill>
                  <a:srgbClr val="0070C0"/>
                </a:solidFill>
              </a:rPr>
              <a:t>Funding for HRSA Titles VII and VIII Programs</a:t>
            </a:r>
          </a:p>
          <a:p>
            <a:pPr marL="457200" indent="-457200">
              <a:buClr>
                <a:srgbClr val="002060"/>
              </a:buClr>
              <a:buFont typeface="Arial" panose="020B0604020202020204" pitchFamily="34" charset="0"/>
              <a:buChar char="•"/>
            </a:pPr>
            <a:r>
              <a:rPr lang="en-US" sz="2400" dirty="0">
                <a:solidFill>
                  <a:srgbClr val="0070C0"/>
                </a:solidFill>
              </a:rPr>
              <a:t>ASAE's Request to Include 501(c) Organizations in COVID-19 Stimulus</a:t>
            </a:r>
          </a:p>
          <a:p>
            <a:pPr marL="457200" indent="-457200">
              <a:buClr>
                <a:srgbClr val="002060"/>
              </a:buClr>
              <a:buFont typeface="Arial" panose="020B0604020202020204" pitchFamily="34" charset="0"/>
              <a:buChar char="•"/>
            </a:pPr>
            <a:r>
              <a:rPr lang="en-US" sz="2400" dirty="0">
                <a:solidFill>
                  <a:srgbClr val="0070C0"/>
                </a:solidFill>
              </a:rPr>
              <a:t>GME funding advocacy</a:t>
            </a:r>
          </a:p>
        </p:txBody>
      </p:sp>
      <p:sp>
        <p:nvSpPr>
          <p:cNvPr id="3" name="Title 2">
            <a:extLst>
              <a:ext uri="{FF2B5EF4-FFF2-40B4-BE49-F238E27FC236}">
                <a16:creationId xmlns:a16="http://schemas.microsoft.com/office/drawing/2014/main" id="{F0E27930-9250-468E-9D55-A5EC6D7A2953}"/>
              </a:ext>
            </a:extLst>
          </p:cNvPr>
          <p:cNvSpPr>
            <a:spLocks noGrp="1"/>
          </p:cNvSpPr>
          <p:nvPr>
            <p:ph type="title"/>
          </p:nvPr>
        </p:nvSpPr>
        <p:spPr/>
        <p:txBody>
          <a:bodyPr/>
          <a:lstStyle/>
          <a:p>
            <a:r>
              <a:rPr lang="en-US" dirty="0"/>
              <a:t>CFAS Society Sign-on Letters</a:t>
            </a:r>
          </a:p>
        </p:txBody>
      </p:sp>
      <p:sp>
        <p:nvSpPr>
          <p:cNvPr id="4" name="Slide Number Placeholder 3">
            <a:extLst>
              <a:ext uri="{FF2B5EF4-FFF2-40B4-BE49-F238E27FC236}">
                <a16:creationId xmlns:a16="http://schemas.microsoft.com/office/drawing/2014/main" id="{70B81720-4530-41CE-89F2-E405B29960C6}"/>
              </a:ext>
            </a:extLst>
          </p:cNvPr>
          <p:cNvSpPr>
            <a:spLocks noGrp="1"/>
          </p:cNvSpPr>
          <p:nvPr>
            <p:ph type="sldNum" sz="quarter" idx="4"/>
          </p:nvPr>
        </p:nvSpPr>
        <p:spPr/>
        <p:txBody>
          <a:bodyPr/>
          <a:lstStyle/>
          <a:p>
            <a:pPr>
              <a:defRPr/>
            </a:pPr>
            <a:fld id="{F5D3FE59-4284-2A45-929E-71D2CB10F5B4}" type="slidenum">
              <a:rPr lang="en-US" smtClean="0"/>
              <a:pPr>
                <a:defRPr/>
              </a:pPr>
              <a:t>9</a:t>
            </a:fld>
            <a:endParaRPr lang="en-US" dirty="0"/>
          </a:p>
        </p:txBody>
      </p:sp>
    </p:spTree>
    <p:extLst>
      <p:ext uri="{BB962C8B-B14F-4D97-AF65-F5344CB8AC3E}">
        <p14:creationId xmlns:p14="http://schemas.microsoft.com/office/powerpoint/2010/main" val="11915668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1"/>
  <p:tag name="MMPROD_UIDATA" val="&lt;database version=&quot;7.0&quot;&gt;&lt;object type=&quot;1&quot; unique_id=&quot;10001&quot;&gt;&lt;object type=&quot;8&quot; unique_id=&quot;61665&quot;&gt;&lt;/object&gt;&lt;object type=&quot;2&quot; unique_id=&quot;61666&quot;&gt;&lt;object type=&quot;3&quot; unique_id=&quot;61667&quot;&gt;&lt;property id=&quot;20148&quot; value=&quot;5&quot;/&gt;&lt;property id=&quot;20300&quot; value=&quot;Slide 1&quot;/&gt;&lt;property id=&quot;20307&quot; value=&quot;567&quot;/&gt;&lt;/object&gt;&lt;object type=&quot;3&quot; unique_id=&quot;61668&quot;&gt;&lt;property id=&quot;20148&quot; value=&quot;5&quot;/&gt;&lt;property id=&quot;20300&quot; value=&quot;Slide 2 - &amp;quot;Click to edit&amp;quot;&quot;/&gt;&lt;property id=&quot;20307&quot; value=&quot;564&quot;/&gt;&lt;/object&gt;&lt;object type=&quot;3&quot; unique_id=&quot;61669&quot;&gt;&lt;property id=&quot;20148&quot; value=&quot;5&quot;/&gt;&lt;property id=&quot;20300&quot; value=&quot;Slide 3 - &amp;quot;Click to add a chart title&amp;quot;&quot;/&gt;&lt;property id=&quot;20307&quot; value=&quot;568&quot;/&gt;&lt;/object&gt;&lt;object type=&quot;3&quot; unique_id=&quot;61670&quot;&gt;&lt;property id=&quot;20148&quot; value=&quot;5&quot;/&gt;&lt;property id=&quot;20300&quot; value=&quot;Slide 4&quot;/&gt;&lt;property id=&quot;20307&quot; value=&quot;561&quot;/&gt;&lt;/object&gt;&lt;/object&gt;&lt;/object&gt;&lt;/database&gt;"/>
  <p:tag name="SECTOMILLISECCONVERTED" val="1"/>
  <p:tag name="ARTICULATE_PROJECT_OPEN" val="0"/>
</p:tagLst>
</file>

<file path=ppt/theme/theme1.xml><?xml version="1.0" encoding="utf-8"?>
<a:theme xmlns:a="http://schemas.openxmlformats.org/drawingml/2006/main" name="AAMC Blue template">
  <a:themeElements>
    <a:clrScheme name="AAMC Blue PPT">
      <a:dk1>
        <a:srgbClr val="FFFFFF"/>
      </a:dk1>
      <a:lt1>
        <a:srgbClr val="FFFFFF"/>
      </a:lt1>
      <a:dk2>
        <a:srgbClr val="092F6D"/>
      </a:dk2>
      <a:lt2>
        <a:srgbClr val="FFFFFF"/>
      </a:lt2>
      <a:accent1>
        <a:srgbClr val="FEBC67"/>
      </a:accent1>
      <a:accent2>
        <a:srgbClr val="8E0000"/>
      </a:accent2>
      <a:accent3>
        <a:srgbClr val="809195"/>
      </a:accent3>
      <a:accent4>
        <a:srgbClr val="FFFFFF"/>
      </a:accent4>
      <a:accent5>
        <a:srgbClr val="C1C83F"/>
      </a:accent5>
      <a:accent6>
        <a:srgbClr val="968885"/>
      </a:accent6>
      <a:hlink>
        <a:srgbClr val="FFFFFF"/>
      </a:hlink>
      <a:folHlink>
        <a:srgbClr val="CCD3D4"/>
      </a:folHlink>
    </a:clrScheme>
    <a:fontScheme name="AAMC Blu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Blu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Blu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Blu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Blu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Blu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Blu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Blu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Blu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Blu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Blue template 11">
        <a:dk1>
          <a:srgbClr val="809195"/>
        </a:dk1>
        <a:lt1>
          <a:srgbClr val="FAFAFA"/>
        </a:lt1>
        <a:dk2>
          <a:srgbClr val="092F6D"/>
        </a:dk2>
        <a:lt2>
          <a:srgbClr val="FEBD67"/>
        </a:lt2>
        <a:accent1>
          <a:srgbClr val="FDBC67"/>
        </a:accent1>
        <a:accent2>
          <a:srgbClr val="8E0000"/>
        </a:accent2>
        <a:accent3>
          <a:srgbClr val="AAADBA"/>
        </a:accent3>
        <a:accent4>
          <a:srgbClr val="D6D6D6"/>
        </a:accent4>
        <a:accent5>
          <a:srgbClr val="FEDAB8"/>
        </a:accent5>
        <a:accent6>
          <a:srgbClr val="800000"/>
        </a:accent6>
        <a:hlink>
          <a:srgbClr val="FFFFFF"/>
        </a:hlink>
        <a:folHlink>
          <a:srgbClr val="809195"/>
        </a:folHlink>
      </a:clrScheme>
      <a:clrMap bg1="dk2" tx1="lt1" bg2="dk1" tx2="lt2" accent1="accent1" accent2="accent2" accent3="accent3" accent4="accent4" accent5="accent5" accent6="accent6" hlink="hlink" folHlink="folHlink"/>
    </a:extraClrScheme>
    <a:extraClrScheme>
      <a:clrScheme name="AAMC Blue template 12">
        <a:dk1>
          <a:srgbClr val="809195"/>
        </a:dk1>
        <a:lt1>
          <a:srgbClr val="FAFAFA"/>
        </a:lt1>
        <a:dk2>
          <a:srgbClr val="092F6D"/>
        </a:dk2>
        <a:lt2>
          <a:srgbClr val="FEBD67"/>
        </a:lt2>
        <a:accent1>
          <a:srgbClr val="FEBD67"/>
        </a:accent1>
        <a:accent2>
          <a:srgbClr val="8E0000"/>
        </a:accent2>
        <a:accent3>
          <a:srgbClr val="AAADBA"/>
        </a:accent3>
        <a:accent4>
          <a:srgbClr val="D6D6D6"/>
        </a:accent4>
        <a:accent5>
          <a:srgbClr val="FEDBB8"/>
        </a:accent5>
        <a:accent6>
          <a:srgbClr val="800000"/>
        </a:accent6>
        <a:hlink>
          <a:srgbClr val="FAFAFA"/>
        </a:hlink>
        <a:folHlink>
          <a:srgbClr val="80919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8" id="{F87ED802-2AD3-B14A-9F16-03E3A426A9E5}" vid="{E7DB9583-AEED-0F4D-89AB-BB2A59FF542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AAMC PPT White-Widescreen</Template>
  <TotalTime>1983</TotalTime>
  <Words>1572</Words>
  <Application>Microsoft Office PowerPoint</Application>
  <PresentationFormat>Widescreen</PresentationFormat>
  <Paragraphs>219</Paragraphs>
  <Slides>29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Black</vt:lpstr>
      <vt:lpstr>Calibri</vt:lpstr>
      <vt:lpstr>Courier New</vt:lpstr>
      <vt:lpstr>Wingdings</vt:lpstr>
      <vt:lpstr>AAMC Blue template</vt:lpstr>
      <vt:lpstr>CFAS August, 27, 2020  Virtual Business Meeting</vt:lpstr>
      <vt:lpstr>CFAS Business Meeting</vt:lpstr>
      <vt:lpstr>Welcome!</vt:lpstr>
      <vt:lpstr>CFAS Demographics </vt:lpstr>
      <vt:lpstr>Board of Directors Update</vt:lpstr>
      <vt:lpstr>AAMC and CFAS Respond to the Pandemic</vt:lpstr>
      <vt:lpstr>AAMC and CFAS Address Racism and Police Brutality</vt:lpstr>
      <vt:lpstr>AAMC Strategic Planning Update</vt:lpstr>
      <vt:lpstr>CFAS Society Sign-on Letters</vt:lpstr>
      <vt:lpstr>CFAS Business Meeting –   AAMC Update</vt:lpstr>
      <vt:lpstr>AAMC Update</vt:lpstr>
      <vt:lpstr>CFAS Rep Bulletin</vt:lpstr>
      <vt:lpstr>CFAS Tweet Chats</vt:lpstr>
      <vt:lpstr>CFAS Business Meeting –   Program Committee Update</vt:lpstr>
      <vt:lpstr>What Is CFAS Connects?</vt:lpstr>
      <vt:lpstr>CFAS Connects Monthly Forum Series</vt:lpstr>
      <vt:lpstr>What Topics Should We Cover?</vt:lpstr>
      <vt:lpstr>CFAS Business Meeting –   Nominating Committee Update</vt:lpstr>
      <vt:lpstr>Role of the Nominating Committee</vt:lpstr>
      <vt:lpstr>CFAS Administrative Board Elections</vt:lpstr>
      <vt:lpstr>Members Rotating Off</vt:lpstr>
      <vt:lpstr>Proposed Members for Reappointment</vt:lpstr>
      <vt:lpstr>Proposed New Members</vt:lpstr>
      <vt:lpstr>Proposed New Administrative Board</vt:lpstr>
      <vt:lpstr>Online Election Deadline: August 19, 2020</vt:lpstr>
      <vt:lpstr>What’s Next for the Nominating Committee?</vt:lpstr>
      <vt:lpstr>What’s Next for CFAS?</vt:lpstr>
      <vt:lpstr>Your Questions and Thoughts</vt:lpstr>
      <vt:lpstr>Contacting CFAS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subject/>
  <dc:creator>Loraine Johnson</dc:creator>
  <cp:keywords/>
  <dc:description/>
  <cp:lastModifiedBy>Alexander Bolt</cp:lastModifiedBy>
  <cp:revision>48</cp:revision>
  <cp:lastPrinted>2012-04-05T14:11:45Z</cp:lastPrinted>
  <dcterms:created xsi:type="dcterms:W3CDTF">2020-02-18T20:01:04Z</dcterms:created>
  <dcterms:modified xsi:type="dcterms:W3CDTF">2020-08-27T14:59:51Z</dcterms:modified>
</cp:coreProperties>
</file>