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600" r:id="rId2"/>
    <p:sldId id="604" r:id="rId3"/>
  </p:sldIdLst>
  <p:sldSz cx="12192000" cy="6858000"/>
  <p:notesSz cx="6858000" cy="9296400"/>
  <p:custDataLst>
    <p:tags r:id="rId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bg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bg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bg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bg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chemeClr val="bg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my Addams" initials="AA" lastIdx="1" clrIdx="0">
    <p:extLst>
      <p:ext uri="{19B8F6BF-5375-455C-9EA6-DF929625EA0E}">
        <p15:presenceInfo xmlns:p15="http://schemas.microsoft.com/office/powerpoint/2012/main" userId="S::aaddams@aamc.org::853ad30a-c4d9-4720-a9a2-e7cf7c0a407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D71"/>
    <a:srgbClr val="FF3C3D"/>
    <a:srgbClr val="A70050"/>
    <a:srgbClr val="5784C5"/>
    <a:srgbClr val="4B73AB"/>
    <a:srgbClr val="77A36F"/>
    <a:srgbClr val="E8A735"/>
    <a:srgbClr val="E8A339"/>
    <a:srgbClr val="467587"/>
    <a:srgbClr val="9ED6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0" autoAdjust="0"/>
    <p:restoredTop sz="72495" autoAdjust="0"/>
  </p:normalViewPr>
  <p:slideViewPr>
    <p:cSldViewPr snapToGrid="0">
      <p:cViewPr varScale="1">
        <p:scale>
          <a:sx n="59" d="100"/>
          <a:sy n="59" d="100"/>
        </p:scale>
        <p:origin x="1498" y="5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5172"/>
    </p:cViewPr>
  </p:sorterViewPr>
  <p:notesViewPr>
    <p:cSldViewPr snapToGrid="0">
      <p:cViewPr varScale="1">
        <p:scale>
          <a:sx n="70" d="100"/>
          <a:sy n="70" d="100"/>
        </p:scale>
        <p:origin x="-2250" y="-114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11" Type="http://schemas.openxmlformats.org/officeDocument/2006/relationships/tableStyles" Target="tableStyles.xml"/><Relationship Id="rId5" Type="http://schemas.openxmlformats.org/officeDocument/2006/relationships/handoutMaster" Target="handoutMasters/handoutMaster1.xml"/><Relationship Id="rId10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0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-14288"/>
            <a:ext cx="7604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177" tIns="46589" rIns="93177" bIns="46589" numCol="1" anchor="t" anchorCtr="0" compatLnSpc="1">
            <a:prstTxWarp prst="textNoShape">
              <a:avLst/>
            </a:prstTxWarp>
            <a:spAutoFit/>
          </a:bodyPr>
          <a:lstStyle>
            <a:lvl1pPr defTabSz="931863">
              <a:defRPr sz="1200" b="0">
                <a:solidFill>
                  <a:srgbClr val="474747"/>
                </a:solidFill>
              </a:defRPr>
            </a:lvl1pPr>
          </a:lstStyle>
          <a:p>
            <a:endParaRPr lang="en-US"/>
          </a:p>
        </p:txBody>
      </p:sp>
      <p:sp>
        <p:nvSpPr>
          <p:cNvPr id="14100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943600" y="-14288"/>
            <a:ext cx="914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177" tIns="46589" rIns="93177" bIns="46589" numCol="1" anchor="t" anchorCtr="0" compatLnSpc="1">
            <a:prstTxWarp prst="textNoShape">
              <a:avLst/>
            </a:prstTxWarp>
            <a:spAutoFit/>
          </a:bodyPr>
          <a:lstStyle>
            <a:lvl1pPr algn="r" defTabSz="931863">
              <a:defRPr sz="1200" b="0">
                <a:solidFill>
                  <a:srgbClr val="474747"/>
                </a:solidFill>
              </a:defRPr>
            </a:lvl1pPr>
          </a:lstStyle>
          <a:p>
            <a:endParaRPr lang="en-US"/>
          </a:p>
        </p:txBody>
      </p:sp>
      <p:sp>
        <p:nvSpPr>
          <p:cNvPr id="14100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484938" y="9021763"/>
            <a:ext cx="3730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177" tIns="46589" rIns="93177" bIns="46589" numCol="1" anchor="b" anchorCtr="0" compatLnSpc="1">
            <a:prstTxWarp prst="textNoShape">
              <a:avLst/>
            </a:prstTxWarp>
            <a:spAutoFit/>
          </a:bodyPr>
          <a:lstStyle>
            <a:lvl1pPr algn="r" defTabSz="931863">
              <a:defRPr sz="1200" b="0">
                <a:solidFill>
                  <a:srgbClr val="474747"/>
                </a:solidFill>
              </a:defRPr>
            </a:lvl1pPr>
          </a:lstStyle>
          <a:p>
            <a:fld id="{E9BF1EA9-1DE5-4D0D-9DC9-5C92465C281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7191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 b="0">
                <a:solidFill>
                  <a:srgbClr val="000052"/>
                </a:solidFill>
              </a:defRPr>
            </a:lvl1pPr>
          </a:lstStyle>
          <a:p>
            <a:endParaRPr lang="en-US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 b="0">
                <a:solidFill>
                  <a:srgbClr val="000052"/>
                </a:solidFill>
              </a:defRPr>
            </a:lvl1pPr>
          </a:lstStyle>
          <a:p>
            <a:endParaRPr lang="en-US"/>
          </a:p>
        </p:txBody>
      </p:sp>
      <p:sp>
        <p:nvSpPr>
          <p:cNvPr id="788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02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88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6425"/>
            <a:ext cx="50292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88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 b="0">
                <a:solidFill>
                  <a:srgbClr val="000052"/>
                </a:solidFill>
              </a:defRPr>
            </a:lvl1pPr>
          </a:lstStyle>
          <a:p>
            <a:fld id="{AE825233-37C7-4EA0-914D-215BCF8766F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30265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825233-37C7-4EA0-914D-215BCF8766F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385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" y="0"/>
            <a:ext cx="12189993" cy="6858000"/>
          </a:xfrm>
          <a:prstGeom prst="rect">
            <a:avLst/>
          </a:prstGeom>
        </p:spPr>
      </p:pic>
      <p:sp>
        <p:nvSpPr>
          <p:cNvPr id="40601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64167" y="2535238"/>
            <a:ext cx="9738784" cy="1187450"/>
          </a:xfrm>
        </p:spPr>
        <p:txBody>
          <a:bodyPr anchor="t"/>
          <a:lstStyle>
            <a:lvl1pPr>
              <a:lnSpc>
                <a:spcPct val="80000"/>
              </a:lnSpc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0601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64167" y="4681539"/>
            <a:ext cx="9738784" cy="1273175"/>
          </a:xfrm>
        </p:spPr>
        <p:txBody>
          <a:bodyPr/>
          <a:lstStyle>
            <a:lvl1pPr>
              <a:defRPr sz="2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45683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tx1"/>
                </a:solidFill>
              </a:defRPr>
            </a:lvl1pPr>
          </a:lstStyle>
          <a:p>
            <a:fld id="{51AC3CF6-25CD-4E75-9FFD-C5B9E43CD78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45683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tx1"/>
                </a:solidFill>
              </a:defRPr>
            </a:lvl1pPr>
          </a:lstStyle>
          <a:p>
            <a:fld id="{51AC3CF6-25CD-4E75-9FFD-C5B9E43CD78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45683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tx1"/>
                </a:solidFill>
              </a:defRPr>
            </a:lvl1pPr>
          </a:lstStyle>
          <a:p>
            <a:fld id="{51AC3CF6-25CD-4E75-9FFD-C5B9E43CD78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369650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71062"/>
            <a:ext cx="11182351" cy="6207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774700" y="935239"/>
            <a:ext cx="10651067" cy="4928351"/>
          </a:xfrm>
        </p:spPr>
        <p:txBody>
          <a:bodyPr/>
          <a:lstStyle/>
          <a:p>
            <a:pPr lvl="0"/>
            <a:r>
              <a:rPr lang="en-US" noProof="0"/>
              <a:t>Click icon to add chart</a:t>
            </a:r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0" y="6381750"/>
            <a:ext cx="711200" cy="476250"/>
          </a:xfrm>
          <a:prstGeom prst="rect">
            <a:avLst/>
          </a:prstGeom>
        </p:spPr>
        <p:txBody>
          <a:bodyPr/>
          <a:lstStyle>
            <a:lvl1pPr eaLnBrk="0" hangingPunct="0">
              <a:spcBef>
                <a:spcPct val="50000"/>
              </a:spcBef>
              <a:defRPr>
                <a:latin typeface="Arial" charset="0"/>
              </a:defRPr>
            </a:lvl1pPr>
          </a:lstStyle>
          <a:p>
            <a:pPr>
              <a:defRPr/>
            </a:pPr>
            <a:fld id="{3F0D7412-C965-42BD-AD3B-47678C845832}" type="slidenum">
              <a:rPr lang="en-US">
                <a:solidFill>
                  <a:srgbClr val="FAFAFA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AFAF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731198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59884" y="293023"/>
            <a:ext cx="11182349" cy="62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55" name="Rectangle 31"/>
          <p:cNvSpPr>
            <a:spLocks noGrp="1" noChangeArrowheads="1"/>
          </p:cNvSpPr>
          <p:nvPr>
            <p:ph type="body" idx="1"/>
          </p:nvPr>
        </p:nvSpPr>
        <p:spPr bwMode="auto">
          <a:xfrm>
            <a:off x="774700" y="1083598"/>
            <a:ext cx="10651067" cy="4795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78" name="Text Box 54"/>
          <p:cNvSpPr txBox="1">
            <a:spLocks noChangeArrowheads="1"/>
          </p:cNvSpPr>
          <p:nvPr/>
        </p:nvSpPr>
        <p:spPr bwMode="auto">
          <a:xfrm>
            <a:off x="1447800" y="4740276"/>
            <a:ext cx="171026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defTabSz="1066800">
              <a:spcBef>
                <a:spcPct val="50000"/>
              </a:spcBef>
            </a:pPr>
            <a:endParaRPr lang="en-US" sz="2000" b="0">
              <a:solidFill>
                <a:srgbClr val="474747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54889"/>
            <a:ext cx="12192000" cy="90311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329" b="15050"/>
          <a:stretch/>
        </p:blipFill>
        <p:spPr>
          <a:xfrm>
            <a:off x="10977606" y="6030725"/>
            <a:ext cx="1065007" cy="75143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60" r:id="rId4"/>
    <p:sldLayoutId id="2147483658" r:id="rId5"/>
  </p:sldLayoutIdLst>
  <p:transition/>
  <p:txStyles>
    <p:titleStyle>
      <a:lvl1pPr algn="l" defTabSz="889000" rtl="0" eaLnBrk="1" fontAlgn="base" hangingPunct="1">
        <a:lnSpc>
          <a:spcPct val="85000"/>
        </a:lnSpc>
        <a:spcBef>
          <a:spcPct val="0"/>
        </a:spcBef>
        <a:spcAft>
          <a:spcPct val="0"/>
        </a:spcAft>
        <a:buClr>
          <a:srgbClr val="DADDFE"/>
        </a:buClr>
        <a:defRPr sz="3200" b="1">
          <a:solidFill>
            <a:schemeClr val="tx2"/>
          </a:solidFill>
          <a:latin typeface="+mn-lt"/>
          <a:ea typeface="+mj-ea"/>
          <a:cs typeface="+mj-cs"/>
        </a:defRPr>
      </a:lvl1pPr>
      <a:lvl2pPr algn="l" defTabSz="889000" rtl="0" eaLnBrk="1" fontAlgn="base" hangingPunct="1">
        <a:lnSpc>
          <a:spcPct val="85000"/>
        </a:lnSpc>
        <a:spcBef>
          <a:spcPct val="0"/>
        </a:spcBef>
        <a:spcAft>
          <a:spcPct val="0"/>
        </a:spcAft>
        <a:buClr>
          <a:srgbClr val="DADDFE"/>
        </a:buClr>
        <a:defRPr sz="3600">
          <a:solidFill>
            <a:schemeClr val="tx2"/>
          </a:solidFill>
          <a:latin typeface="Arial Black" pitchFamily="34" charset="0"/>
        </a:defRPr>
      </a:lvl2pPr>
      <a:lvl3pPr algn="l" defTabSz="889000" rtl="0" eaLnBrk="1" fontAlgn="base" hangingPunct="1">
        <a:lnSpc>
          <a:spcPct val="85000"/>
        </a:lnSpc>
        <a:spcBef>
          <a:spcPct val="0"/>
        </a:spcBef>
        <a:spcAft>
          <a:spcPct val="0"/>
        </a:spcAft>
        <a:buClr>
          <a:srgbClr val="DADDFE"/>
        </a:buClr>
        <a:defRPr sz="3600">
          <a:solidFill>
            <a:schemeClr val="tx2"/>
          </a:solidFill>
          <a:latin typeface="Arial Black" pitchFamily="34" charset="0"/>
        </a:defRPr>
      </a:lvl3pPr>
      <a:lvl4pPr algn="l" defTabSz="889000" rtl="0" eaLnBrk="1" fontAlgn="base" hangingPunct="1">
        <a:lnSpc>
          <a:spcPct val="85000"/>
        </a:lnSpc>
        <a:spcBef>
          <a:spcPct val="0"/>
        </a:spcBef>
        <a:spcAft>
          <a:spcPct val="0"/>
        </a:spcAft>
        <a:buClr>
          <a:srgbClr val="DADDFE"/>
        </a:buClr>
        <a:defRPr sz="3600">
          <a:solidFill>
            <a:schemeClr val="tx2"/>
          </a:solidFill>
          <a:latin typeface="Arial Black" pitchFamily="34" charset="0"/>
        </a:defRPr>
      </a:lvl4pPr>
      <a:lvl5pPr algn="l" defTabSz="889000" rtl="0" eaLnBrk="1" fontAlgn="base" hangingPunct="1">
        <a:lnSpc>
          <a:spcPct val="85000"/>
        </a:lnSpc>
        <a:spcBef>
          <a:spcPct val="0"/>
        </a:spcBef>
        <a:spcAft>
          <a:spcPct val="0"/>
        </a:spcAft>
        <a:buClr>
          <a:srgbClr val="DADDFE"/>
        </a:buClr>
        <a:defRPr sz="3600">
          <a:solidFill>
            <a:schemeClr val="tx2"/>
          </a:solidFill>
          <a:latin typeface="Arial Black" pitchFamily="34" charset="0"/>
        </a:defRPr>
      </a:lvl5pPr>
      <a:lvl6pPr marL="457200" algn="l" defTabSz="889000" rtl="0" eaLnBrk="1" fontAlgn="base" hangingPunct="1">
        <a:lnSpc>
          <a:spcPct val="85000"/>
        </a:lnSpc>
        <a:spcBef>
          <a:spcPct val="0"/>
        </a:spcBef>
        <a:spcAft>
          <a:spcPct val="0"/>
        </a:spcAft>
        <a:buClr>
          <a:srgbClr val="DADDFE"/>
        </a:buClr>
        <a:defRPr sz="3600">
          <a:solidFill>
            <a:schemeClr val="tx2"/>
          </a:solidFill>
          <a:latin typeface="Arial Black" pitchFamily="34" charset="0"/>
        </a:defRPr>
      </a:lvl6pPr>
      <a:lvl7pPr marL="914400" algn="l" defTabSz="889000" rtl="0" eaLnBrk="1" fontAlgn="base" hangingPunct="1">
        <a:lnSpc>
          <a:spcPct val="85000"/>
        </a:lnSpc>
        <a:spcBef>
          <a:spcPct val="0"/>
        </a:spcBef>
        <a:spcAft>
          <a:spcPct val="0"/>
        </a:spcAft>
        <a:buClr>
          <a:srgbClr val="DADDFE"/>
        </a:buClr>
        <a:defRPr sz="3600">
          <a:solidFill>
            <a:schemeClr val="tx2"/>
          </a:solidFill>
          <a:latin typeface="Arial Black" pitchFamily="34" charset="0"/>
        </a:defRPr>
      </a:lvl7pPr>
      <a:lvl8pPr marL="1371600" algn="l" defTabSz="889000" rtl="0" eaLnBrk="1" fontAlgn="base" hangingPunct="1">
        <a:lnSpc>
          <a:spcPct val="85000"/>
        </a:lnSpc>
        <a:spcBef>
          <a:spcPct val="0"/>
        </a:spcBef>
        <a:spcAft>
          <a:spcPct val="0"/>
        </a:spcAft>
        <a:buClr>
          <a:srgbClr val="DADDFE"/>
        </a:buClr>
        <a:defRPr sz="3600">
          <a:solidFill>
            <a:schemeClr val="tx2"/>
          </a:solidFill>
          <a:latin typeface="Arial Black" pitchFamily="34" charset="0"/>
        </a:defRPr>
      </a:lvl8pPr>
      <a:lvl9pPr marL="1828800" algn="l" defTabSz="889000" rtl="0" eaLnBrk="1" fontAlgn="base" hangingPunct="1">
        <a:lnSpc>
          <a:spcPct val="85000"/>
        </a:lnSpc>
        <a:spcBef>
          <a:spcPct val="0"/>
        </a:spcBef>
        <a:spcAft>
          <a:spcPct val="0"/>
        </a:spcAft>
        <a:buClr>
          <a:srgbClr val="DADDFE"/>
        </a:buClr>
        <a:defRPr sz="3600">
          <a:solidFill>
            <a:schemeClr val="tx2"/>
          </a:solidFill>
          <a:latin typeface="Arial Black" pitchFamily="34" charset="0"/>
        </a:defRPr>
      </a:lvl9pPr>
    </p:titleStyle>
    <p:bodyStyle>
      <a:lvl1pPr algn="l" defTabSz="889000" rtl="0" eaLnBrk="1" fontAlgn="base" hangingPunct="1">
        <a:lnSpc>
          <a:spcPct val="88000"/>
        </a:lnSpc>
        <a:spcBef>
          <a:spcPct val="50000"/>
        </a:spcBef>
        <a:spcAft>
          <a:spcPct val="0"/>
        </a:spcAft>
        <a:buClr>
          <a:schemeClr val="tx1"/>
        </a:buClr>
        <a:buSzPct val="90000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398463" indent="-284163" algn="l" defTabSz="889000" rtl="0" eaLnBrk="1" fontAlgn="base" hangingPunct="1">
        <a:lnSpc>
          <a:spcPct val="88000"/>
        </a:lnSpc>
        <a:spcBef>
          <a:spcPct val="35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latin typeface="+mn-lt"/>
        </a:defRPr>
      </a:lvl2pPr>
      <a:lvl3pPr marL="804863" indent="-292100" algn="l" defTabSz="889000" rtl="0" eaLnBrk="1" fontAlgn="base" hangingPunct="1">
        <a:lnSpc>
          <a:spcPct val="88000"/>
        </a:lnSpc>
        <a:spcBef>
          <a:spcPct val="25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3pPr>
      <a:lvl4pPr marL="1201738" indent="-282575" algn="l" defTabSz="889000" rtl="0" eaLnBrk="1" fontAlgn="base" hangingPunct="1">
        <a:lnSpc>
          <a:spcPct val="88000"/>
        </a:lnSpc>
        <a:spcBef>
          <a:spcPct val="15000"/>
        </a:spcBef>
        <a:spcAft>
          <a:spcPct val="0"/>
        </a:spcAft>
        <a:buClr>
          <a:schemeClr val="tx1"/>
        </a:buClr>
        <a:buSzPct val="80000"/>
        <a:buFont typeface="Arial" charset="0"/>
        <a:buChar char="–"/>
        <a:defRPr sz="2800">
          <a:solidFill>
            <a:schemeClr val="tx1"/>
          </a:solidFill>
          <a:latin typeface="+mn-lt"/>
        </a:defRPr>
      </a:lvl4pPr>
      <a:lvl5pPr marL="1600200" indent="-284163" algn="l" defTabSz="889000" rtl="0" eaLnBrk="1" fontAlgn="base" hangingPunct="1">
        <a:lnSpc>
          <a:spcPct val="88000"/>
        </a:lnSpc>
        <a:spcBef>
          <a:spcPct val="5000"/>
        </a:spcBef>
        <a:spcAft>
          <a:spcPct val="0"/>
        </a:spcAft>
        <a:buClr>
          <a:schemeClr val="tx1"/>
        </a:buClr>
        <a:buSzPct val="80000"/>
        <a:buChar char="o"/>
        <a:defRPr sz="2800">
          <a:solidFill>
            <a:schemeClr val="tx1"/>
          </a:solidFill>
          <a:latin typeface="+mn-lt"/>
        </a:defRPr>
      </a:lvl5pPr>
      <a:lvl6pPr marL="2057400" indent="-284163" algn="l" defTabSz="889000" rtl="0" eaLnBrk="1" fontAlgn="base" hangingPunct="1">
        <a:lnSpc>
          <a:spcPct val="88000"/>
        </a:lnSpc>
        <a:spcBef>
          <a:spcPct val="5000"/>
        </a:spcBef>
        <a:spcAft>
          <a:spcPct val="0"/>
        </a:spcAft>
        <a:buClr>
          <a:schemeClr val="tx1"/>
        </a:buClr>
        <a:buSzPct val="80000"/>
        <a:buChar char="o"/>
        <a:defRPr sz="2800">
          <a:solidFill>
            <a:schemeClr val="tx1"/>
          </a:solidFill>
          <a:latin typeface="+mn-lt"/>
        </a:defRPr>
      </a:lvl6pPr>
      <a:lvl7pPr marL="2514600" indent="-284163" algn="l" defTabSz="889000" rtl="0" eaLnBrk="1" fontAlgn="base" hangingPunct="1">
        <a:lnSpc>
          <a:spcPct val="88000"/>
        </a:lnSpc>
        <a:spcBef>
          <a:spcPct val="5000"/>
        </a:spcBef>
        <a:spcAft>
          <a:spcPct val="0"/>
        </a:spcAft>
        <a:buClr>
          <a:schemeClr val="tx1"/>
        </a:buClr>
        <a:buSzPct val="80000"/>
        <a:buChar char="o"/>
        <a:defRPr sz="2800">
          <a:solidFill>
            <a:schemeClr val="tx1"/>
          </a:solidFill>
          <a:latin typeface="+mn-lt"/>
        </a:defRPr>
      </a:lvl7pPr>
      <a:lvl8pPr marL="2971800" indent="-284163" algn="l" defTabSz="889000" rtl="0" eaLnBrk="1" fontAlgn="base" hangingPunct="1">
        <a:lnSpc>
          <a:spcPct val="88000"/>
        </a:lnSpc>
        <a:spcBef>
          <a:spcPct val="5000"/>
        </a:spcBef>
        <a:spcAft>
          <a:spcPct val="0"/>
        </a:spcAft>
        <a:buClr>
          <a:schemeClr val="tx1"/>
        </a:buClr>
        <a:buSzPct val="80000"/>
        <a:buChar char="o"/>
        <a:defRPr sz="2800">
          <a:solidFill>
            <a:schemeClr val="tx1"/>
          </a:solidFill>
          <a:latin typeface="+mn-lt"/>
        </a:defRPr>
      </a:lvl8pPr>
      <a:lvl9pPr marL="3429000" indent="-284163" algn="l" defTabSz="889000" rtl="0" eaLnBrk="1" fontAlgn="base" hangingPunct="1">
        <a:lnSpc>
          <a:spcPct val="88000"/>
        </a:lnSpc>
        <a:spcBef>
          <a:spcPct val="5000"/>
        </a:spcBef>
        <a:spcAft>
          <a:spcPct val="0"/>
        </a:spcAft>
        <a:buClr>
          <a:schemeClr val="tx1"/>
        </a:buClr>
        <a:buSzPct val="80000"/>
        <a:buChar char="o"/>
        <a:defRPr sz="28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dirty="0"/>
              <a:t>2019 COSA Working Group on Medical Student Well-being: </a:t>
            </a:r>
            <a:br>
              <a:rPr lang="en-US" sz="2800" dirty="0"/>
            </a:br>
            <a:r>
              <a:rPr lang="en-US" sz="2800" dirty="0"/>
              <a:t>Group roles and responsibilities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30124" y="1236911"/>
            <a:ext cx="35560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COSA Working Group on Medical Student Well-being</a:t>
            </a:r>
          </a:p>
          <a:p>
            <a:endParaRPr lang="en-US" sz="1800" dirty="0">
              <a:solidFill>
                <a:schemeClr val="tx1"/>
              </a:solidFill>
            </a:endParaRPr>
          </a:p>
          <a:p>
            <a:r>
              <a:rPr lang="en-US" sz="1400" dirty="0">
                <a:solidFill>
                  <a:schemeClr val="tx1"/>
                </a:solidFill>
              </a:rPr>
              <a:t>Co-create and help socialize AAMC-delivered resources and foster a learning community of stakeholders to support AAMC Student Well-Being goals</a:t>
            </a:r>
          </a:p>
          <a:p>
            <a:pPr marL="342900" indent="-342900">
              <a:spcAft>
                <a:spcPts val="800"/>
              </a:spcAft>
              <a:buFont typeface="+mj-lt"/>
              <a:buAutoNum type="arabicPeriod"/>
            </a:pPr>
            <a:r>
              <a:rPr lang="en-US" sz="1400" b="0" dirty="0">
                <a:solidFill>
                  <a:schemeClr val="tx1"/>
                </a:solidFill>
              </a:rPr>
              <a:t>Support the vetting of resources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</a:p>
          <a:p>
            <a:pPr marL="342900" indent="-342900">
              <a:spcAft>
                <a:spcPts val="800"/>
              </a:spcAft>
              <a:buFont typeface="+mj-lt"/>
              <a:buAutoNum type="arabicPeriod"/>
            </a:pPr>
            <a:r>
              <a:rPr lang="en-US" sz="1400" b="0" dirty="0">
                <a:solidFill>
                  <a:schemeClr val="tx1"/>
                </a:solidFill>
              </a:rPr>
              <a:t>Provide user feedback and suggestions on ways to advance student well-being, communication plans, and constituent engagement</a:t>
            </a:r>
          </a:p>
          <a:p>
            <a:pPr marL="342900" indent="-342900">
              <a:spcAft>
                <a:spcPts val="800"/>
              </a:spcAft>
              <a:buFont typeface="+mj-lt"/>
              <a:buAutoNum type="arabicPeriod"/>
            </a:pPr>
            <a:r>
              <a:rPr lang="en-US" sz="1400" b="0" dirty="0">
                <a:solidFill>
                  <a:schemeClr val="tx1"/>
                </a:solidFill>
              </a:rPr>
              <a:t>Identify gaps, opportunities, and collaborations related to student well-being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sz="1400" b="0" dirty="0">
                <a:solidFill>
                  <a:schemeClr val="tx1"/>
                </a:solidFill>
              </a:rPr>
              <a:t>Participate in socializing student well-being and larger AAMC well-being efforts to the broader GSA community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33925" y="1236911"/>
            <a:ext cx="3234265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COSA</a:t>
            </a:r>
          </a:p>
          <a:p>
            <a:endParaRPr lang="en-US" sz="1800" b="0" dirty="0">
              <a:solidFill>
                <a:schemeClr val="tx1"/>
              </a:solidFill>
            </a:endParaRPr>
          </a:p>
          <a:p>
            <a:endParaRPr lang="en-US" sz="1800" b="0" dirty="0">
              <a:solidFill>
                <a:schemeClr val="tx1"/>
              </a:solidFill>
            </a:endParaRPr>
          </a:p>
          <a:p>
            <a:r>
              <a:rPr lang="en-US" sz="1400" dirty="0">
                <a:solidFill>
                  <a:schemeClr val="tx1"/>
                </a:solidFill>
              </a:rPr>
              <a:t>Provide guidance on national policy and procedural issues regarding Student Well-Being</a:t>
            </a:r>
          </a:p>
          <a:p>
            <a:pPr marL="233363" indent="-233363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400" b="0" dirty="0">
                <a:solidFill>
                  <a:schemeClr val="tx1"/>
                </a:solidFill>
              </a:rPr>
              <a:t>Ensure alignment with AAMC priorities related to well-being</a:t>
            </a:r>
          </a:p>
          <a:p>
            <a:pPr marL="234950" indent="-2349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400" b="0" dirty="0">
                <a:solidFill>
                  <a:schemeClr val="tx1"/>
                </a:solidFill>
              </a:rPr>
              <a:t>Coordinate, in consultation with GSA leadership, the gathering and dissemination of student well-being resources</a:t>
            </a:r>
          </a:p>
          <a:p>
            <a:pPr marL="234950" indent="-2349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400" b="0" dirty="0">
                <a:solidFill>
                  <a:schemeClr val="tx1"/>
                </a:solidFill>
              </a:rPr>
              <a:t>Be the communication liaison to the GSA Steering Committee</a:t>
            </a:r>
          </a:p>
          <a:p>
            <a:pPr marL="457200" indent="-285750">
              <a:buFont typeface="Arial" panose="020B0604020202020204" pitchFamily="34" charset="0"/>
              <a:buChar char="•"/>
            </a:pPr>
            <a:endParaRPr lang="en-US" sz="1400" b="0" dirty="0">
              <a:solidFill>
                <a:schemeClr val="tx1"/>
              </a:solidFill>
            </a:endParaRPr>
          </a:p>
          <a:p>
            <a:pPr marL="457200" indent="-285750">
              <a:buFont typeface="Arial" panose="020B0604020202020204" pitchFamily="34" charset="0"/>
              <a:buChar char="•"/>
            </a:pPr>
            <a:endParaRPr lang="en-US" sz="1400" b="0" dirty="0">
              <a:solidFill>
                <a:schemeClr val="tx1"/>
              </a:solidFill>
            </a:endParaRPr>
          </a:p>
          <a:p>
            <a:pPr marL="457200" indent="-285750">
              <a:buFont typeface="Arial" panose="020B0604020202020204" pitchFamily="34" charset="0"/>
              <a:buChar char="•"/>
            </a:pPr>
            <a:endParaRPr lang="en-US" sz="1200" b="0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15991" y="1236911"/>
            <a:ext cx="3378199" cy="25340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GSA Steering Committee</a:t>
            </a:r>
          </a:p>
          <a:p>
            <a:endParaRPr lang="en-US" sz="1800" b="0" dirty="0">
              <a:solidFill>
                <a:schemeClr val="tx1"/>
              </a:solidFill>
            </a:endParaRPr>
          </a:p>
          <a:p>
            <a:endParaRPr lang="en-US" sz="1800" b="0" dirty="0">
              <a:solidFill>
                <a:schemeClr val="tx1"/>
              </a:solidFill>
            </a:endParaRPr>
          </a:p>
          <a:p>
            <a:r>
              <a:rPr lang="en-US" sz="1400" dirty="0">
                <a:solidFill>
                  <a:schemeClr val="tx1"/>
                </a:solidFill>
              </a:rPr>
              <a:t>Oversee the student well-being efforts on behalf of the AAMC GSA</a:t>
            </a:r>
          </a:p>
          <a:p>
            <a:pPr marL="234950" indent="-233363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400" b="0" dirty="0">
                <a:solidFill>
                  <a:schemeClr val="tx1"/>
                </a:solidFill>
              </a:rPr>
              <a:t>Ensures accountability and alignment larger AAMC well-being efforts</a:t>
            </a:r>
          </a:p>
          <a:p>
            <a:pPr marL="234950" indent="-233363">
              <a:buFont typeface="Arial" panose="020B0604020202020204" pitchFamily="34" charset="0"/>
              <a:buChar char="•"/>
            </a:pPr>
            <a:r>
              <a:rPr lang="en-US" sz="1400" b="0" dirty="0">
                <a:solidFill>
                  <a:schemeClr val="tx1"/>
                </a:solidFill>
              </a:rPr>
              <a:t>Determines length of service of the ad hoc working group</a:t>
            </a:r>
          </a:p>
          <a:p>
            <a:pPr marL="457200" indent="-285750">
              <a:buFont typeface="Arial" panose="020B0604020202020204" pitchFamily="34" charset="0"/>
              <a:buChar char="•"/>
            </a:pPr>
            <a:endParaRPr lang="en-US" sz="14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4506233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88EBA-9658-420A-8ACA-681BFFAD6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Reporting structure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F9C62CD-0CE8-40D0-BE4B-E719A7F4A6DB}"/>
              </a:ext>
            </a:extLst>
          </p:cNvPr>
          <p:cNvSpPr/>
          <p:nvPr/>
        </p:nvSpPr>
        <p:spPr bwMode="auto">
          <a:xfrm>
            <a:off x="1164335" y="1120244"/>
            <a:ext cx="2999232" cy="1124712"/>
          </a:xfrm>
          <a:prstGeom prst="round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GSA Steering Committee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96A9807-F799-4E4A-94E7-1F7FE657C303}"/>
              </a:ext>
            </a:extLst>
          </p:cNvPr>
          <p:cNvSpPr/>
          <p:nvPr/>
        </p:nvSpPr>
        <p:spPr bwMode="auto">
          <a:xfrm>
            <a:off x="1127759" y="2816896"/>
            <a:ext cx="2999232" cy="1124712"/>
          </a:xfrm>
          <a:prstGeom prst="round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GSA Committee on Studen</a:t>
            </a:r>
            <a:r>
              <a:rPr lang="en-US" dirty="0">
                <a:solidFill>
                  <a:schemeClr val="tx1"/>
                </a:solidFill>
              </a:rPr>
              <a:t>t Affairs (COSA)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C69A36B-F157-4BF3-82ED-C50559A822E4}"/>
              </a:ext>
            </a:extLst>
          </p:cNvPr>
          <p:cNvSpPr/>
          <p:nvPr/>
        </p:nvSpPr>
        <p:spPr bwMode="auto">
          <a:xfrm>
            <a:off x="1146048" y="4513548"/>
            <a:ext cx="2999232" cy="1123712"/>
          </a:xfrm>
          <a:prstGeom prst="round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GSA COSA </a:t>
            </a:r>
            <a:r>
              <a:rPr lang="en-US" dirty="0">
                <a:solidFill>
                  <a:schemeClr val="tx1"/>
                </a:solidFill>
              </a:rPr>
              <a:t>Working Group on Medical Student Well-being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9279658-18E2-4A70-9A6A-C8E505BF370D}"/>
              </a:ext>
            </a:extLst>
          </p:cNvPr>
          <p:cNvSpPr/>
          <p:nvPr/>
        </p:nvSpPr>
        <p:spPr bwMode="auto">
          <a:xfrm>
            <a:off x="7936992" y="1120244"/>
            <a:ext cx="2670048" cy="1631216"/>
          </a:xfrm>
          <a:prstGeom prst="rect">
            <a:avLst/>
          </a:prstGeom>
          <a:noFill/>
          <a:ln w="222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</a:rPr>
              <a:t>Alignment with AAMC leadership and overall priorities and strategic plan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1" name="Right Arrow 2">
            <a:extLst>
              <a:ext uri="{FF2B5EF4-FFF2-40B4-BE49-F238E27FC236}">
                <a16:creationId xmlns:a16="http://schemas.microsoft.com/office/drawing/2014/main" id="{7DE5D66C-C95D-4855-AB75-CD4E4FF55126}"/>
              </a:ext>
            </a:extLst>
          </p:cNvPr>
          <p:cNvSpPr/>
          <p:nvPr/>
        </p:nvSpPr>
        <p:spPr bwMode="auto">
          <a:xfrm>
            <a:off x="5973956" y="1244603"/>
            <a:ext cx="754203" cy="620712"/>
          </a:xfrm>
          <a:prstGeom prst="rightArrow">
            <a:avLst>
              <a:gd name="adj1" fmla="val 25442"/>
              <a:gd name="adj2" fmla="val 44107"/>
            </a:avLst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id="{DBA8E907-722B-4C9F-AC5B-513F4088C2D9}"/>
              </a:ext>
            </a:extLst>
          </p:cNvPr>
          <p:cNvSpPr/>
          <p:nvPr/>
        </p:nvSpPr>
        <p:spPr bwMode="auto">
          <a:xfrm rot="10800000">
            <a:off x="2523743" y="2331266"/>
            <a:ext cx="280416" cy="353568"/>
          </a:xfrm>
          <a:prstGeom prst="downArrow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3" name="Arrow: Down 12">
            <a:extLst>
              <a:ext uri="{FF2B5EF4-FFF2-40B4-BE49-F238E27FC236}">
                <a16:creationId xmlns:a16="http://schemas.microsoft.com/office/drawing/2014/main" id="{45450FAD-FFBF-47D7-A88E-6E604B850B97}"/>
              </a:ext>
            </a:extLst>
          </p:cNvPr>
          <p:cNvSpPr/>
          <p:nvPr/>
        </p:nvSpPr>
        <p:spPr bwMode="auto">
          <a:xfrm rot="10800000">
            <a:off x="2487168" y="4040109"/>
            <a:ext cx="280416" cy="353568"/>
          </a:xfrm>
          <a:prstGeom prst="downArrow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1616179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DVSETTINGS" val="1"/>
  <p:tag name="ADVSHOWMETER" val="0"/>
  <p:tag name="ADVGLOBALTRANSITION" val="-1"/>
  <p:tag name="ADVSCREENWIDTH" val="800"/>
  <p:tag name="ADVSCREENHEIGHT" val="600"/>
  <p:tag name="ADVFASTTRANSITIONS" val="1"/>
  <p:tag name="ADVGAMMA" val="0.000000"/>
  <p:tag name="ADVDIMBULLETS" val="0"/>
  <p:tag name="ADVPANSCAN" val="0"/>
  <p:tag name="ADVBEVELING" val="0"/>
  <p:tag name="ADVSHADOWS" val="1"/>
  <p:tag name="ADVAATEXT" val="1"/>
  <p:tag name="ADVAASHAPES" val="1"/>
  <p:tag name="MMPROD_NEXTUNIQUEID" val="10010"/>
  <p:tag name="MMPROD_UIDATA" val="&lt;database version=&quot;7.0&quot;&gt;&lt;object type=&quot;1&quot; unique_id=&quot;10001&quot;&gt;&lt;object type=&quot;8&quot; unique_id=&quot;217895&quot;&gt;&lt;/object&gt;&lt;object type=&quot;2&quot; unique_id=&quot;217896&quot;&gt;&lt;object type=&quot;3&quot; unique_id=&quot;217897&quot;&gt;&lt;property id=&quot;20148&quot; value=&quot;5&quot;/&gt;&lt;property id=&quot;20300&quot; value=&quot;Slide 1&quot;/&gt;&lt;property id=&quot;20307&quot; value=&quot;257&quot;/&gt;&lt;/object&gt;&lt;object type=&quot;3&quot; unique_id=&quot;217898&quot;&gt;&lt;property id=&quot;20148&quot; value=&quot;5&quot;/&gt;&lt;property id=&quot;20300&quot; value=&quot;Slide 2 - &amp;quot;Add Chart title&amp;quot;&quot;/&gt;&lt;property id=&quot;20307&quot; value=&quot;566&quot;/&gt;&lt;/object&gt;&lt;object type=&quot;3&quot; unique_id=&quot;217899&quot;&gt;&lt;property id=&quot;20148&quot; value=&quot;5&quot;/&gt;&lt;property id=&quot;20300&quot; value=&quot;Slide 3 - &amp;quot;Chart template&amp;quot;&quot;/&gt;&lt;property id=&quot;20307&quot; value=&quot;567&quot;/&gt;&lt;/object&gt;&lt;object type=&quot;3&quot; unique_id=&quot;217900&quot;&gt;&lt;property id=&quot;20148&quot; value=&quot;5&quot;/&gt;&lt;property id=&quot;20300&quot; value=&quot;Slide 4&quot;/&gt;&lt;property id=&quot;20307&quot; value=&quot;561&quot;/&gt;&lt;/object&gt;&lt;/object&gt;&lt;/object&gt;&lt;/database&gt;"/>
  <p:tag name="SECTOMILLISECCONVERTED" val="1"/>
  <p:tag name="ARTICULATE_PROJECT_OPEN" val="0"/>
</p:tagLst>
</file>

<file path=ppt/theme/theme1.xml><?xml version="1.0" encoding="utf-8"?>
<a:theme xmlns:a="http://schemas.openxmlformats.org/drawingml/2006/main" name="AAMC White template">
  <a:themeElements>
    <a:clrScheme name="DGK Template">
      <a:dk1>
        <a:srgbClr val="013D79"/>
      </a:dk1>
      <a:lt1>
        <a:srgbClr val="FFFFFF"/>
      </a:lt1>
      <a:dk2>
        <a:srgbClr val="013D79"/>
      </a:dk2>
      <a:lt2>
        <a:srgbClr val="FFFFFF"/>
      </a:lt2>
      <a:accent1>
        <a:srgbClr val="FCB040"/>
      </a:accent1>
      <a:accent2>
        <a:srgbClr val="7A003B"/>
      </a:accent2>
      <a:accent3>
        <a:srgbClr val="99D08F"/>
      </a:accent3>
      <a:accent4>
        <a:srgbClr val="1BB7AC"/>
      </a:accent4>
      <a:accent5>
        <a:srgbClr val="91A5A6"/>
      </a:accent5>
      <a:accent6>
        <a:srgbClr val="547BB2"/>
      </a:accent6>
      <a:hlink>
        <a:srgbClr val="013D79"/>
      </a:hlink>
      <a:folHlink>
        <a:srgbClr val="013D79"/>
      </a:folHlink>
    </a:clrScheme>
    <a:fontScheme name="AAMC White templat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22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22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AMC White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MC White 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MC White 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MC White 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MC White 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MC White 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MC White 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MC White template 8">
        <a:dk1>
          <a:srgbClr val="339866"/>
        </a:dk1>
        <a:lt1>
          <a:srgbClr val="FAFAFA"/>
        </a:lt1>
        <a:dk2>
          <a:srgbClr val="092F6D"/>
        </a:dk2>
        <a:lt2>
          <a:srgbClr val="FEBD67"/>
        </a:lt2>
        <a:accent1>
          <a:srgbClr val="C2C93F"/>
        </a:accent1>
        <a:accent2>
          <a:srgbClr val="54609E"/>
        </a:accent2>
        <a:accent3>
          <a:srgbClr val="AAADBA"/>
        </a:accent3>
        <a:accent4>
          <a:srgbClr val="D6D6D6"/>
        </a:accent4>
        <a:accent5>
          <a:srgbClr val="DDE1AF"/>
        </a:accent5>
        <a:accent6>
          <a:srgbClr val="4B568F"/>
        </a:accent6>
        <a:hlink>
          <a:srgbClr val="FFFFFF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MC White template 9">
        <a:dk1>
          <a:srgbClr val="339866"/>
        </a:dk1>
        <a:lt1>
          <a:srgbClr val="FAFAFA"/>
        </a:lt1>
        <a:dk2>
          <a:srgbClr val="092F6D"/>
        </a:dk2>
        <a:lt2>
          <a:srgbClr val="FEBD67"/>
        </a:lt2>
        <a:accent1>
          <a:srgbClr val="339866"/>
        </a:accent1>
        <a:accent2>
          <a:srgbClr val="C1C83F"/>
        </a:accent2>
        <a:accent3>
          <a:srgbClr val="AAADBA"/>
        </a:accent3>
        <a:accent4>
          <a:srgbClr val="D6D6D6"/>
        </a:accent4>
        <a:accent5>
          <a:srgbClr val="ADCAB8"/>
        </a:accent5>
        <a:accent6>
          <a:srgbClr val="AFB538"/>
        </a:accent6>
        <a:hlink>
          <a:srgbClr val="FFFFFF"/>
        </a:hlink>
        <a:folHlink>
          <a:srgbClr val="54609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MC White template 10">
        <a:dk1>
          <a:srgbClr val="8E0000"/>
        </a:dk1>
        <a:lt1>
          <a:srgbClr val="FAFAFA"/>
        </a:lt1>
        <a:dk2>
          <a:srgbClr val="092F6D"/>
        </a:dk2>
        <a:lt2>
          <a:srgbClr val="FEBD67"/>
        </a:lt2>
        <a:accent1>
          <a:srgbClr val="339866"/>
        </a:accent1>
        <a:accent2>
          <a:srgbClr val="C1C83F"/>
        </a:accent2>
        <a:accent3>
          <a:srgbClr val="AAADBA"/>
        </a:accent3>
        <a:accent4>
          <a:srgbClr val="D6D6D6"/>
        </a:accent4>
        <a:accent5>
          <a:srgbClr val="ADCAB8"/>
        </a:accent5>
        <a:accent6>
          <a:srgbClr val="AFB538"/>
        </a:accent6>
        <a:hlink>
          <a:srgbClr val="FFFFFF"/>
        </a:hlink>
        <a:folHlink>
          <a:srgbClr val="54609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MC White template 11">
        <a:dk1>
          <a:srgbClr val="092F6D"/>
        </a:dk1>
        <a:lt1>
          <a:srgbClr val="F9F9F9"/>
        </a:lt1>
        <a:dk2>
          <a:srgbClr val="092F6D"/>
        </a:dk2>
        <a:lt2>
          <a:srgbClr val="475185"/>
        </a:lt2>
        <a:accent1>
          <a:srgbClr val="CE6F18"/>
        </a:accent1>
        <a:accent2>
          <a:srgbClr val="C1C83F"/>
        </a:accent2>
        <a:accent3>
          <a:srgbClr val="FBFBFB"/>
        </a:accent3>
        <a:accent4>
          <a:srgbClr val="06275C"/>
        </a:accent4>
        <a:accent5>
          <a:srgbClr val="E3BBAB"/>
        </a:accent5>
        <a:accent6>
          <a:srgbClr val="AFB538"/>
        </a:accent6>
        <a:hlink>
          <a:srgbClr val="092F6D"/>
        </a:hlink>
        <a:folHlink>
          <a:srgbClr val="3397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MC White template 12">
        <a:dk1>
          <a:srgbClr val="092F6D"/>
        </a:dk1>
        <a:lt1>
          <a:srgbClr val="FFFFFF"/>
        </a:lt1>
        <a:dk2>
          <a:srgbClr val="092F6D"/>
        </a:dk2>
        <a:lt2>
          <a:srgbClr val="475185"/>
        </a:lt2>
        <a:accent1>
          <a:srgbClr val="CE6F18"/>
        </a:accent1>
        <a:accent2>
          <a:srgbClr val="C1C83F"/>
        </a:accent2>
        <a:accent3>
          <a:srgbClr val="FFFFFF"/>
        </a:accent3>
        <a:accent4>
          <a:srgbClr val="06275C"/>
        </a:accent4>
        <a:accent5>
          <a:srgbClr val="E3BBAB"/>
        </a:accent5>
        <a:accent6>
          <a:srgbClr val="AFB538"/>
        </a:accent6>
        <a:hlink>
          <a:srgbClr val="092F6D"/>
        </a:hlink>
        <a:folHlink>
          <a:srgbClr val="3397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MC White template 13">
        <a:dk1>
          <a:srgbClr val="092F6D"/>
        </a:dk1>
        <a:lt1>
          <a:srgbClr val="FFFFFF"/>
        </a:lt1>
        <a:dk2>
          <a:srgbClr val="092F6D"/>
        </a:dk2>
        <a:lt2>
          <a:srgbClr val="475185"/>
        </a:lt2>
        <a:accent1>
          <a:srgbClr val="800000"/>
        </a:accent1>
        <a:accent2>
          <a:srgbClr val="809195"/>
        </a:accent2>
        <a:accent3>
          <a:srgbClr val="FFFFFF"/>
        </a:accent3>
        <a:accent4>
          <a:srgbClr val="06275C"/>
        </a:accent4>
        <a:accent5>
          <a:srgbClr val="C0AAAA"/>
        </a:accent5>
        <a:accent6>
          <a:srgbClr val="738387"/>
        </a:accent6>
        <a:hlink>
          <a:srgbClr val="092F6D"/>
        </a:hlink>
        <a:folHlink>
          <a:srgbClr val="256F4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Integrated services WIDESCREEN" id="{DCF2066D-6694-4C98-8D9D-5E9E0AAB5332}" vid="{533D3368-9FE2-4B0A-BA67-B146E0E4AE4B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Integrated services WIDESCREEN</Template>
  <TotalTime>233</TotalTime>
  <Words>193</Words>
  <Application>Microsoft Office PowerPoint</Application>
  <PresentationFormat>Widescreen</PresentationFormat>
  <Paragraphs>28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Arial Black</vt:lpstr>
      <vt:lpstr>Wingdings</vt:lpstr>
      <vt:lpstr>AAMC White template</vt:lpstr>
      <vt:lpstr>2019 COSA Working Group on Medical Student Well-being:  Group roles and responsibilities</vt:lpstr>
      <vt:lpstr>Reporting structure</vt:lpstr>
    </vt:vector>
  </TitlesOfParts>
  <Company>AAMC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Brandon Hunter</dc:creator>
  <cp:keywords/>
  <dc:description/>
  <cp:lastModifiedBy>Amy Addams</cp:lastModifiedBy>
  <cp:revision>21</cp:revision>
  <cp:lastPrinted>2004-07-27T15:39:03Z</cp:lastPrinted>
  <dcterms:created xsi:type="dcterms:W3CDTF">2018-05-09T19:13:27Z</dcterms:created>
  <dcterms:modified xsi:type="dcterms:W3CDTF">2019-05-06T20:06:40Z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UseProject">
    <vt:lpwstr>1</vt:lpwstr>
  </property>
  <property fmtid="{D5CDD505-2E9C-101B-9397-08002B2CF9AE}" pid="3" name="ArticulatePath">
    <vt:lpwstr>08-03-13 blue ridge on white</vt:lpwstr>
  </property>
  <property fmtid="{D5CDD505-2E9C-101B-9397-08002B2CF9AE}" pid="4" name="ArticulateGUID">
    <vt:lpwstr>1BAFC813-8BED-4A3F-9159-AB029F61DAE8</vt:lpwstr>
  </property>
  <property fmtid="{D5CDD505-2E9C-101B-9397-08002B2CF9AE}" pid="5" name="ArticulateProjectFull">
    <vt:lpwstr>C:\Users\skurtz\Desktop\DGK White Template.ppta</vt:lpwstr>
  </property>
</Properties>
</file>