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64" r:id="rId3"/>
    <p:sldId id="280" r:id="rId4"/>
    <p:sldId id="276" r:id="rId5"/>
    <p:sldId id="277" r:id="rId6"/>
    <p:sldId id="281" r:id="rId7"/>
    <p:sldId id="290" r:id="rId8"/>
    <p:sldId id="282" r:id="rId9"/>
    <p:sldId id="283" r:id="rId10"/>
  </p:sldIdLst>
  <p:sldSz cx="9144000" cy="6858000" type="screen4x3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ng, Nancy" initials="LN" lastIdx="14" clrIdx="0">
    <p:extLst>
      <p:ext uri="{19B8F6BF-5375-455C-9EA6-DF929625EA0E}">
        <p15:presenceInfo xmlns:p15="http://schemas.microsoft.com/office/powerpoint/2012/main" userId="S-1-5-21-837765318-1294209847-1848903544-51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3" d="100"/>
          <a:sy n="63" d="100"/>
        </p:scale>
        <p:origin x="138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8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58140B4D-D0A4-4601-8E64-D8040DA69124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0" y="1154113"/>
            <a:ext cx="4156075" cy="3117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1"/>
            <a:ext cx="5560060" cy="3636705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7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37EC33AB-CF3E-4EB3-A833-5F5685929A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32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2141" cy="34356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013858"/>
            <a:ext cx="8229600" cy="1297214"/>
          </a:xfrm>
        </p:spPr>
        <p:txBody>
          <a:bodyPr anchor="ctr">
            <a:normAutofit/>
          </a:bodyPr>
          <a:lstStyle>
            <a:lvl1pPr algn="ctr">
              <a:defRPr sz="3600" cap="all">
                <a:latin typeface="Avenir Light"/>
                <a:cs typeface="Avenir 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2953-EB25-364F-98E1-6322234C593C}" type="slidenum">
              <a:rPr/>
              <a:pPr/>
              <a:t>‹#›</a:t>
            </a:fld>
            <a:endParaRPr lang="en-US"/>
          </a:p>
        </p:txBody>
      </p:sp>
      <p:pic>
        <p:nvPicPr>
          <p:cNvPr id="11" name="Picture 10" descr="ADEA_logo-white-tag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743200" y="1089112"/>
            <a:ext cx="3657600" cy="619758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110345" y="6313718"/>
            <a:ext cx="7214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rgbClr val="005D83"/>
                </a:solidFill>
                <a:latin typeface="Avenir LT 65 Medium" panose="020B0603020000020003" pitchFamily="34" charset="0"/>
              </a:rPr>
              <a:t>AMERICAN DENTAL EDUCATION ASSOCIATION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52141" cy="12949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4012"/>
            <a:ext cx="6246586" cy="1444873"/>
          </a:xfrm>
        </p:spPr>
        <p:txBody>
          <a:bodyPr anchor="b">
            <a:normAutofit/>
          </a:bodyPr>
          <a:lstStyle>
            <a:lvl1pPr>
              <a:defRPr sz="3600" cap="none">
                <a:solidFill>
                  <a:schemeClr val="bg1"/>
                </a:solidFill>
                <a:latin typeface="Avenir Light"/>
                <a:cs typeface="Avenir 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2953-EB25-364F-98E1-6322234C593C}" type="slidenum">
              <a:rPr/>
              <a:pPr/>
              <a:t>‹#›</a:t>
            </a:fld>
            <a:endParaRPr lang="en-US"/>
          </a:p>
        </p:txBody>
      </p:sp>
      <p:pic>
        <p:nvPicPr>
          <p:cNvPr id="8" name="Picture 7" descr="ADEA_logo-white-tag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7832" y="798711"/>
            <a:ext cx="1914029" cy="324321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110345" y="6313718"/>
            <a:ext cx="7214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rgbClr val="005D83"/>
                </a:solidFill>
                <a:latin typeface="Avenir LT 65 Medium" panose="020B0603020000020003" pitchFamily="34" charset="0"/>
              </a:rPr>
              <a:t>AMERICAN DENTAL EDUCATION ASSOCIATION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42953-EB25-364F-98E1-6322234C593C}" type="slidenum">
              <a:rPr/>
              <a:pPr/>
              <a:t>‹#›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52141" cy="1294918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200" y="-254012"/>
            <a:ext cx="6246586" cy="1444873"/>
          </a:xfrm>
        </p:spPr>
        <p:txBody>
          <a:bodyPr anchor="b">
            <a:normAutofit/>
          </a:bodyPr>
          <a:lstStyle>
            <a:lvl1pPr>
              <a:defRPr sz="3600" cap="none">
                <a:solidFill>
                  <a:schemeClr val="bg1"/>
                </a:solidFill>
                <a:latin typeface="Avenir Light"/>
                <a:cs typeface="Avenir Ligh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6" name="Picture 15" descr="ADEA_logo-white-taglin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937832" y="798711"/>
            <a:ext cx="1914029" cy="324321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110345" y="6313718"/>
            <a:ext cx="7214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>
                <a:solidFill>
                  <a:srgbClr val="005D83"/>
                </a:solidFill>
                <a:latin typeface="Avenir LT 65 Medium" panose="020B0603020000020003" pitchFamily="34" charset="0"/>
              </a:rPr>
              <a:t>AMERICAN DENTAL EDUCATION ASSOCIATION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B1B91-4105-A04B-B134-BD50D17105BE}" type="datetimeFigureOut">
              <a:rPr lang="en-US"/>
              <a:pPr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42953-EB25-364F-98E1-6322234C593C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Avenir Book"/>
          <a:ea typeface="+mj-ea"/>
          <a:cs typeface="Avenir Book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venir Light"/>
          <a:ea typeface="+mn-ea"/>
          <a:cs typeface="Avenir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venir Light"/>
          <a:ea typeface="+mn-ea"/>
          <a:cs typeface="Avenir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venir Light"/>
          <a:ea typeface="+mn-ea"/>
          <a:cs typeface="Avenir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venir Light"/>
          <a:ea typeface="+mn-ea"/>
          <a:cs typeface="Avenir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venir Light"/>
          <a:ea typeface="+mn-ea"/>
          <a:cs typeface="Avenir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hyperlink" Target="http://www.adea.org/DLOC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hyperlink" Target="http://www.nslds.ed.gov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841138"/>
            <a:ext cx="9066998" cy="1297214"/>
          </a:xfrm>
        </p:spPr>
        <p:txBody>
          <a:bodyPr>
            <a:noAutofit/>
          </a:bodyPr>
          <a:lstStyle/>
          <a:p>
            <a:r>
              <a:rPr lang="en-US" dirty="0" err="1"/>
              <a:t>Aamc</a:t>
            </a:r>
            <a:r>
              <a:rPr lang="en-US" dirty="0"/>
              <a:t>/</a:t>
            </a:r>
            <a:r>
              <a:rPr lang="en-US" dirty="0" err="1"/>
              <a:t>adea</a:t>
            </a:r>
            <a:r>
              <a:rPr lang="en-US" dirty="0"/>
              <a:t> dental loan</a:t>
            </a:r>
            <a:br>
              <a:rPr lang="en-US" dirty="0"/>
            </a:br>
            <a:r>
              <a:rPr lang="en-US" dirty="0"/>
              <a:t> organizer and calculator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38501" y="3563076"/>
            <a:ext cx="9105499" cy="152908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Tips for using the AAMC/ADEA DLOC</a:t>
            </a:r>
          </a:p>
          <a:p>
            <a:r>
              <a:rPr lang="en-US" sz="3600" dirty="0">
                <a:solidFill>
                  <a:schemeClr val="tx1"/>
                </a:solidFill>
              </a:rPr>
              <a:t> to manage your student loans</a:t>
            </a:r>
          </a:p>
          <a:p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Paul S. Garrard, Consultant</a:t>
            </a:r>
          </a:p>
          <a:p>
            <a:r>
              <a:rPr lang="en-US" sz="2000" dirty="0">
                <a:solidFill>
                  <a:schemeClr val="tx1"/>
                </a:solidFill>
              </a:rPr>
              <a:t>American Dental Education Association</a:t>
            </a:r>
          </a:p>
          <a:p>
            <a:r>
              <a:rPr lang="en-US" sz="2000" dirty="0">
                <a:solidFill>
                  <a:schemeClr val="tx1"/>
                </a:solidFill>
              </a:rPr>
              <a:t>January 2020</a:t>
            </a:r>
          </a:p>
          <a:p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04"/>
    </mc:Choice>
    <mc:Fallback xmlns="">
      <p:transition spd="slow" advTm="296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5693" y="97082"/>
            <a:ext cx="6889898" cy="1106424"/>
          </a:xfrm>
        </p:spPr>
        <p:txBody>
          <a:bodyPr>
            <a:noAutofit/>
          </a:bodyPr>
          <a:lstStyle/>
          <a:p>
            <a:r>
              <a:rPr lang="en-US" sz="4000" dirty="0" err="1"/>
              <a:t>AAMC</a:t>
            </a:r>
            <a:r>
              <a:rPr lang="en-US" sz="4000" dirty="0"/>
              <a:t>/ADEA </a:t>
            </a:r>
            <a:r>
              <a:rPr lang="en-US" sz="4000" dirty="0" err="1"/>
              <a:t>DLOC</a:t>
            </a:r>
            <a:r>
              <a:rPr lang="en-US" sz="4000" dirty="0"/>
              <a:t> benefits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47791"/>
            <a:ext cx="8026400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Keep all borrowing in one electronic file.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See impact of additional borrowing on repayment each time you borrow.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Help choose a repayment strategy based on your own debt, repayment objectives and career plans.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Use free for seven years.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8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832"/>
    </mc:Choice>
    <mc:Fallback xmlns="">
      <p:transition spd="slow" advTm="71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97082"/>
            <a:ext cx="6246586" cy="1106424"/>
          </a:xfrm>
        </p:spPr>
        <p:txBody>
          <a:bodyPr>
            <a:normAutofit/>
          </a:bodyPr>
          <a:lstStyle/>
          <a:p>
            <a:r>
              <a:rPr lang="en-US" sz="4000" dirty="0"/>
              <a:t>Getting started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1773237"/>
            <a:ext cx="8218967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Visit </a:t>
            </a:r>
            <a:r>
              <a:rPr lang="en-US" dirty="0">
                <a:hlinkClick r:id="rId4"/>
              </a:rPr>
              <a:t>adea.org/DLOC</a:t>
            </a:r>
            <a:r>
              <a:rPr lang="en-US" dirty="0"/>
              <a:t> and follow instructions for new users: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Create an account with AAMC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Two main sections to </a:t>
            </a:r>
            <a:r>
              <a:rPr lang="en-US" dirty="0" err="1"/>
              <a:t>AAMC</a:t>
            </a:r>
            <a:r>
              <a:rPr lang="en-US" dirty="0"/>
              <a:t>/ADEA </a:t>
            </a:r>
            <a:r>
              <a:rPr lang="en-US" dirty="0" err="1"/>
              <a:t>DLOC</a:t>
            </a:r>
            <a:r>
              <a:rPr lang="en-US" dirty="0"/>
              <a:t>: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Dental Loan Organizer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Dental Loan Calculator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21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07"/>
    </mc:Choice>
    <mc:Fallback xmlns="">
      <p:transition spd="slow" advTm="51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97082"/>
            <a:ext cx="7070651" cy="110642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dirty="0" err="1"/>
              <a:t>AAMC</a:t>
            </a:r>
            <a:r>
              <a:rPr lang="en-US" sz="4000" dirty="0"/>
              <a:t>/ADEA </a:t>
            </a:r>
            <a:r>
              <a:rPr lang="en-US" sz="4000" dirty="0" err="1"/>
              <a:t>DLOC</a:t>
            </a:r>
            <a:r>
              <a:rPr lang="en-US" sz="4000" dirty="0"/>
              <a:t> </a:t>
            </a:r>
            <a:br>
              <a:rPr lang="en-US" sz="4000" dirty="0"/>
            </a:br>
            <a:r>
              <a:rPr lang="en-US" sz="4000" dirty="0"/>
              <a:t>Sections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1434431"/>
            <a:ext cx="8026400" cy="4525963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Dental Loan Organizer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Store your borrowing history: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Upload federal borrowing from NSLDS*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Manually input prospective borrowing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Input loan servicer information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Dental Loan Calculator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400" dirty="0"/>
              <a:t>Customize repayment based on career plans: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Choose directly into practice or advanced dental education (hospital or academic based)</a:t>
            </a:r>
          </a:p>
        </p:txBody>
      </p:sp>
      <p:sp>
        <p:nvSpPr>
          <p:cNvPr id="2" name="Rectangle 1"/>
          <p:cNvSpPr/>
          <p:nvPr/>
        </p:nvSpPr>
        <p:spPr>
          <a:xfrm>
            <a:off x="638317" y="5862237"/>
            <a:ext cx="76641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venir Light"/>
              </a:rPr>
              <a:t>*   National Student Loan Data System at </a:t>
            </a:r>
            <a:r>
              <a:rPr lang="en-US" sz="1600" dirty="0">
                <a:latin typeface="Avenir Light"/>
                <a:hlinkClick r:id="rId4"/>
              </a:rPr>
              <a:t>NSLDS.ed.gov</a:t>
            </a:r>
            <a:r>
              <a:rPr lang="en-US" sz="1600" dirty="0">
                <a:latin typeface="Avenir Light"/>
              </a:rPr>
              <a:t>                                  </a:t>
            </a:r>
            <a:endParaRPr lang="en-US" sz="160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3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642"/>
    </mc:Choice>
    <mc:Fallback xmlns="">
      <p:transition spd="slow" advTm="82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97082"/>
            <a:ext cx="6246586" cy="1106424"/>
          </a:xfrm>
        </p:spPr>
        <p:txBody>
          <a:bodyPr>
            <a:normAutofit/>
          </a:bodyPr>
          <a:lstStyle/>
          <a:p>
            <a:r>
              <a:rPr lang="en-US" sz="4000" dirty="0"/>
              <a:t>Using the Organizer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64160" y="1405775"/>
            <a:ext cx="8503920" cy="4161905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Once NSLDS record uploaded, add projected borrowing to loan information in Organizer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Enter individual loans by academic year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Select loan type (direct unsubsidized and direct PLUS)*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Use same nickname for the same loan**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Enter loan amount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Use 10 years for repayment term for federal loans</a:t>
            </a:r>
          </a:p>
          <a:p>
            <a:pPr lvl="2">
              <a:spcBef>
                <a:spcPts val="0"/>
              </a:spcBef>
              <a:spcAft>
                <a:spcPts val="1200"/>
              </a:spcAft>
            </a:pPr>
            <a:r>
              <a:rPr lang="en-US" dirty="0"/>
              <a:t>Consider relatively high rate to show worst-case scenario</a:t>
            </a:r>
          </a:p>
          <a:p>
            <a:pPr marL="914400" lvl="2" indent="0">
              <a:spcBef>
                <a:spcPts val="0"/>
              </a:spcBef>
              <a:spcAft>
                <a:spcPts val="1200"/>
              </a:spcAft>
              <a:buNone/>
            </a:pPr>
            <a:endParaRPr lang="en-US" dirty="0"/>
          </a:p>
          <a:p>
            <a:pPr lvl="2">
              <a:spcBef>
                <a:spcPts val="0"/>
              </a:spcBef>
              <a:spcAft>
                <a:spcPts val="1200"/>
              </a:spcAft>
            </a:pPr>
            <a:endParaRPr lang="en-US" dirty="0"/>
          </a:p>
          <a:p>
            <a:pPr lvl="2">
              <a:spcBef>
                <a:spcPts val="0"/>
              </a:spcBef>
              <a:spcAft>
                <a:spcPts val="1200"/>
              </a:spcAft>
            </a:pPr>
            <a:endParaRPr lang="en-US" dirty="0"/>
          </a:p>
          <a:p>
            <a:pPr lvl="2">
              <a:spcBef>
                <a:spcPts val="0"/>
              </a:spcBef>
              <a:spcAft>
                <a:spcPts val="1200"/>
              </a:spcAft>
            </a:pP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57200" y="5600672"/>
            <a:ext cx="7711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venir Light"/>
              </a:rPr>
              <a:t>*     These two loans usually comprise the bulk of dental school students’ borrowing           **   This will help ensure the same loans are always grouped together in summary</a:t>
            </a:r>
            <a:endParaRPr lang="en-US" sz="1600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6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557"/>
    </mc:Choice>
    <mc:Fallback xmlns="">
      <p:transition spd="slow" advTm="121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97082"/>
            <a:ext cx="6246586" cy="1106424"/>
          </a:xfrm>
        </p:spPr>
        <p:txBody>
          <a:bodyPr>
            <a:normAutofit fontScale="90000"/>
          </a:bodyPr>
          <a:lstStyle/>
          <a:p>
            <a:br>
              <a:rPr lang="en-US" sz="4000" dirty="0"/>
            </a:br>
            <a:br>
              <a:rPr lang="en-US" sz="4000" dirty="0"/>
            </a:br>
            <a:r>
              <a:rPr lang="en-US" sz="4000" dirty="0"/>
              <a:t>Example: Where to add loans in the Organizer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47791"/>
            <a:ext cx="8321040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600" dirty="0"/>
              <a:t>Choose easy nickname for all </a:t>
            </a:r>
            <a:r>
              <a:rPr lang="en-US" sz="3600" dirty="0" err="1"/>
              <a:t>loa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761" y="1425648"/>
            <a:ext cx="8835996" cy="497024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438400" y="359664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04720" y="236728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543040" y="3269706"/>
            <a:ext cx="660400" cy="1718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6543040" y="3672012"/>
            <a:ext cx="660400" cy="1583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4785360" y="4312685"/>
            <a:ext cx="1026160" cy="2387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4785360" y="4612331"/>
            <a:ext cx="1026160" cy="2387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4785360" y="4953853"/>
            <a:ext cx="1026160" cy="2387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4785360" y="5295375"/>
            <a:ext cx="1026160" cy="23876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73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73"/>
    </mc:Choice>
    <mc:Fallback xmlns="">
      <p:transition spd="slow" advTm="788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199" y="97082"/>
            <a:ext cx="6496493" cy="1106424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Example: Direct Unsubsidized entered in Calculator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438400" y="359664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04720" y="236728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14" y="1445418"/>
            <a:ext cx="8628946" cy="4853782"/>
          </a:xfrm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4267905" y="4658382"/>
            <a:ext cx="528320" cy="1790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3780930" y="5610926"/>
            <a:ext cx="528319" cy="1955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6327866" y="3631169"/>
            <a:ext cx="528320" cy="27566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6327866" y="3906838"/>
            <a:ext cx="469174" cy="2689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4003744" y="4960159"/>
            <a:ext cx="528320" cy="1580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3870960" y="5298326"/>
            <a:ext cx="562327" cy="1729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8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14"/>
    </mc:Choice>
    <mc:Fallback xmlns="">
      <p:transition spd="slow" advTm="33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97082"/>
            <a:ext cx="6246586" cy="1106424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Sample display of </a:t>
            </a:r>
            <a:br>
              <a:rPr lang="en-US" sz="4000" dirty="0"/>
            </a:br>
            <a:r>
              <a:rPr lang="en-US" sz="4000" dirty="0"/>
              <a:t>loans by academic year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47791"/>
            <a:ext cx="8321040" cy="4525963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3600" dirty="0"/>
              <a:t>Choose easy nickname for all </a:t>
            </a:r>
            <a:r>
              <a:rPr lang="en-US" sz="3600" dirty="0" err="1"/>
              <a:t>loa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438400" y="359664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04720" y="236728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" y="1522345"/>
            <a:ext cx="8139289" cy="457835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24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90"/>
    </mc:Choice>
    <mc:Fallback xmlns="">
      <p:transition spd="slow" advTm="15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97082"/>
            <a:ext cx="6246586" cy="1106424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 </a:t>
            </a:r>
            <a:br>
              <a:rPr lang="en-US" sz="4000" dirty="0"/>
            </a:br>
            <a:r>
              <a:rPr lang="en-US" sz="4000" dirty="0"/>
              <a:t>Sample display of loans by loan type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59" y="1647825"/>
            <a:ext cx="8046156" cy="4525963"/>
          </a:xfrm>
        </p:spPr>
      </p:pic>
      <p:cxnSp>
        <p:nvCxnSpPr>
          <p:cNvPr id="6" name="Straight Arrow Connector 5"/>
          <p:cNvCxnSpPr/>
          <p:nvPr/>
        </p:nvCxnSpPr>
        <p:spPr>
          <a:xfrm>
            <a:off x="2438400" y="359664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04720" y="2367280"/>
            <a:ext cx="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51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213"/>
    </mc:Choice>
    <mc:Fallback xmlns="">
      <p:transition spd="slow" advTm="22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1790</TotalTime>
  <Words>287</Words>
  <Application>Microsoft Office PowerPoint</Application>
  <PresentationFormat>On-screen Show (4:3)</PresentationFormat>
  <Paragraphs>45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Avenir Book</vt:lpstr>
      <vt:lpstr>Avenir Light</vt:lpstr>
      <vt:lpstr>Avenir LT 65 Medium</vt:lpstr>
      <vt:lpstr>Calibri</vt:lpstr>
      <vt:lpstr>Office Theme</vt:lpstr>
      <vt:lpstr>Aamc/adea dental loan  organizer and calculator</vt:lpstr>
      <vt:lpstr>AAMC/ADEA DLOC benefits</vt:lpstr>
      <vt:lpstr>Getting started</vt:lpstr>
      <vt:lpstr>AAMC/ADEA DLOC  Sections</vt:lpstr>
      <vt:lpstr>Using the Organizer</vt:lpstr>
      <vt:lpstr>  Example: Where to add loans in the Organizer</vt:lpstr>
      <vt:lpstr>Example: Direct Unsubsidized entered in Calculator</vt:lpstr>
      <vt:lpstr>Sample display of  loans by academic year</vt:lpstr>
      <vt:lpstr>  Sample display of loans by loan type</vt:lpstr>
    </vt:vector>
  </TitlesOfParts>
  <Company>Idea-ware,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JP</dc:creator>
  <cp:lastModifiedBy>Rachel Bunn</cp:lastModifiedBy>
  <cp:revision>185</cp:revision>
  <cp:lastPrinted>2015-09-08T16:10:01Z</cp:lastPrinted>
  <dcterms:created xsi:type="dcterms:W3CDTF">2013-11-20T19:44:47Z</dcterms:created>
  <dcterms:modified xsi:type="dcterms:W3CDTF">2020-01-29T21:37:09Z</dcterms:modified>
</cp:coreProperties>
</file>