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 id="2147483663" r:id="rId3"/>
    <p:sldMasterId id="2147483669" r:id="rId4"/>
  </p:sldMasterIdLst>
  <p:notesMasterIdLst>
    <p:notesMasterId r:id="rId41"/>
  </p:notesMasterIdLst>
  <p:sldIdLst>
    <p:sldId id="569" r:id="rId5"/>
    <p:sldId id="265" r:id="rId6"/>
    <p:sldId id="266" r:id="rId7"/>
    <p:sldId id="268" r:id="rId8"/>
    <p:sldId id="269" r:id="rId9"/>
    <p:sldId id="270" r:id="rId10"/>
    <p:sldId id="271" r:id="rId11"/>
    <p:sldId id="272" r:id="rId12"/>
    <p:sldId id="273" r:id="rId13"/>
    <p:sldId id="274" r:id="rId14"/>
    <p:sldId id="275" r:id="rId15"/>
    <p:sldId id="277" r:id="rId16"/>
    <p:sldId id="574" r:id="rId17"/>
    <p:sldId id="267" r:id="rId18"/>
    <p:sldId id="575" r:id="rId19"/>
    <p:sldId id="576" r:id="rId20"/>
    <p:sldId id="577" r:id="rId21"/>
    <p:sldId id="578" r:id="rId22"/>
    <p:sldId id="579" r:id="rId23"/>
    <p:sldId id="580" r:id="rId24"/>
    <p:sldId id="278" r:id="rId25"/>
    <p:sldId id="279" r:id="rId26"/>
    <p:sldId id="280" r:id="rId27"/>
    <p:sldId id="281" r:id="rId28"/>
    <p:sldId id="282" r:id="rId29"/>
    <p:sldId id="283" r:id="rId30"/>
    <p:sldId id="284" r:id="rId31"/>
    <p:sldId id="285" r:id="rId32"/>
    <p:sldId id="257" r:id="rId33"/>
    <p:sldId id="258" r:id="rId34"/>
    <p:sldId id="259" r:id="rId35"/>
    <p:sldId id="260" r:id="rId36"/>
    <p:sldId id="261" r:id="rId37"/>
    <p:sldId id="263" r:id="rId38"/>
    <p:sldId id="262" r:id="rId39"/>
    <p:sldId id="57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49" autoAdjust="0"/>
    <p:restoredTop sz="91952" autoAdjust="0"/>
  </p:normalViewPr>
  <p:slideViewPr>
    <p:cSldViewPr snapToGrid="0">
      <p:cViewPr varScale="1">
        <p:scale>
          <a:sx n="59" d="100"/>
          <a:sy n="59" d="100"/>
        </p:scale>
        <p:origin x="88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r>
              <a:rPr lang="en-US"/>
              <a:t>Educational Program Objectives: Gap Analysis</a:t>
            </a:r>
          </a:p>
        </c:rich>
      </c:tx>
      <c:layout>
        <c:manualLayout>
          <c:xMode val="edge"/>
          <c:yMode val="edge"/>
          <c:x val="0.23465031220145591"/>
          <c:y val="2.6198580064810156E-2"/>
        </c:manualLayout>
      </c:layout>
      <c:overlay val="0"/>
      <c:spPr>
        <a:noFill/>
        <a:ln>
          <a:noFill/>
        </a:ln>
        <a:effectLst/>
      </c:spPr>
      <c:txPr>
        <a:bodyPr rot="0" spcFirstLastPara="1" vertOverflow="ellipsis" vert="horz" wrap="square" anchor="ctr" anchorCtr="1"/>
        <a:lstStyle/>
        <a:p>
          <a:pPr>
            <a:defRPr sz="192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9286597659895552"/>
          <c:y val="0.26537143499146154"/>
          <c:w val="0.94811875788253741"/>
          <c:h val="0.47552184373692419"/>
        </c:manualLayout>
      </c:layout>
      <c:barChart>
        <c:barDir val="bar"/>
        <c:grouping val="stacked"/>
        <c:varyColors val="0"/>
        <c:ser>
          <c:idx val="1"/>
          <c:order val="0"/>
          <c:tx>
            <c:strRef>
              <c:f>' Gap Analysis-Chart'!$C$1</c:f>
              <c:strCache>
                <c:ptCount val="1"/>
                <c:pt idx="0">
                  <c:v>Competencies Met</c:v>
                </c:pt>
              </c:strCache>
            </c:strRef>
          </c:tx>
          <c:spPr>
            <a:solidFill>
              <a:schemeClr val="accent6">
                <a:lumMod val="50000"/>
              </a:schemeClr>
            </a:solidFill>
            <a:ln>
              <a:solidFill>
                <a:sysClr val="windowText" lastClr="000000"/>
              </a:solidFill>
            </a:ln>
            <a:effectLst>
              <a:outerShdw blurRad="57150" dist="19050" dir="5400000" algn="ctr" rotWithShape="0">
                <a:srgbClr val="000000">
                  <a:alpha val="63000"/>
                </a:srgbClr>
              </a:outerShdw>
            </a:effectLst>
          </c:spPr>
          <c:invertIfNegative val="0"/>
          <c:cat>
            <c:strRef>
              <c:f>' Gap Analysis-Chart'!$A$2:$A$10</c:f>
              <c:strCache>
                <c:ptCount val="9"/>
                <c:pt idx="0">
                  <c:v>Patient Care</c:v>
                </c:pt>
                <c:pt idx="1">
                  <c:v>Knowledge for Practice</c:v>
                </c:pt>
                <c:pt idx="2">
                  <c:v>Practice-Based Learning and Improvement</c:v>
                </c:pt>
                <c:pt idx="3">
                  <c:v>Interpersonal and Communication Skills</c:v>
                </c:pt>
                <c:pt idx="4">
                  <c:v>Professionalism</c:v>
                </c:pt>
                <c:pt idx="5">
                  <c:v>Systems-Based Practice</c:v>
                </c:pt>
                <c:pt idx="6">
                  <c:v>Interprofessional Collaboration</c:v>
                </c:pt>
                <c:pt idx="7">
                  <c:v>Personal and Professional Development</c:v>
                </c:pt>
                <c:pt idx="8">
                  <c:v>Community Engagement and Service</c:v>
                </c:pt>
              </c:strCache>
            </c:strRef>
          </c:cat>
          <c:val>
            <c:numRef>
              <c:f>' Gap Analysis-Chart'!$C$2:$C$10</c:f>
              <c:numCache>
                <c:formatCode>0</c:formatCode>
                <c:ptCount val="9"/>
                <c:pt idx="0">
                  <c:v>9</c:v>
                </c:pt>
                <c:pt idx="1">
                  <c:v>6</c:v>
                </c:pt>
                <c:pt idx="2">
                  <c:v>9</c:v>
                </c:pt>
                <c:pt idx="3">
                  <c:v>6</c:v>
                </c:pt>
                <c:pt idx="4">
                  <c:v>6</c:v>
                </c:pt>
                <c:pt idx="5">
                  <c:v>6</c:v>
                </c:pt>
                <c:pt idx="6">
                  <c:v>4</c:v>
                </c:pt>
                <c:pt idx="7">
                  <c:v>7</c:v>
                </c:pt>
                <c:pt idx="8">
                  <c:v>4</c:v>
                </c:pt>
              </c:numCache>
            </c:numRef>
          </c:val>
          <c:extLst>
            <c:ext xmlns:c16="http://schemas.microsoft.com/office/drawing/2014/chart" uri="{C3380CC4-5D6E-409C-BE32-E72D297353CC}">
              <c16:uniqueId val="{00000000-C9BD-4D8E-83D7-10A11BF101AA}"/>
            </c:ext>
          </c:extLst>
        </c:ser>
        <c:ser>
          <c:idx val="2"/>
          <c:order val="1"/>
          <c:tx>
            <c:strRef>
              <c:f>' Gap Analysis-Chart'!$D$1</c:f>
              <c:strCache>
                <c:ptCount val="1"/>
                <c:pt idx="0">
                  <c:v>Competencies Unmet: Gaps</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solidFill>
                <a:sysClr val="windowText" lastClr="000000"/>
              </a:solidFill>
            </a:ln>
            <a:effectLst>
              <a:outerShdw blurRad="57150" dist="19050" dir="5400000" algn="ctr" rotWithShape="0">
                <a:srgbClr val="000000">
                  <a:alpha val="63000"/>
                </a:srgbClr>
              </a:outerShdw>
            </a:effectLst>
          </c:spPr>
          <c:invertIfNegative val="0"/>
          <c:cat>
            <c:strRef>
              <c:f>' Gap Analysis-Chart'!$A$2:$A$10</c:f>
              <c:strCache>
                <c:ptCount val="9"/>
                <c:pt idx="0">
                  <c:v>Patient Care</c:v>
                </c:pt>
                <c:pt idx="1">
                  <c:v>Knowledge for Practice</c:v>
                </c:pt>
                <c:pt idx="2">
                  <c:v>Practice-Based Learning and Improvement</c:v>
                </c:pt>
                <c:pt idx="3">
                  <c:v>Interpersonal and Communication Skills</c:v>
                </c:pt>
                <c:pt idx="4">
                  <c:v>Professionalism</c:v>
                </c:pt>
                <c:pt idx="5">
                  <c:v>Systems-Based Practice</c:v>
                </c:pt>
                <c:pt idx="6">
                  <c:v>Interprofessional Collaboration</c:v>
                </c:pt>
                <c:pt idx="7">
                  <c:v>Personal and Professional Development</c:v>
                </c:pt>
                <c:pt idx="8">
                  <c:v>Community Engagement and Service</c:v>
                </c:pt>
              </c:strCache>
            </c:strRef>
          </c:cat>
          <c:val>
            <c:numRef>
              <c:f>' Gap Analysis-Chart'!$D$2:$D$10</c:f>
              <c:numCache>
                <c:formatCode>0</c:formatCode>
                <c:ptCount val="9"/>
                <c:pt idx="0">
                  <c:v>0</c:v>
                </c:pt>
                <c:pt idx="1">
                  <c:v>0</c:v>
                </c:pt>
                <c:pt idx="2">
                  <c:v>1</c:v>
                </c:pt>
                <c:pt idx="3">
                  <c:v>1</c:v>
                </c:pt>
                <c:pt idx="4">
                  <c:v>0</c:v>
                </c:pt>
                <c:pt idx="5">
                  <c:v>0</c:v>
                </c:pt>
                <c:pt idx="6">
                  <c:v>0</c:v>
                </c:pt>
                <c:pt idx="7">
                  <c:v>1</c:v>
                </c:pt>
                <c:pt idx="8">
                  <c:v>0</c:v>
                </c:pt>
              </c:numCache>
            </c:numRef>
          </c:val>
          <c:extLst>
            <c:ext xmlns:c16="http://schemas.microsoft.com/office/drawing/2014/chart" uri="{C3380CC4-5D6E-409C-BE32-E72D297353CC}">
              <c16:uniqueId val="{00000001-C9BD-4D8E-83D7-10A11BF101AA}"/>
            </c:ext>
          </c:extLst>
        </c:ser>
        <c:dLbls>
          <c:showLegendKey val="0"/>
          <c:showVal val="0"/>
          <c:showCatName val="0"/>
          <c:showSerName val="0"/>
          <c:showPercent val="0"/>
          <c:showBubbleSize val="0"/>
        </c:dLbls>
        <c:gapWidth val="75"/>
        <c:overlap val="100"/>
        <c:axId val="345368384"/>
        <c:axId val="345368712"/>
      </c:barChart>
      <c:catAx>
        <c:axId val="34536838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45368712"/>
        <c:crosses val="autoZero"/>
        <c:auto val="1"/>
        <c:lblAlgn val="ctr"/>
        <c:lblOffset val="100"/>
        <c:noMultiLvlLbl val="0"/>
      </c:catAx>
      <c:valAx>
        <c:axId val="34536871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b="1" dirty="0"/>
                  <a:t>Number of Competencies in each Competency Domain</a:t>
                </a:r>
              </a:p>
            </c:rich>
          </c:tx>
          <c:layout>
            <c:manualLayout>
              <c:xMode val="edge"/>
              <c:yMode val="edge"/>
              <c:x val="0.43931305169802459"/>
              <c:y val="0.85404905402281095"/>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45368384"/>
        <c:crosses val="autoZero"/>
        <c:crossBetween val="between"/>
        <c:majorUnit val="1"/>
        <c:minorUnit val="0.5"/>
      </c:valAx>
      <c:spPr>
        <a:noFill/>
        <a:ln>
          <a:noFill/>
        </a:ln>
        <a:effectLst/>
      </c:spPr>
    </c:plotArea>
    <c:legend>
      <c:legendPos val="b"/>
      <c:layout>
        <c:manualLayout>
          <c:xMode val="edge"/>
          <c:yMode val="edge"/>
          <c:x val="0.51089713306691176"/>
          <c:y val="0.14730481235671894"/>
          <c:w val="0.47509614003473444"/>
          <c:h val="5.0951443569553813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0"/>
    <c:dispBlanksAs val="zero"/>
    <c:showDLblsOverMax val="0"/>
  </c:chart>
  <c:spPr>
    <a:solidFill>
      <a:schemeClr val="bg1"/>
    </a:solidFill>
    <a:ln w="9525" cap="flat" cmpd="sng" algn="ctr">
      <a:noFill/>
      <a:round/>
    </a:ln>
    <a:effectLst/>
  </c:spPr>
  <c:txPr>
    <a:bodyPr/>
    <a:lstStyle/>
    <a:p>
      <a:pPr>
        <a:defRPr sz="16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31984-9312-493D-8C29-EB80F156C309}" type="datetimeFigureOut">
              <a:rPr lang="en-US" smtClean="0"/>
              <a:t>10/16/2019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F4F70-B5BB-467C-9819-281AFACD5A98}" type="slidenum">
              <a:rPr lang="en-US" smtClean="0"/>
              <a:t>‹#›</a:t>
            </a:fld>
            <a:endParaRPr lang="en-US"/>
          </a:p>
        </p:txBody>
      </p:sp>
    </p:spTree>
    <p:extLst>
      <p:ext uri="{BB962C8B-B14F-4D97-AF65-F5344CB8AC3E}">
        <p14:creationId xmlns:p14="http://schemas.microsoft.com/office/powerpoint/2010/main" val="1216977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0FDC70-3D38-4DFF-A668-CDF62DEE7B07}" type="slidenum">
              <a:rPr lang="en-US" smtClean="0"/>
              <a:t>2</a:t>
            </a:fld>
            <a:endParaRPr lang="en-US"/>
          </a:p>
        </p:txBody>
      </p:sp>
    </p:spTree>
    <p:extLst>
      <p:ext uri="{BB962C8B-B14F-4D97-AF65-F5344CB8AC3E}">
        <p14:creationId xmlns:p14="http://schemas.microsoft.com/office/powerpoint/2010/main" val="456282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8D0FDC70-3D38-4DFF-A668-CDF62DEE7B07}" type="slidenum">
              <a:rPr lang="en-US" smtClean="0"/>
              <a:t>11</a:t>
            </a:fld>
            <a:endParaRPr lang="en-US"/>
          </a:p>
        </p:txBody>
      </p:sp>
    </p:spTree>
    <p:extLst>
      <p:ext uri="{BB962C8B-B14F-4D97-AF65-F5344CB8AC3E}">
        <p14:creationId xmlns:p14="http://schemas.microsoft.com/office/powerpoint/2010/main" val="1138891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D0FDC70-3D38-4DFF-A668-CDF62DEE7B07}" type="slidenum">
              <a:rPr lang="en-US" smtClean="0"/>
              <a:t>12</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087489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0FDC70-3D38-4DFF-A668-CDF62DEE7B07}" type="slidenum">
              <a:rPr lang="en-US" smtClean="0"/>
              <a:t>13</a:t>
            </a:fld>
            <a:endParaRPr lang="en-US"/>
          </a:p>
        </p:txBody>
      </p:sp>
    </p:spTree>
    <p:extLst>
      <p:ext uri="{BB962C8B-B14F-4D97-AF65-F5344CB8AC3E}">
        <p14:creationId xmlns:p14="http://schemas.microsoft.com/office/powerpoint/2010/main" val="3554723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D0FDC70-3D38-4DFF-A668-CDF62DEE7B07}" type="slidenum">
              <a:rPr lang="en-US" smtClean="0"/>
              <a:t>14</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793338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0FDC70-3D38-4DFF-A668-CDF62DEE7B07}" type="slidenum">
              <a:rPr lang="en-US" smtClean="0"/>
              <a:t>15</a:t>
            </a:fld>
            <a:endParaRPr lang="en-US"/>
          </a:p>
        </p:txBody>
      </p:sp>
    </p:spTree>
    <p:extLst>
      <p:ext uri="{BB962C8B-B14F-4D97-AF65-F5344CB8AC3E}">
        <p14:creationId xmlns:p14="http://schemas.microsoft.com/office/powerpoint/2010/main" val="952904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D0FDC70-3D38-4DFF-A668-CDF62DEE7B07}" type="slidenum">
              <a:rPr lang="en-US" smtClean="0"/>
              <a:t>16</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242905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D0FDC70-3D38-4DFF-A668-CDF62DEE7B07}" type="slidenum">
              <a:rPr lang="en-US" smtClean="0"/>
              <a:t>17</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0872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0FDC70-3D38-4DFF-A668-CDF62DEE7B07}" type="slidenum">
              <a:rPr lang="en-US" smtClean="0"/>
              <a:t>18</a:t>
            </a:fld>
            <a:endParaRPr lang="en-US"/>
          </a:p>
        </p:txBody>
      </p:sp>
    </p:spTree>
    <p:extLst>
      <p:ext uri="{BB962C8B-B14F-4D97-AF65-F5344CB8AC3E}">
        <p14:creationId xmlns:p14="http://schemas.microsoft.com/office/powerpoint/2010/main" val="4173090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0FDC70-3D38-4DFF-A668-CDF62DEE7B07}" type="slidenum">
              <a:rPr lang="en-US" smtClean="0"/>
              <a:t>19</a:t>
            </a:fld>
            <a:endParaRPr lang="en-US"/>
          </a:p>
        </p:txBody>
      </p:sp>
    </p:spTree>
    <p:extLst>
      <p:ext uri="{BB962C8B-B14F-4D97-AF65-F5344CB8AC3E}">
        <p14:creationId xmlns:p14="http://schemas.microsoft.com/office/powerpoint/2010/main" val="1022084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multiple versions available because these documents are updated every year.  In the Verification Report, we list which version we consulted.</a:t>
            </a:r>
          </a:p>
        </p:txBody>
      </p:sp>
      <p:sp>
        <p:nvSpPr>
          <p:cNvPr id="4" name="Slide Number Placeholder 3"/>
          <p:cNvSpPr>
            <a:spLocks noGrp="1"/>
          </p:cNvSpPr>
          <p:nvPr>
            <p:ph type="sldNum" sz="quarter" idx="5"/>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C37F4F70-B5BB-467C-9819-281AFACD5A98}" type="slidenum">
              <a:rPr kumimoji="0" lang="en-US" sz="1200" b="0" i="0" u="none" strike="noStrike" kern="1200" cap="none" spc="0" normalizeH="0" baseline="0" noProof="0" smtClean="0">
                <a:ln>
                  <a:noFill/>
                </a:ln>
                <a:solidFill>
                  <a:srgbClr val="000052"/>
                </a:solidFill>
                <a:effectLst/>
                <a:uLnTx/>
                <a:uFillTx/>
                <a:latin typeface="Arial"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52"/>
              </a:solidFill>
              <a:effectLst/>
              <a:uLnTx/>
              <a:uFillTx/>
              <a:latin typeface="Arial" charset="0"/>
              <a:ea typeface="+mn-ea"/>
              <a:cs typeface="+mn-cs"/>
            </a:endParaRPr>
          </a:p>
        </p:txBody>
      </p:sp>
    </p:spTree>
    <p:extLst>
      <p:ext uri="{BB962C8B-B14F-4D97-AF65-F5344CB8AC3E}">
        <p14:creationId xmlns:p14="http://schemas.microsoft.com/office/powerpoint/2010/main" val="3756949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0FDC70-3D38-4DFF-A668-CDF62DEE7B07}" type="slidenum">
              <a:rPr lang="en-US" smtClean="0"/>
              <a:t>3</a:t>
            </a:fld>
            <a:endParaRPr lang="en-US"/>
          </a:p>
        </p:txBody>
      </p:sp>
    </p:spTree>
    <p:extLst>
      <p:ext uri="{BB962C8B-B14F-4D97-AF65-F5344CB8AC3E}">
        <p14:creationId xmlns:p14="http://schemas.microsoft.com/office/powerpoint/2010/main" val="4053298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seen how to use your local curriculum inventory to support accreditation, let’s look at how the national AAMC CI program can be helpful.</a:t>
            </a:r>
          </a:p>
          <a:p>
            <a:endParaRPr lang="en-US" dirty="0"/>
          </a:p>
          <a:p>
            <a:r>
              <a:rPr lang="en-US" dirty="0"/>
              <a:t>We’ll look at the Verification Report, the report that each school receives upon successful upload of their CI data.  We have a number of resources related to the Verification Report, including a sample, located on the CI website here.  The Verification Report has a number of updates and improvements for this year.</a:t>
            </a:r>
          </a:p>
        </p:txBody>
      </p:sp>
      <p:sp>
        <p:nvSpPr>
          <p:cNvPr id="4" name="Slide Number Placeholder 3"/>
          <p:cNvSpPr>
            <a:spLocks noGrp="1"/>
          </p:cNvSpPr>
          <p:nvPr>
            <p:ph type="sldNum" sz="quarter" idx="5"/>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C37F4F70-B5BB-467C-9819-281AFACD5A98}" type="slidenum">
              <a:rPr kumimoji="0" lang="en-US" sz="1200" b="0" i="0" u="none" strike="noStrike" kern="1200" cap="none" spc="0" normalizeH="0" baseline="0" noProof="0" smtClean="0">
                <a:ln>
                  <a:noFill/>
                </a:ln>
                <a:solidFill>
                  <a:srgbClr val="000052"/>
                </a:solidFill>
                <a:effectLst/>
                <a:uLnTx/>
                <a:uFillTx/>
                <a:latin typeface="Arial"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52"/>
              </a:solidFill>
              <a:effectLst/>
              <a:uLnTx/>
              <a:uFillTx/>
              <a:latin typeface="Arial" charset="0"/>
              <a:ea typeface="+mn-ea"/>
              <a:cs typeface="+mn-cs"/>
            </a:endParaRPr>
          </a:p>
        </p:txBody>
      </p:sp>
    </p:spTree>
    <p:extLst>
      <p:ext uri="{BB962C8B-B14F-4D97-AF65-F5344CB8AC3E}">
        <p14:creationId xmlns:p14="http://schemas.microsoft.com/office/powerpoint/2010/main" val="2441393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multiple versions available because these documents are updated every year.  In the Verification Report, we list which version we consulted.</a:t>
            </a:r>
          </a:p>
        </p:txBody>
      </p:sp>
      <p:sp>
        <p:nvSpPr>
          <p:cNvPr id="4" name="Slide Number Placeholder 3"/>
          <p:cNvSpPr>
            <a:spLocks noGrp="1"/>
          </p:cNvSpPr>
          <p:nvPr>
            <p:ph type="sldNum" sz="quarter" idx="5"/>
          </p:nvPr>
        </p:nvSpPr>
        <p:spPr/>
        <p:txBody>
          <a:bodyPr/>
          <a:lstStyle/>
          <a:p>
            <a:fld id="{C37F4F70-B5BB-467C-9819-281AFACD5A98}" type="slidenum">
              <a:rPr lang="en-US" smtClean="0"/>
              <a:t>29</a:t>
            </a:fld>
            <a:endParaRPr lang="en-US"/>
          </a:p>
        </p:txBody>
      </p:sp>
    </p:spTree>
    <p:extLst>
      <p:ext uri="{BB962C8B-B14F-4D97-AF65-F5344CB8AC3E}">
        <p14:creationId xmlns:p14="http://schemas.microsoft.com/office/powerpoint/2010/main" val="3756949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seen how to use your local curriculum inventory to support accreditation, let’s look at how the national AAMC CI program can be helpful.</a:t>
            </a:r>
          </a:p>
          <a:p>
            <a:endParaRPr lang="en-US" dirty="0"/>
          </a:p>
          <a:p>
            <a:r>
              <a:rPr lang="en-US" dirty="0"/>
              <a:t>We’ll look at the Verification Report, the report that each school receives upon successful upload of their CI data.  We have a number of resources related to the Verification Report, including a sample, located on the CI website here.  The Verification Report has a number of updates and improvements for this year.</a:t>
            </a:r>
          </a:p>
        </p:txBody>
      </p:sp>
      <p:sp>
        <p:nvSpPr>
          <p:cNvPr id="4" name="Slide Number Placeholder 3"/>
          <p:cNvSpPr>
            <a:spLocks noGrp="1"/>
          </p:cNvSpPr>
          <p:nvPr>
            <p:ph type="sldNum" sz="quarter" idx="5"/>
          </p:nvPr>
        </p:nvSpPr>
        <p:spPr/>
        <p:txBody>
          <a:bodyPr/>
          <a:lstStyle/>
          <a:p>
            <a:fld id="{C37F4F70-B5BB-467C-9819-281AFACD5A98}" type="slidenum">
              <a:rPr lang="en-US" smtClean="0"/>
              <a:t>30</a:t>
            </a:fld>
            <a:endParaRPr lang="en-US"/>
          </a:p>
        </p:txBody>
      </p:sp>
    </p:spTree>
    <p:extLst>
      <p:ext uri="{BB962C8B-B14F-4D97-AF65-F5344CB8AC3E}">
        <p14:creationId xmlns:p14="http://schemas.microsoft.com/office/powerpoint/2010/main" val="2441393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0FDC70-3D38-4DFF-A668-CDF62DEE7B07}" type="slidenum">
              <a:rPr lang="en-US" smtClean="0"/>
              <a:t>4</a:t>
            </a:fld>
            <a:endParaRPr lang="en-US"/>
          </a:p>
        </p:txBody>
      </p:sp>
    </p:spTree>
    <p:extLst>
      <p:ext uri="{BB962C8B-B14F-4D97-AF65-F5344CB8AC3E}">
        <p14:creationId xmlns:p14="http://schemas.microsoft.com/office/powerpoint/2010/main" val="1672062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0FDC70-3D38-4DFF-A668-CDF62DEE7B07}" type="slidenum">
              <a:rPr lang="en-US" smtClean="0"/>
              <a:t>5</a:t>
            </a:fld>
            <a:endParaRPr lang="en-US"/>
          </a:p>
        </p:txBody>
      </p:sp>
    </p:spTree>
    <p:extLst>
      <p:ext uri="{BB962C8B-B14F-4D97-AF65-F5344CB8AC3E}">
        <p14:creationId xmlns:p14="http://schemas.microsoft.com/office/powerpoint/2010/main" val="2740901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0FDC70-3D38-4DFF-A668-CDF62DEE7B07}" type="slidenum">
              <a:rPr lang="en-US" smtClean="0"/>
              <a:t>6</a:t>
            </a:fld>
            <a:endParaRPr lang="en-US"/>
          </a:p>
        </p:txBody>
      </p:sp>
    </p:spTree>
    <p:extLst>
      <p:ext uri="{BB962C8B-B14F-4D97-AF65-F5344CB8AC3E}">
        <p14:creationId xmlns:p14="http://schemas.microsoft.com/office/powerpoint/2010/main" val="3478788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0FDC70-3D38-4DFF-A668-CDF62DEE7B07}" type="slidenum">
              <a:rPr lang="en-US" smtClean="0"/>
              <a:t>7</a:t>
            </a:fld>
            <a:endParaRPr lang="en-US"/>
          </a:p>
        </p:txBody>
      </p:sp>
    </p:spTree>
    <p:extLst>
      <p:ext uri="{BB962C8B-B14F-4D97-AF65-F5344CB8AC3E}">
        <p14:creationId xmlns:p14="http://schemas.microsoft.com/office/powerpoint/2010/main" val="1835650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0FDC70-3D38-4DFF-A668-CDF62DEE7B07}" type="slidenum">
              <a:rPr lang="en-US" smtClean="0"/>
              <a:t>8</a:t>
            </a:fld>
            <a:endParaRPr lang="en-US"/>
          </a:p>
        </p:txBody>
      </p:sp>
    </p:spTree>
    <p:extLst>
      <p:ext uri="{BB962C8B-B14F-4D97-AF65-F5344CB8AC3E}">
        <p14:creationId xmlns:p14="http://schemas.microsoft.com/office/powerpoint/2010/main" val="2525745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0FDC70-3D38-4DFF-A668-CDF62DEE7B07}" type="slidenum">
              <a:rPr lang="en-US" smtClean="0"/>
              <a:t>9</a:t>
            </a:fld>
            <a:endParaRPr lang="en-US"/>
          </a:p>
        </p:txBody>
      </p:sp>
    </p:spTree>
    <p:extLst>
      <p:ext uri="{BB962C8B-B14F-4D97-AF65-F5344CB8AC3E}">
        <p14:creationId xmlns:p14="http://schemas.microsoft.com/office/powerpoint/2010/main" val="2058623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0FDC70-3D38-4DFF-A668-CDF62DEE7B07}" type="slidenum">
              <a:rPr lang="en-US" smtClean="0"/>
              <a:t>10</a:t>
            </a:fld>
            <a:endParaRPr lang="en-US"/>
          </a:p>
        </p:txBody>
      </p:sp>
    </p:spTree>
    <p:extLst>
      <p:ext uri="{BB962C8B-B14F-4D97-AF65-F5344CB8AC3E}">
        <p14:creationId xmlns:p14="http://schemas.microsoft.com/office/powerpoint/2010/main" val="8636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177C7-0484-4868-B759-7B28D3E495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F222B4-5CCD-4B20-9FAD-5FCEFC3EDE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776D2B-C4FD-4739-8550-00E392208C16}"/>
              </a:ext>
            </a:extLst>
          </p:cNvPr>
          <p:cNvSpPr>
            <a:spLocks noGrp="1"/>
          </p:cNvSpPr>
          <p:nvPr>
            <p:ph type="dt" sz="half" idx="10"/>
          </p:nvPr>
        </p:nvSpPr>
        <p:spPr/>
        <p:txBody>
          <a:bodyPr/>
          <a:lstStyle/>
          <a:p>
            <a:fld id="{728BCD2F-12EB-46D2-B9AA-381EF3E30CB0}" type="datetimeFigureOut">
              <a:rPr lang="en-US" smtClean="0"/>
              <a:t>10/16/2019</a:t>
            </a:fld>
            <a:endParaRPr lang="en-US"/>
          </a:p>
        </p:txBody>
      </p:sp>
      <p:sp>
        <p:nvSpPr>
          <p:cNvPr id="5" name="Footer Placeholder 4">
            <a:extLst>
              <a:ext uri="{FF2B5EF4-FFF2-40B4-BE49-F238E27FC236}">
                <a16:creationId xmlns:a16="http://schemas.microsoft.com/office/drawing/2014/main" id="{FB0317DC-235A-481E-97D3-E778224098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652165-0B22-4A62-B8CD-09FB305CE7B3}"/>
              </a:ext>
            </a:extLst>
          </p:cNvPr>
          <p:cNvSpPr>
            <a:spLocks noGrp="1"/>
          </p:cNvSpPr>
          <p:nvPr>
            <p:ph type="sldNum" sz="quarter" idx="12"/>
          </p:nvPr>
        </p:nvSpPr>
        <p:spPr/>
        <p:txBody>
          <a:bodyPr/>
          <a:lstStyle/>
          <a:p>
            <a:fld id="{BBE29AF4-185D-47C0-99EC-5E67646E5292}" type="slidenum">
              <a:rPr lang="en-US" smtClean="0"/>
              <a:t>‹#›</a:t>
            </a:fld>
            <a:endParaRPr lang="en-US"/>
          </a:p>
        </p:txBody>
      </p:sp>
    </p:spTree>
    <p:extLst>
      <p:ext uri="{BB962C8B-B14F-4D97-AF65-F5344CB8AC3E}">
        <p14:creationId xmlns:p14="http://schemas.microsoft.com/office/powerpoint/2010/main" val="2509573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4CA4E-FD5D-40D7-81E4-3C12CEB0D2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A94CDD-9953-40A4-BE2C-9ACBCF00DB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88520A-7090-4B26-B1FE-96E8577298FA}"/>
              </a:ext>
            </a:extLst>
          </p:cNvPr>
          <p:cNvSpPr>
            <a:spLocks noGrp="1"/>
          </p:cNvSpPr>
          <p:nvPr>
            <p:ph type="dt" sz="half" idx="10"/>
          </p:nvPr>
        </p:nvSpPr>
        <p:spPr/>
        <p:txBody>
          <a:bodyPr/>
          <a:lstStyle/>
          <a:p>
            <a:fld id="{728BCD2F-12EB-46D2-B9AA-381EF3E30CB0}" type="datetimeFigureOut">
              <a:rPr lang="en-US" smtClean="0"/>
              <a:t>10/16/2019</a:t>
            </a:fld>
            <a:endParaRPr lang="en-US"/>
          </a:p>
        </p:txBody>
      </p:sp>
      <p:sp>
        <p:nvSpPr>
          <p:cNvPr id="5" name="Footer Placeholder 4">
            <a:extLst>
              <a:ext uri="{FF2B5EF4-FFF2-40B4-BE49-F238E27FC236}">
                <a16:creationId xmlns:a16="http://schemas.microsoft.com/office/drawing/2014/main" id="{7F775D28-38AB-4A41-B20C-E78287CB0E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7A3500-20AD-493F-8B09-14437AD1FB9F}"/>
              </a:ext>
            </a:extLst>
          </p:cNvPr>
          <p:cNvSpPr>
            <a:spLocks noGrp="1"/>
          </p:cNvSpPr>
          <p:nvPr>
            <p:ph type="sldNum" sz="quarter" idx="12"/>
          </p:nvPr>
        </p:nvSpPr>
        <p:spPr/>
        <p:txBody>
          <a:bodyPr/>
          <a:lstStyle/>
          <a:p>
            <a:fld id="{BBE29AF4-185D-47C0-99EC-5E67646E5292}" type="slidenum">
              <a:rPr lang="en-US" smtClean="0"/>
              <a:t>‹#›</a:t>
            </a:fld>
            <a:endParaRPr lang="en-US"/>
          </a:p>
        </p:txBody>
      </p:sp>
    </p:spTree>
    <p:extLst>
      <p:ext uri="{BB962C8B-B14F-4D97-AF65-F5344CB8AC3E}">
        <p14:creationId xmlns:p14="http://schemas.microsoft.com/office/powerpoint/2010/main" val="2807914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C08BF3-595E-466B-8D94-AAD868C832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DDC9F6-9290-4E6F-9ABF-DB5D286D3F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8C11E6-EAF6-4B36-9F70-E2708D8CE032}"/>
              </a:ext>
            </a:extLst>
          </p:cNvPr>
          <p:cNvSpPr>
            <a:spLocks noGrp="1"/>
          </p:cNvSpPr>
          <p:nvPr>
            <p:ph type="dt" sz="half" idx="10"/>
          </p:nvPr>
        </p:nvSpPr>
        <p:spPr/>
        <p:txBody>
          <a:bodyPr/>
          <a:lstStyle/>
          <a:p>
            <a:fld id="{728BCD2F-12EB-46D2-B9AA-381EF3E30CB0}" type="datetimeFigureOut">
              <a:rPr lang="en-US" smtClean="0"/>
              <a:t>10/16/2019</a:t>
            </a:fld>
            <a:endParaRPr lang="en-US"/>
          </a:p>
        </p:txBody>
      </p:sp>
      <p:sp>
        <p:nvSpPr>
          <p:cNvPr id="5" name="Footer Placeholder 4">
            <a:extLst>
              <a:ext uri="{FF2B5EF4-FFF2-40B4-BE49-F238E27FC236}">
                <a16:creationId xmlns:a16="http://schemas.microsoft.com/office/drawing/2014/main" id="{008A288D-E5FC-40A2-9120-8E2ED9FB0C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2C1B0E-0CD9-4B2D-BF70-A84DDF07948E}"/>
              </a:ext>
            </a:extLst>
          </p:cNvPr>
          <p:cNvSpPr>
            <a:spLocks noGrp="1"/>
          </p:cNvSpPr>
          <p:nvPr>
            <p:ph type="sldNum" sz="quarter" idx="12"/>
          </p:nvPr>
        </p:nvSpPr>
        <p:spPr/>
        <p:txBody>
          <a:bodyPr/>
          <a:lstStyle/>
          <a:p>
            <a:fld id="{BBE29AF4-185D-47C0-99EC-5E67646E5292}" type="slidenum">
              <a:rPr lang="en-US" smtClean="0"/>
              <a:t>‹#›</a:t>
            </a:fld>
            <a:endParaRPr lang="en-US"/>
          </a:p>
        </p:txBody>
      </p:sp>
    </p:spTree>
    <p:extLst>
      <p:ext uri="{BB962C8B-B14F-4D97-AF65-F5344CB8AC3E}">
        <p14:creationId xmlns:p14="http://schemas.microsoft.com/office/powerpoint/2010/main" val="2688727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10/16/2019</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92676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47800" y="4740275"/>
            <a:ext cx="17097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66800">
              <a:defRPr sz="2000" b="1">
                <a:solidFill>
                  <a:schemeClr val="bg1"/>
                </a:solidFill>
                <a:latin typeface="Arial" charset="0"/>
              </a:defRPr>
            </a:lvl1pPr>
            <a:lvl2pPr marL="742950" indent="-285750" defTabSz="1066800">
              <a:defRPr sz="2000" b="1">
                <a:solidFill>
                  <a:schemeClr val="bg1"/>
                </a:solidFill>
                <a:latin typeface="Arial" charset="0"/>
              </a:defRPr>
            </a:lvl2pPr>
            <a:lvl3pPr marL="1143000" indent="-228600" defTabSz="1066800">
              <a:defRPr sz="2000" b="1">
                <a:solidFill>
                  <a:schemeClr val="bg1"/>
                </a:solidFill>
                <a:latin typeface="Arial" charset="0"/>
              </a:defRPr>
            </a:lvl3pPr>
            <a:lvl4pPr marL="1600200" indent="-228600" defTabSz="1066800">
              <a:defRPr sz="2000" b="1">
                <a:solidFill>
                  <a:schemeClr val="bg1"/>
                </a:solidFill>
                <a:latin typeface="Arial" charset="0"/>
              </a:defRPr>
            </a:lvl4pPr>
            <a:lvl5pPr marL="2057400" indent="-228600" defTabSz="1066800">
              <a:defRPr sz="2000" b="1">
                <a:solidFill>
                  <a:schemeClr val="bg1"/>
                </a:solidFill>
                <a:latin typeface="Arial" charset="0"/>
              </a:defRPr>
            </a:lvl5pPr>
            <a:lvl6pPr marL="2514600" indent="-228600" defTabSz="1066800" eaLnBrk="0" fontAlgn="base" hangingPunct="0">
              <a:spcBef>
                <a:spcPct val="0"/>
              </a:spcBef>
              <a:spcAft>
                <a:spcPct val="0"/>
              </a:spcAft>
              <a:defRPr sz="2000" b="1">
                <a:solidFill>
                  <a:schemeClr val="bg1"/>
                </a:solidFill>
                <a:latin typeface="Arial" charset="0"/>
              </a:defRPr>
            </a:lvl6pPr>
            <a:lvl7pPr marL="2971800" indent="-228600" defTabSz="1066800" eaLnBrk="0" fontAlgn="base" hangingPunct="0">
              <a:spcBef>
                <a:spcPct val="0"/>
              </a:spcBef>
              <a:spcAft>
                <a:spcPct val="0"/>
              </a:spcAft>
              <a:defRPr sz="2000" b="1">
                <a:solidFill>
                  <a:schemeClr val="bg1"/>
                </a:solidFill>
                <a:latin typeface="Arial" charset="0"/>
              </a:defRPr>
            </a:lvl7pPr>
            <a:lvl8pPr marL="3429000" indent="-228600" defTabSz="1066800" eaLnBrk="0" fontAlgn="base" hangingPunct="0">
              <a:spcBef>
                <a:spcPct val="0"/>
              </a:spcBef>
              <a:spcAft>
                <a:spcPct val="0"/>
              </a:spcAft>
              <a:defRPr sz="2000" b="1">
                <a:solidFill>
                  <a:schemeClr val="bg1"/>
                </a:solidFill>
                <a:latin typeface="Arial" charset="0"/>
              </a:defRPr>
            </a:lvl8pPr>
            <a:lvl9pPr marL="3886200" indent="-228600" defTabSz="1066800" eaLnBrk="0" fontAlgn="base" hangingPunct="0">
              <a:spcBef>
                <a:spcPct val="0"/>
              </a:spcBef>
              <a:spcAft>
                <a:spcPct val="0"/>
              </a:spcAft>
              <a:defRPr sz="2000" b="1">
                <a:solidFill>
                  <a:schemeClr val="bg1"/>
                </a:solidFill>
                <a:latin typeface="Arial" charset="0"/>
              </a:defRPr>
            </a:lvl9pPr>
          </a:lstStyle>
          <a:p>
            <a:pPr>
              <a:spcBef>
                <a:spcPct val="50000"/>
              </a:spcBef>
            </a:pPr>
            <a:endParaRPr lang="en-US" altLang="en-US" b="0">
              <a:solidFill>
                <a:srgbClr val="474747"/>
              </a:solidFill>
            </a:endParaRPr>
          </a:p>
        </p:txBody>
      </p:sp>
      <p:sp>
        <p:nvSpPr>
          <p:cNvPr id="4060162" name="Rectangle 2"/>
          <p:cNvSpPr>
            <a:spLocks noGrp="1" noChangeArrowheads="1"/>
          </p:cNvSpPr>
          <p:nvPr>
            <p:ph type="ctrTitle"/>
          </p:nvPr>
        </p:nvSpPr>
        <p:spPr>
          <a:xfrm>
            <a:off x="1164167" y="2535238"/>
            <a:ext cx="7836958" cy="1187450"/>
          </a:xfrm>
        </p:spPr>
        <p:txBody>
          <a:bodyPr anchor="t"/>
          <a:lstStyle>
            <a:lvl1pPr>
              <a:lnSpc>
                <a:spcPct val="80000"/>
              </a:lnSpc>
              <a:defRPr b="1">
                <a:solidFill>
                  <a:schemeClr val="bg1"/>
                </a:solidFill>
                <a:latin typeface="+mn-lt"/>
              </a:defRPr>
            </a:lvl1pPr>
          </a:lstStyle>
          <a:p>
            <a:r>
              <a:rPr lang="en-US"/>
              <a:t>Click to edit Master title style</a:t>
            </a:r>
            <a:endParaRPr lang="en-US" dirty="0"/>
          </a:p>
        </p:txBody>
      </p:sp>
      <p:sp>
        <p:nvSpPr>
          <p:cNvPr id="4060163" name="Rectangle 3"/>
          <p:cNvSpPr>
            <a:spLocks noGrp="1" noChangeArrowheads="1"/>
          </p:cNvSpPr>
          <p:nvPr>
            <p:ph type="subTitle" idx="1"/>
          </p:nvPr>
        </p:nvSpPr>
        <p:spPr>
          <a:xfrm>
            <a:off x="1164167" y="4681539"/>
            <a:ext cx="7836958" cy="1273175"/>
          </a:xfrm>
        </p:spPr>
        <p:txBody>
          <a:bodyPr/>
          <a:lstStyle>
            <a:lvl1pPr>
              <a:defRPr sz="2600">
                <a:solidFill>
                  <a:schemeClr val="bg1"/>
                </a:solidFill>
              </a:defRPr>
            </a:lvl1pPr>
          </a:lstStyle>
          <a:p>
            <a:r>
              <a:rPr lang="en-US"/>
              <a:t>Click to edit Master subtitle style</a:t>
            </a:r>
            <a:endParaRPr lang="en-US" dirty="0"/>
          </a:p>
        </p:txBody>
      </p:sp>
      <p:sp>
        <p:nvSpPr>
          <p:cNvPr id="6" name="Text Box 79"/>
          <p:cNvSpPr txBox="1">
            <a:spLocks noChangeArrowheads="1"/>
          </p:cNvSpPr>
          <p:nvPr userDrawn="1"/>
        </p:nvSpPr>
        <p:spPr bwMode="auto">
          <a:xfrm>
            <a:off x="328002" y="6521631"/>
            <a:ext cx="7518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chemeClr val="bg1"/>
                </a:solidFill>
                <a:latin typeface="Arial" charset="0"/>
              </a:defRPr>
            </a:lvl1pPr>
            <a:lvl2pPr marL="742950" indent="-285750">
              <a:defRPr sz="2000" b="1">
                <a:solidFill>
                  <a:schemeClr val="bg1"/>
                </a:solidFill>
                <a:latin typeface="Arial" charset="0"/>
              </a:defRPr>
            </a:lvl2pPr>
            <a:lvl3pPr marL="1143000" indent="-228600">
              <a:defRPr sz="2000" b="1">
                <a:solidFill>
                  <a:schemeClr val="bg1"/>
                </a:solidFill>
                <a:latin typeface="Arial" charset="0"/>
              </a:defRPr>
            </a:lvl3pPr>
            <a:lvl4pPr marL="1600200" indent="-228600">
              <a:defRPr sz="2000" b="1">
                <a:solidFill>
                  <a:schemeClr val="bg1"/>
                </a:solidFill>
                <a:latin typeface="Arial" charset="0"/>
              </a:defRPr>
            </a:lvl4pPr>
            <a:lvl5pPr marL="2057400" indent="-228600">
              <a:defRPr sz="2000" b="1">
                <a:solidFill>
                  <a:schemeClr val="bg1"/>
                </a:solidFill>
                <a:latin typeface="Arial" charset="0"/>
              </a:defRPr>
            </a:lvl5pPr>
            <a:lvl6pPr marL="2514600" indent="-228600" eaLnBrk="0" fontAlgn="base" hangingPunct="0">
              <a:spcBef>
                <a:spcPct val="0"/>
              </a:spcBef>
              <a:spcAft>
                <a:spcPct val="0"/>
              </a:spcAft>
              <a:defRPr sz="2000" b="1">
                <a:solidFill>
                  <a:schemeClr val="bg1"/>
                </a:solidFill>
                <a:latin typeface="Arial" charset="0"/>
              </a:defRPr>
            </a:lvl6pPr>
            <a:lvl7pPr marL="2971800" indent="-228600" eaLnBrk="0" fontAlgn="base" hangingPunct="0">
              <a:spcBef>
                <a:spcPct val="0"/>
              </a:spcBef>
              <a:spcAft>
                <a:spcPct val="0"/>
              </a:spcAft>
              <a:defRPr sz="2000" b="1">
                <a:solidFill>
                  <a:schemeClr val="bg1"/>
                </a:solidFill>
                <a:latin typeface="Arial" charset="0"/>
              </a:defRPr>
            </a:lvl7pPr>
            <a:lvl8pPr marL="3429000" indent="-228600" eaLnBrk="0" fontAlgn="base" hangingPunct="0">
              <a:spcBef>
                <a:spcPct val="0"/>
              </a:spcBef>
              <a:spcAft>
                <a:spcPct val="0"/>
              </a:spcAft>
              <a:defRPr sz="2000" b="1">
                <a:solidFill>
                  <a:schemeClr val="bg1"/>
                </a:solidFill>
                <a:latin typeface="Arial" charset="0"/>
              </a:defRPr>
            </a:lvl8pPr>
            <a:lvl9pPr marL="3886200" indent="-228600" eaLnBrk="0" fontAlgn="base" hangingPunct="0">
              <a:spcBef>
                <a:spcPct val="0"/>
              </a:spcBef>
              <a:spcAft>
                <a:spcPct val="0"/>
              </a:spcAft>
              <a:defRPr sz="2000" b="1">
                <a:solidFill>
                  <a:schemeClr val="bg1"/>
                </a:solidFill>
                <a:latin typeface="Arial" charset="0"/>
              </a:defRPr>
            </a:lvl9pPr>
          </a:lstStyle>
          <a:p>
            <a:pPr>
              <a:defRPr/>
            </a:pPr>
            <a:r>
              <a:rPr lang="en-US" altLang="en-US" sz="800" b="0" dirty="0">
                <a:solidFill>
                  <a:schemeClr val="tx1"/>
                </a:solidFill>
              </a:rPr>
              <a:t>© 2017 AAMC. May not be reproduced without permission.</a:t>
            </a:r>
          </a:p>
        </p:txBody>
      </p:sp>
      <p:pic>
        <p:nvPicPr>
          <p:cNvPr id="8"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01125" y="0"/>
            <a:ext cx="3190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9"/>
          <p:cNvSpPr txBox="1">
            <a:spLocks noChangeArrowheads="1"/>
          </p:cNvSpPr>
          <p:nvPr userDrawn="1"/>
        </p:nvSpPr>
        <p:spPr bwMode="auto">
          <a:xfrm>
            <a:off x="217933" y="6521631"/>
            <a:ext cx="7518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chemeClr val="bg1"/>
                </a:solidFill>
                <a:latin typeface="Arial" charset="0"/>
              </a:defRPr>
            </a:lvl1pPr>
            <a:lvl2pPr marL="742950" indent="-285750">
              <a:defRPr sz="2000" b="1">
                <a:solidFill>
                  <a:schemeClr val="bg1"/>
                </a:solidFill>
                <a:latin typeface="Arial" charset="0"/>
              </a:defRPr>
            </a:lvl2pPr>
            <a:lvl3pPr marL="1143000" indent="-228600">
              <a:defRPr sz="2000" b="1">
                <a:solidFill>
                  <a:schemeClr val="bg1"/>
                </a:solidFill>
                <a:latin typeface="Arial" charset="0"/>
              </a:defRPr>
            </a:lvl3pPr>
            <a:lvl4pPr marL="1600200" indent="-228600">
              <a:defRPr sz="2000" b="1">
                <a:solidFill>
                  <a:schemeClr val="bg1"/>
                </a:solidFill>
                <a:latin typeface="Arial" charset="0"/>
              </a:defRPr>
            </a:lvl4pPr>
            <a:lvl5pPr marL="2057400" indent="-228600">
              <a:defRPr sz="2000" b="1">
                <a:solidFill>
                  <a:schemeClr val="bg1"/>
                </a:solidFill>
                <a:latin typeface="Arial" charset="0"/>
              </a:defRPr>
            </a:lvl5pPr>
            <a:lvl6pPr marL="2514600" indent="-228600" eaLnBrk="0" fontAlgn="base" hangingPunct="0">
              <a:spcBef>
                <a:spcPct val="0"/>
              </a:spcBef>
              <a:spcAft>
                <a:spcPct val="0"/>
              </a:spcAft>
              <a:defRPr sz="2000" b="1">
                <a:solidFill>
                  <a:schemeClr val="bg1"/>
                </a:solidFill>
                <a:latin typeface="Arial" charset="0"/>
              </a:defRPr>
            </a:lvl6pPr>
            <a:lvl7pPr marL="2971800" indent="-228600" eaLnBrk="0" fontAlgn="base" hangingPunct="0">
              <a:spcBef>
                <a:spcPct val="0"/>
              </a:spcBef>
              <a:spcAft>
                <a:spcPct val="0"/>
              </a:spcAft>
              <a:defRPr sz="2000" b="1">
                <a:solidFill>
                  <a:schemeClr val="bg1"/>
                </a:solidFill>
                <a:latin typeface="Arial" charset="0"/>
              </a:defRPr>
            </a:lvl7pPr>
            <a:lvl8pPr marL="3429000" indent="-228600" eaLnBrk="0" fontAlgn="base" hangingPunct="0">
              <a:spcBef>
                <a:spcPct val="0"/>
              </a:spcBef>
              <a:spcAft>
                <a:spcPct val="0"/>
              </a:spcAft>
              <a:defRPr sz="2000" b="1">
                <a:solidFill>
                  <a:schemeClr val="bg1"/>
                </a:solidFill>
                <a:latin typeface="Arial" charset="0"/>
              </a:defRPr>
            </a:lvl8pPr>
            <a:lvl9pPr marL="3886200" indent="-228600" eaLnBrk="0" fontAlgn="base" hangingPunct="0">
              <a:spcBef>
                <a:spcPct val="0"/>
              </a:spcBef>
              <a:spcAft>
                <a:spcPct val="0"/>
              </a:spcAft>
              <a:defRPr sz="2000" b="1">
                <a:solidFill>
                  <a:schemeClr val="bg1"/>
                </a:solidFill>
                <a:latin typeface="Arial" charset="0"/>
              </a:defRPr>
            </a:lvl9pPr>
          </a:lstStyle>
          <a:p>
            <a:pPr>
              <a:defRPr/>
            </a:pPr>
            <a:r>
              <a:rPr lang="en-US" altLang="en-US" sz="800" b="0" dirty="0">
                <a:solidFill>
                  <a:schemeClr val="bg1"/>
                </a:solidFill>
              </a:rPr>
              <a:t>© 2019 AAMC. May not be reproduced without permission.</a:t>
            </a:r>
          </a:p>
        </p:txBody>
      </p:sp>
    </p:spTree>
    <p:extLst>
      <p:ext uri="{BB962C8B-B14F-4D97-AF65-F5344CB8AC3E}">
        <p14:creationId xmlns:p14="http://schemas.microsoft.com/office/powerpoint/2010/main" val="258589347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100" y="1127362"/>
            <a:ext cx="10651067" cy="4767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2"/>
          <p:cNvSpPr>
            <a:spLocks noGrp="1" noChangeArrowheads="1"/>
          </p:cNvSpPr>
          <p:nvPr>
            <p:ph type="title"/>
          </p:nvPr>
        </p:nvSpPr>
        <p:spPr bwMode="auto">
          <a:xfrm>
            <a:off x="768622" y="301937"/>
            <a:ext cx="11182349" cy="620712"/>
          </a:xfrm>
          <a:prstGeom prst="rect">
            <a:avLst/>
          </a:prstGeom>
          <a:noFill/>
          <a:ln w="9525">
            <a:noFill/>
            <a:miter lim="800000"/>
            <a:headEnd/>
            <a:tailEnd/>
          </a:ln>
          <a:effectLst/>
        </p:spPr>
        <p:txBody>
          <a:bodyPr/>
          <a:lstStyle/>
          <a:p>
            <a:pPr lvl="0"/>
            <a:r>
              <a:rPr lang="en-US"/>
              <a:t>Click to edit Master title style</a:t>
            </a:r>
            <a:endParaRPr lang="en-US" dirty="0"/>
          </a:p>
        </p:txBody>
      </p:sp>
      <p:sp>
        <p:nvSpPr>
          <p:cNvPr id="7" name="Slide Number Placeholder 1"/>
          <p:cNvSpPr>
            <a:spLocks noGrp="1"/>
          </p:cNvSpPr>
          <p:nvPr>
            <p:ph type="sldNum" sz="quarter" idx="4"/>
          </p:nvPr>
        </p:nvSpPr>
        <p:spPr>
          <a:xfrm>
            <a:off x="110068" y="6436784"/>
            <a:ext cx="521677" cy="365125"/>
          </a:xfrm>
          <a:prstGeom prst="rect">
            <a:avLst/>
          </a:prstGeom>
        </p:spPr>
        <p:txBody>
          <a:bodyPr vert="horz" lIns="91440" tIns="45720" rIns="91440" bIns="45720" rtlCol="0" anchor="ctr"/>
          <a:lstStyle>
            <a:lvl1pPr algn="l">
              <a:defRPr sz="1200" b="0" smtClean="0">
                <a:solidFill>
                  <a:schemeClr val="bg1"/>
                </a:solidFill>
              </a:defRPr>
            </a:lvl1pPr>
          </a:lstStyle>
          <a:p>
            <a:pPr>
              <a:defRPr/>
            </a:pPr>
            <a:fld id="{F5D3FE59-4284-2A45-929E-71D2CB10F5B4}" type="slidenum">
              <a:rPr lang="en-US" smtClean="0"/>
              <a:pPr>
                <a:defRPr/>
              </a:pPr>
              <a:t>‹#›</a:t>
            </a:fld>
            <a:endParaRPr lang="en-US" dirty="0"/>
          </a:p>
        </p:txBody>
      </p:sp>
    </p:spTree>
    <p:extLst>
      <p:ext uri="{BB962C8B-B14F-4D97-AF65-F5344CB8AC3E}">
        <p14:creationId xmlns:p14="http://schemas.microsoft.com/office/powerpoint/2010/main" val="293748435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74700" y="1100323"/>
            <a:ext cx="5223933" cy="476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1834" y="1100323"/>
            <a:ext cx="5223933" cy="476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title"/>
          </p:nvPr>
        </p:nvSpPr>
        <p:spPr bwMode="auto">
          <a:xfrm>
            <a:off x="768622" y="301937"/>
            <a:ext cx="11182349" cy="620712"/>
          </a:xfrm>
          <a:prstGeom prst="rect">
            <a:avLst/>
          </a:prstGeom>
          <a:noFill/>
          <a:ln w="9525">
            <a:noFill/>
            <a:miter lim="800000"/>
            <a:headEnd/>
            <a:tailEnd/>
          </a:ln>
          <a:effectLst/>
        </p:spPr>
        <p:txBody>
          <a:bodyPr/>
          <a:lstStyle/>
          <a:p>
            <a:pPr lvl="0"/>
            <a:r>
              <a:rPr lang="en-US"/>
              <a:t>Click to edit Master title style</a:t>
            </a:r>
            <a:endParaRPr lang="en-US" dirty="0"/>
          </a:p>
        </p:txBody>
      </p:sp>
      <p:sp>
        <p:nvSpPr>
          <p:cNvPr id="8" name="Slide Number Placeholder 1"/>
          <p:cNvSpPr>
            <a:spLocks noGrp="1"/>
          </p:cNvSpPr>
          <p:nvPr>
            <p:ph type="sldNum" sz="quarter" idx="4"/>
          </p:nvPr>
        </p:nvSpPr>
        <p:spPr>
          <a:xfrm>
            <a:off x="76200" y="6419850"/>
            <a:ext cx="521677" cy="365125"/>
          </a:xfrm>
          <a:prstGeom prst="rect">
            <a:avLst/>
          </a:prstGeom>
        </p:spPr>
        <p:txBody>
          <a:bodyPr vert="horz" lIns="91440" tIns="45720" rIns="91440" bIns="45720" rtlCol="0" anchor="ctr"/>
          <a:lstStyle>
            <a:lvl1pPr algn="l">
              <a:defRPr sz="1200" b="0" smtClean="0">
                <a:solidFill>
                  <a:schemeClr val="bg1"/>
                </a:solidFill>
              </a:defRPr>
            </a:lvl1pPr>
          </a:lstStyle>
          <a:p>
            <a:pPr>
              <a:defRPr/>
            </a:pPr>
            <a:fld id="{ADC2174A-351A-8246-9B91-DA39B6C4E9F5}" type="slidenum">
              <a:rPr lang="en-US" smtClean="0"/>
              <a:pPr>
                <a:defRPr/>
              </a:pPr>
              <a:t>‹#›</a:t>
            </a:fld>
            <a:endParaRPr lang="en-US" dirty="0"/>
          </a:p>
        </p:txBody>
      </p:sp>
    </p:spTree>
    <p:extLst>
      <p:ext uri="{BB962C8B-B14F-4D97-AF65-F5344CB8AC3E}">
        <p14:creationId xmlns:p14="http://schemas.microsoft.com/office/powerpoint/2010/main" val="257931915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768622" y="301937"/>
            <a:ext cx="11182349" cy="620712"/>
          </a:xfrm>
          <a:prstGeom prst="rect">
            <a:avLst/>
          </a:prstGeom>
          <a:noFill/>
          <a:ln w="9525">
            <a:noFill/>
            <a:miter lim="800000"/>
            <a:headEnd/>
            <a:tailEnd/>
          </a:ln>
          <a:effectLst/>
        </p:spPr>
        <p:txBody>
          <a:bodyPr/>
          <a:lstStyle/>
          <a:p>
            <a:pPr lvl="0"/>
            <a:r>
              <a:rPr lang="en-US"/>
              <a:t>Click to edit Master title style</a:t>
            </a:r>
            <a:endParaRPr lang="en-US" dirty="0"/>
          </a:p>
        </p:txBody>
      </p:sp>
      <p:sp>
        <p:nvSpPr>
          <p:cNvPr id="6" name="Slide Number Placeholder 1"/>
          <p:cNvSpPr>
            <a:spLocks noGrp="1"/>
          </p:cNvSpPr>
          <p:nvPr>
            <p:ph type="sldNum" sz="quarter" idx="4"/>
          </p:nvPr>
        </p:nvSpPr>
        <p:spPr>
          <a:xfrm>
            <a:off x="76200" y="6419850"/>
            <a:ext cx="521677" cy="365125"/>
          </a:xfrm>
          <a:prstGeom prst="rect">
            <a:avLst/>
          </a:prstGeom>
        </p:spPr>
        <p:txBody>
          <a:bodyPr vert="horz" lIns="91440" tIns="45720" rIns="91440" bIns="45720" rtlCol="0" anchor="ctr"/>
          <a:lstStyle>
            <a:lvl1pPr algn="l">
              <a:defRPr sz="1200" b="0" smtClean="0">
                <a:solidFill>
                  <a:schemeClr val="bg1"/>
                </a:solidFill>
              </a:defRPr>
            </a:lvl1pPr>
          </a:lstStyle>
          <a:p>
            <a:pPr>
              <a:defRPr/>
            </a:pPr>
            <a:fld id="{ADC2174A-351A-8246-9B91-DA39B6C4E9F5}" type="slidenum">
              <a:rPr lang="en-US" smtClean="0"/>
              <a:pPr>
                <a:defRPr/>
              </a:pPr>
              <a:t>‹#›</a:t>
            </a:fld>
            <a:endParaRPr lang="en-US" dirty="0"/>
          </a:p>
        </p:txBody>
      </p:sp>
    </p:spTree>
    <p:extLst>
      <p:ext uri="{BB962C8B-B14F-4D97-AF65-F5344CB8AC3E}">
        <p14:creationId xmlns:p14="http://schemas.microsoft.com/office/powerpoint/2010/main" val="64791746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1"/>
          <p:cNvSpPr>
            <a:spLocks noGrp="1"/>
          </p:cNvSpPr>
          <p:nvPr>
            <p:ph type="sldNum" sz="quarter" idx="4"/>
          </p:nvPr>
        </p:nvSpPr>
        <p:spPr>
          <a:xfrm>
            <a:off x="76200" y="6419850"/>
            <a:ext cx="521677" cy="365125"/>
          </a:xfrm>
          <a:prstGeom prst="rect">
            <a:avLst/>
          </a:prstGeom>
        </p:spPr>
        <p:txBody>
          <a:bodyPr vert="horz" lIns="91440" tIns="45720" rIns="91440" bIns="45720" rtlCol="0" anchor="ctr"/>
          <a:lstStyle>
            <a:lvl1pPr algn="l">
              <a:defRPr sz="1200" b="0" smtClean="0">
                <a:solidFill>
                  <a:schemeClr val="bg1"/>
                </a:solidFill>
              </a:defRPr>
            </a:lvl1pPr>
          </a:lstStyle>
          <a:p>
            <a:pPr>
              <a:defRPr/>
            </a:pPr>
            <a:fld id="{ADC2174A-351A-8246-9B91-DA39B6C4E9F5}" type="slidenum">
              <a:rPr lang="en-US" smtClean="0"/>
              <a:pPr>
                <a:defRPr/>
              </a:pPr>
              <a:t>‹#›</a:t>
            </a:fld>
            <a:endParaRPr lang="en-US" dirty="0"/>
          </a:p>
        </p:txBody>
      </p:sp>
      <p:sp>
        <p:nvSpPr>
          <p:cNvPr id="3" name="Rectangle 9"/>
          <p:cNvSpPr>
            <a:spLocks noChangeArrowheads="1"/>
          </p:cNvSpPr>
          <p:nvPr userDrawn="1"/>
        </p:nvSpPr>
        <p:spPr bwMode="auto">
          <a:xfrm>
            <a:off x="0" y="0"/>
            <a:ext cx="12192000" cy="6105525"/>
          </a:xfrm>
          <a:prstGeom prst="rect">
            <a:avLst/>
          </a:prstGeom>
          <a:solidFill>
            <a:srgbClr val="547BB2"/>
          </a:solidFill>
          <a:ln>
            <a:noFill/>
          </a:ln>
          <a:extLst>
            <a:ext uri="{91240B29-F687-4F45-9708-019B960494DF}">
              <a14:hiddenLine xmlns:a14="http://schemas.microsoft.com/office/drawing/2010/main" w="22225">
                <a:solidFill>
                  <a:srgbClr val="000000"/>
                </a:solidFill>
                <a:round/>
                <a:headEnd/>
                <a:tailEnd/>
              </a14:hiddenLine>
            </a:ext>
          </a:extLst>
        </p:spPr>
        <p:txBody>
          <a:bodyPr/>
          <a:lstStyle>
            <a:lvl1pPr>
              <a:defRPr sz="2000" b="1">
                <a:solidFill>
                  <a:schemeClr val="bg1"/>
                </a:solidFill>
                <a:latin typeface="Arial" charset="0"/>
              </a:defRPr>
            </a:lvl1pPr>
            <a:lvl2pPr marL="742950" indent="-285750">
              <a:defRPr sz="2000" b="1">
                <a:solidFill>
                  <a:schemeClr val="bg1"/>
                </a:solidFill>
                <a:latin typeface="Arial" charset="0"/>
              </a:defRPr>
            </a:lvl2pPr>
            <a:lvl3pPr marL="1143000" indent="-228600">
              <a:defRPr sz="2000" b="1">
                <a:solidFill>
                  <a:schemeClr val="bg1"/>
                </a:solidFill>
                <a:latin typeface="Arial" charset="0"/>
              </a:defRPr>
            </a:lvl3pPr>
            <a:lvl4pPr marL="1600200" indent="-228600">
              <a:defRPr sz="2000" b="1">
                <a:solidFill>
                  <a:schemeClr val="bg1"/>
                </a:solidFill>
                <a:latin typeface="Arial" charset="0"/>
              </a:defRPr>
            </a:lvl4pPr>
            <a:lvl5pPr marL="2057400" indent="-228600">
              <a:defRPr sz="2000" b="1">
                <a:solidFill>
                  <a:schemeClr val="bg1"/>
                </a:solidFill>
                <a:latin typeface="Arial" charset="0"/>
              </a:defRPr>
            </a:lvl5pPr>
            <a:lvl6pPr marL="2514600" indent="-228600" eaLnBrk="0" fontAlgn="base" hangingPunct="0">
              <a:spcBef>
                <a:spcPct val="0"/>
              </a:spcBef>
              <a:spcAft>
                <a:spcPct val="0"/>
              </a:spcAft>
              <a:defRPr sz="2000" b="1">
                <a:solidFill>
                  <a:schemeClr val="bg1"/>
                </a:solidFill>
                <a:latin typeface="Arial" charset="0"/>
              </a:defRPr>
            </a:lvl6pPr>
            <a:lvl7pPr marL="2971800" indent="-228600" eaLnBrk="0" fontAlgn="base" hangingPunct="0">
              <a:spcBef>
                <a:spcPct val="0"/>
              </a:spcBef>
              <a:spcAft>
                <a:spcPct val="0"/>
              </a:spcAft>
              <a:defRPr sz="2000" b="1">
                <a:solidFill>
                  <a:schemeClr val="bg1"/>
                </a:solidFill>
                <a:latin typeface="Arial" charset="0"/>
              </a:defRPr>
            </a:lvl7pPr>
            <a:lvl8pPr marL="3429000" indent="-228600" eaLnBrk="0" fontAlgn="base" hangingPunct="0">
              <a:spcBef>
                <a:spcPct val="0"/>
              </a:spcBef>
              <a:spcAft>
                <a:spcPct val="0"/>
              </a:spcAft>
              <a:defRPr sz="2000" b="1">
                <a:solidFill>
                  <a:schemeClr val="bg1"/>
                </a:solidFill>
                <a:latin typeface="Arial" charset="0"/>
              </a:defRPr>
            </a:lvl8pPr>
            <a:lvl9pPr marL="3886200" indent="-228600" eaLnBrk="0" fontAlgn="base" hangingPunct="0">
              <a:spcBef>
                <a:spcPct val="0"/>
              </a:spcBef>
              <a:spcAft>
                <a:spcPct val="0"/>
              </a:spcAft>
              <a:defRPr sz="2000" b="1">
                <a:solidFill>
                  <a:schemeClr val="bg1"/>
                </a:solidFill>
                <a:latin typeface="Arial" charset="0"/>
              </a:defRPr>
            </a:lvl9pPr>
          </a:lstStyle>
          <a:p>
            <a:endParaRPr lang="en-US" altLang="en-US"/>
          </a:p>
        </p:txBody>
      </p:sp>
    </p:spTree>
    <p:extLst>
      <p:ext uri="{BB962C8B-B14F-4D97-AF65-F5344CB8AC3E}">
        <p14:creationId xmlns:p14="http://schemas.microsoft.com/office/powerpoint/2010/main" val="207758706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E7422-7C07-4B00-8954-0A73BBB52D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716AB7-7C5E-40D7-9AC3-A6BB56E3A1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17C714-1E29-4929-A3E1-20669BF39694}"/>
              </a:ext>
            </a:extLst>
          </p:cNvPr>
          <p:cNvSpPr>
            <a:spLocks noGrp="1"/>
          </p:cNvSpPr>
          <p:nvPr>
            <p:ph type="dt" sz="half" idx="10"/>
          </p:nvPr>
        </p:nvSpPr>
        <p:spPr/>
        <p:txBody>
          <a:bodyPr/>
          <a:lstStyle/>
          <a:p>
            <a:fld id="{728BCD2F-12EB-46D2-B9AA-381EF3E30CB0}" type="datetimeFigureOut">
              <a:rPr lang="en-US" smtClean="0"/>
              <a:t>10/16/2019</a:t>
            </a:fld>
            <a:endParaRPr lang="en-US"/>
          </a:p>
        </p:txBody>
      </p:sp>
      <p:sp>
        <p:nvSpPr>
          <p:cNvPr id="5" name="Footer Placeholder 4">
            <a:extLst>
              <a:ext uri="{FF2B5EF4-FFF2-40B4-BE49-F238E27FC236}">
                <a16:creationId xmlns:a16="http://schemas.microsoft.com/office/drawing/2014/main" id="{906B4490-54DB-4CB4-95FF-328FD91B54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61BC3E-D813-4D1F-9AED-2B3638139DBA}"/>
              </a:ext>
            </a:extLst>
          </p:cNvPr>
          <p:cNvSpPr>
            <a:spLocks noGrp="1"/>
          </p:cNvSpPr>
          <p:nvPr>
            <p:ph type="sldNum" sz="quarter" idx="12"/>
          </p:nvPr>
        </p:nvSpPr>
        <p:spPr/>
        <p:txBody>
          <a:bodyPr/>
          <a:lstStyle/>
          <a:p>
            <a:fld id="{BBE29AF4-185D-47C0-99EC-5E67646E5292}" type="slidenum">
              <a:rPr lang="en-US" smtClean="0"/>
              <a:t>‹#›</a:t>
            </a:fld>
            <a:endParaRPr lang="en-US"/>
          </a:p>
        </p:txBody>
      </p:sp>
    </p:spTree>
    <p:extLst>
      <p:ext uri="{BB962C8B-B14F-4D97-AF65-F5344CB8AC3E}">
        <p14:creationId xmlns:p14="http://schemas.microsoft.com/office/powerpoint/2010/main" val="457010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47800" y="4740275"/>
            <a:ext cx="17097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66800">
              <a:defRPr sz="2000" b="1">
                <a:solidFill>
                  <a:schemeClr val="bg1"/>
                </a:solidFill>
                <a:latin typeface="Arial" charset="0"/>
              </a:defRPr>
            </a:lvl1pPr>
            <a:lvl2pPr marL="742950" indent="-285750" defTabSz="1066800">
              <a:defRPr sz="2000" b="1">
                <a:solidFill>
                  <a:schemeClr val="bg1"/>
                </a:solidFill>
                <a:latin typeface="Arial" charset="0"/>
              </a:defRPr>
            </a:lvl2pPr>
            <a:lvl3pPr marL="1143000" indent="-228600" defTabSz="1066800">
              <a:defRPr sz="2000" b="1">
                <a:solidFill>
                  <a:schemeClr val="bg1"/>
                </a:solidFill>
                <a:latin typeface="Arial" charset="0"/>
              </a:defRPr>
            </a:lvl3pPr>
            <a:lvl4pPr marL="1600200" indent="-228600" defTabSz="1066800">
              <a:defRPr sz="2000" b="1">
                <a:solidFill>
                  <a:schemeClr val="bg1"/>
                </a:solidFill>
                <a:latin typeface="Arial" charset="0"/>
              </a:defRPr>
            </a:lvl4pPr>
            <a:lvl5pPr marL="2057400" indent="-228600" defTabSz="1066800">
              <a:defRPr sz="2000" b="1">
                <a:solidFill>
                  <a:schemeClr val="bg1"/>
                </a:solidFill>
                <a:latin typeface="Arial" charset="0"/>
              </a:defRPr>
            </a:lvl5pPr>
            <a:lvl6pPr marL="2514600" indent="-228600" defTabSz="1066800" eaLnBrk="0" fontAlgn="base" hangingPunct="0">
              <a:spcBef>
                <a:spcPct val="0"/>
              </a:spcBef>
              <a:spcAft>
                <a:spcPct val="0"/>
              </a:spcAft>
              <a:defRPr sz="2000" b="1">
                <a:solidFill>
                  <a:schemeClr val="bg1"/>
                </a:solidFill>
                <a:latin typeface="Arial" charset="0"/>
              </a:defRPr>
            </a:lvl6pPr>
            <a:lvl7pPr marL="2971800" indent="-228600" defTabSz="1066800" eaLnBrk="0" fontAlgn="base" hangingPunct="0">
              <a:spcBef>
                <a:spcPct val="0"/>
              </a:spcBef>
              <a:spcAft>
                <a:spcPct val="0"/>
              </a:spcAft>
              <a:defRPr sz="2000" b="1">
                <a:solidFill>
                  <a:schemeClr val="bg1"/>
                </a:solidFill>
                <a:latin typeface="Arial" charset="0"/>
              </a:defRPr>
            </a:lvl7pPr>
            <a:lvl8pPr marL="3429000" indent="-228600" defTabSz="1066800" eaLnBrk="0" fontAlgn="base" hangingPunct="0">
              <a:spcBef>
                <a:spcPct val="0"/>
              </a:spcBef>
              <a:spcAft>
                <a:spcPct val="0"/>
              </a:spcAft>
              <a:defRPr sz="2000" b="1">
                <a:solidFill>
                  <a:schemeClr val="bg1"/>
                </a:solidFill>
                <a:latin typeface="Arial" charset="0"/>
              </a:defRPr>
            </a:lvl8pPr>
            <a:lvl9pPr marL="3886200" indent="-228600" defTabSz="1066800" eaLnBrk="0" fontAlgn="base" hangingPunct="0">
              <a:spcBef>
                <a:spcPct val="0"/>
              </a:spcBef>
              <a:spcAft>
                <a:spcPct val="0"/>
              </a:spcAft>
              <a:defRPr sz="2000" b="1">
                <a:solidFill>
                  <a:schemeClr val="bg1"/>
                </a:solidFill>
                <a:latin typeface="Arial" charset="0"/>
              </a:defRPr>
            </a:lvl9pPr>
          </a:lstStyle>
          <a:p>
            <a:pPr>
              <a:spcBef>
                <a:spcPct val="50000"/>
              </a:spcBef>
            </a:pPr>
            <a:endParaRPr lang="en-US" altLang="en-US" b="0">
              <a:solidFill>
                <a:srgbClr val="474747"/>
              </a:solidFill>
            </a:endParaRPr>
          </a:p>
        </p:txBody>
      </p:sp>
      <p:sp>
        <p:nvSpPr>
          <p:cNvPr id="4060162" name="Rectangle 2"/>
          <p:cNvSpPr>
            <a:spLocks noGrp="1" noChangeArrowheads="1"/>
          </p:cNvSpPr>
          <p:nvPr>
            <p:ph type="ctrTitle"/>
          </p:nvPr>
        </p:nvSpPr>
        <p:spPr>
          <a:xfrm>
            <a:off x="1164167" y="2535238"/>
            <a:ext cx="7836958" cy="1187450"/>
          </a:xfrm>
        </p:spPr>
        <p:txBody>
          <a:bodyPr anchor="t"/>
          <a:lstStyle>
            <a:lvl1pPr>
              <a:lnSpc>
                <a:spcPct val="80000"/>
              </a:lnSpc>
              <a:defRPr b="1">
                <a:solidFill>
                  <a:schemeClr val="bg1"/>
                </a:solidFill>
                <a:latin typeface="+mn-lt"/>
              </a:defRPr>
            </a:lvl1pPr>
          </a:lstStyle>
          <a:p>
            <a:r>
              <a:rPr lang="en-US" dirty="0"/>
              <a:t>Click to edit Master title style</a:t>
            </a:r>
          </a:p>
        </p:txBody>
      </p:sp>
      <p:sp>
        <p:nvSpPr>
          <p:cNvPr id="4060163" name="Rectangle 3"/>
          <p:cNvSpPr>
            <a:spLocks noGrp="1" noChangeArrowheads="1"/>
          </p:cNvSpPr>
          <p:nvPr>
            <p:ph type="subTitle" idx="1"/>
          </p:nvPr>
        </p:nvSpPr>
        <p:spPr>
          <a:xfrm>
            <a:off x="1164167" y="4681539"/>
            <a:ext cx="7836958" cy="1273175"/>
          </a:xfrm>
        </p:spPr>
        <p:txBody>
          <a:bodyPr/>
          <a:lstStyle>
            <a:lvl1pPr>
              <a:defRPr sz="2600">
                <a:solidFill>
                  <a:schemeClr val="bg1"/>
                </a:solidFill>
              </a:defRPr>
            </a:lvl1pPr>
          </a:lstStyle>
          <a:p>
            <a:r>
              <a:rPr lang="en-US"/>
              <a:t>Click to edit Master subtitle style</a:t>
            </a:r>
            <a:endParaRPr lang="en-US" dirty="0"/>
          </a:p>
        </p:txBody>
      </p:sp>
      <p:sp>
        <p:nvSpPr>
          <p:cNvPr id="6" name="Text Box 79"/>
          <p:cNvSpPr txBox="1">
            <a:spLocks noChangeArrowheads="1"/>
          </p:cNvSpPr>
          <p:nvPr userDrawn="1"/>
        </p:nvSpPr>
        <p:spPr bwMode="auto">
          <a:xfrm>
            <a:off x="328002" y="6521631"/>
            <a:ext cx="7518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chemeClr val="bg1"/>
                </a:solidFill>
                <a:latin typeface="Arial" charset="0"/>
              </a:defRPr>
            </a:lvl1pPr>
            <a:lvl2pPr marL="742950" indent="-285750">
              <a:defRPr sz="2000" b="1">
                <a:solidFill>
                  <a:schemeClr val="bg1"/>
                </a:solidFill>
                <a:latin typeface="Arial" charset="0"/>
              </a:defRPr>
            </a:lvl2pPr>
            <a:lvl3pPr marL="1143000" indent="-228600">
              <a:defRPr sz="2000" b="1">
                <a:solidFill>
                  <a:schemeClr val="bg1"/>
                </a:solidFill>
                <a:latin typeface="Arial" charset="0"/>
              </a:defRPr>
            </a:lvl3pPr>
            <a:lvl4pPr marL="1600200" indent="-228600">
              <a:defRPr sz="2000" b="1">
                <a:solidFill>
                  <a:schemeClr val="bg1"/>
                </a:solidFill>
                <a:latin typeface="Arial" charset="0"/>
              </a:defRPr>
            </a:lvl4pPr>
            <a:lvl5pPr marL="2057400" indent="-228600">
              <a:defRPr sz="2000" b="1">
                <a:solidFill>
                  <a:schemeClr val="bg1"/>
                </a:solidFill>
                <a:latin typeface="Arial" charset="0"/>
              </a:defRPr>
            </a:lvl5pPr>
            <a:lvl6pPr marL="2514600" indent="-228600" eaLnBrk="0" fontAlgn="base" hangingPunct="0">
              <a:spcBef>
                <a:spcPct val="0"/>
              </a:spcBef>
              <a:spcAft>
                <a:spcPct val="0"/>
              </a:spcAft>
              <a:defRPr sz="2000" b="1">
                <a:solidFill>
                  <a:schemeClr val="bg1"/>
                </a:solidFill>
                <a:latin typeface="Arial" charset="0"/>
              </a:defRPr>
            </a:lvl6pPr>
            <a:lvl7pPr marL="2971800" indent="-228600" eaLnBrk="0" fontAlgn="base" hangingPunct="0">
              <a:spcBef>
                <a:spcPct val="0"/>
              </a:spcBef>
              <a:spcAft>
                <a:spcPct val="0"/>
              </a:spcAft>
              <a:defRPr sz="2000" b="1">
                <a:solidFill>
                  <a:schemeClr val="bg1"/>
                </a:solidFill>
                <a:latin typeface="Arial" charset="0"/>
              </a:defRPr>
            </a:lvl7pPr>
            <a:lvl8pPr marL="3429000" indent="-228600" eaLnBrk="0" fontAlgn="base" hangingPunct="0">
              <a:spcBef>
                <a:spcPct val="0"/>
              </a:spcBef>
              <a:spcAft>
                <a:spcPct val="0"/>
              </a:spcAft>
              <a:defRPr sz="2000" b="1">
                <a:solidFill>
                  <a:schemeClr val="bg1"/>
                </a:solidFill>
                <a:latin typeface="Arial" charset="0"/>
              </a:defRPr>
            </a:lvl8pPr>
            <a:lvl9pPr marL="3886200" indent="-228600" eaLnBrk="0" fontAlgn="base" hangingPunct="0">
              <a:spcBef>
                <a:spcPct val="0"/>
              </a:spcBef>
              <a:spcAft>
                <a:spcPct val="0"/>
              </a:spcAft>
              <a:defRPr sz="2000" b="1">
                <a:solidFill>
                  <a:schemeClr val="bg1"/>
                </a:solidFill>
                <a:latin typeface="Arial" charset="0"/>
              </a:defRPr>
            </a:lvl9pPr>
          </a:lstStyle>
          <a:p>
            <a:pPr>
              <a:defRPr/>
            </a:pPr>
            <a:r>
              <a:rPr lang="en-US" altLang="en-US" sz="800" b="0" dirty="0">
                <a:solidFill>
                  <a:schemeClr val="tx1"/>
                </a:solidFill>
              </a:rPr>
              <a:t>© 2017 AAMC. May not be reproduced without permission.</a:t>
            </a:r>
          </a:p>
        </p:txBody>
      </p:sp>
      <p:pic>
        <p:nvPicPr>
          <p:cNvPr id="8"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01125" y="0"/>
            <a:ext cx="3190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9"/>
          <p:cNvSpPr txBox="1">
            <a:spLocks noChangeArrowheads="1"/>
          </p:cNvSpPr>
          <p:nvPr userDrawn="1"/>
        </p:nvSpPr>
        <p:spPr bwMode="auto">
          <a:xfrm>
            <a:off x="217933" y="6521631"/>
            <a:ext cx="7518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chemeClr val="bg1"/>
                </a:solidFill>
                <a:latin typeface="Arial" charset="0"/>
              </a:defRPr>
            </a:lvl1pPr>
            <a:lvl2pPr marL="742950" indent="-285750">
              <a:defRPr sz="2000" b="1">
                <a:solidFill>
                  <a:schemeClr val="bg1"/>
                </a:solidFill>
                <a:latin typeface="Arial" charset="0"/>
              </a:defRPr>
            </a:lvl2pPr>
            <a:lvl3pPr marL="1143000" indent="-228600">
              <a:defRPr sz="2000" b="1">
                <a:solidFill>
                  <a:schemeClr val="bg1"/>
                </a:solidFill>
                <a:latin typeface="Arial" charset="0"/>
              </a:defRPr>
            </a:lvl3pPr>
            <a:lvl4pPr marL="1600200" indent="-228600">
              <a:defRPr sz="2000" b="1">
                <a:solidFill>
                  <a:schemeClr val="bg1"/>
                </a:solidFill>
                <a:latin typeface="Arial" charset="0"/>
              </a:defRPr>
            </a:lvl4pPr>
            <a:lvl5pPr marL="2057400" indent="-228600">
              <a:defRPr sz="2000" b="1">
                <a:solidFill>
                  <a:schemeClr val="bg1"/>
                </a:solidFill>
                <a:latin typeface="Arial" charset="0"/>
              </a:defRPr>
            </a:lvl5pPr>
            <a:lvl6pPr marL="2514600" indent="-228600" eaLnBrk="0" fontAlgn="base" hangingPunct="0">
              <a:spcBef>
                <a:spcPct val="0"/>
              </a:spcBef>
              <a:spcAft>
                <a:spcPct val="0"/>
              </a:spcAft>
              <a:defRPr sz="2000" b="1">
                <a:solidFill>
                  <a:schemeClr val="bg1"/>
                </a:solidFill>
                <a:latin typeface="Arial" charset="0"/>
              </a:defRPr>
            </a:lvl6pPr>
            <a:lvl7pPr marL="2971800" indent="-228600" eaLnBrk="0" fontAlgn="base" hangingPunct="0">
              <a:spcBef>
                <a:spcPct val="0"/>
              </a:spcBef>
              <a:spcAft>
                <a:spcPct val="0"/>
              </a:spcAft>
              <a:defRPr sz="2000" b="1">
                <a:solidFill>
                  <a:schemeClr val="bg1"/>
                </a:solidFill>
                <a:latin typeface="Arial" charset="0"/>
              </a:defRPr>
            </a:lvl7pPr>
            <a:lvl8pPr marL="3429000" indent="-228600" eaLnBrk="0" fontAlgn="base" hangingPunct="0">
              <a:spcBef>
                <a:spcPct val="0"/>
              </a:spcBef>
              <a:spcAft>
                <a:spcPct val="0"/>
              </a:spcAft>
              <a:defRPr sz="2000" b="1">
                <a:solidFill>
                  <a:schemeClr val="bg1"/>
                </a:solidFill>
                <a:latin typeface="Arial" charset="0"/>
              </a:defRPr>
            </a:lvl8pPr>
            <a:lvl9pPr marL="3886200" indent="-228600" eaLnBrk="0" fontAlgn="base" hangingPunct="0">
              <a:spcBef>
                <a:spcPct val="0"/>
              </a:spcBef>
              <a:spcAft>
                <a:spcPct val="0"/>
              </a:spcAft>
              <a:defRPr sz="2000" b="1">
                <a:solidFill>
                  <a:schemeClr val="bg1"/>
                </a:solidFill>
                <a:latin typeface="Arial" charset="0"/>
              </a:defRPr>
            </a:lvl9pPr>
          </a:lstStyle>
          <a:p>
            <a:pPr>
              <a:defRPr/>
            </a:pPr>
            <a:r>
              <a:rPr lang="en-US" altLang="en-US" sz="800" b="0" dirty="0">
                <a:solidFill>
                  <a:schemeClr val="bg1"/>
                </a:solidFill>
              </a:rPr>
              <a:t>© 2018 AAMC. May not be reproduced without permission.</a:t>
            </a:r>
          </a:p>
        </p:txBody>
      </p:sp>
    </p:spTree>
    <p:extLst>
      <p:ext uri="{BB962C8B-B14F-4D97-AF65-F5344CB8AC3E}">
        <p14:creationId xmlns:p14="http://schemas.microsoft.com/office/powerpoint/2010/main" val="207509606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100" y="1127362"/>
            <a:ext cx="10651067" cy="4767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2"/>
          <p:cNvSpPr>
            <a:spLocks noGrp="1" noChangeArrowheads="1"/>
          </p:cNvSpPr>
          <p:nvPr>
            <p:ph type="title"/>
          </p:nvPr>
        </p:nvSpPr>
        <p:spPr bwMode="auto">
          <a:xfrm>
            <a:off x="768622" y="301937"/>
            <a:ext cx="11182349" cy="620712"/>
          </a:xfrm>
          <a:prstGeom prst="rect">
            <a:avLst/>
          </a:prstGeom>
          <a:noFill/>
          <a:ln w="9525">
            <a:noFill/>
            <a:miter lim="800000"/>
            <a:headEnd/>
            <a:tailEnd/>
          </a:ln>
          <a:effectLst/>
        </p:spPr>
        <p:txBody>
          <a:bodyPr/>
          <a:lstStyle/>
          <a:p>
            <a:pPr lvl="0"/>
            <a:r>
              <a:rPr lang="en-US"/>
              <a:t>Click to edit Master title style</a:t>
            </a:r>
            <a:endParaRPr lang="en-US" dirty="0"/>
          </a:p>
        </p:txBody>
      </p:sp>
      <p:sp>
        <p:nvSpPr>
          <p:cNvPr id="7" name="Slide Number Placeholder 1"/>
          <p:cNvSpPr>
            <a:spLocks noGrp="1"/>
          </p:cNvSpPr>
          <p:nvPr>
            <p:ph type="sldNum" sz="quarter" idx="4"/>
          </p:nvPr>
        </p:nvSpPr>
        <p:spPr>
          <a:xfrm>
            <a:off x="110068" y="6436784"/>
            <a:ext cx="521677" cy="365125"/>
          </a:xfrm>
          <a:prstGeom prst="rect">
            <a:avLst/>
          </a:prstGeom>
        </p:spPr>
        <p:txBody>
          <a:bodyPr vert="horz" lIns="91440" tIns="45720" rIns="91440" bIns="45720" rtlCol="0" anchor="ctr"/>
          <a:lstStyle>
            <a:lvl1pPr algn="l">
              <a:defRPr sz="1200" b="0" smtClean="0">
                <a:solidFill>
                  <a:schemeClr val="bg1"/>
                </a:solidFill>
              </a:defRPr>
            </a:lvl1pPr>
          </a:lstStyle>
          <a:p>
            <a:pPr>
              <a:defRPr/>
            </a:pPr>
            <a:fld id="{F5D3FE59-4284-2A45-929E-71D2CB10F5B4}" type="slidenum">
              <a:rPr lang="en-US" smtClean="0"/>
              <a:pPr>
                <a:defRPr/>
              </a:pPr>
              <a:t>‹#›</a:t>
            </a:fld>
            <a:endParaRPr lang="en-US" dirty="0"/>
          </a:p>
        </p:txBody>
      </p:sp>
    </p:spTree>
    <p:extLst>
      <p:ext uri="{BB962C8B-B14F-4D97-AF65-F5344CB8AC3E}">
        <p14:creationId xmlns:p14="http://schemas.microsoft.com/office/powerpoint/2010/main" val="190374856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74700" y="1100323"/>
            <a:ext cx="5223933" cy="476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1834" y="1100323"/>
            <a:ext cx="5223933" cy="476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title"/>
          </p:nvPr>
        </p:nvSpPr>
        <p:spPr bwMode="auto">
          <a:xfrm>
            <a:off x="768622" y="301937"/>
            <a:ext cx="11182349" cy="620712"/>
          </a:xfrm>
          <a:prstGeom prst="rect">
            <a:avLst/>
          </a:prstGeom>
          <a:noFill/>
          <a:ln w="9525">
            <a:noFill/>
            <a:miter lim="800000"/>
            <a:headEnd/>
            <a:tailEnd/>
          </a:ln>
          <a:effectLst/>
        </p:spPr>
        <p:txBody>
          <a:bodyPr/>
          <a:lstStyle/>
          <a:p>
            <a:pPr lvl="0"/>
            <a:r>
              <a:rPr lang="en-US"/>
              <a:t>Click to edit Master title style</a:t>
            </a:r>
            <a:endParaRPr lang="en-US" dirty="0"/>
          </a:p>
        </p:txBody>
      </p:sp>
      <p:sp>
        <p:nvSpPr>
          <p:cNvPr id="8" name="Slide Number Placeholder 1"/>
          <p:cNvSpPr>
            <a:spLocks noGrp="1"/>
          </p:cNvSpPr>
          <p:nvPr>
            <p:ph type="sldNum" sz="quarter" idx="4"/>
          </p:nvPr>
        </p:nvSpPr>
        <p:spPr>
          <a:xfrm>
            <a:off x="76200" y="6419850"/>
            <a:ext cx="521677" cy="365125"/>
          </a:xfrm>
          <a:prstGeom prst="rect">
            <a:avLst/>
          </a:prstGeom>
        </p:spPr>
        <p:txBody>
          <a:bodyPr vert="horz" lIns="91440" tIns="45720" rIns="91440" bIns="45720" rtlCol="0" anchor="ctr"/>
          <a:lstStyle>
            <a:lvl1pPr algn="l">
              <a:defRPr sz="1200" b="0" smtClean="0">
                <a:solidFill>
                  <a:schemeClr val="bg1"/>
                </a:solidFill>
              </a:defRPr>
            </a:lvl1pPr>
          </a:lstStyle>
          <a:p>
            <a:pPr>
              <a:defRPr/>
            </a:pPr>
            <a:fld id="{ADC2174A-351A-8246-9B91-DA39B6C4E9F5}" type="slidenum">
              <a:rPr lang="en-US" smtClean="0"/>
              <a:pPr>
                <a:defRPr/>
              </a:pPr>
              <a:t>‹#›</a:t>
            </a:fld>
            <a:endParaRPr lang="en-US" dirty="0"/>
          </a:p>
        </p:txBody>
      </p:sp>
    </p:spTree>
    <p:extLst>
      <p:ext uri="{BB962C8B-B14F-4D97-AF65-F5344CB8AC3E}">
        <p14:creationId xmlns:p14="http://schemas.microsoft.com/office/powerpoint/2010/main" val="115162224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768622" y="301937"/>
            <a:ext cx="11182349" cy="620712"/>
          </a:xfrm>
          <a:prstGeom prst="rect">
            <a:avLst/>
          </a:prstGeom>
          <a:noFill/>
          <a:ln w="9525">
            <a:noFill/>
            <a:miter lim="800000"/>
            <a:headEnd/>
            <a:tailEnd/>
          </a:ln>
          <a:effectLst/>
        </p:spPr>
        <p:txBody>
          <a:bodyPr/>
          <a:lstStyle/>
          <a:p>
            <a:pPr lvl="0"/>
            <a:r>
              <a:rPr lang="en-US"/>
              <a:t>Click to edit Master title style</a:t>
            </a:r>
            <a:endParaRPr lang="en-US" dirty="0"/>
          </a:p>
        </p:txBody>
      </p:sp>
      <p:sp>
        <p:nvSpPr>
          <p:cNvPr id="6" name="Slide Number Placeholder 1"/>
          <p:cNvSpPr>
            <a:spLocks noGrp="1"/>
          </p:cNvSpPr>
          <p:nvPr>
            <p:ph type="sldNum" sz="quarter" idx="4"/>
          </p:nvPr>
        </p:nvSpPr>
        <p:spPr>
          <a:xfrm>
            <a:off x="76200" y="6419850"/>
            <a:ext cx="521677" cy="365125"/>
          </a:xfrm>
          <a:prstGeom prst="rect">
            <a:avLst/>
          </a:prstGeom>
        </p:spPr>
        <p:txBody>
          <a:bodyPr vert="horz" lIns="91440" tIns="45720" rIns="91440" bIns="45720" rtlCol="0" anchor="ctr"/>
          <a:lstStyle>
            <a:lvl1pPr algn="l">
              <a:defRPr sz="1200" b="0" smtClean="0">
                <a:solidFill>
                  <a:schemeClr val="bg1"/>
                </a:solidFill>
              </a:defRPr>
            </a:lvl1pPr>
          </a:lstStyle>
          <a:p>
            <a:pPr>
              <a:defRPr/>
            </a:pPr>
            <a:fld id="{ADC2174A-351A-8246-9B91-DA39B6C4E9F5}" type="slidenum">
              <a:rPr lang="en-US" smtClean="0"/>
              <a:pPr>
                <a:defRPr/>
              </a:pPr>
              <a:t>‹#›</a:t>
            </a:fld>
            <a:endParaRPr lang="en-US" dirty="0"/>
          </a:p>
        </p:txBody>
      </p:sp>
    </p:spTree>
    <p:extLst>
      <p:ext uri="{BB962C8B-B14F-4D97-AF65-F5344CB8AC3E}">
        <p14:creationId xmlns:p14="http://schemas.microsoft.com/office/powerpoint/2010/main" val="166554140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1"/>
          <p:cNvSpPr>
            <a:spLocks noGrp="1"/>
          </p:cNvSpPr>
          <p:nvPr>
            <p:ph type="sldNum" sz="quarter" idx="4"/>
          </p:nvPr>
        </p:nvSpPr>
        <p:spPr>
          <a:xfrm>
            <a:off x="76200" y="6419850"/>
            <a:ext cx="521677" cy="365125"/>
          </a:xfrm>
          <a:prstGeom prst="rect">
            <a:avLst/>
          </a:prstGeom>
        </p:spPr>
        <p:txBody>
          <a:bodyPr vert="horz" lIns="91440" tIns="45720" rIns="91440" bIns="45720" rtlCol="0" anchor="ctr"/>
          <a:lstStyle>
            <a:lvl1pPr algn="l">
              <a:defRPr sz="1200" b="0" smtClean="0">
                <a:solidFill>
                  <a:schemeClr val="bg1"/>
                </a:solidFill>
              </a:defRPr>
            </a:lvl1pPr>
          </a:lstStyle>
          <a:p>
            <a:pPr>
              <a:defRPr/>
            </a:pPr>
            <a:fld id="{ADC2174A-351A-8246-9B91-DA39B6C4E9F5}" type="slidenum">
              <a:rPr lang="en-US" smtClean="0"/>
              <a:pPr>
                <a:defRPr/>
              </a:pPr>
              <a:t>‹#›</a:t>
            </a:fld>
            <a:endParaRPr lang="en-US" dirty="0"/>
          </a:p>
        </p:txBody>
      </p:sp>
      <p:sp>
        <p:nvSpPr>
          <p:cNvPr id="3" name="Rectangle 9"/>
          <p:cNvSpPr>
            <a:spLocks noChangeArrowheads="1"/>
          </p:cNvSpPr>
          <p:nvPr userDrawn="1"/>
        </p:nvSpPr>
        <p:spPr bwMode="auto">
          <a:xfrm>
            <a:off x="0" y="0"/>
            <a:ext cx="12192000" cy="6105525"/>
          </a:xfrm>
          <a:prstGeom prst="rect">
            <a:avLst/>
          </a:prstGeom>
          <a:solidFill>
            <a:srgbClr val="547BB2"/>
          </a:solidFill>
          <a:ln>
            <a:noFill/>
          </a:ln>
          <a:extLst>
            <a:ext uri="{91240B29-F687-4F45-9708-019B960494DF}">
              <a14:hiddenLine xmlns:a14="http://schemas.microsoft.com/office/drawing/2010/main" w="22225">
                <a:solidFill>
                  <a:srgbClr val="000000"/>
                </a:solidFill>
                <a:round/>
                <a:headEnd/>
                <a:tailEnd/>
              </a14:hiddenLine>
            </a:ext>
          </a:extLst>
        </p:spPr>
        <p:txBody>
          <a:bodyPr/>
          <a:lstStyle>
            <a:lvl1pPr>
              <a:defRPr sz="2000" b="1">
                <a:solidFill>
                  <a:schemeClr val="bg1"/>
                </a:solidFill>
                <a:latin typeface="Arial" charset="0"/>
              </a:defRPr>
            </a:lvl1pPr>
            <a:lvl2pPr marL="742950" indent="-285750">
              <a:defRPr sz="2000" b="1">
                <a:solidFill>
                  <a:schemeClr val="bg1"/>
                </a:solidFill>
                <a:latin typeface="Arial" charset="0"/>
              </a:defRPr>
            </a:lvl2pPr>
            <a:lvl3pPr marL="1143000" indent="-228600">
              <a:defRPr sz="2000" b="1">
                <a:solidFill>
                  <a:schemeClr val="bg1"/>
                </a:solidFill>
                <a:latin typeface="Arial" charset="0"/>
              </a:defRPr>
            </a:lvl3pPr>
            <a:lvl4pPr marL="1600200" indent="-228600">
              <a:defRPr sz="2000" b="1">
                <a:solidFill>
                  <a:schemeClr val="bg1"/>
                </a:solidFill>
                <a:latin typeface="Arial" charset="0"/>
              </a:defRPr>
            </a:lvl4pPr>
            <a:lvl5pPr marL="2057400" indent="-228600">
              <a:defRPr sz="2000" b="1">
                <a:solidFill>
                  <a:schemeClr val="bg1"/>
                </a:solidFill>
                <a:latin typeface="Arial" charset="0"/>
              </a:defRPr>
            </a:lvl5pPr>
            <a:lvl6pPr marL="2514600" indent="-228600" eaLnBrk="0" fontAlgn="base" hangingPunct="0">
              <a:spcBef>
                <a:spcPct val="0"/>
              </a:spcBef>
              <a:spcAft>
                <a:spcPct val="0"/>
              </a:spcAft>
              <a:defRPr sz="2000" b="1">
                <a:solidFill>
                  <a:schemeClr val="bg1"/>
                </a:solidFill>
                <a:latin typeface="Arial" charset="0"/>
              </a:defRPr>
            </a:lvl6pPr>
            <a:lvl7pPr marL="2971800" indent="-228600" eaLnBrk="0" fontAlgn="base" hangingPunct="0">
              <a:spcBef>
                <a:spcPct val="0"/>
              </a:spcBef>
              <a:spcAft>
                <a:spcPct val="0"/>
              </a:spcAft>
              <a:defRPr sz="2000" b="1">
                <a:solidFill>
                  <a:schemeClr val="bg1"/>
                </a:solidFill>
                <a:latin typeface="Arial" charset="0"/>
              </a:defRPr>
            </a:lvl7pPr>
            <a:lvl8pPr marL="3429000" indent="-228600" eaLnBrk="0" fontAlgn="base" hangingPunct="0">
              <a:spcBef>
                <a:spcPct val="0"/>
              </a:spcBef>
              <a:spcAft>
                <a:spcPct val="0"/>
              </a:spcAft>
              <a:defRPr sz="2000" b="1">
                <a:solidFill>
                  <a:schemeClr val="bg1"/>
                </a:solidFill>
                <a:latin typeface="Arial" charset="0"/>
              </a:defRPr>
            </a:lvl8pPr>
            <a:lvl9pPr marL="3886200" indent="-228600" eaLnBrk="0" fontAlgn="base" hangingPunct="0">
              <a:spcBef>
                <a:spcPct val="0"/>
              </a:spcBef>
              <a:spcAft>
                <a:spcPct val="0"/>
              </a:spcAft>
              <a:defRPr sz="2000" b="1">
                <a:solidFill>
                  <a:schemeClr val="bg1"/>
                </a:solidFill>
                <a:latin typeface="Arial" charset="0"/>
              </a:defRPr>
            </a:lvl9pPr>
          </a:lstStyle>
          <a:p>
            <a:endParaRPr lang="en-US" altLang="en-US"/>
          </a:p>
        </p:txBody>
      </p:sp>
    </p:spTree>
    <p:extLst>
      <p:ext uri="{BB962C8B-B14F-4D97-AF65-F5344CB8AC3E}">
        <p14:creationId xmlns:p14="http://schemas.microsoft.com/office/powerpoint/2010/main" val="52161018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54C60-7572-42C7-8457-4282AB225D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53FDC-D4EE-488C-8D9E-F218D89E73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073874-E498-4682-A105-85860236622F}"/>
              </a:ext>
            </a:extLst>
          </p:cNvPr>
          <p:cNvSpPr>
            <a:spLocks noGrp="1"/>
          </p:cNvSpPr>
          <p:nvPr>
            <p:ph type="dt" sz="half" idx="10"/>
          </p:nvPr>
        </p:nvSpPr>
        <p:spPr/>
        <p:txBody>
          <a:bodyPr/>
          <a:lstStyle/>
          <a:p>
            <a:fld id="{728BCD2F-12EB-46D2-B9AA-381EF3E30CB0}" type="datetimeFigureOut">
              <a:rPr lang="en-US" smtClean="0"/>
              <a:t>10/16/2019</a:t>
            </a:fld>
            <a:endParaRPr lang="en-US"/>
          </a:p>
        </p:txBody>
      </p:sp>
      <p:sp>
        <p:nvSpPr>
          <p:cNvPr id="5" name="Footer Placeholder 4">
            <a:extLst>
              <a:ext uri="{FF2B5EF4-FFF2-40B4-BE49-F238E27FC236}">
                <a16:creationId xmlns:a16="http://schemas.microsoft.com/office/drawing/2014/main" id="{8F702BD5-056F-4F64-95E1-8AE4819D40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6D2FE9-A325-4508-BAB9-EE61F985C590}"/>
              </a:ext>
            </a:extLst>
          </p:cNvPr>
          <p:cNvSpPr>
            <a:spLocks noGrp="1"/>
          </p:cNvSpPr>
          <p:nvPr>
            <p:ph type="sldNum" sz="quarter" idx="12"/>
          </p:nvPr>
        </p:nvSpPr>
        <p:spPr/>
        <p:txBody>
          <a:bodyPr/>
          <a:lstStyle/>
          <a:p>
            <a:fld id="{BBE29AF4-185D-47C0-99EC-5E67646E5292}" type="slidenum">
              <a:rPr lang="en-US" smtClean="0"/>
              <a:t>‹#›</a:t>
            </a:fld>
            <a:endParaRPr lang="en-US"/>
          </a:p>
        </p:txBody>
      </p:sp>
    </p:spTree>
    <p:extLst>
      <p:ext uri="{BB962C8B-B14F-4D97-AF65-F5344CB8AC3E}">
        <p14:creationId xmlns:p14="http://schemas.microsoft.com/office/powerpoint/2010/main" val="316760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88971-04E6-4803-822F-41E9768E11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CE9EDE-489A-41E0-B856-A867523558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477624-FBA5-46A5-BABE-F6E370AAA7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6C9E82-3198-4F7E-A88E-E1F8A7A3A706}"/>
              </a:ext>
            </a:extLst>
          </p:cNvPr>
          <p:cNvSpPr>
            <a:spLocks noGrp="1"/>
          </p:cNvSpPr>
          <p:nvPr>
            <p:ph type="dt" sz="half" idx="10"/>
          </p:nvPr>
        </p:nvSpPr>
        <p:spPr/>
        <p:txBody>
          <a:bodyPr/>
          <a:lstStyle/>
          <a:p>
            <a:fld id="{728BCD2F-12EB-46D2-B9AA-381EF3E30CB0}" type="datetimeFigureOut">
              <a:rPr lang="en-US" smtClean="0"/>
              <a:t>10/16/2019</a:t>
            </a:fld>
            <a:endParaRPr lang="en-US"/>
          </a:p>
        </p:txBody>
      </p:sp>
      <p:sp>
        <p:nvSpPr>
          <p:cNvPr id="6" name="Footer Placeholder 5">
            <a:extLst>
              <a:ext uri="{FF2B5EF4-FFF2-40B4-BE49-F238E27FC236}">
                <a16:creationId xmlns:a16="http://schemas.microsoft.com/office/drawing/2014/main" id="{609EAEC6-34AF-4E25-A860-2AA1D0A034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654A41-DF0D-478C-A4A4-893E614F82E1}"/>
              </a:ext>
            </a:extLst>
          </p:cNvPr>
          <p:cNvSpPr>
            <a:spLocks noGrp="1"/>
          </p:cNvSpPr>
          <p:nvPr>
            <p:ph type="sldNum" sz="quarter" idx="12"/>
          </p:nvPr>
        </p:nvSpPr>
        <p:spPr/>
        <p:txBody>
          <a:bodyPr/>
          <a:lstStyle/>
          <a:p>
            <a:fld id="{BBE29AF4-185D-47C0-99EC-5E67646E5292}" type="slidenum">
              <a:rPr lang="en-US" smtClean="0"/>
              <a:t>‹#›</a:t>
            </a:fld>
            <a:endParaRPr lang="en-US"/>
          </a:p>
        </p:txBody>
      </p:sp>
    </p:spTree>
    <p:extLst>
      <p:ext uri="{BB962C8B-B14F-4D97-AF65-F5344CB8AC3E}">
        <p14:creationId xmlns:p14="http://schemas.microsoft.com/office/powerpoint/2010/main" val="3857198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2A92B-B5E2-499F-9785-8C78A62368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A0AF5B-977B-4C45-AAE4-72D7686DBB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7D7AA6-65EE-4C46-9389-5EA43C1B41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26668A-9481-4D86-AAEE-DD47AFA4BF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4F4BD8-155C-43A0-9686-6B593654CC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6186D5-1CC1-4EB6-9EF5-78EF0FC73923}"/>
              </a:ext>
            </a:extLst>
          </p:cNvPr>
          <p:cNvSpPr>
            <a:spLocks noGrp="1"/>
          </p:cNvSpPr>
          <p:nvPr>
            <p:ph type="dt" sz="half" idx="10"/>
          </p:nvPr>
        </p:nvSpPr>
        <p:spPr/>
        <p:txBody>
          <a:bodyPr/>
          <a:lstStyle/>
          <a:p>
            <a:fld id="{728BCD2F-12EB-46D2-B9AA-381EF3E30CB0}" type="datetimeFigureOut">
              <a:rPr lang="en-US" smtClean="0"/>
              <a:t>10/16/2019</a:t>
            </a:fld>
            <a:endParaRPr lang="en-US"/>
          </a:p>
        </p:txBody>
      </p:sp>
      <p:sp>
        <p:nvSpPr>
          <p:cNvPr id="8" name="Footer Placeholder 7">
            <a:extLst>
              <a:ext uri="{FF2B5EF4-FFF2-40B4-BE49-F238E27FC236}">
                <a16:creationId xmlns:a16="http://schemas.microsoft.com/office/drawing/2014/main" id="{A1D6939C-EBAE-4C3A-9D85-75E69B6532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E2750B-0F98-4D83-B5A2-78852EA08645}"/>
              </a:ext>
            </a:extLst>
          </p:cNvPr>
          <p:cNvSpPr>
            <a:spLocks noGrp="1"/>
          </p:cNvSpPr>
          <p:nvPr>
            <p:ph type="sldNum" sz="quarter" idx="12"/>
          </p:nvPr>
        </p:nvSpPr>
        <p:spPr/>
        <p:txBody>
          <a:bodyPr/>
          <a:lstStyle/>
          <a:p>
            <a:fld id="{BBE29AF4-185D-47C0-99EC-5E67646E5292}" type="slidenum">
              <a:rPr lang="en-US" smtClean="0"/>
              <a:t>‹#›</a:t>
            </a:fld>
            <a:endParaRPr lang="en-US"/>
          </a:p>
        </p:txBody>
      </p:sp>
    </p:spTree>
    <p:extLst>
      <p:ext uri="{BB962C8B-B14F-4D97-AF65-F5344CB8AC3E}">
        <p14:creationId xmlns:p14="http://schemas.microsoft.com/office/powerpoint/2010/main" val="4231869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938DF-829F-4016-89FC-27991C0E63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57887D-567B-4C3B-9A4C-74D84370C519}"/>
              </a:ext>
            </a:extLst>
          </p:cNvPr>
          <p:cNvSpPr>
            <a:spLocks noGrp="1"/>
          </p:cNvSpPr>
          <p:nvPr>
            <p:ph type="dt" sz="half" idx="10"/>
          </p:nvPr>
        </p:nvSpPr>
        <p:spPr/>
        <p:txBody>
          <a:bodyPr/>
          <a:lstStyle/>
          <a:p>
            <a:fld id="{728BCD2F-12EB-46D2-B9AA-381EF3E30CB0}" type="datetimeFigureOut">
              <a:rPr lang="en-US" smtClean="0"/>
              <a:t>10/16/2019</a:t>
            </a:fld>
            <a:endParaRPr lang="en-US"/>
          </a:p>
        </p:txBody>
      </p:sp>
      <p:sp>
        <p:nvSpPr>
          <p:cNvPr id="4" name="Footer Placeholder 3">
            <a:extLst>
              <a:ext uri="{FF2B5EF4-FFF2-40B4-BE49-F238E27FC236}">
                <a16:creationId xmlns:a16="http://schemas.microsoft.com/office/drawing/2014/main" id="{570982ED-E188-4C6A-BE7B-A18FC1BFA0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DAAEBD-306A-4B75-B87A-84D44D86F958}"/>
              </a:ext>
            </a:extLst>
          </p:cNvPr>
          <p:cNvSpPr>
            <a:spLocks noGrp="1"/>
          </p:cNvSpPr>
          <p:nvPr>
            <p:ph type="sldNum" sz="quarter" idx="12"/>
          </p:nvPr>
        </p:nvSpPr>
        <p:spPr/>
        <p:txBody>
          <a:bodyPr/>
          <a:lstStyle/>
          <a:p>
            <a:fld id="{BBE29AF4-185D-47C0-99EC-5E67646E5292}" type="slidenum">
              <a:rPr lang="en-US" smtClean="0"/>
              <a:t>‹#›</a:t>
            </a:fld>
            <a:endParaRPr lang="en-US"/>
          </a:p>
        </p:txBody>
      </p:sp>
    </p:spTree>
    <p:extLst>
      <p:ext uri="{BB962C8B-B14F-4D97-AF65-F5344CB8AC3E}">
        <p14:creationId xmlns:p14="http://schemas.microsoft.com/office/powerpoint/2010/main" val="1577117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663C8D-0D24-4A5F-B260-BBE7D9E761DF}"/>
              </a:ext>
            </a:extLst>
          </p:cNvPr>
          <p:cNvSpPr>
            <a:spLocks noGrp="1"/>
          </p:cNvSpPr>
          <p:nvPr>
            <p:ph type="dt" sz="half" idx="10"/>
          </p:nvPr>
        </p:nvSpPr>
        <p:spPr/>
        <p:txBody>
          <a:bodyPr/>
          <a:lstStyle/>
          <a:p>
            <a:fld id="{728BCD2F-12EB-46D2-B9AA-381EF3E30CB0}" type="datetimeFigureOut">
              <a:rPr lang="en-US" smtClean="0"/>
              <a:t>10/16/2019</a:t>
            </a:fld>
            <a:endParaRPr lang="en-US"/>
          </a:p>
        </p:txBody>
      </p:sp>
      <p:sp>
        <p:nvSpPr>
          <p:cNvPr id="3" name="Footer Placeholder 2">
            <a:extLst>
              <a:ext uri="{FF2B5EF4-FFF2-40B4-BE49-F238E27FC236}">
                <a16:creationId xmlns:a16="http://schemas.microsoft.com/office/drawing/2014/main" id="{D5620A54-3141-4BD0-8700-1F1A025D09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21F41B-A7C6-4F77-8170-1206ACBD9E58}"/>
              </a:ext>
            </a:extLst>
          </p:cNvPr>
          <p:cNvSpPr>
            <a:spLocks noGrp="1"/>
          </p:cNvSpPr>
          <p:nvPr>
            <p:ph type="sldNum" sz="quarter" idx="12"/>
          </p:nvPr>
        </p:nvSpPr>
        <p:spPr/>
        <p:txBody>
          <a:bodyPr/>
          <a:lstStyle/>
          <a:p>
            <a:fld id="{BBE29AF4-185D-47C0-99EC-5E67646E5292}" type="slidenum">
              <a:rPr lang="en-US" smtClean="0"/>
              <a:t>‹#›</a:t>
            </a:fld>
            <a:endParaRPr lang="en-US"/>
          </a:p>
        </p:txBody>
      </p:sp>
    </p:spTree>
    <p:extLst>
      <p:ext uri="{BB962C8B-B14F-4D97-AF65-F5344CB8AC3E}">
        <p14:creationId xmlns:p14="http://schemas.microsoft.com/office/powerpoint/2010/main" val="4073911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A8070-F861-4A30-9305-FFB6002915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EE86C7-C899-4E7F-81A5-AD0583085A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35788E-0512-46F9-AC3D-F05171CC71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003514-6018-4BE9-9527-F959A6DD8825}"/>
              </a:ext>
            </a:extLst>
          </p:cNvPr>
          <p:cNvSpPr>
            <a:spLocks noGrp="1"/>
          </p:cNvSpPr>
          <p:nvPr>
            <p:ph type="dt" sz="half" idx="10"/>
          </p:nvPr>
        </p:nvSpPr>
        <p:spPr/>
        <p:txBody>
          <a:bodyPr/>
          <a:lstStyle/>
          <a:p>
            <a:fld id="{728BCD2F-12EB-46D2-B9AA-381EF3E30CB0}" type="datetimeFigureOut">
              <a:rPr lang="en-US" smtClean="0"/>
              <a:t>10/16/2019</a:t>
            </a:fld>
            <a:endParaRPr lang="en-US"/>
          </a:p>
        </p:txBody>
      </p:sp>
      <p:sp>
        <p:nvSpPr>
          <p:cNvPr id="6" name="Footer Placeholder 5">
            <a:extLst>
              <a:ext uri="{FF2B5EF4-FFF2-40B4-BE49-F238E27FC236}">
                <a16:creationId xmlns:a16="http://schemas.microsoft.com/office/drawing/2014/main" id="{DE9D54A0-0298-4C56-A981-64F7444EAA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A3A728-45E2-4C65-A75E-BFF78B17F02B}"/>
              </a:ext>
            </a:extLst>
          </p:cNvPr>
          <p:cNvSpPr>
            <a:spLocks noGrp="1"/>
          </p:cNvSpPr>
          <p:nvPr>
            <p:ph type="sldNum" sz="quarter" idx="12"/>
          </p:nvPr>
        </p:nvSpPr>
        <p:spPr/>
        <p:txBody>
          <a:bodyPr/>
          <a:lstStyle/>
          <a:p>
            <a:fld id="{BBE29AF4-185D-47C0-99EC-5E67646E5292}" type="slidenum">
              <a:rPr lang="en-US" smtClean="0"/>
              <a:t>‹#›</a:t>
            </a:fld>
            <a:endParaRPr lang="en-US"/>
          </a:p>
        </p:txBody>
      </p:sp>
    </p:spTree>
    <p:extLst>
      <p:ext uri="{BB962C8B-B14F-4D97-AF65-F5344CB8AC3E}">
        <p14:creationId xmlns:p14="http://schemas.microsoft.com/office/powerpoint/2010/main" val="3856951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95D65-DD8A-40B4-8C3F-ED3C64F39D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FAF86B-8EEA-49F1-A954-091BDBF883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70A106-54B3-4001-9C8A-78209EA471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D3087D-6BE4-4627-8977-D9CF33E55B07}"/>
              </a:ext>
            </a:extLst>
          </p:cNvPr>
          <p:cNvSpPr>
            <a:spLocks noGrp="1"/>
          </p:cNvSpPr>
          <p:nvPr>
            <p:ph type="dt" sz="half" idx="10"/>
          </p:nvPr>
        </p:nvSpPr>
        <p:spPr/>
        <p:txBody>
          <a:bodyPr/>
          <a:lstStyle/>
          <a:p>
            <a:fld id="{728BCD2F-12EB-46D2-B9AA-381EF3E30CB0}" type="datetimeFigureOut">
              <a:rPr lang="en-US" smtClean="0"/>
              <a:t>10/16/2019</a:t>
            </a:fld>
            <a:endParaRPr lang="en-US"/>
          </a:p>
        </p:txBody>
      </p:sp>
      <p:sp>
        <p:nvSpPr>
          <p:cNvPr id="6" name="Footer Placeholder 5">
            <a:extLst>
              <a:ext uri="{FF2B5EF4-FFF2-40B4-BE49-F238E27FC236}">
                <a16:creationId xmlns:a16="http://schemas.microsoft.com/office/drawing/2014/main" id="{C092A638-F9CD-4304-8D4E-1D8EC7C53D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B5A9D8-BDE9-4FF6-B848-7EA2222BACEF}"/>
              </a:ext>
            </a:extLst>
          </p:cNvPr>
          <p:cNvSpPr>
            <a:spLocks noGrp="1"/>
          </p:cNvSpPr>
          <p:nvPr>
            <p:ph type="sldNum" sz="quarter" idx="12"/>
          </p:nvPr>
        </p:nvSpPr>
        <p:spPr/>
        <p:txBody>
          <a:bodyPr/>
          <a:lstStyle/>
          <a:p>
            <a:fld id="{BBE29AF4-185D-47C0-99EC-5E67646E5292}" type="slidenum">
              <a:rPr lang="en-US" smtClean="0"/>
              <a:t>‹#›</a:t>
            </a:fld>
            <a:endParaRPr lang="en-US"/>
          </a:p>
        </p:txBody>
      </p:sp>
    </p:spTree>
    <p:extLst>
      <p:ext uri="{BB962C8B-B14F-4D97-AF65-F5344CB8AC3E}">
        <p14:creationId xmlns:p14="http://schemas.microsoft.com/office/powerpoint/2010/main" val="2075019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2.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2.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4.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57366E-9CF4-40AB-8A15-5E4AA34FCD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1985BD-F844-43BE-921D-BAEF9CC019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EFC98E-A8F8-45D7-87F0-13C82199DF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8BCD2F-12EB-46D2-B9AA-381EF3E30CB0}" type="datetimeFigureOut">
              <a:rPr lang="en-US" smtClean="0"/>
              <a:t>10/16/2019</a:t>
            </a:fld>
            <a:endParaRPr lang="en-US"/>
          </a:p>
        </p:txBody>
      </p:sp>
      <p:sp>
        <p:nvSpPr>
          <p:cNvPr id="5" name="Footer Placeholder 4">
            <a:extLst>
              <a:ext uri="{FF2B5EF4-FFF2-40B4-BE49-F238E27FC236}">
                <a16:creationId xmlns:a16="http://schemas.microsoft.com/office/drawing/2014/main" id="{50A27C39-1C72-4E86-A5B7-DF711C8CFE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3264E2-F3F5-4A42-869B-9909B2DAFF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E29AF4-185D-47C0-99EC-5E67646E5292}" type="slidenum">
              <a:rPr lang="en-US" smtClean="0"/>
              <a:t>‹#›</a:t>
            </a:fld>
            <a:endParaRPr lang="en-US"/>
          </a:p>
        </p:txBody>
      </p:sp>
    </p:spTree>
    <p:extLst>
      <p:ext uri="{BB962C8B-B14F-4D97-AF65-F5344CB8AC3E}">
        <p14:creationId xmlns:p14="http://schemas.microsoft.com/office/powerpoint/2010/main" val="4032502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
            <a:alphaModFix amt="0"/>
            <a:lum/>
          </a:blip>
          <a:srcRect/>
          <a:stretch>
            <a:fillRect t="-76000" b="-7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10/16/2019</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50" r:id="rId1"/>
    <p:sldLayoutId id="2147483649" r:id="rId2"/>
    <p:sldLayoutId id="2147483675" r:id="rId3"/>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blackWhite">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8350" y="301625"/>
            <a:ext cx="1118235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ltLang="en-US"/>
              <a:t>Click to edit Master title style</a:t>
            </a:r>
            <a:endParaRPr lang="en-US" altLang="en-US" dirty="0"/>
          </a:p>
        </p:txBody>
      </p:sp>
      <p:sp>
        <p:nvSpPr>
          <p:cNvPr id="1027" name="Rectangle 31"/>
          <p:cNvSpPr>
            <a:spLocks noGrp="1" noChangeArrowheads="1"/>
          </p:cNvSpPr>
          <p:nvPr>
            <p:ph type="body" idx="1"/>
          </p:nvPr>
        </p:nvSpPr>
        <p:spPr bwMode="auto">
          <a:xfrm>
            <a:off x="774700" y="1073150"/>
            <a:ext cx="10650538" cy="476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Text Box 54"/>
          <p:cNvSpPr txBox="1">
            <a:spLocks noChangeArrowheads="1"/>
          </p:cNvSpPr>
          <p:nvPr/>
        </p:nvSpPr>
        <p:spPr bwMode="auto">
          <a:xfrm>
            <a:off x="1447800" y="4740275"/>
            <a:ext cx="17097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66800">
              <a:defRPr sz="2000" b="1">
                <a:solidFill>
                  <a:schemeClr val="bg1"/>
                </a:solidFill>
                <a:latin typeface="Arial" charset="0"/>
              </a:defRPr>
            </a:lvl1pPr>
            <a:lvl2pPr marL="742950" indent="-285750" defTabSz="1066800">
              <a:defRPr sz="2000" b="1">
                <a:solidFill>
                  <a:schemeClr val="bg1"/>
                </a:solidFill>
                <a:latin typeface="Arial" charset="0"/>
              </a:defRPr>
            </a:lvl2pPr>
            <a:lvl3pPr marL="1143000" indent="-228600" defTabSz="1066800">
              <a:defRPr sz="2000" b="1">
                <a:solidFill>
                  <a:schemeClr val="bg1"/>
                </a:solidFill>
                <a:latin typeface="Arial" charset="0"/>
              </a:defRPr>
            </a:lvl3pPr>
            <a:lvl4pPr marL="1600200" indent="-228600" defTabSz="1066800">
              <a:defRPr sz="2000" b="1">
                <a:solidFill>
                  <a:schemeClr val="bg1"/>
                </a:solidFill>
                <a:latin typeface="Arial" charset="0"/>
              </a:defRPr>
            </a:lvl4pPr>
            <a:lvl5pPr marL="2057400" indent="-228600" defTabSz="1066800">
              <a:defRPr sz="2000" b="1">
                <a:solidFill>
                  <a:schemeClr val="bg1"/>
                </a:solidFill>
                <a:latin typeface="Arial" charset="0"/>
              </a:defRPr>
            </a:lvl5pPr>
            <a:lvl6pPr marL="2514600" indent="-228600" defTabSz="1066800" eaLnBrk="0" fontAlgn="base" hangingPunct="0">
              <a:spcBef>
                <a:spcPct val="0"/>
              </a:spcBef>
              <a:spcAft>
                <a:spcPct val="0"/>
              </a:spcAft>
              <a:defRPr sz="2000" b="1">
                <a:solidFill>
                  <a:schemeClr val="bg1"/>
                </a:solidFill>
                <a:latin typeface="Arial" charset="0"/>
              </a:defRPr>
            </a:lvl6pPr>
            <a:lvl7pPr marL="2971800" indent="-228600" defTabSz="1066800" eaLnBrk="0" fontAlgn="base" hangingPunct="0">
              <a:spcBef>
                <a:spcPct val="0"/>
              </a:spcBef>
              <a:spcAft>
                <a:spcPct val="0"/>
              </a:spcAft>
              <a:defRPr sz="2000" b="1">
                <a:solidFill>
                  <a:schemeClr val="bg1"/>
                </a:solidFill>
                <a:latin typeface="Arial" charset="0"/>
              </a:defRPr>
            </a:lvl7pPr>
            <a:lvl8pPr marL="3429000" indent="-228600" defTabSz="1066800" eaLnBrk="0" fontAlgn="base" hangingPunct="0">
              <a:spcBef>
                <a:spcPct val="0"/>
              </a:spcBef>
              <a:spcAft>
                <a:spcPct val="0"/>
              </a:spcAft>
              <a:defRPr sz="2000" b="1">
                <a:solidFill>
                  <a:schemeClr val="bg1"/>
                </a:solidFill>
                <a:latin typeface="Arial" charset="0"/>
              </a:defRPr>
            </a:lvl8pPr>
            <a:lvl9pPr marL="3886200" indent="-228600" defTabSz="1066800" eaLnBrk="0" fontAlgn="base" hangingPunct="0">
              <a:spcBef>
                <a:spcPct val="0"/>
              </a:spcBef>
              <a:spcAft>
                <a:spcPct val="0"/>
              </a:spcAft>
              <a:defRPr sz="2000" b="1">
                <a:solidFill>
                  <a:schemeClr val="bg1"/>
                </a:solidFill>
                <a:latin typeface="Arial" charset="0"/>
              </a:defRPr>
            </a:lvl9pPr>
          </a:lstStyle>
          <a:p>
            <a:pPr>
              <a:spcBef>
                <a:spcPct val="50000"/>
              </a:spcBef>
            </a:pPr>
            <a:endParaRPr lang="en-US" altLang="en-US" b="0">
              <a:solidFill>
                <a:srgbClr val="474747"/>
              </a:solidFill>
            </a:endParaRPr>
          </a:p>
        </p:txBody>
      </p:sp>
      <p:sp>
        <p:nvSpPr>
          <p:cNvPr id="2" name="Slide Number Placeholder 1"/>
          <p:cNvSpPr>
            <a:spLocks noGrp="1"/>
          </p:cNvSpPr>
          <p:nvPr>
            <p:ph type="sldNum" sz="quarter" idx="4"/>
          </p:nvPr>
        </p:nvSpPr>
        <p:spPr>
          <a:xfrm>
            <a:off x="76200" y="6419850"/>
            <a:ext cx="521677" cy="365125"/>
          </a:xfrm>
          <a:prstGeom prst="rect">
            <a:avLst/>
          </a:prstGeom>
        </p:spPr>
        <p:txBody>
          <a:bodyPr vert="horz" lIns="91440" tIns="45720" rIns="91440" bIns="45720" rtlCol="0" anchor="ctr"/>
          <a:lstStyle>
            <a:lvl1pPr algn="l">
              <a:defRPr sz="1200" b="0" smtClean="0">
                <a:solidFill>
                  <a:schemeClr val="bg1"/>
                </a:solidFill>
              </a:defRPr>
            </a:lvl1pPr>
          </a:lstStyle>
          <a:p>
            <a:pPr>
              <a:defRPr/>
            </a:pPr>
            <a:fld id="{ADC2174A-351A-8246-9B91-DA39B6C4E9F5}" type="slidenum">
              <a:rPr lang="en-US" smtClean="0"/>
              <a:pPr>
                <a:defRPr/>
              </a:pPr>
              <a:t>‹#›</a:t>
            </a:fld>
            <a:endParaRPr lang="en-US" dirty="0"/>
          </a:p>
        </p:txBody>
      </p:sp>
      <p:sp>
        <p:nvSpPr>
          <p:cNvPr id="8" name="Text Box 79"/>
          <p:cNvSpPr txBox="1">
            <a:spLocks noChangeArrowheads="1"/>
          </p:cNvSpPr>
          <p:nvPr/>
        </p:nvSpPr>
        <p:spPr bwMode="auto">
          <a:xfrm>
            <a:off x="328002" y="6521631"/>
            <a:ext cx="7518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chemeClr val="bg1"/>
                </a:solidFill>
                <a:latin typeface="Arial" charset="0"/>
              </a:defRPr>
            </a:lvl1pPr>
            <a:lvl2pPr marL="742950" indent="-285750">
              <a:defRPr sz="2000" b="1">
                <a:solidFill>
                  <a:schemeClr val="bg1"/>
                </a:solidFill>
                <a:latin typeface="Arial" charset="0"/>
              </a:defRPr>
            </a:lvl2pPr>
            <a:lvl3pPr marL="1143000" indent="-228600">
              <a:defRPr sz="2000" b="1">
                <a:solidFill>
                  <a:schemeClr val="bg1"/>
                </a:solidFill>
                <a:latin typeface="Arial" charset="0"/>
              </a:defRPr>
            </a:lvl3pPr>
            <a:lvl4pPr marL="1600200" indent="-228600">
              <a:defRPr sz="2000" b="1">
                <a:solidFill>
                  <a:schemeClr val="bg1"/>
                </a:solidFill>
                <a:latin typeface="Arial" charset="0"/>
              </a:defRPr>
            </a:lvl4pPr>
            <a:lvl5pPr marL="2057400" indent="-228600">
              <a:defRPr sz="2000" b="1">
                <a:solidFill>
                  <a:schemeClr val="bg1"/>
                </a:solidFill>
                <a:latin typeface="Arial" charset="0"/>
              </a:defRPr>
            </a:lvl5pPr>
            <a:lvl6pPr marL="2514600" indent="-228600" eaLnBrk="0" fontAlgn="base" hangingPunct="0">
              <a:spcBef>
                <a:spcPct val="0"/>
              </a:spcBef>
              <a:spcAft>
                <a:spcPct val="0"/>
              </a:spcAft>
              <a:defRPr sz="2000" b="1">
                <a:solidFill>
                  <a:schemeClr val="bg1"/>
                </a:solidFill>
                <a:latin typeface="Arial" charset="0"/>
              </a:defRPr>
            </a:lvl6pPr>
            <a:lvl7pPr marL="2971800" indent="-228600" eaLnBrk="0" fontAlgn="base" hangingPunct="0">
              <a:spcBef>
                <a:spcPct val="0"/>
              </a:spcBef>
              <a:spcAft>
                <a:spcPct val="0"/>
              </a:spcAft>
              <a:defRPr sz="2000" b="1">
                <a:solidFill>
                  <a:schemeClr val="bg1"/>
                </a:solidFill>
                <a:latin typeface="Arial" charset="0"/>
              </a:defRPr>
            </a:lvl7pPr>
            <a:lvl8pPr marL="3429000" indent="-228600" eaLnBrk="0" fontAlgn="base" hangingPunct="0">
              <a:spcBef>
                <a:spcPct val="0"/>
              </a:spcBef>
              <a:spcAft>
                <a:spcPct val="0"/>
              </a:spcAft>
              <a:defRPr sz="2000" b="1">
                <a:solidFill>
                  <a:schemeClr val="bg1"/>
                </a:solidFill>
                <a:latin typeface="Arial" charset="0"/>
              </a:defRPr>
            </a:lvl8pPr>
            <a:lvl9pPr marL="3886200" indent="-228600" eaLnBrk="0" fontAlgn="base" hangingPunct="0">
              <a:spcBef>
                <a:spcPct val="0"/>
              </a:spcBef>
              <a:spcAft>
                <a:spcPct val="0"/>
              </a:spcAft>
              <a:defRPr sz="2000" b="1">
                <a:solidFill>
                  <a:schemeClr val="bg1"/>
                </a:solidFill>
                <a:latin typeface="Arial" charset="0"/>
              </a:defRPr>
            </a:lvl9pPr>
          </a:lstStyle>
          <a:p>
            <a:pPr>
              <a:defRPr/>
            </a:pPr>
            <a:r>
              <a:rPr lang="en-US" altLang="en-US" sz="800" b="0" dirty="0">
                <a:solidFill>
                  <a:schemeClr val="bg1"/>
                </a:solidFill>
              </a:rPr>
              <a:t>© 2019 AAMC. May not be reproduced without permission.</a:t>
            </a:r>
          </a:p>
        </p:txBody>
      </p:sp>
      <p:pic>
        <p:nvPicPr>
          <p:cNvPr id="10" name="Picture 7"/>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229975" y="6173788"/>
            <a:ext cx="85725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853453"/>
      </p:ext>
    </p:extLst>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Lst>
  <p:transition/>
  <p:hf hdr="0" ftr="0" dt="0"/>
  <p:txStyles>
    <p:titleStyle>
      <a:lvl1pPr algn="l" defTabSz="889000" rtl="0" eaLnBrk="1" fontAlgn="base" hangingPunct="1">
        <a:lnSpc>
          <a:spcPct val="85000"/>
        </a:lnSpc>
        <a:spcBef>
          <a:spcPct val="0"/>
        </a:spcBef>
        <a:spcAft>
          <a:spcPct val="0"/>
        </a:spcAft>
        <a:buClr>
          <a:srgbClr val="DADDFE"/>
        </a:buClr>
        <a:defRPr sz="3600" b="1">
          <a:solidFill>
            <a:schemeClr val="bg1"/>
          </a:solidFill>
          <a:latin typeface="+mn-lt"/>
          <a:ea typeface="+mj-ea"/>
          <a:cs typeface="+mj-cs"/>
        </a:defRPr>
      </a:lvl1pPr>
      <a:lvl2pPr algn="l" defTabSz="889000" rtl="0" eaLnBrk="1" fontAlgn="base" hangingPunct="1">
        <a:lnSpc>
          <a:spcPct val="85000"/>
        </a:lnSpc>
        <a:spcBef>
          <a:spcPct val="0"/>
        </a:spcBef>
        <a:spcAft>
          <a:spcPct val="0"/>
        </a:spcAft>
        <a:buClr>
          <a:srgbClr val="DADDFE"/>
        </a:buClr>
        <a:defRPr sz="3600" b="1">
          <a:solidFill>
            <a:schemeClr val="accent1"/>
          </a:solidFill>
          <a:latin typeface="Arial" charset="0"/>
        </a:defRPr>
      </a:lvl2pPr>
      <a:lvl3pPr algn="l" defTabSz="889000" rtl="0" eaLnBrk="1" fontAlgn="base" hangingPunct="1">
        <a:lnSpc>
          <a:spcPct val="85000"/>
        </a:lnSpc>
        <a:spcBef>
          <a:spcPct val="0"/>
        </a:spcBef>
        <a:spcAft>
          <a:spcPct val="0"/>
        </a:spcAft>
        <a:buClr>
          <a:srgbClr val="DADDFE"/>
        </a:buClr>
        <a:defRPr sz="3600" b="1">
          <a:solidFill>
            <a:schemeClr val="accent1"/>
          </a:solidFill>
          <a:latin typeface="Arial" charset="0"/>
        </a:defRPr>
      </a:lvl3pPr>
      <a:lvl4pPr algn="l" defTabSz="889000" rtl="0" eaLnBrk="1" fontAlgn="base" hangingPunct="1">
        <a:lnSpc>
          <a:spcPct val="85000"/>
        </a:lnSpc>
        <a:spcBef>
          <a:spcPct val="0"/>
        </a:spcBef>
        <a:spcAft>
          <a:spcPct val="0"/>
        </a:spcAft>
        <a:buClr>
          <a:srgbClr val="DADDFE"/>
        </a:buClr>
        <a:defRPr sz="3600" b="1">
          <a:solidFill>
            <a:schemeClr val="accent1"/>
          </a:solidFill>
          <a:latin typeface="Arial" charset="0"/>
        </a:defRPr>
      </a:lvl4pPr>
      <a:lvl5pPr algn="l" defTabSz="889000" rtl="0" eaLnBrk="1" fontAlgn="base" hangingPunct="1">
        <a:lnSpc>
          <a:spcPct val="85000"/>
        </a:lnSpc>
        <a:spcBef>
          <a:spcPct val="0"/>
        </a:spcBef>
        <a:spcAft>
          <a:spcPct val="0"/>
        </a:spcAft>
        <a:buClr>
          <a:srgbClr val="DADDFE"/>
        </a:buClr>
        <a:defRPr sz="3600" b="1">
          <a:solidFill>
            <a:schemeClr val="accent1"/>
          </a:solidFill>
          <a:latin typeface="Arial" charset="0"/>
        </a:defRPr>
      </a:lvl5pPr>
      <a:lvl6pPr marL="4572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6pPr>
      <a:lvl7pPr marL="9144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7pPr>
      <a:lvl8pPr marL="13716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8pPr>
      <a:lvl9pPr marL="18288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9pPr>
    </p:titleStyle>
    <p:bodyStyle>
      <a:lvl1pPr algn="l" defTabSz="889000" rtl="0" eaLnBrk="1" fontAlgn="base" hangingPunct="1">
        <a:lnSpc>
          <a:spcPct val="88000"/>
        </a:lnSpc>
        <a:spcBef>
          <a:spcPct val="50000"/>
        </a:spcBef>
        <a:spcAft>
          <a:spcPct val="0"/>
        </a:spcAft>
        <a:buClr>
          <a:schemeClr val="tx1"/>
        </a:buClr>
        <a:buSzPct val="90000"/>
        <a:defRPr sz="280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bg1"/>
        </a:buClr>
        <a:buChar char="•"/>
        <a:defRPr sz="2800">
          <a:solidFill>
            <a:schemeClr val="bg1"/>
          </a:solidFill>
          <a:latin typeface="+mn-lt"/>
        </a:defRPr>
      </a:lvl2pPr>
      <a:lvl3pPr marL="804863" indent="-292100" algn="l" defTabSz="889000" rtl="0" eaLnBrk="1" fontAlgn="base" hangingPunct="1">
        <a:lnSpc>
          <a:spcPct val="88000"/>
        </a:lnSpc>
        <a:spcBef>
          <a:spcPct val="25000"/>
        </a:spcBef>
        <a:spcAft>
          <a:spcPct val="0"/>
        </a:spcAft>
        <a:buClr>
          <a:schemeClr val="bg1"/>
        </a:buClr>
        <a:buFont typeface="Wingdings" charset="2"/>
        <a:buChar char="§"/>
        <a:defRPr sz="2800">
          <a:solidFill>
            <a:schemeClr val="bg1"/>
          </a:solidFill>
          <a:latin typeface="+mn-lt"/>
        </a:defRPr>
      </a:lvl3pPr>
      <a:lvl4pPr marL="1201738" indent="-282575" algn="l" defTabSz="889000" rtl="0" eaLnBrk="1" fontAlgn="base" hangingPunct="1">
        <a:lnSpc>
          <a:spcPct val="88000"/>
        </a:lnSpc>
        <a:spcBef>
          <a:spcPct val="15000"/>
        </a:spcBef>
        <a:spcAft>
          <a:spcPct val="0"/>
        </a:spcAft>
        <a:buClr>
          <a:schemeClr val="bg1"/>
        </a:buClr>
        <a:buFont typeface="Arial" charset="0"/>
        <a:buChar char="–"/>
        <a:defRPr sz="2800">
          <a:solidFill>
            <a:schemeClr val="bg1"/>
          </a:solidFill>
          <a:latin typeface="+mn-lt"/>
        </a:defRPr>
      </a:lvl4pPr>
      <a:lvl5pPr marL="1600200" indent="-284163" algn="l" defTabSz="889000" rtl="0" eaLnBrk="1" fontAlgn="base" hangingPunct="1">
        <a:lnSpc>
          <a:spcPct val="88000"/>
        </a:lnSpc>
        <a:spcBef>
          <a:spcPct val="5000"/>
        </a:spcBef>
        <a:spcAft>
          <a:spcPct val="0"/>
        </a:spcAft>
        <a:buClr>
          <a:schemeClr val="bg1"/>
        </a:buClr>
        <a:buChar char="o"/>
        <a:defRPr sz="2800">
          <a:solidFill>
            <a:schemeClr val="bg1"/>
          </a:solidFill>
          <a:latin typeface="+mn-lt"/>
        </a:defRPr>
      </a:lvl5pPr>
      <a:lvl6pPr marL="2057400" indent="-284163" algn="l" defTabSz="889000" rtl="0" eaLnBrk="1" fontAlgn="base" hangingPunct="1">
        <a:lnSpc>
          <a:spcPct val="88000"/>
        </a:lnSpc>
        <a:spcBef>
          <a:spcPct val="5000"/>
        </a:spcBef>
        <a:spcAft>
          <a:spcPct val="0"/>
        </a:spcAft>
        <a:buClr>
          <a:schemeClr val="tx1"/>
        </a:buClr>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Char char="o"/>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blackWhite">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8350" y="301625"/>
            <a:ext cx="1118235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ltLang="en-US"/>
              <a:t>Click to edit Master title style</a:t>
            </a:r>
            <a:endParaRPr lang="en-US" altLang="en-US" dirty="0"/>
          </a:p>
        </p:txBody>
      </p:sp>
      <p:sp>
        <p:nvSpPr>
          <p:cNvPr id="1027" name="Rectangle 31"/>
          <p:cNvSpPr>
            <a:spLocks noGrp="1" noChangeArrowheads="1"/>
          </p:cNvSpPr>
          <p:nvPr>
            <p:ph type="body" idx="1"/>
          </p:nvPr>
        </p:nvSpPr>
        <p:spPr bwMode="auto">
          <a:xfrm>
            <a:off x="774700" y="1073150"/>
            <a:ext cx="10650538" cy="476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Text Box 54"/>
          <p:cNvSpPr txBox="1">
            <a:spLocks noChangeArrowheads="1"/>
          </p:cNvSpPr>
          <p:nvPr/>
        </p:nvSpPr>
        <p:spPr bwMode="auto">
          <a:xfrm>
            <a:off x="1447800" y="4740275"/>
            <a:ext cx="17097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66800">
              <a:defRPr sz="2000" b="1">
                <a:solidFill>
                  <a:schemeClr val="bg1"/>
                </a:solidFill>
                <a:latin typeface="Arial" charset="0"/>
              </a:defRPr>
            </a:lvl1pPr>
            <a:lvl2pPr marL="742950" indent="-285750" defTabSz="1066800">
              <a:defRPr sz="2000" b="1">
                <a:solidFill>
                  <a:schemeClr val="bg1"/>
                </a:solidFill>
                <a:latin typeface="Arial" charset="0"/>
              </a:defRPr>
            </a:lvl2pPr>
            <a:lvl3pPr marL="1143000" indent="-228600" defTabSz="1066800">
              <a:defRPr sz="2000" b="1">
                <a:solidFill>
                  <a:schemeClr val="bg1"/>
                </a:solidFill>
                <a:latin typeface="Arial" charset="0"/>
              </a:defRPr>
            </a:lvl3pPr>
            <a:lvl4pPr marL="1600200" indent="-228600" defTabSz="1066800">
              <a:defRPr sz="2000" b="1">
                <a:solidFill>
                  <a:schemeClr val="bg1"/>
                </a:solidFill>
                <a:latin typeface="Arial" charset="0"/>
              </a:defRPr>
            </a:lvl4pPr>
            <a:lvl5pPr marL="2057400" indent="-228600" defTabSz="1066800">
              <a:defRPr sz="2000" b="1">
                <a:solidFill>
                  <a:schemeClr val="bg1"/>
                </a:solidFill>
                <a:latin typeface="Arial" charset="0"/>
              </a:defRPr>
            </a:lvl5pPr>
            <a:lvl6pPr marL="2514600" indent="-228600" defTabSz="1066800" eaLnBrk="0" fontAlgn="base" hangingPunct="0">
              <a:spcBef>
                <a:spcPct val="0"/>
              </a:spcBef>
              <a:spcAft>
                <a:spcPct val="0"/>
              </a:spcAft>
              <a:defRPr sz="2000" b="1">
                <a:solidFill>
                  <a:schemeClr val="bg1"/>
                </a:solidFill>
                <a:latin typeface="Arial" charset="0"/>
              </a:defRPr>
            </a:lvl6pPr>
            <a:lvl7pPr marL="2971800" indent="-228600" defTabSz="1066800" eaLnBrk="0" fontAlgn="base" hangingPunct="0">
              <a:spcBef>
                <a:spcPct val="0"/>
              </a:spcBef>
              <a:spcAft>
                <a:spcPct val="0"/>
              </a:spcAft>
              <a:defRPr sz="2000" b="1">
                <a:solidFill>
                  <a:schemeClr val="bg1"/>
                </a:solidFill>
                <a:latin typeface="Arial" charset="0"/>
              </a:defRPr>
            </a:lvl7pPr>
            <a:lvl8pPr marL="3429000" indent="-228600" defTabSz="1066800" eaLnBrk="0" fontAlgn="base" hangingPunct="0">
              <a:spcBef>
                <a:spcPct val="0"/>
              </a:spcBef>
              <a:spcAft>
                <a:spcPct val="0"/>
              </a:spcAft>
              <a:defRPr sz="2000" b="1">
                <a:solidFill>
                  <a:schemeClr val="bg1"/>
                </a:solidFill>
                <a:latin typeface="Arial" charset="0"/>
              </a:defRPr>
            </a:lvl8pPr>
            <a:lvl9pPr marL="3886200" indent="-228600" defTabSz="1066800" eaLnBrk="0" fontAlgn="base" hangingPunct="0">
              <a:spcBef>
                <a:spcPct val="0"/>
              </a:spcBef>
              <a:spcAft>
                <a:spcPct val="0"/>
              </a:spcAft>
              <a:defRPr sz="2000" b="1">
                <a:solidFill>
                  <a:schemeClr val="bg1"/>
                </a:solidFill>
                <a:latin typeface="Arial" charset="0"/>
              </a:defRPr>
            </a:lvl9pPr>
          </a:lstStyle>
          <a:p>
            <a:pPr>
              <a:spcBef>
                <a:spcPct val="50000"/>
              </a:spcBef>
            </a:pPr>
            <a:endParaRPr lang="en-US" altLang="en-US" b="0">
              <a:solidFill>
                <a:srgbClr val="474747"/>
              </a:solidFill>
            </a:endParaRPr>
          </a:p>
        </p:txBody>
      </p:sp>
      <p:sp>
        <p:nvSpPr>
          <p:cNvPr id="2" name="Slide Number Placeholder 1"/>
          <p:cNvSpPr>
            <a:spLocks noGrp="1"/>
          </p:cNvSpPr>
          <p:nvPr>
            <p:ph type="sldNum" sz="quarter" idx="4"/>
          </p:nvPr>
        </p:nvSpPr>
        <p:spPr>
          <a:xfrm>
            <a:off x="76200" y="6419850"/>
            <a:ext cx="521677" cy="365125"/>
          </a:xfrm>
          <a:prstGeom prst="rect">
            <a:avLst/>
          </a:prstGeom>
        </p:spPr>
        <p:txBody>
          <a:bodyPr vert="horz" lIns="91440" tIns="45720" rIns="91440" bIns="45720" rtlCol="0" anchor="ctr"/>
          <a:lstStyle>
            <a:lvl1pPr algn="l">
              <a:defRPr sz="1200" b="0" smtClean="0">
                <a:solidFill>
                  <a:schemeClr val="bg1"/>
                </a:solidFill>
              </a:defRPr>
            </a:lvl1pPr>
          </a:lstStyle>
          <a:p>
            <a:pPr>
              <a:defRPr/>
            </a:pPr>
            <a:fld id="{ADC2174A-351A-8246-9B91-DA39B6C4E9F5}" type="slidenum">
              <a:rPr lang="en-US" smtClean="0"/>
              <a:pPr>
                <a:defRPr/>
              </a:pPr>
              <a:t>‹#›</a:t>
            </a:fld>
            <a:endParaRPr lang="en-US" dirty="0"/>
          </a:p>
        </p:txBody>
      </p:sp>
      <p:sp>
        <p:nvSpPr>
          <p:cNvPr id="8" name="Text Box 79"/>
          <p:cNvSpPr txBox="1">
            <a:spLocks noChangeArrowheads="1"/>
          </p:cNvSpPr>
          <p:nvPr/>
        </p:nvSpPr>
        <p:spPr bwMode="auto">
          <a:xfrm>
            <a:off x="328002" y="6521631"/>
            <a:ext cx="7518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chemeClr val="bg1"/>
                </a:solidFill>
                <a:latin typeface="Arial" charset="0"/>
              </a:defRPr>
            </a:lvl1pPr>
            <a:lvl2pPr marL="742950" indent="-285750">
              <a:defRPr sz="2000" b="1">
                <a:solidFill>
                  <a:schemeClr val="bg1"/>
                </a:solidFill>
                <a:latin typeface="Arial" charset="0"/>
              </a:defRPr>
            </a:lvl2pPr>
            <a:lvl3pPr marL="1143000" indent="-228600">
              <a:defRPr sz="2000" b="1">
                <a:solidFill>
                  <a:schemeClr val="bg1"/>
                </a:solidFill>
                <a:latin typeface="Arial" charset="0"/>
              </a:defRPr>
            </a:lvl3pPr>
            <a:lvl4pPr marL="1600200" indent="-228600">
              <a:defRPr sz="2000" b="1">
                <a:solidFill>
                  <a:schemeClr val="bg1"/>
                </a:solidFill>
                <a:latin typeface="Arial" charset="0"/>
              </a:defRPr>
            </a:lvl4pPr>
            <a:lvl5pPr marL="2057400" indent="-228600">
              <a:defRPr sz="2000" b="1">
                <a:solidFill>
                  <a:schemeClr val="bg1"/>
                </a:solidFill>
                <a:latin typeface="Arial" charset="0"/>
              </a:defRPr>
            </a:lvl5pPr>
            <a:lvl6pPr marL="2514600" indent="-228600" eaLnBrk="0" fontAlgn="base" hangingPunct="0">
              <a:spcBef>
                <a:spcPct val="0"/>
              </a:spcBef>
              <a:spcAft>
                <a:spcPct val="0"/>
              </a:spcAft>
              <a:defRPr sz="2000" b="1">
                <a:solidFill>
                  <a:schemeClr val="bg1"/>
                </a:solidFill>
                <a:latin typeface="Arial" charset="0"/>
              </a:defRPr>
            </a:lvl6pPr>
            <a:lvl7pPr marL="2971800" indent="-228600" eaLnBrk="0" fontAlgn="base" hangingPunct="0">
              <a:spcBef>
                <a:spcPct val="0"/>
              </a:spcBef>
              <a:spcAft>
                <a:spcPct val="0"/>
              </a:spcAft>
              <a:defRPr sz="2000" b="1">
                <a:solidFill>
                  <a:schemeClr val="bg1"/>
                </a:solidFill>
                <a:latin typeface="Arial" charset="0"/>
              </a:defRPr>
            </a:lvl7pPr>
            <a:lvl8pPr marL="3429000" indent="-228600" eaLnBrk="0" fontAlgn="base" hangingPunct="0">
              <a:spcBef>
                <a:spcPct val="0"/>
              </a:spcBef>
              <a:spcAft>
                <a:spcPct val="0"/>
              </a:spcAft>
              <a:defRPr sz="2000" b="1">
                <a:solidFill>
                  <a:schemeClr val="bg1"/>
                </a:solidFill>
                <a:latin typeface="Arial" charset="0"/>
              </a:defRPr>
            </a:lvl8pPr>
            <a:lvl9pPr marL="3886200" indent="-228600" eaLnBrk="0" fontAlgn="base" hangingPunct="0">
              <a:spcBef>
                <a:spcPct val="0"/>
              </a:spcBef>
              <a:spcAft>
                <a:spcPct val="0"/>
              </a:spcAft>
              <a:defRPr sz="2000" b="1">
                <a:solidFill>
                  <a:schemeClr val="bg1"/>
                </a:solidFill>
                <a:latin typeface="Arial" charset="0"/>
              </a:defRPr>
            </a:lvl9pPr>
          </a:lstStyle>
          <a:p>
            <a:pPr>
              <a:defRPr/>
            </a:pPr>
            <a:r>
              <a:rPr lang="en-US" altLang="en-US" sz="800" b="0" dirty="0">
                <a:solidFill>
                  <a:schemeClr val="bg1"/>
                </a:solidFill>
              </a:rPr>
              <a:t>© 2018 AAMC. May not be reproduced without permission.</a:t>
            </a:r>
          </a:p>
        </p:txBody>
      </p:sp>
      <p:pic>
        <p:nvPicPr>
          <p:cNvPr id="10" name="Picture 7"/>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229975" y="6173788"/>
            <a:ext cx="85725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2104579"/>
      </p:ext>
    </p:extLst>
  </p:cSld>
  <p:clrMap bg1="dk2" tx1="lt1" bg2="dk1"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Lst>
  <p:transition/>
  <p:hf hdr="0" ftr="0" dt="0"/>
  <p:txStyles>
    <p:titleStyle>
      <a:lvl1pPr algn="l" defTabSz="889000" rtl="0" eaLnBrk="1" fontAlgn="base" hangingPunct="1">
        <a:lnSpc>
          <a:spcPct val="85000"/>
        </a:lnSpc>
        <a:spcBef>
          <a:spcPct val="0"/>
        </a:spcBef>
        <a:spcAft>
          <a:spcPct val="0"/>
        </a:spcAft>
        <a:buClr>
          <a:srgbClr val="DADDFE"/>
        </a:buClr>
        <a:defRPr sz="3600" b="1">
          <a:solidFill>
            <a:schemeClr val="bg1"/>
          </a:solidFill>
          <a:latin typeface="+mn-lt"/>
          <a:ea typeface="+mj-ea"/>
          <a:cs typeface="+mj-cs"/>
        </a:defRPr>
      </a:lvl1pPr>
      <a:lvl2pPr algn="l" defTabSz="889000" rtl="0" eaLnBrk="1" fontAlgn="base" hangingPunct="1">
        <a:lnSpc>
          <a:spcPct val="85000"/>
        </a:lnSpc>
        <a:spcBef>
          <a:spcPct val="0"/>
        </a:spcBef>
        <a:spcAft>
          <a:spcPct val="0"/>
        </a:spcAft>
        <a:buClr>
          <a:srgbClr val="DADDFE"/>
        </a:buClr>
        <a:defRPr sz="3600" b="1">
          <a:solidFill>
            <a:schemeClr val="accent1"/>
          </a:solidFill>
          <a:latin typeface="Arial" charset="0"/>
        </a:defRPr>
      </a:lvl2pPr>
      <a:lvl3pPr algn="l" defTabSz="889000" rtl="0" eaLnBrk="1" fontAlgn="base" hangingPunct="1">
        <a:lnSpc>
          <a:spcPct val="85000"/>
        </a:lnSpc>
        <a:spcBef>
          <a:spcPct val="0"/>
        </a:spcBef>
        <a:spcAft>
          <a:spcPct val="0"/>
        </a:spcAft>
        <a:buClr>
          <a:srgbClr val="DADDFE"/>
        </a:buClr>
        <a:defRPr sz="3600" b="1">
          <a:solidFill>
            <a:schemeClr val="accent1"/>
          </a:solidFill>
          <a:latin typeface="Arial" charset="0"/>
        </a:defRPr>
      </a:lvl3pPr>
      <a:lvl4pPr algn="l" defTabSz="889000" rtl="0" eaLnBrk="1" fontAlgn="base" hangingPunct="1">
        <a:lnSpc>
          <a:spcPct val="85000"/>
        </a:lnSpc>
        <a:spcBef>
          <a:spcPct val="0"/>
        </a:spcBef>
        <a:spcAft>
          <a:spcPct val="0"/>
        </a:spcAft>
        <a:buClr>
          <a:srgbClr val="DADDFE"/>
        </a:buClr>
        <a:defRPr sz="3600" b="1">
          <a:solidFill>
            <a:schemeClr val="accent1"/>
          </a:solidFill>
          <a:latin typeface="Arial" charset="0"/>
        </a:defRPr>
      </a:lvl4pPr>
      <a:lvl5pPr algn="l" defTabSz="889000" rtl="0" eaLnBrk="1" fontAlgn="base" hangingPunct="1">
        <a:lnSpc>
          <a:spcPct val="85000"/>
        </a:lnSpc>
        <a:spcBef>
          <a:spcPct val="0"/>
        </a:spcBef>
        <a:spcAft>
          <a:spcPct val="0"/>
        </a:spcAft>
        <a:buClr>
          <a:srgbClr val="DADDFE"/>
        </a:buClr>
        <a:defRPr sz="3600" b="1">
          <a:solidFill>
            <a:schemeClr val="accent1"/>
          </a:solidFill>
          <a:latin typeface="Arial" charset="0"/>
        </a:defRPr>
      </a:lvl5pPr>
      <a:lvl6pPr marL="4572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6pPr>
      <a:lvl7pPr marL="9144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7pPr>
      <a:lvl8pPr marL="13716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8pPr>
      <a:lvl9pPr marL="18288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9pPr>
    </p:titleStyle>
    <p:bodyStyle>
      <a:lvl1pPr algn="l" defTabSz="889000" rtl="0" eaLnBrk="1" fontAlgn="base" hangingPunct="1">
        <a:lnSpc>
          <a:spcPct val="88000"/>
        </a:lnSpc>
        <a:spcBef>
          <a:spcPct val="50000"/>
        </a:spcBef>
        <a:spcAft>
          <a:spcPct val="0"/>
        </a:spcAft>
        <a:buClr>
          <a:schemeClr val="tx1"/>
        </a:buClr>
        <a:buSzPct val="90000"/>
        <a:defRPr sz="280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bg1"/>
        </a:buClr>
        <a:buChar char="•"/>
        <a:defRPr sz="2800">
          <a:solidFill>
            <a:schemeClr val="bg1"/>
          </a:solidFill>
          <a:latin typeface="+mn-lt"/>
        </a:defRPr>
      </a:lvl2pPr>
      <a:lvl3pPr marL="804863" indent="-292100" algn="l" defTabSz="889000" rtl="0" eaLnBrk="1" fontAlgn="base" hangingPunct="1">
        <a:lnSpc>
          <a:spcPct val="88000"/>
        </a:lnSpc>
        <a:spcBef>
          <a:spcPct val="25000"/>
        </a:spcBef>
        <a:spcAft>
          <a:spcPct val="0"/>
        </a:spcAft>
        <a:buClr>
          <a:schemeClr val="bg1"/>
        </a:buClr>
        <a:buFont typeface="Wingdings" charset="2"/>
        <a:buChar char="§"/>
        <a:defRPr sz="2800">
          <a:solidFill>
            <a:schemeClr val="bg1"/>
          </a:solidFill>
          <a:latin typeface="+mn-lt"/>
        </a:defRPr>
      </a:lvl3pPr>
      <a:lvl4pPr marL="1201738" indent="-282575" algn="l" defTabSz="889000" rtl="0" eaLnBrk="1" fontAlgn="base" hangingPunct="1">
        <a:lnSpc>
          <a:spcPct val="88000"/>
        </a:lnSpc>
        <a:spcBef>
          <a:spcPct val="15000"/>
        </a:spcBef>
        <a:spcAft>
          <a:spcPct val="0"/>
        </a:spcAft>
        <a:buClr>
          <a:schemeClr val="bg1"/>
        </a:buClr>
        <a:buFont typeface="Arial" charset="0"/>
        <a:buChar char="–"/>
        <a:defRPr sz="2800">
          <a:solidFill>
            <a:schemeClr val="bg1"/>
          </a:solidFill>
          <a:latin typeface="+mn-lt"/>
        </a:defRPr>
      </a:lvl4pPr>
      <a:lvl5pPr marL="1600200" indent="-284163" algn="l" defTabSz="889000" rtl="0" eaLnBrk="1" fontAlgn="base" hangingPunct="1">
        <a:lnSpc>
          <a:spcPct val="88000"/>
        </a:lnSpc>
        <a:spcBef>
          <a:spcPct val="5000"/>
        </a:spcBef>
        <a:spcAft>
          <a:spcPct val="0"/>
        </a:spcAft>
        <a:buClr>
          <a:schemeClr val="bg1"/>
        </a:buClr>
        <a:buChar char="o"/>
        <a:defRPr sz="2800">
          <a:solidFill>
            <a:schemeClr val="bg1"/>
          </a:solidFill>
          <a:latin typeface="+mn-lt"/>
        </a:defRPr>
      </a:lvl5pPr>
      <a:lvl6pPr marL="2057400" indent="-284163" algn="l" defTabSz="889000" rtl="0" eaLnBrk="1" fontAlgn="base" hangingPunct="1">
        <a:lnSpc>
          <a:spcPct val="88000"/>
        </a:lnSpc>
        <a:spcBef>
          <a:spcPct val="5000"/>
        </a:spcBef>
        <a:spcAft>
          <a:spcPct val="0"/>
        </a:spcAft>
        <a:buClr>
          <a:schemeClr val="tx1"/>
        </a:buClr>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Char char="o"/>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hyperlink" Target="http://lcme.org/publications/#DCI" TargetMode="External"/><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hyperlink" Target="https://www.aamc.org/initiatives/cir/useci/"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hyperlink" Target="http://lcme.org/publications/#DCI"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s://www.aamc.org/initiatives/cir/useci/"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aamc.org/cir/webinars" TargetMode="External"/><Relationship Id="rId2" Type="http://schemas.openxmlformats.org/officeDocument/2006/relationships/hyperlink" Target="https://aamc.webex.com/aamc/j.php?RGID=r865f367dab0aba5719f97151b3354236" TargetMode="Externa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p:nvPr>
        </p:nvSpPr>
        <p:spPr>
          <a:xfrm>
            <a:off x="240132" y="33224"/>
            <a:ext cx="9076537" cy="1395616"/>
          </a:xfrm>
        </p:spPr>
        <p:txBody>
          <a:bodyPr/>
          <a:lstStyle/>
          <a:p>
            <a:br>
              <a:rPr lang="en-US" sz="3200" dirty="0"/>
            </a:br>
            <a:r>
              <a:rPr lang="en-US" sz="2800" dirty="0"/>
              <a:t>AAMC Building Better Curriculum Webinar Series</a:t>
            </a:r>
            <a:br>
              <a:rPr lang="en-US" sz="4000" dirty="0"/>
            </a:br>
            <a:br>
              <a:rPr lang="en-US" sz="2000" b="0" dirty="0"/>
            </a:br>
            <a:r>
              <a:rPr lang="en-US" sz="2800" b="0" dirty="0"/>
              <a:t>We will begin our presentation shortly.</a:t>
            </a:r>
            <a:br>
              <a:rPr lang="en-US" sz="2800" b="0" dirty="0"/>
            </a:br>
            <a:br>
              <a:rPr lang="en-US" sz="2800" b="0" dirty="0"/>
            </a:br>
            <a:r>
              <a:rPr lang="en-US" sz="2400" dirty="0"/>
              <a:t>Topic:</a:t>
            </a:r>
            <a:br>
              <a:rPr lang="en-US" sz="2400" dirty="0"/>
            </a:br>
            <a:br>
              <a:rPr lang="en-US" sz="2400" dirty="0"/>
            </a:br>
            <a:r>
              <a:rPr lang="en-US" sz="2400" b="0" u="sng" dirty="0"/>
              <a:t>How to use Internal CI at Tulane to support Accreditation</a:t>
            </a:r>
            <a:br>
              <a:rPr lang="en-US" sz="2400" b="0" u="sng" dirty="0"/>
            </a:br>
            <a:br>
              <a:rPr lang="en-US" sz="2400" b="0" u="sng" dirty="0"/>
            </a:br>
            <a:r>
              <a:rPr lang="en-US" sz="2000" b="0" dirty="0"/>
              <a:t>Jennifer Gibson, Director, Office of Medical Education, Tulane University</a:t>
            </a:r>
            <a:br>
              <a:rPr lang="en-US" sz="2000" b="0" dirty="0"/>
            </a:br>
            <a:br>
              <a:rPr lang="en-US" sz="2000" b="0" dirty="0"/>
            </a:br>
            <a:r>
              <a:rPr lang="en-US" sz="2000" b="0" dirty="0"/>
              <a:t>Rhonda </a:t>
            </a:r>
            <a:r>
              <a:rPr lang="en-US" sz="2000" b="0" dirty="0" err="1"/>
              <a:t>Coignet</a:t>
            </a:r>
            <a:r>
              <a:rPr lang="en-US" sz="2000" b="0" dirty="0"/>
              <a:t>, Accreditation Project Manager, Tulane University</a:t>
            </a:r>
            <a:br>
              <a:rPr lang="en-US" sz="2000" b="0" dirty="0"/>
            </a:br>
            <a:br>
              <a:rPr lang="en-US" sz="2800" b="0" dirty="0"/>
            </a:br>
            <a:r>
              <a:rPr lang="en-US" sz="2400" b="0" u="sng" dirty="0"/>
              <a:t>How can the AAMC CI help with Accreditation</a:t>
            </a:r>
            <a:br>
              <a:rPr lang="en-US" sz="2800" u="sng" dirty="0"/>
            </a:br>
            <a:br>
              <a:rPr lang="en-US" sz="2000" b="0" dirty="0"/>
            </a:br>
            <a:r>
              <a:rPr lang="en-US" sz="2000" b="0" dirty="0"/>
              <a:t>Angela Blood</a:t>
            </a:r>
            <a:br>
              <a:rPr lang="en-US" sz="2000" b="0" dirty="0"/>
            </a:br>
            <a:r>
              <a:rPr lang="en-US" sz="2000" b="0" dirty="0"/>
              <a:t>Director, Curricular Resources, AAMC</a:t>
            </a:r>
            <a:br>
              <a:rPr lang="en-US" sz="1800" b="0" dirty="0"/>
            </a:br>
            <a:br>
              <a:rPr lang="en-US" sz="2400" b="0" dirty="0"/>
            </a:br>
            <a:br>
              <a:rPr lang="en-US" sz="2400" b="0" dirty="0"/>
            </a:br>
            <a:r>
              <a:rPr lang="en-US" sz="1800" b="0" i="1" dirty="0"/>
              <a:t>PLEASE NOTE: All users will be muted during the webinar but should use the chat feature to send questions to Angela Blood during the presentation. We will try to answer as many questions as possible at the end of the presentation. </a:t>
            </a:r>
          </a:p>
        </p:txBody>
      </p:sp>
      <p:sp>
        <p:nvSpPr>
          <p:cNvPr id="10" name="Rectangle 2"/>
          <p:cNvSpPr txBox="1">
            <a:spLocks noChangeArrowheads="1"/>
          </p:cNvSpPr>
          <p:nvPr/>
        </p:nvSpPr>
        <p:spPr bwMode="auto">
          <a:xfrm>
            <a:off x="-5145923" y="5206474"/>
            <a:ext cx="2717800" cy="730250"/>
          </a:xfrm>
          <a:prstGeom prst="rect">
            <a:avLst/>
          </a:prstGeom>
          <a:noFill/>
          <a:ln w="9525">
            <a:noFill/>
            <a:miter lim="800000"/>
            <a:headEnd/>
            <a:tailEnd/>
          </a:ln>
          <a:effectLst/>
        </p:spPr>
        <p:txBody>
          <a:bodyPr lIns="0" tIns="0" rIns="0" bIns="0"/>
          <a:lstStyle>
            <a:lvl1pPr algn="l" defTabSz="889000" rtl="0" eaLnBrk="1" fontAlgn="base" hangingPunct="1">
              <a:lnSpc>
                <a:spcPct val="88000"/>
              </a:lnSpc>
              <a:spcBef>
                <a:spcPct val="50000"/>
              </a:spcBef>
              <a:spcAft>
                <a:spcPct val="0"/>
              </a:spcAft>
              <a:buClr>
                <a:schemeClr val="tx1"/>
              </a:buClr>
              <a:buSzPct val="90000"/>
              <a:defRPr sz="2600">
                <a:solidFill>
                  <a:schemeClr val="tx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28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28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28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marL="0" marR="0" lvl="0" indent="0" algn="l" defTabSz="889000" rtl="0" eaLnBrk="1" fontAlgn="base" latinLnBrk="0" hangingPunct="1">
              <a:lnSpc>
                <a:spcPct val="88000"/>
              </a:lnSpc>
              <a:spcBef>
                <a:spcPct val="0"/>
              </a:spcBef>
              <a:spcAft>
                <a:spcPct val="0"/>
              </a:spcAft>
              <a:buClr>
                <a:srgbClr val="FFFFFF"/>
              </a:buClr>
              <a:buSzPct val="90000"/>
              <a:buFontTx/>
              <a:buNone/>
              <a:tabLst/>
              <a:defRPr/>
            </a:pPr>
            <a:endParaRPr kumimoji="0" lang="en-US" sz="2000" b="0" i="0" u="none" strike="noStrike" kern="0" cap="none" spc="0" normalizeH="0" baseline="0" noProof="0" dirty="0">
              <a:ln>
                <a:noFill/>
              </a:ln>
              <a:solidFill>
                <a:srgbClr val="FFFFFF"/>
              </a:solidFill>
              <a:effectLst/>
              <a:uLnTx/>
              <a:uFillTx/>
              <a:latin typeface="Arial"/>
              <a:ea typeface="+mn-ea"/>
              <a:cs typeface="+mn-cs"/>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41744314"/>
              </p:ext>
            </p:extLst>
          </p:nvPr>
        </p:nvGraphicFramePr>
        <p:xfrm>
          <a:off x="512260" y="2971730"/>
          <a:ext cx="11217623" cy="2743200"/>
        </p:xfrm>
        <a:graphic>
          <a:graphicData uri="http://schemas.openxmlformats.org/drawingml/2006/table">
            <a:tbl>
              <a:tblPr>
                <a:tableStyleId>{5C22544A-7EE6-4342-B048-85BDC9FD1C3A}</a:tableStyleId>
              </a:tblPr>
              <a:tblGrid>
                <a:gridCol w="3535252">
                  <a:extLst>
                    <a:ext uri="{9D8B030D-6E8A-4147-A177-3AD203B41FA5}">
                      <a16:colId xmlns:a16="http://schemas.microsoft.com/office/drawing/2014/main" val="785988190"/>
                    </a:ext>
                  </a:extLst>
                </a:gridCol>
                <a:gridCol w="1733632">
                  <a:extLst>
                    <a:ext uri="{9D8B030D-6E8A-4147-A177-3AD203B41FA5}">
                      <a16:colId xmlns:a16="http://schemas.microsoft.com/office/drawing/2014/main" val="3112763299"/>
                    </a:ext>
                  </a:extLst>
                </a:gridCol>
                <a:gridCol w="1546671">
                  <a:extLst>
                    <a:ext uri="{9D8B030D-6E8A-4147-A177-3AD203B41FA5}">
                      <a16:colId xmlns:a16="http://schemas.microsoft.com/office/drawing/2014/main" val="2495934439"/>
                    </a:ext>
                  </a:extLst>
                </a:gridCol>
                <a:gridCol w="1393705">
                  <a:extLst>
                    <a:ext uri="{9D8B030D-6E8A-4147-A177-3AD203B41FA5}">
                      <a16:colId xmlns:a16="http://schemas.microsoft.com/office/drawing/2014/main" val="2706621980"/>
                    </a:ext>
                  </a:extLst>
                </a:gridCol>
                <a:gridCol w="1240738">
                  <a:extLst>
                    <a:ext uri="{9D8B030D-6E8A-4147-A177-3AD203B41FA5}">
                      <a16:colId xmlns:a16="http://schemas.microsoft.com/office/drawing/2014/main" val="3721703536"/>
                    </a:ext>
                  </a:extLst>
                </a:gridCol>
                <a:gridCol w="1767625">
                  <a:extLst>
                    <a:ext uri="{9D8B030D-6E8A-4147-A177-3AD203B41FA5}">
                      <a16:colId xmlns:a16="http://schemas.microsoft.com/office/drawing/2014/main" val="4259428534"/>
                    </a:ext>
                  </a:extLst>
                </a:gridCol>
              </a:tblGrid>
              <a:tr h="228853">
                <a:tc gridSpan="6">
                  <a:txBody>
                    <a:bodyPr/>
                    <a:lstStyle/>
                    <a:p>
                      <a:pPr marL="0" marR="0">
                        <a:spcBef>
                          <a:spcPts val="0"/>
                        </a:spcBef>
                        <a:spcAft>
                          <a:spcPts val="0"/>
                        </a:spcAft>
                      </a:pPr>
                      <a:r>
                        <a:rPr lang="en-US" sz="1800" b="1" dirty="0">
                          <a:solidFill>
                            <a:schemeClr val="bg1"/>
                          </a:solidFill>
                          <a:effectLst/>
                        </a:rPr>
                        <a:t>Table 7.1-1 | Curricular Content</a:t>
                      </a:r>
                      <a:endParaRPr lang="en-US" sz="1800" b="1" dirty="0">
                        <a:solidFill>
                          <a:schemeClr val="bg1"/>
                        </a:solidFill>
                        <a:effectLst/>
                        <a:latin typeface="+mn-lt"/>
                        <a:ea typeface="Calibri" panose="020F0502020204030204" pitchFamily="34" charset="0"/>
                      </a:endParaRPr>
                    </a:p>
                  </a:txBody>
                  <a:tcPr marL="36830" marR="36830" marT="0" marB="0">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40603763"/>
                  </a:ext>
                </a:extLst>
              </a:tr>
              <a:tr h="686558">
                <a:tc gridSpan="6">
                  <a:txBody>
                    <a:bodyPr/>
                    <a:lstStyle/>
                    <a:p>
                      <a:pPr marL="0" marR="0">
                        <a:spcBef>
                          <a:spcPts val="0"/>
                        </a:spcBef>
                        <a:spcAft>
                          <a:spcPts val="0"/>
                        </a:spcAft>
                      </a:pPr>
                      <a:r>
                        <a:rPr lang="en-US" sz="1800" dirty="0">
                          <a:effectLst/>
                        </a:rPr>
                        <a:t>For each topic area, place an “X” in the appropriate column to indicate whether the topic is taught separately as an independent required course and/or as part of a required integrated course. Place an “X” under each column to indicate the year(s) in which the learning objectives related to each topic are taught and assessed. </a:t>
                      </a:r>
                      <a:endParaRPr lang="en-US" sz="1800" dirty="0">
                        <a:effectLst/>
                        <a:latin typeface="+mn-lt"/>
                        <a:ea typeface="Calibri" panose="020F0502020204030204" pitchFamily="34" charset="0"/>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0242462"/>
                  </a:ext>
                </a:extLst>
              </a:tr>
              <a:tr h="228853">
                <a:tc rowSpan="2">
                  <a:txBody>
                    <a:bodyPr/>
                    <a:lstStyle/>
                    <a:p>
                      <a:pPr marL="0" marR="0" algn="ctr">
                        <a:spcBef>
                          <a:spcPts val="0"/>
                        </a:spcBef>
                        <a:spcAft>
                          <a:spcPts val="0"/>
                        </a:spcAft>
                      </a:pPr>
                      <a:r>
                        <a:rPr lang="en-US" sz="1800" dirty="0">
                          <a:effectLst/>
                        </a:rPr>
                        <a:t>Topic Areas</a:t>
                      </a:r>
                      <a:endParaRPr lang="en-US" sz="1800" dirty="0">
                        <a:effectLst/>
                        <a:latin typeface="+mn-lt"/>
                        <a:ea typeface="Calibri" panose="020F0502020204030204" pitchFamily="34" charset="0"/>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spcBef>
                          <a:spcPts val="0"/>
                        </a:spcBef>
                        <a:spcAft>
                          <a:spcPts val="0"/>
                        </a:spcAft>
                      </a:pPr>
                      <a:r>
                        <a:rPr lang="en-US" sz="1800">
                          <a:effectLst/>
                        </a:rPr>
                        <a:t>Course Type</a:t>
                      </a:r>
                      <a:endParaRPr lang="en-US" sz="1800">
                        <a:effectLst/>
                        <a:latin typeface="+mn-lt"/>
                        <a:ea typeface="Calibri" panose="020F0502020204030204" pitchFamily="34" charset="0"/>
                      </a:endParaRPr>
                    </a:p>
                  </a:txBody>
                  <a:tcPr marL="36830" marR="3683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3">
                  <a:txBody>
                    <a:bodyPr/>
                    <a:lstStyle/>
                    <a:p>
                      <a:pPr marL="0" marR="0" algn="ctr">
                        <a:spcBef>
                          <a:spcPts val="0"/>
                        </a:spcBef>
                        <a:spcAft>
                          <a:spcPts val="0"/>
                        </a:spcAft>
                      </a:pPr>
                      <a:r>
                        <a:rPr lang="en-US" sz="1800">
                          <a:effectLst/>
                        </a:rPr>
                        <a:t>Years Topic Areas Are Taught and Assessed</a:t>
                      </a:r>
                      <a:endParaRPr lang="en-US" sz="1800">
                        <a:effectLst/>
                        <a:latin typeface="+mn-lt"/>
                        <a:ea typeface="Calibri" panose="020F0502020204030204" pitchFamily="34" charset="0"/>
                      </a:endParaRPr>
                    </a:p>
                  </a:txBody>
                  <a:tcPr marL="36830" marR="3683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44929998"/>
                  </a:ext>
                </a:extLst>
              </a:tr>
              <a:tr h="457706">
                <a:tc vMerge="1">
                  <a:txBody>
                    <a:bodyPr/>
                    <a:lstStyle/>
                    <a:p>
                      <a:endParaRPr lang="en-US"/>
                    </a:p>
                  </a:txBody>
                  <a:tcPr/>
                </a:tc>
                <a:tc>
                  <a:txBody>
                    <a:bodyPr/>
                    <a:lstStyle/>
                    <a:p>
                      <a:pPr marL="0" marR="0" algn="ctr">
                        <a:spcBef>
                          <a:spcPts val="0"/>
                        </a:spcBef>
                        <a:spcAft>
                          <a:spcPts val="0"/>
                        </a:spcAft>
                      </a:pPr>
                      <a:r>
                        <a:rPr lang="en-US" sz="1800" dirty="0">
                          <a:effectLst/>
                        </a:rPr>
                        <a:t>Independent course</a:t>
                      </a:r>
                      <a:endParaRPr lang="en-US" sz="1800" dirty="0">
                        <a:effectLst/>
                        <a:latin typeface="+mn-lt"/>
                        <a:ea typeface="Calibri" panose="020F0502020204030204" pitchFamily="34" charset="0"/>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effectLst/>
                        </a:rPr>
                        <a:t>Integrated</a:t>
                      </a:r>
                    </a:p>
                    <a:p>
                      <a:pPr marL="0" marR="0" algn="ctr">
                        <a:spcBef>
                          <a:spcPts val="0"/>
                        </a:spcBef>
                        <a:spcAft>
                          <a:spcPts val="0"/>
                        </a:spcAft>
                      </a:pPr>
                      <a:r>
                        <a:rPr lang="en-US" sz="1800" dirty="0">
                          <a:effectLst/>
                        </a:rPr>
                        <a:t>course(s)</a:t>
                      </a:r>
                      <a:endParaRPr lang="en-US" sz="1800" dirty="0">
                        <a:effectLst/>
                        <a:latin typeface="+mn-lt"/>
                        <a:ea typeface="Calibri" panose="020F0502020204030204" pitchFamily="34" charset="0"/>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a:effectLst/>
                        </a:rPr>
                        <a:t>Year 1</a:t>
                      </a:r>
                      <a:endParaRPr lang="en-US" sz="1800">
                        <a:effectLst/>
                        <a:latin typeface="+mn-lt"/>
                        <a:ea typeface="Calibri" panose="020F0502020204030204" pitchFamily="34" charset="0"/>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a:effectLst/>
                        </a:rPr>
                        <a:t>Year 2</a:t>
                      </a:r>
                      <a:endParaRPr lang="en-US" sz="1800">
                        <a:effectLst/>
                        <a:latin typeface="+mn-lt"/>
                        <a:ea typeface="Calibri" panose="020F0502020204030204" pitchFamily="34" charset="0"/>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effectLst/>
                        </a:rPr>
                        <a:t>Year 3 and/or 4</a:t>
                      </a:r>
                      <a:endParaRPr lang="en-US" sz="1800" dirty="0">
                        <a:effectLst/>
                        <a:latin typeface="+mn-lt"/>
                        <a:ea typeface="Calibri" panose="020F0502020204030204" pitchFamily="34" charset="0"/>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2088717"/>
                  </a:ext>
                </a:extLst>
              </a:tr>
              <a:tr h="228853">
                <a:tc>
                  <a:txBody>
                    <a:bodyPr/>
                    <a:lstStyle/>
                    <a:p>
                      <a:pPr marL="0" marR="0">
                        <a:spcBef>
                          <a:spcPts val="0"/>
                        </a:spcBef>
                        <a:spcAft>
                          <a:spcPts val="0"/>
                        </a:spcAft>
                      </a:pPr>
                      <a:r>
                        <a:rPr lang="en-US" sz="1800">
                          <a:effectLst/>
                        </a:rPr>
                        <a:t>Biochemistry</a:t>
                      </a:r>
                      <a:endParaRPr lang="en-US" sz="1800">
                        <a:effectLst/>
                        <a:latin typeface="+mn-lt"/>
                        <a:ea typeface="Calibri" panose="020F0502020204030204" pitchFamily="34" charset="0"/>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800" dirty="0">
                        <a:effectLst/>
                        <a:latin typeface="+mn-lt"/>
                        <a:ea typeface="Calibri" panose="020F0502020204030204" pitchFamily="34" charset="0"/>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800" dirty="0">
                        <a:effectLst/>
                        <a:latin typeface="+mn-lt"/>
                        <a:ea typeface="Calibri" panose="020F0502020204030204" pitchFamily="34" charset="0"/>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800" dirty="0">
                        <a:effectLst/>
                        <a:latin typeface="+mn-lt"/>
                        <a:ea typeface="Calibri" panose="020F0502020204030204" pitchFamily="34" charset="0"/>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800" dirty="0">
                        <a:effectLst/>
                        <a:latin typeface="+mn-lt"/>
                        <a:ea typeface="Calibri" panose="020F0502020204030204" pitchFamily="34" charset="0"/>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800">
                        <a:effectLst/>
                        <a:latin typeface="+mn-lt"/>
                        <a:ea typeface="Calibri" panose="020F0502020204030204" pitchFamily="34" charset="0"/>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8587423"/>
                  </a:ext>
                </a:extLst>
              </a:tr>
              <a:tr h="228853">
                <a:tc>
                  <a:txBody>
                    <a:bodyPr/>
                    <a:lstStyle/>
                    <a:p>
                      <a:pPr marL="0" marR="0">
                        <a:spcBef>
                          <a:spcPts val="0"/>
                        </a:spcBef>
                        <a:spcAft>
                          <a:spcPts val="0"/>
                        </a:spcAft>
                      </a:pPr>
                      <a:r>
                        <a:rPr lang="en-US" sz="1800">
                          <a:effectLst/>
                        </a:rPr>
                        <a:t>Biostatistics and epidemiology</a:t>
                      </a:r>
                      <a:endParaRPr lang="en-US" sz="1800">
                        <a:effectLst/>
                        <a:latin typeface="+mn-lt"/>
                        <a:ea typeface="Calibri" panose="020F0502020204030204" pitchFamily="34" charset="0"/>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800" dirty="0">
                        <a:effectLst/>
                        <a:latin typeface="+mn-lt"/>
                        <a:ea typeface="Calibri" panose="020F0502020204030204" pitchFamily="34" charset="0"/>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800" dirty="0">
                        <a:effectLst/>
                        <a:latin typeface="+mn-lt"/>
                        <a:ea typeface="Calibri" panose="020F0502020204030204" pitchFamily="34" charset="0"/>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800" dirty="0">
                        <a:effectLst/>
                        <a:latin typeface="+mn-lt"/>
                        <a:ea typeface="Calibri" panose="020F0502020204030204" pitchFamily="34" charset="0"/>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800" dirty="0">
                        <a:effectLst/>
                        <a:latin typeface="+mn-lt"/>
                        <a:ea typeface="Calibri" panose="020F0502020204030204" pitchFamily="34" charset="0"/>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800" dirty="0">
                        <a:effectLst/>
                        <a:latin typeface="+mn-lt"/>
                        <a:ea typeface="Calibri" panose="020F0502020204030204" pitchFamily="34" charset="0"/>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1571699"/>
                  </a:ext>
                </a:extLst>
              </a:tr>
              <a:tr h="228853">
                <a:tc>
                  <a:txBody>
                    <a:bodyPr/>
                    <a:lstStyle/>
                    <a:p>
                      <a:pPr marL="0" marR="0">
                        <a:spcBef>
                          <a:spcPts val="0"/>
                        </a:spcBef>
                        <a:spcAft>
                          <a:spcPts val="0"/>
                        </a:spcAft>
                      </a:pPr>
                      <a:r>
                        <a:rPr lang="en-US" sz="1800">
                          <a:effectLst/>
                        </a:rPr>
                        <a:t>Genetics</a:t>
                      </a:r>
                      <a:endParaRPr lang="en-US" sz="1800">
                        <a:effectLst/>
                        <a:latin typeface="+mn-lt"/>
                        <a:ea typeface="Calibri" panose="020F0502020204030204" pitchFamily="34" charset="0"/>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800">
                        <a:effectLst/>
                        <a:latin typeface="+mn-lt"/>
                        <a:ea typeface="Calibri" panose="020F0502020204030204" pitchFamily="34" charset="0"/>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800">
                        <a:effectLst/>
                        <a:latin typeface="+mn-lt"/>
                        <a:ea typeface="Calibri" panose="020F0502020204030204" pitchFamily="34" charset="0"/>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800">
                        <a:effectLst/>
                        <a:latin typeface="+mn-lt"/>
                        <a:ea typeface="Calibri" panose="020F0502020204030204" pitchFamily="34" charset="0"/>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800">
                        <a:effectLst/>
                        <a:latin typeface="+mn-lt"/>
                        <a:ea typeface="Calibri" panose="020F0502020204030204" pitchFamily="34" charset="0"/>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800" dirty="0">
                        <a:effectLst/>
                        <a:latin typeface="+mn-lt"/>
                        <a:ea typeface="Calibri" panose="020F0502020204030204" pitchFamily="34" charset="0"/>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8913635"/>
                  </a:ext>
                </a:extLst>
              </a:tr>
            </a:tbl>
          </a:graphicData>
        </a:graphic>
      </p:graphicFrame>
      <p:sp>
        <p:nvSpPr>
          <p:cNvPr id="5" name="Title 1"/>
          <p:cNvSpPr>
            <a:spLocks noGrp="1"/>
          </p:cNvSpPr>
          <p:nvPr>
            <p:ph type="title"/>
          </p:nvPr>
        </p:nvSpPr>
        <p:spPr>
          <a:xfrm>
            <a:off x="581192" y="702156"/>
            <a:ext cx="11029616" cy="1013800"/>
          </a:xfrm>
        </p:spPr>
        <p:txBody>
          <a:bodyPr/>
          <a:lstStyle/>
          <a:p>
            <a:r>
              <a:rPr lang="en-US" dirty="0"/>
              <a:t>Standard 7</a:t>
            </a:r>
            <a:br>
              <a:rPr lang="en-US" dirty="0"/>
            </a:br>
            <a:r>
              <a:rPr lang="en-US" dirty="0"/>
              <a:t>curricular content</a:t>
            </a:r>
          </a:p>
        </p:txBody>
      </p:sp>
      <p:sp>
        <p:nvSpPr>
          <p:cNvPr id="6" name="TextBox 5"/>
          <p:cNvSpPr txBox="1"/>
          <p:nvPr/>
        </p:nvSpPr>
        <p:spPr>
          <a:xfrm>
            <a:off x="356124" y="2294622"/>
            <a:ext cx="11045952" cy="677108"/>
          </a:xfrm>
          <a:prstGeom prst="rect">
            <a:avLst/>
          </a:prstGeom>
          <a:noFill/>
        </p:spPr>
        <p:txBody>
          <a:bodyPr wrap="square" rtlCol="0">
            <a:spAutoFit/>
          </a:bodyPr>
          <a:lstStyle/>
          <a:p>
            <a:pPr algn="ctr"/>
            <a:r>
              <a:rPr lang="en-US" sz="2000" b="1" dirty="0"/>
              <a:t>Courses and clerkships:  Where are specific topics taught and assessed? (7.1) </a:t>
            </a:r>
          </a:p>
          <a:p>
            <a:endParaRPr lang="en-US" dirty="0"/>
          </a:p>
        </p:txBody>
      </p:sp>
    </p:spTree>
    <p:extLst>
      <p:ext uri="{BB962C8B-B14F-4D97-AF65-F5344CB8AC3E}">
        <p14:creationId xmlns:p14="http://schemas.microsoft.com/office/powerpoint/2010/main" val="2600144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0825" y="2069440"/>
            <a:ext cx="11250349" cy="707886"/>
          </a:xfrm>
          <a:prstGeom prst="rect">
            <a:avLst/>
          </a:prstGeom>
          <a:noFill/>
        </p:spPr>
        <p:txBody>
          <a:bodyPr wrap="square" rtlCol="0">
            <a:spAutoFit/>
          </a:bodyPr>
          <a:lstStyle/>
          <a:p>
            <a:pPr algn="ctr"/>
            <a:r>
              <a:rPr lang="en-US" sz="2000" b="1" dirty="0"/>
              <a:t>Where are specific topics taught and assessed? </a:t>
            </a:r>
          </a:p>
          <a:p>
            <a:pPr algn="ctr"/>
            <a:r>
              <a:rPr lang="en-US" sz="2000" b="1" dirty="0"/>
              <a:t>e.g., Nutrition, Critical Judgment </a:t>
            </a:r>
          </a:p>
        </p:txBody>
      </p:sp>
      <p:sp>
        <p:nvSpPr>
          <p:cNvPr id="5" name="Title 1"/>
          <p:cNvSpPr>
            <a:spLocks noGrp="1"/>
          </p:cNvSpPr>
          <p:nvPr>
            <p:ph type="title"/>
          </p:nvPr>
        </p:nvSpPr>
        <p:spPr>
          <a:xfrm>
            <a:off x="581192" y="702156"/>
            <a:ext cx="11029616" cy="1013800"/>
          </a:xfrm>
        </p:spPr>
        <p:txBody>
          <a:bodyPr/>
          <a:lstStyle/>
          <a:p>
            <a:r>
              <a:rPr lang="en-US" dirty="0"/>
              <a:t>Standard 7</a:t>
            </a:r>
            <a:br>
              <a:rPr lang="en-US" dirty="0"/>
            </a:br>
            <a:r>
              <a:rPr lang="en-US" dirty="0"/>
              <a:t>curricular content</a:t>
            </a:r>
          </a:p>
        </p:txBody>
      </p:sp>
      <p:graphicFrame>
        <p:nvGraphicFramePr>
          <p:cNvPr id="2" name="Table 1"/>
          <p:cNvGraphicFramePr>
            <a:graphicFrameLocks noGrp="1"/>
          </p:cNvGraphicFramePr>
          <p:nvPr>
            <p:extLst>
              <p:ext uri="{D42A27DB-BD31-4B8C-83A1-F6EECF244321}">
                <p14:modId xmlns:p14="http://schemas.microsoft.com/office/powerpoint/2010/main" val="2104729322"/>
              </p:ext>
            </p:extLst>
          </p:nvPr>
        </p:nvGraphicFramePr>
        <p:xfrm>
          <a:off x="162838" y="3130811"/>
          <a:ext cx="11912251" cy="2831576"/>
        </p:xfrm>
        <a:graphic>
          <a:graphicData uri="http://schemas.openxmlformats.org/drawingml/2006/table">
            <a:tbl>
              <a:tblPr>
                <a:tableStyleId>{5C22544A-7EE6-4342-B048-85BDC9FD1C3A}</a:tableStyleId>
              </a:tblPr>
              <a:tblGrid>
                <a:gridCol w="3194137">
                  <a:extLst>
                    <a:ext uri="{9D8B030D-6E8A-4147-A177-3AD203B41FA5}">
                      <a16:colId xmlns:a16="http://schemas.microsoft.com/office/drawing/2014/main" val="3469701859"/>
                    </a:ext>
                  </a:extLst>
                </a:gridCol>
                <a:gridCol w="5962389">
                  <a:extLst>
                    <a:ext uri="{9D8B030D-6E8A-4147-A177-3AD203B41FA5}">
                      <a16:colId xmlns:a16="http://schemas.microsoft.com/office/drawing/2014/main" val="630184364"/>
                    </a:ext>
                  </a:extLst>
                </a:gridCol>
                <a:gridCol w="2755725">
                  <a:extLst>
                    <a:ext uri="{9D8B030D-6E8A-4147-A177-3AD203B41FA5}">
                      <a16:colId xmlns:a16="http://schemas.microsoft.com/office/drawing/2014/main" val="3793379331"/>
                    </a:ext>
                  </a:extLst>
                </a:gridCol>
              </a:tblGrid>
              <a:tr h="353947">
                <a:tc>
                  <a:txBody>
                    <a:bodyPr/>
                    <a:lstStyle/>
                    <a:p>
                      <a:pPr algn="l" fontAlgn="b"/>
                      <a:r>
                        <a:rPr lang="en-US" sz="2000" b="1" u="none" strike="noStrike" dirty="0">
                          <a:solidFill>
                            <a:schemeClr val="bg1"/>
                          </a:solidFill>
                          <a:effectLst/>
                        </a:rPr>
                        <a:t>Course</a:t>
                      </a:r>
                      <a:endParaRPr lang="en-US" sz="2000" b="1" i="0" u="none" strike="noStrike" dirty="0">
                        <a:solidFill>
                          <a:schemeClr val="bg1"/>
                        </a:solidFill>
                        <a:effectLst/>
                        <a:latin typeface="Calibri" panose="020F0502020204030204" pitchFamily="34" charset="0"/>
                      </a:endParaRPr>
                    </a:p>
                  </a:txBody>
                  <a:tcPr marL="6350" marR="6350" marT="6350" marB="0" anchor="b">
                    <a:solidFill>
                      <a:schemeClr val="bg1">
                        <a:lumMod val="50000"/>
                      </a:schemeClr>
                    </a:solidFill>
                  </a:tcPr>
                </a:tc>
                <a:tc>
                  <a:txBody>
                    <a:bodyPr/>
                    <a:lstStyle/>
                    <a:p>
                      <a:pPr algn="l" fontAlgn="b"/>
                      <a:r>
                        <a:rPr lang="en-US" sz="2000" b="1" u="none" strike="noStrike" dirty="0">
                          <a:solidFill>
                            <a:schemeClr val="bg1"/>
                          </a:solidFill>
                          <a:effectLst/>
                        </a:rPr>
                        <a:t>Session</a:t>
                      </a:r>
                      <a:endParaRPr lang="en-US" sz="2000" b="1" i="0" u="none" strike="noStrike" dirty="0">
                        <a:solidFill>
                          <a:schemeClr val="bg1"/>
                        </a:solidFill>
                        <a:effectLst/>
                        <a:latin typeface="Calibri" panose="020F0502020204030204" pitchFamily="34" charset="0"/>
                      </a:endParaRPr>
                    </a:p>
                  </a:txBody>
                  <a:tcPr marL="6350" marR="6350" marT="6350" marB="0" anchor="b">
                    <a:solidFill>
                      <a:schemeClr val="bg1">
                        <a:lumMod val="50000"/>
                      </a:schemeClr>
                    </a:solidFill>
                  </a:tcPr>
                </a:tc>
                <a:tc>
                  <a:txBody>
                    <a:bodyPr/>
                    <a:lstStyle/>
                    <a:p>
                      <a:pPr algn="l" fontAlgn="b"/>
                      <a:r>
                        <a:rPr lang="en-US" sz="2000" b="1" u="none" strike="noStrike" dirty="0">
                          <a:solidFill>
                            <a:schemeClr val="bg1"/>
                          </a:solidFill>
                          <a:effectLst/>
                        </a:rPr>
                        <a:t>Topics</a:t>
                      </a:r>
                      <a:endParaRPr lang="en-US" sz="2000" b="1" i="0" u="none" strike="noStrike" dirty="0">
                        <a:solidFill>
                          <a:schemeClr val="bg1"/>
                        </a:solidFill>
                        <a:effectLst/>
                        <a:latin typeface="Calibri" panose="020F0502020204030204" pitchFamily="34" charset="0"/>
                      </a:endParaRPr>
                    </a:p>
                  </a:txBody>
                  <a:tcPr marL="6350" marR="6350" marT="6350" marB="0" anchor="b">
                    <a:solidFill>
                      <a:schemeClr val="bg1">
                        <a:lumMod val="50000"/>
                      </a:schemeClr>
                    </a:solidFill>
                  </a:tcPr>
                </a:tc>
                <a:extLst>
                  <a:ext uri="{0D108BD9-81ED-4DB2-BD59-A6C34878D82A}">
                    <a16:rowId xmlns:a16="http://schemas.microsoft.com/office/drawing/2014/main" val="3437857906"/>
                  </a:ext>
                </a:extLst>
              </a:tr>
              <a:tr h="353947">
                <a:tc>
                  <a:txBody>
                    <a:bodyPr/>
                    <a:lstStyle/>
                    <a:p>
                      <a:pPr algn="l" fontAlgn="b"/>
                      <a:r>
                        <a:rPr lang="en-US" sz="2000" u="none" strike="noStrike" dirty="0">
                          <a:effectLst/>
                        </a:rPr>
                        <a:t>Cardiovascular I</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dirty="0">
                          <a:effectLst/>
                        </a:rPr>
                        <a:t>Mrs. Hermione Waters Case (PBL)</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dirty="0">
                          <a:effectLst/>
                        </a:rPr>
                        <a:t>Critical Judgment</a:t>
                      </a:r>
                      <a:endParaRPr lang="en-US"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53938280"/>
                  </a:ext>
                </a:extLst>
              </a:tr>
              <a:tr h="353947">
                <a:tc>
                  <a:txBody>
                    <a:bodyPr/>
                    <a:lstStyle/>
                    <a:p>
                      <a:pPr algn="l" fontAlgn="b"/>
                      <a:r>
                        <a:rPr lang="en-US" sz="2000" u="none" strike="noStrike">
                          <a:effectLst/>
                        </a:rPr>
                        <a:t>Endocrine/Reproductive I</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a:effectLst/>
                        </a:rPr>
                        <a:t>Self-Directed Learning </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Gill Sans MT" panose="020B0502020104020203"/>
                          <a:ea typeface="+mn-ea"/>
                          <a:cs typeface="+mn-cs"/>
                        </a:rPr>
                        <a:t>Critical Judgment</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350" marR="6350" marT="6350" marB="0" anchor="b"/>
                </a:tc>
                <a:extLst>
                  <a:ext uri="{0D108BD9-81ED-4DB2-BD59-A6C34878D82A}">
                    <a16:rowId xmlns:a16="http://schemas.microsoft.com/office/drawing/2014/main" val="2258994924"/>
                  </a:ext>
                </a:extLst>
              </a:tr>
              <a:tr h="353947">
                <a:tc>
                  <a:txBody>
                    <a:bodyPr/>
                    <a:lstStyle/>
                    <a:p>
                      <a:pPr algn="l" fontAlgn="b"/>
                      <a:r>
                        <a:rPr lang="en-US" sz="2000" u="none" strike="noStrike">
                          <a:effectLst/>
                        </a:rPr>
                        <a:t>Renal I</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a:effectLst/>
                        </a:rPr>
                        <a:t>Mr. IP Sweet (PBL)</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Critical Judgment</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350" marR="6350" marT="6350" marB="0" anchor="b"/>
                </a:tc>
                <a:extLst>
                  <a:ext uri="{0D108BD9-81ED-4DB2-BD59-A6C34878D82A}">
                    <a16:rowId xmlns:a16="http://schemas.microsoft.com/office/drawing/2014/main" val="2583973445"/>
                  </a:ext>
                </a:extLst>
              </a:tr>
              <a:tr h="353947">
                <a:tc>
                  <a:txBody>
                    <a:bodyPr/>
                    <a:lstStyle/>
                    <a:p>
                      <a:pPr algn="l" fontAlgn="b"/>
                      <a:r>
                        <a:rPr lang="en-US" sz="2000" u="none" strike="noStrike">
                          <a:effectLst/>
                        </a:rPr>
                        <a:t>Cardiovascular I</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dirty="0">
                          <a:effectLst/>
                        </a:rPr>
                        <a:t>Cholesterol Transport</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a:effectLst/>
                        </a:rPr>
                        <a:t>Nutrition</a:t>
                      </a:r>
                      <a:endParaRPr lang="en-US" sz="20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88764828"/>
                  </a:ext>
                </a:extLst>
              </a:tr>
              <a:tr h="353947">
                <a:tc>
                  <a:txBody>
                    <a:bodyPr/>
                    <a:lstStyle/>
                    <a:p>
                      <a:pPr algn="l" fontAlgn="b"/>
                      <a:r>
                        <a:rPr lang="en-US" sz="2000" u="none" strike="noStrike">
                          <a:effectLst/>
                        </a:rPr>
                        <a:t>Endocrine/Reproductive I</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a:effectLst/>
                        </a:rPr>
                        <a:t>Teaching Kitchen</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a:effectLst/>
                        </a:rPr>
                        <a:t>Nutrition</a:t>
                      </a:r>
                      <a:endParaRPr lang="en-US" sz="20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809953353"/>
                  </a:ext>
                </a:extLst>
              </a:tr>
              <a:tr h="353947">
                <a:tc>
                  <a:txBody>
                    <a:bodyPr/>
                    <a:lstStyle/>
                    <a:p>
                      <a:pPr algn="l" fontAlgn="b"/>
                      <a:r>
                        <a:rPr lang="en-US" sz="2000" u="none" strike="noStrike">
                          <a:effectLst/>
                        </a:rPr>
                        <a:t>Neoplasia/Hematology </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a:effectLst/>
                        </a:rPr>
                        <a:t>Hemolytic Anemias</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a:effectLst/>
                        </a:rPr>
                        <a:t>Nutrition</a:t>
                      </a:r>
                      <a:endParaRPr lang="en-US" sz="20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524876353"/>
                  </a:ext>
                </a:extLst>
              </a:tr>
              <a:tr h="353947">
                <a:tc>
                  <a:txBody>
                    <a:bodyPr/>
                    <a:lstStyle/>
                    <a:p>
                      <a:pPr algn="l" fontAlgn="b"/>
                      <a:r>
                        <a:rPr lang="en-US" sz="2000" u="none" strike="noStrike" dirty="0">
                          <a:effectLst/>
                        </a:rPr>
                        <a:t>Interdisciplinary Seminars</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dirty="0">
                          <a:effectLst/>
                        </a:rPr>
                        <a:t>Lipids in Disease: The Impact of Dietary Fats on Health</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000" u="none" strike="noStrike" dirty="0">
                          <a:effectLst/>
                        </a:rPr>
                        <a:t>Nutrition</a:t>
                      </a:r>
                      <a:endParaRPr lang="en-US"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11887600"/>
                  </a:ext>
                </a:extLst>
              </a:tr>
            </a:tbl>
          </a:graphicData>
        </a:graphic>
      </p:graphicFrame>
    </p:spTree>
    <p:extLst>
      <p:ext uri="{BB962C8B-B14F-4D97-AF65-F5344CB8AC3E}">
        <p14:creationId xmlns:p14="http://schemas.microsoft.com/office/powerpoint/2010/main" val="3419634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609600"/>
            <a:ext cx="11029616" cy="1300480"/>
          </a:xfrm>
        </p:spPr>
        <p:txBody>
          <a:bodyPr>
            <a:normAutofit fontScale="90000"/>
          </a:bodyPr>
          <a:lstStyle/>
          <a:p>
            <a:br>
              <a:rPr lang="en-US" b="1" dirty="0"/>
            </a:br>
            <a:br>
              <a:rPr lang="en-US" b="1" dirty="0"/>
            </a:br>
            <a:br>
              <a:rPr lang="en-US" b="1" dirty="0"/>
            </a:br>
            <a:br>
              <a:rPr lang="en-US" b="1" dirty="0"/>
            </a:br>
            <a:r>
              <a:rPr lang="en-US" sz="3100" dirty="0"/>
              <a:t>STANDARD 8</a:t>
            </a:r>
            <a:br>
              <a:rPr lang="en-US" sz="3100" dirty="0"/>
            </a:br>
            <a:r>
              <a:rPr lang="en-US" sz="3100" dirty="0"/>
              <a:t>CURRICULAR MANAGEMENT, EVALUATION, AND ENHANCEMENT </a:t>
            </a:r>
            <a:br>
              <a:rPr lang="en-US" sz="2200" b="1" dirty="0"/>
            </a:br>
            <a:endParaRPr lang="en-US" sz="2200" dirty="0"/>
          </a:p>
        </p:txBody>
      </p:sp>
      <p:sp>
        <p:nvSpPr>
          <p:cNvPr id="3" name="Content Placeholder 2"/>
          <p:cNvSpPr>
            <a:spLocks noGrp="1"/>
          </p:cNvSpPr>
          <p:nvPr>
            <p:ph idx="1"/>
          </p:nvPr>
        </p:nvSpPr>
        <p:spPr>
          <a:xfrm>
            <a:off x="581192" y="2180496"/>
            <a:ext cx="11029615" cy="2012813"/>
          </a:xfrm>
        </p:spPr>
        <p:txBody>
          <a:bodyPr/>
          <a:lstStyle/>
          <a:p>
            <a:r>
              <a:rPr lang="en-US" sz="2000" dirty="0"/>
              <a:t>Use Of Medical Educational Program Objectives (8.2)</a:t>
            </a:r>
          </a:p>
          <a:p>
            <a:r>
              <a:rPr lang="en-US" sz="2000" dirty="0"/>
              <a:t>Curricular Design, Review, Revision/Content Monitoring (8.3)</a:t>
            </a:r>
          </a:p>
          <a:p>
            <a:pPr marL="0" indent="0">
              <a:buNone/>
            </a:pPr>
            <a:endParaRPr lang="en-US" sz="2200" dirty="0"/>
          </a:p>
          <a:p>
            <a:pPr lvl="1"/>
            <a:endParaRPr lang="en-US" b="1" dirty="0"/>
          </a:p>
        </p:txBody>
      </p:sp>
    </p:spTree>
    <p:extLst>
      <p:ext uri="{BB962C8B-B14F-4D97-AF65-F5344CB8AC3E}">
        <p14:creationId xmlns:p14="http://schemas.microsoft.com/office/powerpoint/2010/main" val="3931497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6852" y="1997616"/>
            <a:ext cx="11029615" cy="1055685"/>
          </a:xfrm>
        </p:spPr>
        <p:txBody>
          <a:bodyPr>
            <a:normAutofit/>
          </a:bodyPr>
          <a:lstStyle/>
          <a:p>
            <a:pPr marL="0" indent="0" algn="ctr">
              <a:buNone/>
            </a:pPr>
            <a:r>
              <a:rPr lang="en-US" sz="2000" b="1" dirty="0"/>
              <a:t>Use Of Medical Educational Program Objectives (8.2)</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76449" y="3159718"/>
            <a:ext cx="11817225" cy="3082056"/>
          </a:xfrm>
          <a:prstGeom prst="rect">
            <a:avLst/>
          </a:prstGeom>
          <a:ln>
            <a:solidFill>
              <a:schemeClr val="tx1"/>
            </a:solidFill>
          </a:ln>
        </p:spPr>
      </p:pic>
      <p:sp>
        <p:nvSpPr>
          <p:cNvPr id="5" name="Title 1"/>
          <p:cNvSpPr txBox="1">
            <a:spLocks/>
          </p:cNvSpPr>
          <p:nvPr/>
        </p:nvSpPr>
        <p:spPr>
          <a:xfrm>
            <a:off x="555312" y="540589"/>
            <a:ext cx="11029616" cy="1300480"/>
          </a:xfrm>
          <a:prstGeom prst="rect">
            <a:avLst/>
          </a:prstGeom>
        </p:spPr>
        <p:txBody>
          <a:bodyPr vert="horz" lIns="91440" tIns="45720" rIns="91440" bIns="45720" rtlCol="0" anchor="b">
            <a:normAutofit fontScale="25000" lnSpcReduction="200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en-US" b="1" dirty="0"/>
            </a:br>
            <a:br>
              <a:rPr lang="en-US" b="1" dirty="0"/>
            </a:br>
            <a:br>
              <a:rPr lang="en-US" b="1" dirty="0"/>
            </a:br>
            <a:br>
              <a:rPr lang="en-US" b="1" dirty="0"/>
            </a:br>
            <a:r>
              <a:rPr lang="en-US" sz="11200" dirty="0"/>
              <a:t>STANDARD 8</a:t>
            </a:r>
            <a:br>
              <a:rPr lang="en-US" sz="11200" dirty="0"/>
            </a:br>
            <a:r>
              <a:rPr lang="en-US" sz="11200" dirty="0"/>
              <a:t>CURRICULAR MANAGEMENT, EVALUATION, AND ENHANCEMENT </a:t>
            </a:r>
            <a:br>
              <a:rPr lang="en-US" sz="2200" b="1" dirty="0"/>
            </a:br>
            <a:endParaRPr lang="en-US" sz="2200" dirty="0"/>
          </a:p>
        </p:txBody>
      </p:sp>
    </p:spTree>
    <p:extLst>
      <p:ext uri="{BB962C8B-B14F-4D97-AF65-F5344CB8AC3E}">
        <p14:creationId xmlns:p14="http://schemas.microsoft.com/office/powerpoint/2010/main" val="4013919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302" y="2308324"/>
            <a:ext cx="11029616" cy="661018"/>
          </a:xfrm>
        </p:spPr>
        <p:txBody>
          <a:bodyPr>
            <a:noAutofit/>
          </a:bodyPr>
          <a:lstStyle/>
          <a:p>
            <a:pPr algn="ctr"/>
            <a:r>
              <a:rPr lang="en-US" sz="2000" b="1" cap="none" dirty="0">
                <a:solidFill>
                  <a:schemeClr val="tx1"/>
                </a:solidFill>
              </a:rPr>
              <a:t>Curricular Design, Review, Revision/Content Monitoring</a:t>
            </a:r>
            <a:r>
              <a:rPr lang="en-US" sz="2000" b="1" dirty="0">
                <a:solidFill>
                  <a:schemeClr val="tx1"/>
                </a:solidFill>
              </a:rPr>
              <a:t> (8.3)</a:t>
            </a:r>
            <a:br>
              <a:rPr lang="en-US" sz="2000" b="1" dirty="0">
                <a:solidFill>
                  <a:schemeClr val="tx1"/>
                </a:solidFill>
              </a:rPr>
            </a:br>
            <a:endParaRPr lang="en-US" sz="2000" dirty="0">
              <a:solidFill>
                <a:schemeClr val="tx1"/>
              </a:solidFill>
            </a:endParaRPr>
          </a:p>
        </p:txBody>
      </p:sp>
      <p:sp>
        <p:nvSpPr>
          <p:cNvPr id="3" name="Content Placeholder 2"/>
          <p:cNvSpPr>
            <a:spLocks noGrp="1"/>
          </p:cNvSpPr>
          <p:nvPr>
            <p:ph idx="1"/>
          </p:nvPr>
        </p:nvSpPr>
        <p:spPr>
          <a:xfrm>
            <a:off x="555312" y="3092008"/>
            <a:ext cx="11029615" cy="2705540"/>
          </a:xfrm>
        </p:spPr>
        <p:txBody>
          <a:bodyPr/>
          <a:lstStyle/>
          <a:p>
            <a:pPr marL="0" indent="0">
              <a:buNone/>
            </a:pPr>
            <a:r>
              <a:rPr lang="en-US" sz="2200" dirty="0"/>
              <a:t>Describe how the curriculum as a whole is evaluated, including the methods used and the data collected to determine the following: </a:t>
            </a:r>
          </a:p>
          <a:p>
            <a:pPr marL="360000" lvl="1" indent="0">
              <a:buNone/>
            </a:pPr>
            <a:r>
              <a:rPr lang="en-US" sz="2000" dirty="0"/>
              <a:t>1.	The horizontal and vertical integration of curriculum content, and whether sufficient content is included and appropriately placed related to each of the medical education program objectives.</a:t>
            </a:r>
          </a:p>
          <a:p>
            <a:pPr marL="360000" lvl="1" indent="0">
              <a:buNone/>
            </a:pPr>
            <a:r>
              <a:rPr lang="en-US" sz="2000" dirty="0"/>
              <a:t>2.	The outcomes of the medical education program and whether each of the medical education program objectives is being met.</a:t>
            </a:r>
          </a:p>
          <a:p>
            <a:endParaRPr lang="en-US" dirty="0"/>
          </a:p>
        </p:txBody>
      </p:sp>
      <p:sp>
        <p:nvSpPr>
          <p:cNvPr id="4" name="Title 1"/>
          <p:cNvSpPr txBox="1">
            <a:spLocks/>
          </p:cNvSpPr>
          <p:nvPr/>
        </p:nvSpPr>
        <p:spPr>
          <a:xfrm>
            <a:off x="555312" y="540589"/>
            <a:ext cx="11029616" cy="1300480"/>
          </a:xfrm>
          <a:prstGeom prst="rect">
            <a:avLst/>
          </a:prstGeom>
        </p:spPr>
        <p:txBody>
          <a:bodyPr vert="horz" lIns="91440" tIns="45720" rIns="91440" bIns="45720" rtlCol="0" anchor="b">
            <a:normAutofit fontScale="25000" lnSpcReduction="200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en-US" b="1" dirty="0"/>
            </a:br>
            <a:br>
              <a:rPr lang="en-US" b="1" dirty="0"/>
            </a:br>
            <a:br>
              <a:rPr lang="en-US" b="1" dirty="0"/>
            </a:br>
            <a:br>
              <a:rPr lang="en-US" b="1" dirty="0"/>
            </a:br>
            <a:r>
              <a:rPr lang="en-US" sz="11200" dirty="0"/>
              <a:t>STANDARD 8</a:t>
            </a:r>
            <a:br>
              <a:rPr lang="en-US" sz="11200" dirty="0"/>
            </a:br>
            <a:r>
              <a:rPr lang="en-US" sz="11200" dirty="0"/>
              <a:t>CURRICULAR MANAGEMENT, EVALUATION, AND ENHANCEMENT </a:t>
            </a:r>
            <a:br>
              <a:rPr lang="en-US" sz="2200" b="1" dirty="0"/>
            </a:br>
            <a:endParaRPr lang="en-US" sz="2200" dirty="0"/>
          </a:p>
        </p:txBody>
      </p:sp>
    </p:spTree>
    <p:extLst>
      <p:ext uri="{BB962C8B-B14F-4D97-AF65-F5344CB8AC3E}">
        <p14:creationId xmlns:p14="http://schemas.microsoft.com/office/powerpoint/2010/main" val="2167675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BCF904C-C976-492F-9ADE-163FACEBE417}"/>
              </a:ext>
            </a:extLst>
          </p:cNvPr>
          <p:cNvGraphicFramePr>
            <a:graphicFrameLocks noGrp="1"/>
          </p:cNvGraphicFramePr>
          <p:nvPr>
            <p:ph idx="1"/>
            <p:extLst/>
          </p:nvPr>
        </p:nvGraphicFramePr>
        <p:xfrm>
          <a:off x="434670" y="1812897"/>
          <a:ext cx="11322657" cy="4770781"/>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555312" y="540589"/>
            <a:ext cx="11029616" cy="1300480"/>
          </a:xfrm>
          <a:prstGeom prst="rect">
            <a:avLst/>
          </a:prstGeom>
        </p:spPr>
        <p:txBody>
          <a:bodyPr vert="horz" lIns="91440" tIns="45720" rIns="91440" bIns="45720" rtlCol="0" anchor="b">
            <a:normAutofit fontScale="25000" lnSpcReduction="200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en-US" b="1" dirty="0"/>
            </a:br>
            <a:br>
              <a:rPr lang="en-US" b="1" dirty="0"/>
            </a:br>
            <a:br>
              <a:rPr lang="en-US" b="1" dirty="0"/>
            </a:br>
            <a:br>
              <a:rPr lang="en-US" b="1" dirty="0"/>
            </a:br>
            <a:r>
              <a:rPr lang="en-US" sz="11200" dirty="0"/>
              <a:t>STANDARD 8</a:t>
            </a:r>
            <a:br>
              <a:rPr lang="en-US" sz="11200" dirty="0"/>
            </a:br>
            <a:r>
              <a:rPr lang="en-US" sz="11200" dirty="0"/>
              <a:t>CURRICULAR MANAGEMENT, EVALUATION, AND ENHANCEMENT </a:t>
            </a:r>
            <a:br>
              <a:rPr lang="en-US" sz="2200" b="1" dirty="0"/>
            </a:br>
            <a:endParaRPr lang="en-US" sz="2200" dirty="0"/>
          </a:p>
        </p:txBody>
      </p:sp>
    </p:spTree>
    <p:extLst>
      <p:ext uri="{BB962C8B-B14F-4D97-AF65-F5344CB8AC3E}">
        <p14:creationId xmlns:p14="http://schemas.microsoft.com/office/powerpoint/2010/main" val="1168178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531" y="1012257"/>
            <a:ext cx="11029616" cy="1013800"/>
          </a:xfrm>
        </p:spPr>
        <p:txBody>
          <a:bodyPr>
            <a:normAutofit fontScale="90000"/>
          </a:bodyPr>
          <a:lstStyle/>
          <a:p>
            <a:r>
              <a:rPr lang="en-US" sz="3100" dirty="0"/>
              <a:t>STANDARD 9</a:t>
            </a:r>
            <a:br>
              <a:rPr lang="en-US" sz="3100" dirty="0"/>
            </a:br>
            <a:r>
              <a:rPr lang="en-US" sz="2700" dirty="0"/>
              <a:t>TEACHING, SUPERVISION, and ASSESSMENT</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endParaRPr lang="en-US" b="1" dirty="0"/>
          </a:p>
          <a:p>
            <a:pPr marL="0" indent="0">
              <a:buNone/>
            </a:pPr>
            <a:endParaRPr lang="en-US" b="1" u="sng" dirty="0"/>
          </a:p>
          <a:p>
            <a:pPr marL="0" indent="0">
              <a:buNone/>
            </a:pPr>
            <a:r>
              <a:rPr lang="en-US" sz="2200" dirty="0"/>
              <a:t>Narrative Assessment (9.5): courses and clerkships that include narrative descriptions as part of the final assessment</a:t>
            </a:r>
          </a:p>
          <a:p>
            <a:pPr marL="0" indent="0">
              <a:buNone/>
            </a:pPr>
            <a:endParaRPr lang="en-US" sz="2200" b="1" dirty="0"/>
          </a:p>
          <a:p>
            <a:pPr marL="0" indent="0">
              <a:buNone/>
            </a:pPr>
            <a:r>
              <a:rPr lang="en-US" sz="2200" dirty="0"/>
              <a:t>Formative Assessment and Feedback (9.7): courses and clerkships that include formative assessment and feedback</a:t>
            </a:r>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2743514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458718" y="3239331"/>
          <a:ext cx="11274564" cy="1684020"/>
        </p:xfrm>
        <a:graphic>
          <a:graphicData uri="http://schemas.openxmlformats.org/drawingml/2006/table">
            <a:tbl>
              <a:tblPr>
                <a:tableStyleId>{5C22544A-7EE6-4342-B048-85BDC9FD1C3A}</a:tableStyleId>
              </a:tblPr>
              <a:tblGrid>
                <a:gridCol w="3704786">
                  <a:extLst>
                    <a:ext uri="{9D8B030D-6E8A-4147-A177-3AD203B41FA5}">
                      <a16:colId xmlns:a16="http://schemas.microsoft.com/office/drawing/2014/main" val="2247339679"/>
                    </a:ext>
                  </a:extLst>
                </a:gridCol>
                <a:gridCol w="4405691">
                  <a:extLst>
                    <a:ext uri="{9D8B030D-6E8A-4147-A177-3AD203B41FA5}">
                      <a16:colId xmlns:a16="http://schemas.microsoft.com/office/drawing/2014/main" val="4016910116"/>
                    </a:ext>
                  </a:extLst>
                </a:gridCol>
                <a:gridCol w="3164087">
                  <a:extLst>
                    <a:ext uri="{9D8B030D-6E8A-4147-A177-3AD203B41FA5}">
                      <a16:colId xmlns:a16="http://schemas.microsoft.com/office/drawing/2014/main" val="56976929"/>
                    </a:ext>
                  </a:extLst>
                </a:gridCol>
              </a:tblGrid>
              <a:tr h="190500">
                <a:tc>
                  <a:txBody>
                    <a:bodyPr/>
                    <a:lstStyle/>
                    <a:p>
                      <a:pPr algn="l" rtl="0" fontAlgn="b"/>
                      <a:r>
                        <a:rPr lang="en-US" sz="1800" u="none" strike="noStrike" dirty="0">
                          <a:solidFill>
                            <a:schemeClr val="bg1"/>
                          </a:solidFill>
                          <a:effectLst/>
                        </a:rPr>
                        <a:t>Course</a:t>
                      </a:r>
                      <a:endParaRPr lang="en-US" sz="1800" b="0" i="0" u="none" strike="noStrike" dirty="0">
                        <a:solidFill>
                          <a:schemeClr val="bg1"/>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l" rtl="0" fontAlgn="b"/>
                      <a:r>
                        <a:rPr lang="en-US" sz="1800" u="none" strike="noStrike" dirty="0">
                          <a:solidFill>
                            <a:schemeClr val="bg1"/>
                          </a:solidFill>
                          <a:effectLst/>
                        </a:rPr>
                        <a:t>Session</a:t>
                      </a:r>
                      <a:endParaRPr lang="en-US" sz="1800" b="0" i="0" u="none" strike="noStrike" dirty="0">
                        <a:solidFill>
                          <a:schemeClr val="bg1"/>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l" rtl="0" fontAlgn="b"/>
                      <a:r>
                        <a:rPr lang="en-US" sz="1800" u="none" strike="noStrike" dirty="0">
                          <a:solidFill>
                            <a:schemeClr val="bg1"/>
                          </a:solidFill>
                          <a:effectLst/>
                        </a:rPr>
                        <a:t>Assessment Type</a:t>
                      </a:r>
                      <a:endParaRPr lang="en-US" sz="1800" b="0" i="0" u="none" strike="noStrike" dirty="0">
                        <a:solidFill>
                          <a:schemeClr val="bg1"/>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331537173"/>
                  </a:ext>
                </a:extLst>
              </a:tr>
              <a:tr h="184150">
                <a:tc>
                  <a:txBody>
                    <a:bodyPr/>
                    <a:lstStyle/>
                    <a:p>
                      <a:pPr algn="l" fontAlgn="b"/>
                      <a:r>
                        <a:rPr lang="en-US" sz="1800" u="none" strike="noStrike">
                          <a:effectLst/>
                        </a:rPr>
                        <a:t>Gross Anatomy</a:t>
                      </a:r>
                      <a:endParaRPr lang="en-US" sz="18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a:effectLst/>
                        </a:rPr>
                        <a:t>Narrative Assessment</a:t>
                      </a:r>
                      <a:endParaRPr lang="en-US" sz="18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a:effectLst/>
                        </a:rPr>
                        <a:t>AM010   Narrative Assessment</a:t>
                      </a:r>
                      <a:endParaRPr lang="en-US" sz="18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0658319"/>
                  </a:ext>
                </a:extLst>
              </a:tr>
              <a:tr h="184150">
                <a:tc>
                  <a:txBody>
                    <a:bodyPr/>
                    <a:lstStyle/>
                    <a:p>
                      <a:pPr algn="l" fontAlgn="b"/>
                      <a:r>
                        <a:rPr lang="en-US" sz="1800" u="none" strike="noStrike" dirty="0">
                          <a:effectLst/>
                        </a:rPr>
                        <a:t>Clerkships:  End-of-Year Assessments</a:t>
                      </a:r>
                      <a:endParaRPr lang="en-US" sz="18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a:effectLst/>
                        </a:rPr>
                        <a:t>Full History and Physical (H&amp;P) 3rd Year Exam</a:t>
                      </a:r>
                      <a:endParaRPr lang="en-US" sz="18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a:effectLst/>
                        </a:rPr>
                        <a:t>AM010   Narrative Assessment</a:t>
                      </a:r>
                      <a:endParaRPr lang="en-US" sz="18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3337264"/>
                  </a:ext>
                </a:extLst>
              </a:tr>
              <a:tr h="184150">
                <a:tc>
                  <a:txBody>
                    <a:bodyPr/>
                    <a:lstStyle/>
                    <a:p>
                      <a:pPr algn="l" fontAlgn="b"/>
                      <a:r>
                        <a:rPr lang="en-US" sz="1800" u="none" strike="noStrike" dirty="0">
                          <a:effectLst/>
                        </a:rPr>
                        <a:t>Clerkships:  End-of-Year Assessments</a:t>
                      </a:r>
                      <a:endParaRPr lang="en-US" sz="18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a:effectLst/>
                        </a:rPr>
                        <a:t>TOSCE   </a:t>
                      </a:r>
                      <a:endParaRPr lang="en-US" sz="18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a:effectLst/>
                        </a:rPr>
                        <a:t>AM010   Narrative Assessment</a:t>
                      </a:r>
                      <a:endParaRPr lang="en-US" sz="18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3358048"/>
                  </a:ext>
                </a:extLst>
              </a:tr>
              <a:tr h="184150">
                <a:tc>
                  <a:txBody>
                    <a:bodyPr/>
                    <a:lstStyle/>
                    <a:p>
                      <a:pPr algn="l" fontAlgn="b"/>
                      <a:r>
                        <a:rPr lang="en-US" sz="1800" u="none" strike="noStrike">
                          <a:effectLst/>
                        </a:rPr>
                        <a:t>Family Medicine</a:t>
                      </a:r>
                      <a:endParaRPr lang="en-US" sz="18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a:effectLst/>
                        </a:rPr>
                        <a:t>Preceptor Evaluation of Student</a:t>
                      </a:r>
                      <a:endParaRPr lang="en-US" sz="18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a:effectLst/>
                        </a:rPr>
                        <a:t>AM010   Narrative Assessment</a:t>
                      </a:r>
                      <a:endParaRPr lang="en-US" sz="18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7182528"/>
                  </a:ext>
                </a:extLst>
              </a:tr>
              <a:tr h="184150">
                <a:tc>
                  <a:txBody>
                    <a:bodyPr/>
                    <a:lstStyle/>
                    <a:p>
                      <a:pPr algn="l" fontAlgn="b"/>
                      <a:r>
                        <a:rPr lang="en-US" sz="1800" u="none" strike="noStrike">
                          <a:effectLst/>
                        </a:rPr>
                        <a:t>Medicine</a:t>
                      </a:r>
                      <a:endParaRPr lang="en-US" sz="18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effectLst/>
                        </a:rPr>
                        <a:t>Faculty Evaluation of Student</a:t>
                      </a:r>
                      <a:endParaRPr lang="en-US" sz="18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effectLst/>
                        </a:rPr>
                        <a:t>AM010   Narrative Assessment</a:t>
                      </a:r>
                      <a:endParaRPr lang="en-US" sz="18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5721198"/>
                  </a:ext>
                </a:extLst>
              </a:tr>
            </a:tbl>
          </a:graphicData>
        </a:graphic>
      </p:graphicFrame>
      <p:sp>
        <p:nvSpPr>
          <p:cNvPr id="4" name="Title 1"/>
          <p:cNvSpPr txBox="1">
            <a:spLocks/>
          </p:cNvSpPr>
          <p:nvPr/>
        </p:nvSpPr>
        <p:spPr>
          <a:xfrm>
            <a:off x="581192" y="892184"/>
            <a:ext cx="11029616" cy="1185998"/>
          </a:xfrm>
          <a:prstGeom prst="rect">
            <a:avLst/>
          </a:prstGeom>
        </p:spPr>
        <p:txBody>
          <a:bodyPr vert="horz" lIns="91440" tIns="45720" rIns="91440" bIns="45720" rtlCol="0" anchor="b">
            <a:normAutofit fontScale="90000" lnSpcReduction="100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100" dirty="0"/>
              <a:t>STANDARD 9</a:t>
            </a:r>
            <a:br>
              <a:rPr lang="en-US" sz="3100" dirty="0"/>
            </a:br>
            <a:r>
              <a:rPr lang="en-US" sz="2700" dirty="0"/>
              <a:t>TEACHING, SUPERVISION, and ASSESSMENT</a:t>
            </a:r>
            <a:br>
              <a:rPr lang="en-US" b="1" dirty="0"/>
            </a:br>
            <a:endParaRPr lang="en-US" dirty="0"/>
          </a:p>
        </p:txBody>
      </p:sp>
      <p:sp>
        <p:nvSpPr>
          <p:cNvPr id="3" name="Rectangle 2"/>
          <p:cNvSpPr/>
          <p:nvPr/>
        </p:nvSpPr>
        <p:spPr>
          <a:xfrm>
            <a:off x="458718" y="2283798"/>
            <a:ext cx="11274564" cy="646331"/>
          </a:xfrm>
          <a:prstGeom prst="rect">
            <a:avLst/>
          </a:prstGeom>
        </p:spPr>
        <p:txBody>
          <a:bodyPr wrap="square">
            <a:spAutoFit/>
          </a:bodyPr>
          <a:lstStyle/>
          <a:p>
            <a:pPr algn="ctr"/>
            <a:r>
              <a:rPr lang="en-US" b="1" dirty="0"/>
              <a:t>Narrative Assessment (9.5): courses and clerkships that include narrative descriptions </a:t>
            </a:r>
            <a:br>
              <a:rPr lang="en-US" b="1" dirty="0"/>
            </a:br>
            <a:r>
              <a:rPr lang="en-US" b="1" dirty="0"/>
              <a:t>as part of the final assessment</a:t>
            </a:r>
          </a:p>
        </p:txBody>
      </p:sp>
    </p:spTree>
    <p:extLst>
      <p:ext uri="{BB962C8B-B14F-4D97-AF65-F5344CB8AC3E}">
        <p14:creationId xmlns:p14="http://schemas.microsoft.com/office/powerpoint/2010/main" val="3609852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42219" y="2015424"/>
            <a:ext cx="9707419" cy="369332"/>
          </a:xfrm>
          <a:prstGeom prst="rect">
            <a:avLst/>
          </a:prstGeom>
        </p:spPr>
        <p:txBody>
          <a:bodyPr wrap="square">
            <a:spAutoFit/>
          </a:bodyPr>
          <a:lstStyle/>
          <a:p>
            <a:pPr algn="ctr"/>
            <a:r>
              <a:rPr lang="en-US" b="1" dirty="0"/>
              <a:t>Courses and clerkships that include formative assessment and feedback (9.7)</a:t>
            </a:r>
          </a:p>
        </p:txBody>
      </p:sp>
      <p:sp>
        <p:nvSpPr>
          <p:cNvPr id="6" name="Title 1"/>
          <p:cNvSpPr>
            <a:spLocks noGrp="1"/>
          </p:cNvSpPr>
          <p:nvPr>
            <p:ph type="title"/>
          </p:nvPr>
        </p:nvSpPr>
        <p:spPr>
          <a:xfrm>
            <a:off x="525531" y="1012257"/>
            <a:ext cx="11029616" cy="1013800"/>
          </a:xfrm>
        </p:spPr>
        <p:txBody>
          <a:bodyPr>
            <a:normAutofit fontScale="90000"/>
          </a:bodyPr>
          <a:lstStyle/>
          <a:p>
            <a:r>
              <a:rPr lang="en-US" sz="3100" dirty="0"/>
              <a:t>STANDARD 9</a:t>
            </a:r>
            <a:br>
              <a:rPr lang="en-US" sz="3100" dirty="0"/>
            </a:br>
            <a:r>
              <a:rPr lang="en-US" sz="2700" dirty="0"/>
              <a:t>TEACHING, SUPERVISION, and ASSESSMENT</a:t>
            </a:r>
            <a:br>
              <a:rPr lang="en-US" b="1" dirty="0"/>
            </a:br>
            <a:endParaRPr lang="en-US" dirty="0"/>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2422156" y="2510728"/>
            <a:ext cx="5724317" cy="4216005"/>
          </a:xfrm>
          <a:prstGeom prst="rect">
            <a:avLst/>
          </a:prstGeom>
        </p:spPr>
      </p:pic>
      <p:sp>
        <p:nvSpPr>
          <p:cNvPr id="9" name="Left Arrow 8"/>
          <p:cNvSpPr/>
          <p:nvPr/>
        </p:nvSpPr>
        <p:spPr>
          <a:xfrm>
            <a:off x="3867855" y="6361070"/>
            <a:ext cx="981614" cy="256784"/>
          </a:xfrm>
          <a:prstGeom prst="lef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Tree>
    <p:extLst>
      <p:ext uri="{BB962C8B-B14F-4D97-AF65-F5344CB8AC3E}">
        <p14:creationId xmlns:p14="http://schemas.microsoft.com/office/powerpoint/2010/main" val="133856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and Opportunities</a:t>
            </a:r>
          </a:p>
        </p:txBody>
      </p:sp>
      <p:sp>
        <p:nvSpPr>
          <p:cNvPr id="3" name="Content Placeholder 2"/>
          <p:cNvSpPr>
            <a:spLocks noGrp="1"/>
          </p:cNvSpPr>
          <p:nvPr>
            <p:ph sz="half" idx="1"/>
          </p:nvPr>
        </p:nvSpPr>
        <p:spPr>
          <a:xfrm>
            <a:off x="581193" y="2487760"/>
            <a:ext cx="5422390" cy="3633047"/>
          </a:xfrm>
        </p:spPr>
        <p:txBody>
          <a:bodyPr>
            <a:normAutofit/>
          </a:bodyPr>
          <a:lstStyle/>
          <a:p>
            <a:pPr marL="36000" indent="0" algn="ctr">
              <a:buNone/>
            </a:pPr>
            <a:r>
              <a:rPr lang="en-US" sz="2200" dirty="0"/>
              <a:t>CHALLENGES</a:t>
            </a:r>
          </a:p>
          <a:p>
            <a:pPr marL="378900" indent="-342900"/>
            <a:r>
              <a:rPr lang="en-US" sz="2200" dirty="0"/>
              <a:t>Horizontal and vertical integration of curriculum content</a:t>
            </a:r>
          </a:p>
          <a:p>
            <a:pPr marL="378900" indent="-342900"/>
            <a:r>
              <a:rPr lang="en-US" sz="2200" dirty="0">
                <a:solidFill>
                  <a:schemeClr val="tx1"/>
                </a:solidFill>
              </a:rPr>
              <a:t>Ensuring content is tagged correctly</a:t>
            </a:r>
          </a:p>
          <a:p>
            <a:pPr marL="378900" indent="-342900"/>
            <a:r>
              <a:rPr lang="en-US" sz="2200" dirty="0">
                <a:solidFill>
                  <a:schemeClr val="tx1"/>
                </a:solidFill>
              </a:rPr>
              <a:t>Ensuring syllabi include required mapping information</a:t>
            </a:r>
          </a:p>
          <a:p>
            <a:pPr marL="378900" indent="-342900"/>
            <a:r>
              <a:rPr lang="en-US" sz="2200" dirty="0">
                <a:solidFill>
                  <a:schemeClr val="tx1"/>
                </a:solidFill>
              </a:rPr>
              <a:t>Keeping database current</a:t>
            </a:r>
          </a:p>
          <a:p>
            <a:pPr marL="378900" indent="-342900"/>
            <a:endParaRPr lang="en-US" sz="2200" dirty="0">
              <a:solidFill>
                <a:srgbClr val="FF0000"/>
              </a:solidFill>
            </a:endParaRPr>
          </a:p>
          <a:p>
            <a:pPr marL="702900" lvl="1" indent="-342900"/>
            <a:endParaRPr lang="en-US" sz="2000" dirty="0"/>
          </a:p>
        </p:txBody>
      </p:sp>
      <p:sp>
        <p:nvSpPr>
          <p:cNvPr id="4" name="Content Placeholder 3"/>
          <p:cNvSpPr>
            <a:spLocks noGrp="1"/>
          </p:cNvSpPr>
          <p:nvPr>
            <p:ph sz="half" idx="2"/>
          </p:nvPr>
        </p:nvSpPr>
        <p:spPr>
          <a:xfrm>
            <a:off x="6003583" y="2319185"/>
            <a:ext cx="5422392" cy="3633047"/>
          </a:xfrm>
        </p:spPr>
        <p:txBody>
          <a:bodyPr anchor="t" anchorCtr="0">
            <a:normAutofit/>
          </a:bodyPr>
          <a:lstStyle/>
          <a:p>
            <a:pPr marL="0" indent="0" algn="ctr">
              <a:buNone/>
            </a:pPr>
            <a:r>
              <a:rPr lang="en-US" sz="2200" dirty="0">
                <a:solidFill>
                  <a:schemeClr val="tx1"/>
                </a:solidFill>
              </a:rPr>
              <a:t>OPPORTUNITIES</a:t>
            </a:r>
          </a:p>
          <a:p>
            <a:r>
              <a:rPr lang="en-US" sz="2200" dirty="0">
                <a:solidFill>
                  <a:schemeClr val="tx1"/>
                </a:solidFill>
              </a:rPr>
              <a:t>Provide global perspective of curriculum </a:t>
            </a:r>
          </a:p>
          <a:p>
            <a:r>
              <a:rPr lang="en-US" sz="2200" dirty="0">
                <a:solidFill>
                  <a:schemeClr val="tx1"/>
                </a:solidFill>
              </a:rPr>
              <a:t>Engage faculty in curriculum mapping </a:t>
            </a:r>
          </a:p>
          <a:p>
            <a:r>
              <a:rPr lang="en-US" sz="2200" dirty="0">
                <a:solidFill>
                  <a:schemeClr val="tx1"/>
                </a:solidFill>
              </a:rPr>
              <a:t>Audit the database</a:t>
            </a:r>
          </a:p>
          <a:p>
            <a:r>
              <a:rPr lang="en-US" sz="2200" dirty="0">
                <a:solidFill>
                  <a:schemeClr val="tx1"/>
                </a:solidFill>
              </a:rPr>
              <a:t>Contribute to effective CQI process and review</a:t>
            </a:r>
          </a:p>
        </p:txBody>
      </p:sp>
    </p:spTree>
    <p:extLst>
      <p:ext uri="{BB962C8B-B14F-4D97-AF65-F5344CB8AC3E}">
        <p14:creationId xmlns:p14="http://schemas.microsoft.com/office/powerpoint/2010/main" val="1108250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81188" y="749688"/>
            <a:ext cx="10993549" cy="1717962"/>
          </a:xfrm>
        </p:spPr>
        <p:txBody>
          <a:bodyPr>
            <a:normAutofit fontScale="90000"/>
          </a:bodyPr>
          <a:lstStyle/>
          <a:p>
            <a:pPr algn="ctr"/>
            <a:br>
              <a:rPr lang="en-US" dirty="0"/>
            </a:br>
            <a:r>
              <a:rPr lang="en-US" sz="3800" b="1" dirty="0"/>
              <a:t>Using your curriculum map </a:t>
            </a:r>
            <a:br>
              <a:rPr lang="en-US" sz="3800" b="1" dirty="0"/>
            </a:br>
            <a:r>
              <a:rPr lang="en-US" sz="3800" b="1" dirty="0"/>
              <a:t>to support accreditation</a:t>
            </a:r>
            <a:br>
              <a:rPr lang="en-US" dirty="0"/>
            </a:br>
            <a:endParaRPr lang="en-US" dirty="0"/>
          </a:p>
        </p:txBody>
      </p:sp>
      <p:sp>
        <p:nvSpPr>
          <p:cNvPr id="3" name="Subtitle 2"/>
          <p:cNvSpPr>
            <a:spLocks noGrp="1"/>
          </p:cNvSpPr>
          <p:nvPr>
            <p:ph type="subTitle" idx="1"/>
          </p:nvPr>
        </p:nvSpPr>
        <p:spPr>
          <a:xfrm>
            <a:off x="581191" y="3971638"/>
            <a:ext cx="10993546" cy="2179782"/>
          </a:xfrm>
        </p:spPr>
        <p:txBody>
          <a:bodyPr>
            <a:normAutofit/>
          </a:bodyPr>
          <a:lstStyle/>
          <a:p>
            <a:pPr algn="ctr">
              <a:spcBef>
                <a:spcPts val="0"/>
              </a:spcBef>
              <a:spcAft>
                <a:spcPts val="0"/>
              </a:spcAft>
            </a:pPr>
            <a:r>
              <a:rPr lang="en-US" sz="2400" dirty="0">
                <a:solidFill>
                  <a:schemeClr val="bg1"/>
                </a:solidFill>
              </a:rPr>
              <a:t>Jenny Gibson, PhD</a:t>
            </a:r>
          </a:p>
          <a:p>
            <a:pPr algn="ctr">
              <a:spcBef>
                <a:spcPts val="0"/>
              </a:spcBef>
              <a:spcAft>
                <a:spcPts val="0"/>
              </a:spcAft>
            </a:pPr>
            <a:r>
              <a:rPr lang="en-US" sz="2400" dirty="0">
                <a:solidFill>
                  <a:schemeClr val="bg1"/>
                </a:solidFill>
              </a:rPr>
              <a:t>Director, Office of Medical education </a:t>
            </a:r>
          </a:p>
          <a:p>
            <a:pPr algn="ctr"/>
            <a:endParaRPr lang="en-US" sz="1400" dirty="0">
              <a:solidFill>
                <a:schemeClr val="bg1"/>
              </a:solidFill>
            </a:endParaRPr>
          </a:p>
          <a:p>
            <a:pPr algn="ctr">
              <a:spcBef>
                <a:spcPts val="0"/>
              </a:spcBef>
              <a:spcAft>
                <a:spcPts val="0"/>
              </a:spcAft>
            </a:pPr>
            <a:r>
              <a:rPr lang="en-US" sz="2400" dirty="0">
                <a:solidFill>
                  <a:schemeClr val="bg1"/>
                </a:solidFill>
              </a:rPr>
              <a:t>Rhonda Coignet, MBA</a:t>
            </a:r>
          </a:p>
          <a:p>
            <a:pPr algn="ctr">
              <a:spcBef>
                <a:spcPts val="0"/>
              </a:spcBef>
              <a:spcAft>
                <a:spcPts val="0"/>
              </a:spcAft>
            </a:pPr>
            <a:r>
              <a:rPr lang="en-US" sz="2400" dirty="0">
                <a:solidFill>
                  <a:schemeClr val="bg1"/>
                </a:solidFill>
              </a:rPr>
              <a:t>Accreditation Project manager</a:t>
            </a:r>
          </a:p>
          <a:p>
            <a:pPr algn="ctr">
              <a:spcBef>
                <a:spcPts val="0"/>
              </a:spcBef>
              <a:spcAft>
                <a:spcPts val="0"/>
              </a:spcAft>
            </a:pPr>
            <a:endParaRPr lang="en-US" sz="2400" dirty="0">
              <a:solidFill>
                <a:schemeClr val="bg1"/>
              </a:solidFill>
            </a:endParaRPr>
          </a:p>
          <a:p>
            <a:pPr algn="ctr">
              <a:spcBef>
                <a:spcPts val="0"/>
              </a:spcBef>
              <a:spcAft>
                <a:spcPts val="0"/>
              </a:spcAft>
            </a:pPr>
            <a:endParaRPr lang="en-US" sz="2800" dirty="0">
              <a:solidFill>
                <a:schemeClr val="bg1"/>
              </a:solidFill>
              <a:latin typeface="Rockwell" panose="02060603020205020403" pitchFamily="18" charset="0"/>
            </a:endParaRPr>
          </a:p>
          <a:p>
            <a:pPr algn="ctr">
              <a:spcBef>
                <a:spcPts val="0"/>
              </a:spcBef>
              <a:spcAft>
                <a:spcPts val="0"/>
              </a:spcAft>
            </a:pPr>
            <a:endParaRPr lang="en-US" sz="2000" dirty="0">
              <a:solidFill>
                <a:schemeClr val="bg1"/>
              </a:solidFill>
            </a:endParaRPr>
          </a:p>
          <a:p>
            <a:pPr algn="ctr">
              <a:spcBef>
                <a:spcPts val="0"/>
              </a:spcBef>
              <a:spcAft>
                <a:spcPts val="0"/>
              </a:spcAft>
            </a:pPr>
            <a:endParaRPr lang="en-US" sz="20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0082" y="2654686"/>
            <a:ext cx="4082382" cy="795096"/>
          </a:xfrm>
          <a:prstGeom prst="rect">
            <a:avLst/>
          </a:prstGeom>
        </p:spPr>
      </p:pic>
    </p:spTree>
    <p:extLst>
      <p:ext uri="{BB962C8B-B14F-4D97-AF65-F5344CB8AC3E}">
        <p14:creationId xmlns:p14="http://schemas.microsoft.com/office/powerpoint/2010/main" val="561474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5701" y="1694686"/>
            <a:ext cx="10993549" cy="752951"/>
          </a:xfrm>
        </p:spPr>
        <p:txBody>
          <a:bodyPr/>
          <a:lstStyle/>
          <a:p>
            <a:r>
              <a:rPr lang="en-US" dirty="0"/>
              <a:t>Contact information</a:t>
            </a:r>
          </a:p>
        </p:txBody>
      </p:sp>
      <p:sp>
        <p:nvSpPr>
          <p:cNvPr id="3" name="Subtitle 2"/>
          <p:cNvSpPr>
            <a:spLocks noGrp="1"/>
          </p:cNvSpPr>
          <p:nvPr>
            <p:ph type="subTitle" idx="1"/>
          </p:nvPr>
        </p:nvSpPr>
        <p:spPr>
          <a:xfrm>
            <a:off x="581194" y="3529917"/>
            <a:ext cx="10993546" cy="1411538"/>
          </a:xfrm>
        </p:spPr>
        <p:txBody>
          <a:bodyPr>
            <a:noAutofit/>
          </a:bodyPr>
          <a:lstStyle/>
          <a:p>
            <a:r>
              <a:rPr lang="en-US" sz="2800" dirty="0">
                <a:solidFill>
                  <a:schemeClr val="bg1"/>
                </a:solidFill>
              </a:rPr>
              <a:t>Jwgibson@Tulane.edu</a:t>
            </a:r>
          </a:p>
          <a:p>
            <a:r>
              <a:rPr lang="en-US" sz="2800" dirty="0">
                <a:solidFill>
                  <a:schemeClr val="bg1"/>
                </a:solidFill>
              </a:rPr>
              <a:t>rhondac@Tulane.edu </a:t>
            </a:r>
          </a:p>
        </p:txBody>
      </p:sp>
    </p:spTree>
    <p:extLst>
      <p:ext uri="{BB962C8B-B14F-4D97-AF65-F5344CB8AC3E}">
        <p14:creationId xmlns:p14="http://schemas.microsoft.com/office/powerpoint/2010/main" val="1854082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296F1-0CBD-4607-BA47-92AE611C7487}"/>
              </a:ext>
            </a:extLst>
          </p:cNvPr>
          <p:cNvSpPr>
            <a:spLocks noGrp="1"/>
          </p:cNvSpPr>
          <p:nvPr>
            <p:ph type="ctrTitle"/>
          </p:nvPr>
        </p:nvSpPr>
        <p:spPr>
          <a:xfrm>
            <a:off x="770965" y="1729499"/>
            <a:ext cx="9144000" cy="2170545"/>
          </a:xfrm>
        </p:spPr>
        <p:txBody>
          <a:bodyPr/>
          <a:lstStyle/>
          <a:p>
            <a:r>
              <a:rPr lang="en-US" dirty="0"/>
              <a:t>How the AAMC CI Verification Report Supports Accreditation</a:t>
            </a:r>
          </a:p>
        </p:txBody>
      </p:sp>
      <p:sp>
        <p:nvSpPr>
          <p:cNvPr id="4" name="Subtitle 3">
            <a:extLst>
              <a:ext uri="{FF2B5EF4-FFF2-40B4-BE49-F238E27FC236}">
                <a16:creationId xmlns:a16="http://schemas.microsoft.com/office/drawing/2014/main" id="{D98D4AAE-8079-473D-9826-AE10FBD7B68B}"/>
              </a:ext>
            </a:extLst>
          </p:cNvPr>
          <p:cNvSpPr>
            <a:spLocks noGrp="1"/>
          </p:cNvSpPr>
          <p:nvPr>
            <p:ph type="subTitle" idx="1"/>
          </p:nvPr>
        </p:nvSpPr>
        <p:spPr>
          <a:xfrm>
            <a:off x="770965" y="3361765"/>
            <a:ext cx="7836958" cy="1273175"/>
          </a:xfrm>
        </p:spPr>
        <p:txBody>
          <a:bodyPr/>
          <a:lstStyle/>
          <a:p>
            <a:r>
              <a:rPr lang="en-US" sz="2800" dirty="0"/>
              <a:t>Angela Blood</a:t>
            </a:r>
          </a:p>
          <a:p>
            <a:r>
              <a:rPr lang="en-US" sz="2800" dirty="0"/>
              <a:t>Director, Curricular Resources</a:t>
            </a:r>
            <a:endParaRPr lang="en-US" dirty="0"/>
          </a:p>
        </p:txBody>
      </p:sp>
    </p:spTree>
    <p:extLst>
      <p:ext uri="{BB962C8B-B14F-4D97-AF65-F5344CB8AC3E}">
        <p14:creationId xmlns:p14="http://schemas.microsoft.com/office/powerpoint/2010/main" val="326753660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A73F1-0381-48A2-8FD1-94D6626014FF}"/>
              </a:ext>
            </a:extLst>
          </p:cNvPr>
          <p:cNvSpPr>
            <a:spLocks noGrp="1"/>
          </p:cNvSpPr>
          <p:nvPr>
            <p:ph type="title"/>
          </p:nvPr>
        </p:nvSpPr>
        <p:spPr>
          <a:xfrm>
            <a:off x="575984" y="228601"/>
            <a:ext cx="11486313" cy="751114"/>
          </a:xfrm>
        </p:spPr>
        <p:txBody>
          <a:bodyPr vert="horz" lIns="91440" tIns="45720" rIns="91440" bIns="45720" rtlCol="0" anchor="b">
            <a:normAutofit/>
          </a:bodyPr>
          <a:lstStyle/>
          <a:p>
            <a:pPr algn="ctr"/>
            <a:r>
              <a:rPr lang="en-US" sz="4800" kern="1200" dirty="0"/>
              <a:t>LCME Data Collection Instrument (DCI)</a:t>
            </a:r>
            <a:endParaRPr lang="en-US" sz="4800" kern="1200" dirty="0">
              <a:latin typeface="+mj-lt"/>
            </a:endParaRPr>
          </a:p>
        </p:txBody>
      </p:sp>
      <p:sp>
        <p:nvSpPr>
          <p:cNvPr id="3" name="Content Placeholder 2">
            <a:extLst>
              <a:ext uri="{FF2B5EF4-FFF2-40B4-BE49-F238E27FC236}">
                <a16:creationId xmlns:a16="http://schemas.microsoft.com/office/drawing/2014/main" id="{41DD9F5E-B877-49CE-9F8E-38E9A66978C0}"/>
              </a:ext>
            </a:extLst>
          </p:cNvPr>
          <p:cNvSpPr>
            <a:spLocks noGrp="1"/>
          </p:cNvSpPr>
          <p:nvPr>
            <p:ph idx="1"/>
          </p:nvPr>
        </p:nvSpPr>
        <p:spPr>
          <a:xfrm>
            <a:off x="1524000" y="1061739"/>
            <a:ext cx="9144000" cy="420001"/>
          </a:xfrm>
        </p:spPr>
        <p:txBody>
          <a:bodyPr vert="horz" lIns="91440" tIns="45720" rIns="91440" bIns="45720" rtlCol="0">
            <a:normAutofit/>
          </a:bodyPr>
          <a:lstStyle/>
          <a:p>
            <a:pPr marL="0" indent="0" algn="ctr">
              <a:buNone/>
            </a:pPr>
            <a:r>
              <a:rPr lang="en-US" sz="2000" kern="1200" dirty="0">
                <a:solidFill>
                  <a:schemeClr val="bg1"/>
                </a:solidFill>
                <a:latin typeface="+mn-lt"/>
                <a:ea typeface="+mn-ea"/>
                <a:cs typeface="+mn-cs"/>
                <a:hlinkClick r:id="rId3">
                  <a:extLst>
                    <a:ext uri="{A12FA001-AC4F-418D-AE19-62706E023703}">
                      <ahyp:hlinkClr xmlns:ahyp="http://schemas.microsoft.com/office/drawing/2018/hyperlinkcolor" val="tx"/>
                    </a:ext>
                  </a:extLst>
                </a:hlinkClick>
              </a:rPr>
              <a:t>http://lcme.org/publications/#DCI</a:t>
            </a:r>
            <a:endParaRPr lang="en-US" sz="2000" kern="1200" dirty="0">
              <a:solidFill>
                <a:schemeClr val="bg1"/>
              </a:solidFill>
              <a:latin typeface="+mn-lt"/>
              <a:ea typeface="+mn-ea"/>
              <a:cs typeface="+mn-cs"/>
            </a:endParaRPr>
          </a:p>
        </p:txBody>
      </p:sp>
      <p:pic>
        <p:nvPicPr>
          <p:cNvPr id="7" name="Picture 6" descr="A screenshot of a social media post&#10;&#10;Description automatically generated">
            <a:extLst>
              <a:ext uri="{FF2B5EF4-FFF2-40B4-BE49-F238E27FC236}">
                <a16:creationId xmlns:a16="http://schemas.microsoft.com/office/drawing/2014/main" id="{C654953C-0617-4C0C-BFEC-9F3921A03D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478342"/>
            <a:ext cx="8795709" cy="4837639"/>
          </a:xfrm>
          <a:prstGeom prst="rect">
            <a:avLst/>
          </a:prstGeom>
          <a:ln>
            <a:solidFill>
              <a:schemeClr val="tx2"/>
            </a:solidFill>
          </a:ln>
        </p:spPr>
      </p:pic>
    </p:spTree>
    <p:extLst>
      <p:ext uri="{BB962C8B-B14F-4D97-AF65-F5344CB8AC3E}">
        <p14:creationId xmlns:p14="http://schemas.microsoft.com/office/powerpoint/2010/main" val="22373899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813A78-94A6-4CCC-8711-29449BB79637}"/>
              </a:ext>
            </a:extLst>
          </p:cNvPr>
          <p:cNvSpPr/>
          <p:nvPr/>
        </p:nvSpPr>
        <p:spPr bwMode="auto">
          <a:xfrm>
            <a:off x="3701146" y="841827"/>
            <a:ext cx="8331200" cy="5181069"/>
          </a:xfrm>
          <a:prstGeom prst="rect">
            <a:avLst/>
          </a:prstGeom>
          <a:solidFill>
            <a:schemeClr val="tx2"/>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2" name="Title 1">
            <a:extLst>
              <a:ext uri="{FF2B5EF4-FFF2-40B4-BE49-F238E27FC236}">
                <a16:creationId xmlns:a16="http://schemas.microsoft.com/office/drawing/2014/main" id="{C4855190-F51F-4A04-94A1-94A74B2F14F6}"/>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en-US" sz="2600">
                <a:solidFill>
                  <a:srgbClr val="FFFFFF"/>
                </a:solidFill>
              </a:rPr>
              <a:t>The AAMC CI Verification Report</a:t>
            </a:r>
          </a:p>
        </p:txBody>
      </p:sp>
      <p:pic>
        <p:nvPicPr>
          <p:cNvPr id="8" name="Content Placeholder 4" descr="A screenshot of a social media post&#10;&#10;Description automatically generated">
            <a:extLst>
              <a:ext uri="{FF2B5EF4-FFF2-40B4-BE49-F238E27FC236}">
                <a16:creationId xmlns:a16="http://schemas.microsoft.com/office/drawing/2014/main" id="{6D569FF9-6C6A-4659-8211-9A61D53220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1313298"/>
            <a:ext cx="7723940" cy="4228857"/>
          </a:xfrm>
          <a:prstGeom prst="rect">
            <a:avLst/>
          </a:prstGeom>
          <a:ln>
            <a:solidFill>
              <a:schemeClr val="tx2"/>
            </a:solidFill>
          </a:ln>
        </p:spPr>
      </p:pic>
      <p:sp>
        <p:nvSpPr>
          <p:cNvPr id="14" name="Content Placeholder 9">
            <a:extLst>
              <a:ext uri="{FF2B5EF4-FFF2-40B4-BE49-F238E27FC236}">
                <a16:creationId xmlns:a16="http://schemas.microsoft.com/office/drawing/2014/main" id="{9EBE5137-A735-4B25-A663-316457B58F0B}"/>
              </a:ext>
            </a:extLst>
          </p:cNvPr>
          <p:cNvSpPr>
            <a:spLocks noGrp="1"/>
          </p:cNvSpPr>
          <p:nvPr>
            <p:ph idx="1"/>
          </p:nvPr>
        </p:nvSpPr>
        <p:spPr>
          <a:xfrm>
            <a:off x="4038600" y="5921298"/>
            <a:ext cx="7188199" cy="445236"/>
          </a:xfrm>
        </p:spPr>
        <p:txBody>
          <a:bodyPr>
            <a:normAutofit/>
          </a:bodyPr>
          <a:lstStyle/>
          <a:p>
            <a:pPr marL="0" indent="0">
              <a:buNone/>
            </a:pPr>
            <a:r>
              <a:rPr lang="en-US" sz="1800" dirty="0">
                <a:hlinkClick r:id="rId4"/>
              </a:rPr>
              <a:t>https://www.aamc.org/initiatives/cir/useci/</a:t>
            </a:r>
            <a:endParaRPr lang="en-US" sz="1800" dirty="0"/>
          </a:p>
        </p:txBody>
      </p:sp>
    </p:spTree>
    <p:extLst>
      <p:ext uri="{BB962C8B-B14F-4D97-AF65-F5344CB8AC3E}">
        <p14:creationId xmlns:p14="http://schemas.microsoft.com/office/powerpoint/2010/main" val="287432118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D787F0-0F63-4601-AF07-15F1B0CB38DD}"/>
              </a:ext>
            </a:extLst>
          </p:cNvPr>
          <p:cNvSpPr/>
          <p:nvPr/>
        </p:nvSpPr>
        <p:spPr bwMode="auto">
          <a:xfrm>
            <a:off x="3568337" y="406400"/>
            <a:ext cx="8464006" cy="6008914"/>
          </a:xfrm>
          <a:prstGeom prst="rect">
            <a:avLst/>
          </a:prstGeom>
          <a:solidFill>
            <a:schemeClr val="tx2"/>
          </a:solidFill>
          <a:ln w="2857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2" name="Title 1">
            <a:extLst>
              <a:ext uri="{FF2B5EF4-FFF2-40B4-BE49-F238E27FC236}">
                <a16:creationId xmlns:a16="http://schemas.microsoft.com/office/drawing/2014/main" id="{180D98BE-EA79-40BC-9904-B0A118DDA4BD}"/>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en-US" sz="2600" dirty="0">
                <a:solidFill>
                  <a:srgbClr val="FFFFFF"/>
                </a:solidFill>
              </a:rPr>
              <a:t>Verification Report – </a:t>
            </a:r>
            <a:br>
              <a:rPr lang="en-US" sz="2600" dirty="0">
                <a:solidFill>
                  <a:srgbClr val="FFFFFF"/>
                </a:solidFill>
              </a:rPr>
            </a:br>
            <a:r>
              <a:rPr lang="en-US" sz="2600" dirty="0">
                <a:solidFill>
                  <a:srgbClr val="FFFFFF"/>
                </a:solidFill>
              </a:rPr>
              <a:t>the first page</a:t>
            </a:r>
          </a:p>
        </p:txBody>
      </p:sp>
      <p:pic>
        <p:nvPicPr>
          <p:cNvPr id="8" name="Content Placeholder 4" descr="A screenshot of a social media post&#10;&#10;Description automatically generated">
            <a:extLst>
              <a:ext uri="{FF2B5EF4-FFF2-40B4-BE49-F238E27FC236}">
                <a16:creationId xmlns:a16="http://schemas.microsoft.com/office/drawing/2014/main" id="{11EA2B10-766D-46E7-BBB2-BCFF42FAC6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5823" y="552550"/>
            <a:ext cx="8189180" cy="5752900"/>
          </a:xfrm>
          <a:prstGeom prst="rect">
            <a:avLst/>
          </a:prstGeom>
          <a:ln>
            <a:solidFill>
              <a:schemeClr val="tx2"/>
            </a:solidFill>
          </a:ln>
        </p:spPr>
      </p:pic>
    </p:spTree>
    <p:extLst>
      <p:ext uri="{BB962C8B-B14F-4D97-AF65-F5344CB8AC3E}">
        <p14:creationId xmlns:p14="http://schemas.microsoft.com/office/powerpoint/2010/main" val="384004093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47AC95-B11C-4C8F-B71F-567D3757B00B}"/>
              </a:ext>
            </a:extLst>
          </p:cNvPr>
          <p:cNvSpPr/>
          <p:nvPr/>
        </p:nvSpPr>
        <p:spPr bwMode="auto">
          <a:xfrm>
            <a:off x="556532" y="1388302"/>
            <a:ext cx="11403239" cy="4722211"/>
          </a:xfrm>
          <a:prstGeom prst="rect">
            <a:avLst/>
          </a:prstGeom>
          <a:solidFill>
            <a:schemeClr val="tx2"/>
          </a:solidFill>
          <a:ln w="2857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2" name="Title 1">
            <a:extLst>
              <a:ext uri="{FF2B5EF4-FFF2-40B4-BE49-F238E27FC236}">
                <a16:creationId xmlns:a16="http://schemas.microsoft.com/office/drawing/2014/main" id="{180D98BE-EA79-40BC-9904-B0A118DDA4BD}"/>
              </a:ext>
            </a:extLst>
          </p:cNvPr>
          <p:cNvSpPr>
            <a:spLocks noGrp="1"/>
          </p:cNvSpPr>
          <p:nvPr>
            <p:ph type="title"/>
          </p:nvPr>
        </p:nvSpPr>
        <p:spPr>
          <a:xfrm>
            <a:off x="556532" y="514031"/>
            <a:ext cx="11210925" cy="744836"/>
          </a:xfrm>
          <a:prstGeom prst="ellipse">
            <a:avLst/>
          </a:prstGeom>
        </p:spPr>
        <p:txBody>
          <a:bodyPr vert="horz" lIns="91440" tIns="45720" rIns="91440" bIns="45720" rtlCol="0" anchor="ctr">
            <a:normAutofit/>
          </a:bodyPr>
          <a:lstStyle/>
          <a:p>
            <a:pPr algn="ctr"/>
            <a:r>
              <a:rPr lang="en-US" sz="3200" dirty="0">
                <a:solidFill>
                  <a:schemeClr val="bg1"/>
                </a:solidFill>
              </a:rPr>
              <a:t>LCME DCI Tables 6.0-1 and 6.0-2</a:t>
            </a:r>
            <a:endParaRPr lang="en-US" sz="3200" kern="1200" dirty="0">
              <a:solidFill>
                <a:schemeClr val="bg1"/>
              </a:solidFill>
              <a:latin typeface="+mj-lt"/>
              <a:ea typeface="+mj-ea"/>
              <a:cs typeface="+mj-cs"/>
            </a:endParaRPr>
          </a:p>
        </p:txBody>
      </p:sp>
      <p:pic>
        <p:nvPicPr>
          <p:cNvPr id="4" name="Picture 3" descr="A screenshot of a cell phone&#10;&#10;Description automatically generated">
            <a:extLst>
              <a:ext uri="{FF2B5EF4-FFF2-40B4-BE49-F238E27FC236}">
                <a16:creationId xmlns:a16="http://schemas.microsoft.com/office/drawing/2014/main" id="{08735B80-951B-47F8-A564-C702CF1054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1773101"/>
            <a:ext cx="10905066" cy="4198450"/>
          </a:xfrm>
          <a:prstGeom prst="rect">
            <a:avLst/>
          </a:prstGeom>
          <a:ln>
            <a:solidFill>
              <a:schemeClr val="tx2"/>
            </a:solidFill>
          </a:ln>
        </p:spPr>
      </p:pic>
    </p:spTree>
    <p:extLst>
      <p:ext uri="{BB962C8B-B14F-4D97-AF65-F5344CB8AC3E}">
        <p14:creationId xmlns:p14="http://schemas.microsoft.com/office/powerpoint/2010/main" val="397823509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521DB5-8567-4AB4-8FD1-3CD161D8F2E7}"/>
              </a:ext>
            </a:extLst>
          </p:cNvPr>
          <p:cNvSpPr/>
          <p:nvPr/>
        </p:nvSpPr>
        <p:spPr bwMode="auto">
          <a:xfrm>
            <a:off x="101600" y="1383793"/>
            <a:ext cx="11988800" cy="4189694"/>
          </a:xfrm>
          <a:prstGeom prst="rect">
            <a:avLst/>
          </a:prstGeom>
          <a:solidFill>
            <a:schemeClr val="tx2"/>
          </a:solidFill>
          <a:ln w="2857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2" name="Title 1">
            <a:extLst>
              <a:ext uri="{FF2B5EF4-FFF2-40B4-BE49-F238E27FC236}">
                <a16:creationId xmlns:a16="http://schemas.microsoft.com/office/drawing/2014/main" id="{180D98BE-EA79-40BC-9904-B0A118DDA4BD}"/>
              </a:ext>
            </a:extLst>
          </p:cNvPr>
          <p:cNvSpPr>
            <a:spLocks noGrp="1"/>
          </p:cNvSpPr>
          <p:nvPr>
            <p:ph type="title"/>
          </p:nvPr>
        </p:nvSpPr>
        <p:spPr>
          <a:xfrm>
            <a:off x="556532" y="643467"/>
            <a:ext cx="11210925" cy="744836"/>
          </a:xfrm>
          <a:prstGeom prst="ellipse">
            <a:avLst/>
          </a:prstGeom>
        </p:spPr>
        <p:txBody>
          <a:bodyPr vert="horz" lIns="91440" tIns="45720" rIns="91440" bIns="45720" rtlCol="0" anchor="ctr">
            <a:normAutofit/>
          </a:bodyPr>
          <a:lstStyle/>
          <a:p>
            <a:pPr algn="ctr"/>
            <a:r>
              <a:rPr lang="en-US" sz="3200" dirty="0">
                <a:solidFill>
                  <a:schemeClr val="bg1"/>
                </a:solidFill>
              </a:rPr>
              <a:t>LCME DCI Table 6.0-3</a:t>
            </a:r>
            <a:endParaRPr lang="en-US" sz="3200" kern="1200" dirty="0">
              <a:solidFill>
                <a:schemeClr val="bg1"/>
              </a:solidFill>
              <a:latin typeface="+mj-lt"/>
              <a:ea typeface="+mj-ea"/>
              <a:cs typeface="+mj-cs"/>
            </a:endParaRPr>
          </a:p>
        </p:txBody>
      </p:sp>
      <p:pic>
        <p:nvPicPr>
          <p:cNvPr id="5" name="Picture 4" descr="A screenshot of a cell phone&#10;&#10;Description automatically generated">
            <a:extLst>
              <a:ext uri="{FF2B5EF4-FFF2-40B4-BE49-F238E27FC236}">
                <a16:creationId xmlns:a16="http://schemas.microsoft.com/office/drawing/2014/main" id="{88D6F4DD-E4C8-4CC9-ADAB-2B28C4C413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501" y="1506072"/>
            <a:ext cx="11664998" cy="3968136"/>
          </a:xfrm>
          <a:prstGeom prst="rect">
            <a:avLst/>
          </a:prstGeom>
          <a:ln>
            <a:solidFill>
              <a:schemeClr val="tx2"/>
            </a:solidFill>
          </a:ln>
        </p:spPr>
      </p:pic>
    </p:spTree>
    <p:extLst>
      <p:ext uri="{BB962C8B-B14F-4D97-AF65-F5344CB8AC3E}">
        <p14:creationId xmlns:p14="http://schemas.microsoft.com/office/powerpoint/2010/main" val="415433954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96061E-EC1F-4086-9896-4B58B8534884}"/>
              </a:ext>
            </a:extLst>
          </p:cNvPr>
          <p:cNvSpPr/>
          <p:nvPr/>
        </p:nvSpPr>
        <p:spPr bwMode="auto">
          <a:xfrm>
            <a:off x="0" y="1248229"/>
            <a:ext cx="12191999" cy="4966304"/>
          </a:xfrm>
          <a:prstGeom prst="rect">
            <a:avLst/>
          </a:prstGeom>
          <a:solidFill>
            <a:schemeClr val="tx2"/>
          </a:solidFill>
          <a:ln w="2857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2" name="Title 1">
            <a:extLst>
              <a:ext uri="{FF2B5EF4-FFF2-40B4-BE49-F238E27FC236}">
                <a16:creationId xmlns:a16="http://schemas.microsoft.com/office/drawing/2014/main" id="{180D98BE-EA79-40BC-9904-B0A118DDA4BD}"/>
              </a:ext>
            </a:extLst>
          </p:cNvPr>
          <p:cNvSpPr>
            <a:spLocks noGrp="1"/>
          </p:cNvSpPr>
          <p:nvPr>
            <p:ph type="title"/>
          </p:nvPr>
        </p:nvSpPr>
        <p:spPr>
          <a:xfrm>
            <a:off x="556532" y="643467"/>
            <a:ext cx="11210925" cy="744836"/>
          </a:xfrm>
          <a:prstGeom prst="ellipse">
            <a:avLst/>
          </a:prstGeom>
        </p:spPr>
        <p:txBody>
          <a:bodyPr vert="horz" lIns="91440" tIns="45720" rIns="91440" bIns="45720" rtlCol="0" anchor="ctr">
            <a:normAutofit/>
          </a:bodyPr>
          <a:lstStyle/>
          <a:p>
            <a:pPr algn="ctr"/>
            <a:r>
              <a:rPr lang="en-US" sz="3200" dirty="0">
                <a:solidFill>
                  <a:schemeClr val="bg1"/>
                </a:solidFill>
              </a:rPr>
              <a:t>LCME DCI Tables 9.0-1 and 9.0-2</a:t>
            </a:r>
            <a:endParaRPr lang="en-US" sz="3200" kern="1200" dirty="0">
              <a:solidFill>
                <a:schemeClr val="bg1"/>
              </a:solidFill>
              <a:latin typeface="+mj-lt"/>
              <a:ea typeface="+mj-ea"/>
              <a:cs typeface="+mj-cs"/>
            </a:endParaRPr>
          </a:p>
        </p:txBody>
      </p:sp>
      <p:pic>
        <p:nvPicPr>
          <p:cNvPr id="7" name="Picture 6" descr="A screenshot of a cell phone&#10;&#10;Description automatically generated">
            <a:extLst>
              <a:ext uri="{FF2B5EF4-FFF2-40B4-BE49-F238E27FC236}">
                <a16:creationId xmlns:a16="http://schemas.microsoft.com/office/drawing/2014/main" id="{B8637645-C744-4242-A822-D021AFF99A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781" y="1388303"/>
            <a:ext cx="11842437" cy="4646737"/>
          </a:xfrm>
          <a:prstGeom prst="rect">
            <a:avLst/>
          </a:prstGeom>
          <a:ln>
            <a:solidFill>
              <a:schemeClr val="tx2"/>
            </a:solidFill>
          </a:ln>
        </p:spPr>
      </p:pic>
    </p:spTree>
    <p:extLst>
      <p:ext uri="{BB962C8B-B14F-4D97-AF65-F5344CB8AC3E}">
        <p14:creationId xmlns:p14="http://schemas.microsoft.com/office/powerpoint/2010/main" val="162266685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72ADCC5-0C27-406A-82CF-392DE1FD6608}"/>
              </a:ext>
            </a:extLst>
          </p:cNvPr>
          <p:cNvSpPr/>
          <p:nvPr/>
        </p:nvSpPr>
        <p:spPr bwMode="auto">
          <a:xfrm>
            <a:off x="203200" y="1132114"/>
            <a:ext cx="11814629" cy="5082419"/>
          </a:xfrm>
          <a:prstGeom prst="rect">
            <a:avLst/>
          </a:prstGeom>
          <a:solidFill>
            <a:schemeClr val="tx2"/>
          </a:solidFill>
          <a:ln w="2857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2" name="Title 1">
            <a:extLst>
              <a:ext uri="{FF2B5EF4-FFF2-40B4-BE49-F238E27FC236}">
                <a16:creationId xmlns:a16="http://schemas.microsoft.com/office/drawing/2014/main" id="{180D98BE-EA79-40BC-9904-B0A118DDA4BD}"/>
              </a:ext>
            </a:extLst>
          </p:cNvPr>
          <p:cNvSpPr>
            <a:spLocks noGrp="1"/>
          </p:cNvSpPr>
          <p:nvPr>
            <p:ph type="title"/>
          </p:nvPr>
        </p:nvSpPr>
        <p:spPr>
          <a:xfrm>
            <a:off x="556532" y="643467"/>
            <a:ext cx="11210925" cy="744836"/>
          </a:xfrm>
          <a:prstGeom prst="ellipse">
            <a:avLst/>
          </a:prstGeom>
        </p:spPr>
        <p:txBody>
          <a:bodyPr vert="horz" lIns="91440" tIns="45720" rIns="91440" bIns="45720" rtlCol="0" anchor="ctr">
            <a:normAutofit/>
          </a:bodyPr>
          <a:lstStyle/>
          <a:p>
            <a:pPr algn="ctr"/>
            <a:r>
              <a:rPr lang="en-US" sz="3200" dirty="0">
                <a:solidFill>
                  <a:schemeClr val="bg1"/>
                </a:solidFill>
              </a:rPr>
              <a:t>LCME DCI Table 9.0-3</a:t>
            </a:r>
            <a:endParaRPr lang="en-US" sz="3200" kern="1200" dirty="0">
              <a:solidFill>
                <a:schemeClr val="bg1"/>
              </a:solidFill>
              <a:latin typeface="+mj-lt"/>
              <a:ea typeface="+mj-ea"/>
              <a:cs typeface="+mj-cs"/>
            </a:endParaRPr>
          </a:p>
        </p:txBody>
      </p:sp>
      <p:pic>
        <p:nvPicPr>
          <p:cNvPr id="4" name="Picture 3" descr="A screenshot of a cell phone&#10;&#10;Description automatically generated">
            <a:extLst>
              <a:ext uri="{FF2B5EF4-FFF2-40B4-BE49-F238E27FC236}">
                <a16:creationId xmlns:a16="http://schemas.microsoft.com/office/drawing/2014/main" id="{B32080B8-F104-4DC2-BB66-0F585ACF32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983" y="1388303"/>
            <a:ext cx="11412033" cy="4596465"/>
          </a:xfrm>
          <a:prstGeom prst="rect">
            <a:avLst/>
          </a:prstGeom>
          <a:ln>
            <a:solidFill>
              <a:schemeClr val="tx2"/>
            </a:solidFill>
          </a:ln>
        </p:spPr>
      </p:pic>
    </p:spTree>
    <p:extLst>
      <p:ext uri="{BB962C8B-B14F-4D97-AF65-F5344CB8AC3E}">
        <p14:creationId xmlns:p14="http://schemas.microsoft.com/office/powerpoint/2010/main" val="181580547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A73F1-0381-48A2-8FD1-94D6626014FF}"/>
              </a:ext>
            </a:extLst>
          </p:cNvPr>
          <p:cNvSpPr>
            <a:spLocks noGrp="1"/>
          </p:cNvSpPr>
          <p:nvPr>
            <p:ph type="title"/>
          </p:nvPr>
        </p:nvSpPr>
        <p:spPr/>
        <p:txBody>
          <a:bodyPr/>
          <a:lstStyle/>
          <a:p>
            <a:r>
              <a:rPr lang="en-US"/>
              <a:t>LCME Data Collection Instrument (DCI)</a:t>
            </a:r>
          </a:p>
        </p:txBody>
      </p:sp>
      <p:sp>
        <p:nvSpPr>
          <p:cNvPr id="3" name="Content Placeholder 2">
            <a:extLst>
              <a:ext uri="{FF2B5EF4-FFF2-40B4-BE49-F238E27FC236}">
                <a16:creationId xmlns:a16="http://schemas.microsoft.com/office/drawing/2014/main" id="{41DD9F5E-B877-49CE-9F8E-38E9A66978C0}"/>
              </a:ext>
            </a:extLst>
          </p:cNvPr>
          <p:cNvSpPr>
            <a:spLocks noGrp="1"/>
          </p:cNvSpPr>
          <p:nvPr>
            <p:ph idx="1"/>
          </p:nvPr>
        </p:nvSpPr>
        <p:spPr/>
        <p:txBody>
          <a:bodyPr/>
          <a:lstStyle/>
          <a:p>
            <a:r>
              <a:rPr lang="en-US" dirty="0">
                <a:hlinkClick r:id="rId3">
                  <a:extLst>
                    <a:ext uri="{A12FA001-AC4F-418D-AE19-62706E023703}">
                      <ahyp:hlinkClr xmlns:ahyp="http://schemas.microsoft.com/office/drawing/2018/hyperlinkcolor" val="tx"/>
                    </a:ext>
                  </a:extLst>
                </a:hlinkClick>
              </a:rPr>
              <a:t>http://lcme.org/publications/#DCI</a:t>
            </a:r>
            <a:endParaRPr lang="en-US" dirty="0"/>
          </a:p>
        </p:txBody>
      </p:sp>
      <p:pic>
        <p:nvPicPr>
          <p:cNvPr id="7" name="Picture 6" descr="A screenshot of a social media post&#10;&#10;Description automatically generated">
            <a:extLst>
              <a:ext uri="{FF2B5EF4-FFF2-40B4-BE49-F238E27FC236}">
                <a16:creationId xmlns:a16="http://schemas.microsoft.com/office/drawing/2014/main" id="{C654953C-0617-4C0C-BFEC-9F3921A03D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4234" y="2509911"/>
            <a:ext cx="7268432" cy="3997637"/>
          </a:xfrm>
          <a:prstGeom prst="rect">
            <a:avLst/>
          </a:prstGeom>
          <a:ln>
            <a:solidFill>
              <a:schemeClr val="tx2"/>
            </a:solidFill>
          </a:ln>
        </p:spPr>
      </p:pic>
    </p:spTree>
    <p:extLst>
      <p:ext uri="{BB962C8B-B14F-4D97-AF65-F5344CB8AC3E}">
        <p14:creationId xmlns:p14="http://schemas.microsoft.com/office/powerpoint/2010/main" val="3715761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marL="803275" lvl="1" indent="-346075"/>
            <a:r>
              <a:rPr lang="en-US" sz="2400" dirty="0"/>
              <a:t>Review LCME standards and elements relating to curriculum management and mapping</a:t>
            </a:r>
          </a:p>
          <a:p>
            <a:pPr marL="803275" lvl="1" indent="-346075"/>
            <a:r>
              <a:rPr lang="en-US" sz="2400" dirty="0"/>
              <a:t>Discuss strategies for tagging/categorizing data in your curriculum map</a:t>
            </a:r>
          </a:p>
          <a:p>
            <a:pPr marL="803275" lvl="1" indent="-346075"/>
            <a:r>
              <a:rPr lang="en-US" sz="2400" dirty="0"/>
              <a:t>Explore reports that can meaningfully contribute to </a:t>
            </a:r>
            <a:r>
              <a:rPr lang="en-US" sz="2400" dirty="0">
                <a:solidFill>
                  <a:schemeClr val="tx1"/>
                </a:solidFill>
              </a:rPr>
              <a:t>efficient </a:t>
            </a:r>
            <a:r>
              <a:rPr lang="en-US" sz="2400" dirty="0"/>
              <a:t>completion of the DCI</a:t>
            </a:r>
          </a:p>
          <a:p>
            <a:pPr marL="803275" lvl="1" indent="-346075"/>
            <a:r>
              <a:rPr lang="en-US" sz="2400" dirty="0"/>
              <a:t>Share challenges and opportunities </a:t>
            </a:r>
            <a:r>
              <a:rPr lang="en-US" sz="2400" dirty="0">
                <a:solidFill>
                  <a:schemeClr val="tx1"/>
                </a:solidFill>
              </a:rPr>
              <a:t>related</a:t>
            </a:r>
            <a:r>
              <a:rPr lang="en-US" sz="2400" dirty="0"/>
              <a:t> to curriculum mapping</a:t>
            </a:r>
            <a:endParaRPr lang="en-US" dirty="0"/>
          </a:p>
          <a:p>
            <a:endParaRPr lang="en-US" dirty="0"/>
          </a:p>
        </p:txBody>
      </p:sp>
    </p:spTree>
    <p:extLst>
      <p:ext uri="{BB962C8B-B14F-4D97-AF65-F5344CB8AC3E}">
        <p14:creationId xmlns:p14="http://schemas.microsoft.com/office/powerpoint/2010/main" val="1644552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5190-F51F-4A04-94A1-94A74B2F14F6}"/>
              </a:ext>
            </a:extLst>
          </p:cNvPr>
          <p:cNvSpPr>
            <a:spLocks noGrp="1"/>
          </p:cNvSpPr>
          <p:nvPr>
            <p:ph type="title"/>
          </p:nvPr>
        </p:nvSpPr>
        <p:spPr/>
        <p:txBody>
          <a:bodyPr/>
          <a:lstStyle/>
          <a:p>
            <a:r>
              <a:rPr lang="en-US"/>
              <a:t>The AAMC CI Verification Report</a:t>
            </a:r>
          </a:p>
        </p:txBody>
      </p:sp>
      <p:sp>
        <p:nvSpPr>
          <p:cNvPr id="14" name="Content Placeholder 9">
            <a:extLst>
              <a:ext uri="{FF2B5EF4-FFF2-40B4-BE49-F238E27FC236}">
                <a16:creationId xmlns:a16="http://schemas.microsoft.com/office/drawing/2014/main" id="{9EBE5137-A735-4B25-A663-316457B58F0B}"/>
              </a:ext>
            </a:extLst>
          </p:cNvPr>
          <p:cNvSpPr>
            <a:spLocks noGrp="1"/>
          </p:cNvSpPr>
          <p:nvPr>
            <p:ph idx="1"/>
          </p:nvPr>
        </p:nvSpPr>
        <p:spPr>
          <a:xfrm>
            <a:off x="941070" y="1460500"/>
            <a:ext cx="10515600" cy="460375"/>
          </a:xfrm>
        </p:spPr>
        <p:txBody>
          <a:bodyPr>
            <a:normAutofit lnSpcReduction="10000"/>
          </a:bodyPr>
          <a:lstStyle/>
          <a:p>
            <a:pPr marL="0" indent="0">
              <a:buNone/>
            </a:pPr>
            <a:r>
              <a:rPr lang="en-US" dirty="0">
                <a:hlinkClick r:id="rId3"/>
              </a:rPr>
              <a:t>https://www.aamc.org/initiatives/cir/useci/</a:t>
            </a:r>
            <a:endParaRPr lang="en-US" dirty="0"/>
          </a:p>
        </p:txBody>
      </p:sp>
      <p:pic>
        <p:nvPicPr>
          <p:cNvPr id="8" name="Content Placeholder 4" descr="A screenshot of a social media post&#10;&#10;Description automatically generated">
            <a:extLst>
              <a:ext uri="{FF2B5EF4-FFF2-40B4-BE49-F238E27FC236}">
                <a16:creationId xmlns:a16="http://schemas.microsoft.com/office/drawing/2014/main" id="{6D569FF9-6C6A-4659-8211-9A61D53220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370" y="1931353"/>
            <a:ext cx="8682990" cy="4753937"/>
          </a:xfrm>
          <a:prstGeom prst="rect">
            <a:avLst/>
          </a:prstGeom>
          <a:ln>
            <a:solidFill>
              <a:schemeClr val="tx2"/>
            </a:solidFill>
          </a:ln>
        </p:spPr>
      </p:pic>
    </p:spTree>
    <p:extLst>
      <p:ext uri="{BB962C8B-B14F-4D97-AF65-F5344CB8AC3E}">
        <p14:creationId xmlns:p14="http://schemas.microsoft.com/office/powerpoint/2010/main" val="4116619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D98BE-EA79-40BC-9904-B0A118DDA4BD}"/>
              </a:ext>
            </a:extLst>
          </p:cNvPr>
          <p:cNvSpPr>
            <a:spLocks noGrp="1"/>
          </p:cNvSpPr>
          <p:nvPr>
            <p:ph type="title"/>
          </p:nvPr>
        </p:nvSpPr>
        <p:spPr>
          <a:xfrm>
            <a:off x="712470" y="-149225"/>
            <a:ext cx="10515600" cy="1325563"/>
          </a:xfrm>
        </p:spPr>
        <p:txBody>
          <a:bodyPr/>
          <a:lstStyle/>
          <a:p>
            <a:pPr algn="ctr"/>
            <a:r>
              <a:rPr lang="en-US" dirty="0"/>
              <a:t>Verification Report – the first page</a:t>
            </a:r>
          </a:p>
        </p:txBody>
      </p:sp>
      <p:pic>
        <p:nvPicPr>
          <p:cNvPr id="8" name="Content Placeholder 4" descr="A screenshot of a social media post&#10;&#10;Description automatically generated">
            <a:extLst>
              <a:ext uri="{FF2B5EF4-FFF2-40B4-BE49-F238E27FC236}">
                <a16:creationId xmlns:a16="http://schemas.microsoft.com/office/drawing/2014/main" id="{11EA2B10-766D-46E7-BBB2-BCFF42FAC6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2743" y="975460"/>
            <a:ext cx="8189180" cy="5752900"/>
          </a:xfrm>
          <a:prstGeom prst="rect">
            <a:avLst/>
          </a:prstGeom>
          <a:ln>
            <a:solidFill>
              <a:schemeClr val="tx2"/>
            </a:solidFill>
          </a:ln>
        </p:spPr>
      </p:pic>
    </p:spTree>
    <p:extLst>
      <p:ext uri="{BB962C8B-B14F-4D97-AF65-F5344CB8AC3E}">
        <p14:creationId xmlns:p14="http://schemas.microsoft.com/office/powerpoint/2010/main" val="2362789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D98BE-EA79-40BC-9904-B0A118DDA4BD}"/>
              </a:ext>
            </a:extLst>
          </p:cNvPr>
          <p:cNvSpPr>
            <a:spLocks noGrp="1"/>
          </p:cNvSpPr>
          <p:nvPr>
            <p:ph type="title"/>
          </p:nvPr>
        </p:nvSpPr>
        <p:spPr/>
        <p:txBody>
          <a:bodyPr/>
          <a:lstStyle/>
          <a:p>
            <a:r>
              <a:rPr lang="en-US" dirty="0"/>
              <a:t>LCME DCI Tables 6.0-1 and 6.0-2</a:t>
            </a:r>
          </a:p>
        </p:txBody>
      </p:sp>
      <p:pic>
        <p:nvPicPr>
          <p:cNvPr id="4" name="Picture 3" descr="A screenshot of a cell phone&#10;&#10;Description automatically generated">
            <a:extLst>
              <a:ext uri="{FF2B5EF4-FFF2-40B4-BE49-F238E27FC236}">
                <a16:creationId xmlns:a16="http://schemas.microsoft.com/office/drawing/2014/main" id="{08735B80-951B-47F8-A564-C702CF1054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1773101"/>
            <a:ext cx="10905066" cy="4198450"/>
          </a:xfrm>
          <a:prstGeom prst="rect">
            <a:avLst/>
          </a:prstGeom>
          <a:ln>
            <a:solidFill>
              <a:schemeClr val="tx2"/>
            </a:solidFill>
          </a:ln>
        </p:spPr>
      </p:pic>
    </p:spTree>
    <p:extLst>
      <p:ext uri="{BB962C8B-B14F-4D97-AF65-F5344CB8AC3E}">
        <p14:creationId xmlns:p14="http://schemas.microsoft.com/office/powerpoint/2010/main" val="3204564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D98BE-EA79-40BC-9904-B0A118DDA4BD}"/>
              </a:ext>
            </a:extLst>
          </p:cNvPr>
          <p:cNvSpPr>
            <a:spLocks noGrp="1"/>
          </p:cNvSpPr>
          <p:nvPr>
            <p:ph type="title"/>
          </p:nvPr>
        </p:nvSpPr>
        <p:spPr/>
        <p:txBody>
          <a:bodyPr/>
          <a:lstStyle/>
          <a:p>
            <a:r>
              <a:rPr lang="en-US" dirty="0"/>
              <a:t>LCME DCI Table 6.0-3</a:t>
            </a:r>
          </a:p>
        </p:txBody>
      </p:sp>
      <p:pic>
        <p:nvPicPr>
          <p:cNvPr id="5" name="Picture 4" descr="A screenshot of a cell phone&#10;&#10;Description automatically generated">
            <a:extLst>
              <a:ext uri="{FF2B5EF4-FFF2-40B4-BE49-F238E27FC236}">
                <a16:creationId xmlns:a16="http://schemas.microsoft.com/office/drawing/2014/main" id="{88D6F4DD-E4C8-4CC9-ADAB-2B28C4C413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501" y="2433280"/>
            <a:ext cx="11664998" cy="3040927"/>
          </a:xfrm>
          <a:prstGeom prst="rect">
            <a:avLst/>
          </a:prstGeom>
          <a:ln>
            <a:solidFill>
              <a:schemeClr val="tx2"/>
            </a:solidFill>
          </a:ln>
        </p:spPr>
      </p:pic>
    </p:spTree>
    <p:extLst>
      <p:ext uri="{BB962C8B-B14F-4D97-AF65-F5344CB8AC3E}">
        <p14:creationId xmlns:p14="http://schemas.microsoft.com/office/powerpoint/2010/main" val="2300084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D98BE-EA79-40BC-9904-B0A118DDA4BD}"/>
              </a:ext>
            </a:extLst>
          </p:cNvPr>
          <p:cNvSpPr>
            <a:spLocks noGrp="1"/>
          </p:cNvSpPr>
          <p:nvPr>
            <p:ph type="title"/>
          </p:nvPr>
        </p:nvSpPr>
        <p:spPr/>
        <p:txBody>
          <a:bodyPr/>
          <a:lstStyle/>
          <a:p>
            <a:r>
              <a:rPr lang="en-US" dirty="0"/>
              <a:t>LCME DCI Tables 9.0-1 and 9.0-2</a:t>
            </a:r>
          </a:p>
        </p:txBody>
      </p:sp>
      <p:pic>
        <p:nvPicPr>
          <p:cNvPr id="7" name="Picture 6" descr="A screenshot of a cell phone&#10;&#10;Description automatically generated">
            <a:extLst>
              <a:ext uri="{FF2B5EF4-FFF2-40B4-BE49-F238E27FC236}">
                <a16:creationId xmlns:a16="http://schemas.microsoft.com/office/drawing/2014/main" id="{B8637645-C744-4242-A822-D021AFF99A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781" y="2099859"/>
            <a:ext cx="11842437" cy="3935181"/>
          </a:xfrm>
          <a:prstGeom prst="rect">
            <a:avLst/>
          </a:prstGeom>
          <a:ln>
            <a:solidFill>
              <a:schemeClr val="tx2"/>
            </a:solidFill>
          </a:ln>
        </p:spPr>
      </p:pic>
    </p:spTree>
    <p:extLst>
      <p:ext uri="{BB962C8B-B14F-4D97-AF65-F5344CB8AC3E}">
        <p14:creationId xmlns:p14="http://schemas.microsoft.com/office/powerpoint/2010/main" val="8014202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D98BE-EA79-40BC-9904-B0A118DDA4BD}"/>
              </a:ext>
            </a:extLst>
          </p:cNvPr>
          <p:cNvSpPr>
            <a:spLocks noGrp="1"/>
          </p:cNvSpPr>
          <p:nvPr>
            <p:ph type="title"/>
          </p:nvPr>
        </p:nvSpPr>
        <p:spPr/>
        <p:txBody>
          <a:bodyPr/>
          <a:lstStyle/>
          <a:p>
            <a:r>
              <a:rPr lang="en-US" dirty="0"/>
              <a:t>LCME DCI Table 9.0-3</a:t>
            </a:r>
          </a:p>
        </p:txBody>
      </p:sp>
      <p:pic>
        <p:nvPicPr>
          <p:cNvPr id="4" name="Picture 3" descr="A screenshot of a cell phone&#10;&#10;Description automatically generated">
            <a:extLst>
              <a:ext uri="{FF2B5EF4-FFF2-40B4-BE49-F238E27FC236}">
                <a16:creationId xmlns:a16="http://schemas.microsoft.com/office/drawing/2014/main" id="{B32080B8-F104-4DC2-BB66-0F585ACF32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983" y="2386593"/>
            <a:ext cx="11412033" cy="3598175"/>
          </a:xfrm>
          <a:prstGeom prst="rect">
            <a:avLst/>
          </a:prstGeom>
          <a:ln>
            <a:solidFill>
              <a:schemeClr val="tx2"/>
            </a:solidFill>
          </a:ln>
        </p:spPr>
      </p:pic>
    </p:spTree>
    <p:extLst>
      <p:ext uri="{BB962C8B-B14F-4D97-AF65-F5344CB8AC3E}">
        <p14:creationId xmlns:p14="http://schemas.microsoft.com/office/powerpoint/2010/main" val="24091732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Thank you and we will see you next month!</a:t>
            </a:r>
          </a:p>
        </p:txBody>
      </p:sp>
      <p:sp>
        <p:nvSpPr>
          <p:cNvPr id="4" name="Slide Number Placeholder 3"/>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F5D3FE59-4284-2A45-929E-71D2CB10F5B4}" type="slidenum">
              <a:rPr kumimoji="0" lang="en-US" sz="1200" b="0" i="0" u="none" strike="noStrike" kern="1200" cap="none" spc="0" normalizeH="0" baseline="0" noProof="0" smtClean="0">
                <a:ln>
                  <a:noFill/>
                </a:ln>
                <a:solidFill>
                  <a:srgbClr val="092F6D"/>
                </a:solidFill>
                <a:effectLst/>
                <a:uLnTx/>
                <a:uFillTx/>
                <a:latin typeface="Arial"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36</a:t>
            </a:fld>
            <a:endParaRPr kumimoji="0" lang="en-US" sz="1200" b="0" i="0" u="none" strike="noStrike" kern="1200" cap="none" spc="0" normalizeH="0" baseline="0" noProof="0" dirty="0">
              <a:ln>
                <a:noFill/>
              </a:ln>
              <a:solidFill>
                <a:srgbClr val="092F6D"/>
              </a:solidFill>
              <a:effectLst/>
              <a:uLnTx/>
              <a:uFillTx/>
              <a:latin typeface="Arial" charset="0"/>
              <a:ea typeface="+mn-ea"/>
              <a:cs typeface="+mn-cs"/>
            </a:endParaRPr>
          </a:p>
        </p:txBody>
      </p:sp>
      <p:sp>
        <p:nvSpPr>
          <p:cNvPr id="2" name="Content Placeholder 1">
            <a:extLst>
              <a:ext uri="{FF2B5EF4-FFF2-40B4-BE49-F238E27FC236}">
                <a16:creationId xmlns:a16="http://schemas.microsoft.com/office/drawing/2014/main" id="{826B7A5F-6D85-4199-A32E-EF7C1E1AFD8D}"/>
              </a:ext>
            </a:extLst>
          </p:cNvPr>
          <p:cNvSpPr>
            <a:spLocks noGrp="1"/>
          </p:cNvSpPr>
          <p:nvPr>
            <p:ph idx="1"/>
          </p:nvPr>
        </p:nvSpPr>
        <p:spPr>
          <a:xfrm>
            <a:off x="110069" y="612293"/>
            <a:ext cx="12218002" cy="5506004"/>
          </a:xfrm>
        </p:spPr>
        <p:txBody>
          <a:bodyPr/>
          <a:lstStyle/>
          <a:p>
            <a:pPr algn="ctr"/>
            <a:endParaRPr lang="en-US" dirty="0"/>
          </a:p>
          <a:p>
            <a:pPr algn="ctr"/>
            <a:r>
              <a:rPr lang="en-US" sz="2400" dirty="0">
                <a:solidFill>
                  <a:schemeClr val="accent1">
                    <a:lumMod val="75000"/>
                  </a:schemeClr>
                </a:solidFill>
                <a:hlinkClick r:id="rId2">
                  <a:extLst>
                    <a:ext uri="{A12FA001-AC4F-418D-AE19-62706E023703}">
                      <ahyp:hlinkClr xmlns:ahyp="http://schemas.microsoft.com/office/drawing/2018/hyperlinkcolor" val="tx"/>
                    </a:ext>
                  </a:extLst>
                </a:hlinkClick>
              </a:rPr>
              <a:t>Register for September Building Better Curriculum Webinar Series:</a:t>
            </a:r>
            <a:endParaRPr lang="en-US" sz="2400" dirty="0">
              <a:solidFill>
                <a:schemeClr val="accent1">
                  <a:lumMod val="75000"/>
                </a:schemeClr>
              </a:solidFill>
            </a:endParaRPr>
          </a:p>
          <a:p>
            <a:pPr algn="ctr"/>
            <a:r>
              <a:rPr lang="en-US" sz="2400" b="1" dirty="0"/>
              <a:t>Wednesday, September 11, 2019 at 1:00 pm EST</a:t>
            </a:r>
          </a:p>
          <a:p>
            <a:pPr algn="ctr"/>
            <a:r>
              <a:rPr lang="en-US" sz="2400" dirty="0"/>
              <a:t>Corrin Sullivan, PhD : University of Nevada</a:t>
            </a:r>
          </a:p>
          <a:p>
            <a:pPr algn="ctr"/>
            <a:r>
              <a:rPr lang="en-US" sz="2400" dirty="0"/>
              <a:t>“Community Service, Palliative Care Rotations, and Intersession Programming”</a:t>
            </a:r>
          </a:p>
          <a:p>
            <a:pPr algn="ctr"/>
            <a:r>
              <a:rPr lang="en-US" sz="2400" dirty="0"/>
              <a:t>&amp; </a:t>
            </a:r>
          </a:p>
          <a:p>
            <a:pPr algn="ctr"/>
            <a:r>
              <a:rPr lang="en-US" sz="2400" dirty="0"/>
              <a:t>Rebecca S. Keller, PhD : Albany Medical College</a:t>
            </a:r>
          </a:p>
          <a:p>
            <a:pPr algn="ctr"/>
            <a:r>
              <a:rPr lang="en-US" sz="2400" dirty="0"/>
              <a:t>“Service learning linked with preclinical and clinical experiences”</a:t>
            </a:r>
          </a:p>
          <a:p>
            <a:pPr algn="ctr"/>
            <a:endParaRPr lang="en-US" sz="2400" dirty="0"/>
          </a:p>
          <a:p>
            <a:pPr algn="ctr"/>
            <a:r>
              <a:rPr lang="en-US" sz="2400" dirty="0"/>
              <a:t>We will post August’s series on AAMC’s website here:</a:t>
            </a:r>
          </a:p>
          <a:p>
            <a:pPr algn="ctr"/>
            <a:r>
              <a:rPr lang="en-US" sz="2400" b="1" u="sng" dirty="0">
                <a:solidFill>
                  <a:schemeClr val="bg1">
                    <a:lumMod val="60000"/>
                    <a:lumOff val="40000"/>
                  </a:schemeClr>
                </a:solidFill>
                <a:highlight>
                  <a:srgbClr val="000080"/>
                </a:highlight>
                <a:hlinkClick r:id="rId3"/>
              </a:rPr>
              <a:t>www.aamc.org/cir/webinars</a:t>
            </a:r>
            <a:r>
              <a:rPr lang="en-US" sz="2400" b="1" u="sng" dirty="0">
                <a:solidFill>
                  <a:schemeClr val="bg1">
                    <a:lumMod val="60000"/>
                    <a:lumOff val="40000"/>
                  </a:schemeClr>
                </a:solidFill>
                <a:highlight>
                  <a:srgbClr val="000080"/>
                </a:highlight>
              </a:rPr>
              <a:t> </a:t>
            </a:r>
            <a:endParaRPr lang="en-US" sz="2400" dirty="0">
              <a:solidFill>
                <a:schemeClr val="bg1">
                  <a:lumMod val="60000"/>
                  <a:lumOff val="40000"/>
                </a:schemeClr>
              </a:solidFill>
              <a:highlight>
                <a:srgbClr val="000080"/>
              </a:highlight>
            </a:endParaRPr>
          </a:p>
        </p:txBody>
      </p:sp>
    </p:spTree>
    <p:extLst>
      <p:ext uri="{BB962C8B-B14F-4D97-AF65-F5344CB8AC3E}">
        <p14:creationId xmlns:p14="http://schemas.microsoft.com/office/powerpoint/2010/main" val="181534770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a:t>Standard 6</a:t>
            </a:r>
            <a:br>
              <a:rPr lang="en-US" dirty="0"/>
            </a:br>
            <a:r>
              <a:rPr lang="en-US" dirty="0"/>
              <a:t>competencies, curricular objectives, and curricular design</a:t>
            </a:r>
          </a:p>
        </p:txBody>
      </p:sp>
      <p:sp>
        <p:nvSpPr>
          <p:cNvPr id="3" name="Content Placeholder 2"/>
          <p:cNvSpPr>
            <a:spLocks noGrp="1"/>
          </p:cNvSpPr>
          <p:nvPr>
            <p:ph idx="1"/>
          </p:nvPr>
        </p:nvSpPr>
        <p:spPr>
          <a:xfrm>
            <a:off x="581192" y="2180496"/>
            <a:ext cx="11029615" cy="4545424"/>
          </a:xfrm>
        </p:spPr>
        <p:txBody>
          <a:bodyPr>
            <a:normAutofit/>
          </a:bodyPr>
          <a:lstStyle/>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lvl="1"/>
            <a:r>
              <a:rPr lang="en-US" sz="2800" dirty="0"/>
              <a:t>Instructional formats and number of formal instructional hours/course (6.0)</a:t>
            </a:r>
          </a:p>
          <a:p>
            <a:pPr lvl="1"/>
            <a:r>
              <a:rPr lang="en-US" sz="2800" dirty="0"/>
              <a:t>Competencies, program objectives and outcome measures (6.1)</a:t>
            </a:r>
          </a:p>
          <a:p>
            <a:pPr lvl="1"/>
            <a:r>
              <a:rPr lang="en-US" sz="2800" dirty="0"/>
              <a:t>Self-directed and life-long learning (6.3)</a:t>
            </a:r>
          </a:p>
          <a:p>
            <a:pPr marL="0" indent="0">
              <a:buNone/>
            </a:pPr>
            <a:endParaRPr lang="en-US" b="1" dirty="0"/>
          </a:p>
          <a:p>
            <a:pPr marL="0" indent="0">
              <a:buNone/>
            </a:pPr>
            <a:endParaRPr lang="en-US" b="1" dirty="0"/>
          </a:p>
          <a:p>
            <a:pPr marL="0" indent="0">
              <a:buNone/>
            </a:pPr>
            <a:endParaRPr lang="en-US" sz="1600"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dirty="0"/>
          </a:p>
        </p:txBody>
      </p:sp>
    </p:spTree>
    <p:extLst>
      <p:ext uri="{BB962C8B-B14F-4D97-AF65-F5344CB8AC3E}">
        <p14:creationId xmlns:p14="http://schemas.microsoft.com/office/powerpoint/2010/main" val="687782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a:t>Standard 6</a:t>
            </a:r>
            <a:br>
              <a:rPr lang="en-US" dirty="0"/>
            </a:br>
            <a:r>
              <a:rPr lang="en-US" dirty="0"/>
              <a:t>competencies, curricular objectives, and curricular design</a:t>
            </a:r>
          </a:p>
        </p:txBody>
      </p:sp>
      <p:sp>
        <p:nvSpPr>
          <p:cNvPr id="3" name="Content Placeholder 2"/>
          <p:cNvSpPr>
            <a:spLocks noGrp="1"/>
          </p:cNvSpPr>
          <p:nvPr>
            <p:ph idx="1"/>
          </p:nvPr>
        </p:nvSpPr>
        <p:spPr>
          <a:xfrm>
            <a:off x="184029" y="1884932"/>
            <a:ext cx="11029615" cy="4545424"/>
          </a:xfrm>
        </p:spPr>
        <p:txBody>
          <a:bodyPr>
            <a:normAutofit/>
          </a:bodyPr>
          <a:lstStyle/>
          <a:p>
            <a:pPr marL="0" indent="0">
              <a:buNone/>
            </a:pPr>
            <a:endParaRPr lang="en-US" b="1" dirty="0"/>
          </a:p>
          <a:p>
            <a:pPr marL="0" indent="0">
              <a:buNone/>
            </a:pPr>
            <a:endParaRPr lang="en-US" b="1" dirty="0"/>
          </a:p>
          <a:p>
            <a:pPr marL="324000" lvl="1" indent="0" algn="ctr">
              <a:buNone/>
            </a:pPr>
            <a:r>
              <a:rPr lang="en-US" sz="2000" b="1" dirty="0"/>
              <a:t>Instructional formats and number of formal instructional hours/course (6.0)</a:t>
            </a:r>
          </a:p>
          <a:p>
            <a:pPr marL="0" indent="0">
              <a:buNone/>
            </a:pPr>
            <a:endParaRPr lang="en-US" b="1" dirty="0"/>
          </a:p>
          <a:p>
            <a:pPr marL="0" indent="0">
              <a:buNone/>
            </a:pPr>
            <a:endParaRPr lang="en-US" b="1" dirty="0"/>
          </a:p>
          <a:p>
            <a:pPr marL="0" indent="0">
              <a:buNone/>
            </a:pPr>
            <a:endParaRPr lang="en-US" sz="1600"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73326807"/>
              </p:ext>
            </p:extLst>
          </p:nvPr>
        </p:nvGraphicFramePr>
        <p:xfrm>
          <a:off x="338657" y="2971620"/>
          <a:ext cx="11368090" cy="1186024"/>
        </p:xfrm>
        <a:graphic>
          <a:graphicData uri="http://schemas.openxmlformats.org/drawingml/2006/table">
            <a:tbl>
              <a:tblPr>
                <a:tableStyleId>{00A15C55-8517-42AA-B614-E9B94910E393}</a:tableStyleId>
              </a:tblPr>
              <a:tblGrid>
                <a:gridCol w="1765446">
                  <a:extLst>
                    <a:ext uri="{9D8B030D-6E8A-4147-A177-3AD203B41FA5}">
                      <a16:colId xmlns:a16="http://schemas.microsoft.com/office/drawing/2014/main" val="3957843103"/>
                    </a:ext>
                  </a:extLst>
                </a:gridCol>
                <a:gridCol w="2249971">
                  <a:extLst>
                    <a:ext uri="{9D8B030D-6E8A-4147-A177-3AD203B41FA5}">
                      <a16:colId xmlns:a16="http://schemas.microsoft.com/office/drawing/2014/main" val="648370749"/>
                    </a:ext>
                  </a:extLst>
                </a:gridCol>
                <a:gridCol w="1106469">
                  <a:extLst>
                    <a:ext uri="{9D8B030D-6E8A-4147-A177-3AD203B41FA5}">
                      <a16:colId xmlns:a16="http://schemas.microsoft.com/office/drawing/2014/main" val="3556660935"/>
                    </a:ext>
                  </a:extLst>
                </a:gridCol>
                <a:gridCol w="1035085">
                  <a:extLst>
                    <a:ext uri="{9D8B030D-6E8A-4147-A177-3AD203B41FA5}">
                      <a16:colId xmlns:a16="http://schemas.microsoft.com/office/drawing/2014/main" val="3032571306"/>
                    </a:ext>
                  </a:extLst>
                </a:gridCol>
                <a:gridCol w="1481244">
                  <a:extLst>
                    <a:ext uri="{9D8B030D-6E8A-4147-A177-3AD203B41FA5}">
                      <a16:colId xmlns:a16="http://schemas.microsoft.com/office/drawing/2014/main" val="3104050643"/>
                    </a:ext>
                  </a:extLst>
                </a:gridCol>
                <a:gridCol w="1606167">
                  <a:extLst>
                    <a:ext uri="{9D8B030D-6E8A-4147-A177-3AD203B41FA5}">
                      <a16:colId xmlns:a16="http://schemas.microsoft.com/office/drawing/2014/main" val="3358313963"/>
                    </a:ext>
                  </a:extLst>
                </a:gridCol>
                <a:gridCol w="1017239">
                  <a:extLst>
                    <a:ext uri="{9D8B030D-6E8A-4147-A177-3AD203B41FA5}">
                      <a16:colId xmlns:a16="http://schemas.microsoft.com/office/drawing/2014/main" val="3760264195"/>
                    </a:ext>
                  </a:extLst>
                </a:gridCol>
                <a:gridCol w="1106469">
                  <a:extLst>
                    <a:ext uri="{9D8B030D-6E8A-4147-A177-3AD203B41FA5}">
                      <a16:colId xmlns:a16="http://schemas.microsoft.com/office/drawing/2014/main" val="1999569677"/>
                    </a:ext>
                  </a:extLst>
                </a:gridCol>
              </a:tblGrid>
              <a:tr h="586937">
                <a:tc>
                  <a:txBody>
                    <a:bodyPr/>
                    <a:lstStyle/>
                    <a:p>
                      <a:pPr algn="l" fontAlgn="b"/>
                      <a:r>
                        <a:rPr lang="en-US" sz="2000" b="1" u="none" strike="noStrike" dirty="0">
                          <a:solidFill>
                            <a:schemeClr val="bg1"/>
                          </a:solidFill>
                          <a:effectLst/>
                        </a:rPr>
                        <a:t>Course</a:t>
                      </a:r>
                      <a:endParaRPr lang="en-US" sz="2000" b="1" i="0" u="none" strike="noStrike" dirty="0">
                        <a:solidFill>
                          <a:schemeClr val="bg1"/>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algn="ctr" fontAlgn="b"/>
                      <a:r>
                        <a:rPr lang="en-US" sz="2000" b="1" u="none" strike="noStrike" dirty="0">
                          <a:solidFill>
                            <a:schemeClr val="bg1"/>
                          </a:solidFill>
                          <a:effectLst/>
                        </a:rPr>
                        <a:t>Academic Level</a:t>
                      </a:r>
                      <a:endParaRPr lang="en-US" sz="2000" b="1" i="0" u="none" strike="noStrike" dirty="0">
                        <a:solidFill>
                          <a:schemeClr val="bg1"/>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algn="ctr" fontAlgn="b"/>
                      <a:r>
                        <a:rPr lang="en-US" sz="2000" b="1" u="none" strike="noStrike" dirty="0">
                          <a:solidFill>
                            <a:schemeClr val="bg1"/>
                          </a:solidFill>
                          <a:effectLst/>
                        </a:rPr>
                        <a:t>Lecture</a:t>
                      </a:r>
                      <a:endParaRPr lang="en-US" sz="2000" b="1" i="0" u="none" strike="noStrike" dirty="0">
                        <a:solidFill>
                          <a:schemeClr val="bg1"/>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algn="ctr" fontAlgn="b"/>
                      <a:r>
                        <a:rPr lang="en-US" sz="2000" b="1" u="none" strike="noStrike" dirty="0">
                          <a:solidFill>
                            <a:schemeClr val="bg1"/>
                          </a:solidFill>
                          <a:effectLst/>
                        </a:rPr>
                        <a:t>Lab</a:t>
                      </a:r>
                      <a:endParaRPr lang="en-US" sz="2000" b="1" i="0" u="none" strike="noStrike" dirty="0">
                        <a:solidFill>
                          <a:schemeClr val="bg1"/>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algn="ctr" fontAlgn="b"/>
                      <a:r>
                        <a:rPr lang="en-US" sz="2000" b="1" u="none" strike="noStrike" dirty="0">
                          <a:solidFill>
                            <a:schemeClr val="bg1"/>
                          </a:solidFill>
                          <a:effectLst/>
                        </a:rPr>
                        <a:t>Small groups</a:t>
                      </a:r>
                      <a:endParaRPr lang="en-US" sz="2000" b="1" i="0" u="none" strike="noStrike" dirty="0">
                        <a:solidFill>
                          <a:schemeClr val="bg1"/>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algn="ctr" fontAlgn="b"/>
                      <a:r>
                        <a:rPr lang="en-US" sz="2000" b="1" u="none" strike="noStrike" dirty="0">
                          <a:solidFill>
                            <a:schemeClr val="bg1"/>
                          </a:solidFill>
                          <a:effectLst/>
                        </a:rPr>
                        <a:t>Patient </a:t>
                      </a:r>
                    </a:p>
                    <a:p>
                      <a:pPr algn="ctr" fontAlgn="b"/>
                      <a:r>
                        <a:rPr lang="en-US" sz="2000" b="1" u="none" strike="noStrike" dirty="0">
                          <a:solidFill>
                            <a:schemeClr val="bg1"/>
                          </a:solidFill>
                          <a:effectLst/>
                        </a:rPr>
                        <a:t>Contact</a:t>
                      </a:r>
                      <a:endParaRPr lang="en-US" sz="2000" b="1" i="0" u="none" strike="noStrike" dirty="0">
                        <a:solidFill>
                          <a:schemeClr val="bg1"/>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algn="ctr" fontAlgn="b"/>
                      <a:r>
                        <a:rPr lang="en-US" sz="2000" b="1" u="none" strike="noStrike" dirty="0">
                          <a:solidFill>
                            <a:schemeClr val="bg1"/>
                          </a:solidFill>
                          <a:effectLst/>
                        </a:rPr>
                        <a:t>Other</a:t>
                      </a:r>
                      <a:endParaRPr lang="en-US" sz="2000" b="1" i="0" u="none" strike="noStrike" dirty="0">
                        <a:solidFill>
                          <a:schemeClr val="bg1"/>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algn="ctr" fontAlgn="b"/>
                      <a:r>
                        <a:rPr lang="en-US" sz="2000" b="1" u="none" strike="noStrike" dirty="0">
                          <a:solidFill>
                            <a:schemeClr val="bg1"/>
                          </a:solidFill>
                          <a:effectLst/>
                        </a:rPr>
                        <a:t>Total</a:t>
                      </a:r>
                      <a:endParaRPr lang="en-US" sz="2000" b="1" i="0" u="none" strike="noStrike" dirty="0">
                        <a:solidFill>
                          <a:schemeClr val="bg1"/>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2903589669"/>
                  </a:ext>
                </a:extLst>
              </a:tr>
              <a:tr h="285037">
                <a:tc>
                  <a:txBody>
                    <a:bodyPr/>
                    <a:lstStyle/>
                    <a:p>
                      <a:pPr algn="l" fontAlgn="b"/>
                      <a:r>
                        <a:rPr lang="en-US" sz="1800" u="none" strike="noStrike" dirty="0">
                          <a:effectLst/>
                        </a:rPr>
                        <a:t>Gross Anatomy</a:t>
                      </a:r>
                      <a:endParaRPr lang="en-US" sz="1800" b="0" i="0" u="none" strike="noStrike" dirty="0">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rPr>
                        <a:t>Year 1</a:t>
                      </a:r>
                      <a:endParaRPr lang="en-US" sz="1800" b="0" i="0" u="none" strike="noStrike" dirty="0">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rPr>
                        <a:t>48</a:t>
                      </a:r>
                      <a:endParaRPr lang="en-US" sz="1800" b="0" i="0" u="none" strike="noStrike" dirty="0">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rPr>
                        <a:t>81</a:t>
                      </a:r>
                      <a:endParaRPr lang="en-US" sz="1800" b="0" i="0" u="none" strike="noStrike" dirty="0">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rPr>
                        <a:t>21</a:t>
                      </a:r>
                      <a:endParaRPr lang="en-US" sz="1800" b="0" i="0" u="none" strike="noStrike" dirty="0">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rPr>
                        <a:t>11</a:t>
                      </a:r>
                      <a:endParaRPr lang="en-US" sz="1800" b="0" i="0" u="none" strike="noStrike" dirty="0">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rPr>
                        <a:t>28</a:t>
                      </a:r>
                      <a:endParaRPr lang="en-US" sz="1800" b="0" i="0" u="none" strike="noStrike" dirty="0">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rPr>
                        <a:t>190</a:t>
                      </a:r>
                      <a:endParaRPr lang="en-US" sz="1800" b="0" i="0" u="none" strike="noStrike" dirty="0">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0959071"/>
                  </a:ext>
                </a:extLst>
              </a:tr>
              <a:tr h="285037">
                <a:tc>
                  <a:txBody>
                    <a:bodyPr/>
                    <a:lstStyle/>
                    <a:p>
                      <a:pPr algn="l" fontAlgn="b"/>
                      <a:r>
                        <a:rPr lang="en-US" sz="1800" b="1" u="none" strike="noStrike" dirty="0">
                          <a:effectLst/>
                        </a:rPr>
                        <a:t>TOTAL</a:t>
                      </a:r>
                      <a:endParaRPr lang="en-US" sz="1800" b="1" i="0" u="none" strike="noStrike" dirty="0">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800" b="0" i="0" u="none" strike="noStrike" dirty="0">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800" b="1" i="0" u="none" strike="noStrike" dirty="0">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800" b="1" i="0" u="none" strike="noStrike" dirty="0">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800" b="1" i="0" u="none" strike="noStrike" dirty="0">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800" b="1" i="0" u="none" strike="noStrike" dirty="0">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800" b="1" i="0" u="none" strike="noStrike" dirty="0">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800" b="1" i="0" u="none" strike="noStrike" dirty="0">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9292412"/>
                  </a:ext>
                </a:extLst>
              </a:tr>
            </a:tbl>
          </a:graphicData>
        </a:graphic>
      </p:graphicFrame>
    </p:spTree>
    <p:extLst>
      <p:ext uri="{BB962C8B-B14F-4D97-AF65-F5344CB8AC3E}">
        <p14:creationId xmlns:p14="http://schemas.microsoft.com/office/powerpoint/2010/main" val="406496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792" y="1008157"/>
            <a:ext cx="11029616" cy="1013800"/>
          </a:xfrm>
        </p:spPr>
        <p:txBody>
          <a:bodyPr>
            <a:normAutofit/>
          </a:bodyPr>
          <a:lstStyle/>
          <a:p>
            <a:r>
              <a:rPr lang="en-US" b="1" dirty="0"/>
              <a:t>Pre-clinical contact hours</a:t>
            </a:r>
            <a:br>
              <a:rPr lang="en-US" b="1" dirty="0"/>
            </a:br>
            <a:endParaRPr lang="en-US" dirty="0">
              <a:solidFill>
                <a:schemeClr val="accent2">
                  <a:lumMod val="60000"/>
                  <a:lumOff val="40000"/>
                </a:schemeClr>
              </a:solidFill>
            </a:endParaRPr>
          </a:p>
        </p:txBody>
      </p:sp>
      <p:pic>
        <p:nvPicPr>
          <p:cNvPr id="6" name="Picture 5"/>
          <p:cNvPicPr>
            <a:picLocks noChangeAspect="1"/>
          </p:cNvPicPr>
          <p:nvPr/>
        </p:nvPicPr>
        <p:blipFill>
          <a:blip r:embed="rId3"/>
          <a:stretch>
            <a:fillRect/>
          </a:stretch>
        </p:blipFill>
        <p:spPr>
          <a:xfrm>
            <a:off x="1969655" y="2330395"/>
            <a:ext cx="7499212" cy="43690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54246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404667" y="2793831"/>
            <a:ext cx="11029950" cy="3487497"/>
          </a:xfrm>
          <a:prstGeom prst="rect">
            <a:avLst/>
          </a:prstGeom>
        </p:spPr>
      </p:pic>
      <p:sp>
        <p:nvSpPr>
          <p:cNvPr id="6" name="TextBox 5"/>
          <p:cNvSpPr txBox="1"/>
          <p:nvPr/>
        </p:nvSpPr>
        <p:spPr>
          <a:xfrm>
            <a:off x="174275" y="2043743"/>
            <a:ext cx="11490735" cy="646331"/>
          </a:xfrm>
          <a:prstGeom prst="rect">
            <a:avLst/>
          </a:prstGeom>
          <a:noFill/>
        </p:spPr>
        <p:txBody>
          <a:bodyPr wrap="square" rtlCol="0">
            <a:spAutoFit/>
          </a:bodyPr>
          <a:lstStyle/>
          <a:p>
            <a:pPr algn="ctr"/>
            <a:r>
              <a:rPr lang="en-US" b="1" dirty="0"/>
              <a:t>Program and Learning Objectives (6.1)</a:t>
            </a:r>
            <a:br>
              <a:rPr lang="en-US" b="1" dirty="0"/>
            </a:br>
            <a:r>
              <a:rPr lang="en-US" b="1" dirty="0"/>
              <a:t>Interpersonal &amp; Communication Skills: Maintain comprehensive, timely, and legible medical records</a:t>
            </a:r>
          </a:p>
        </p:txBody>
      </p:sp>
      <p:sp>
        <p:nvSpPr>
          <p:cNvPr id="7" name="Title 1"/>
          <p:cNvSpPr>
            <a:spLocks noGrp="1"/>
          </p:cNvSpPr>
          <p:nvPr>
            <p:ph type="title"/>
          </p:nvPr>
        </p:nvSpPr>
        <p:spPr/>
        <p:txBody>
          <a:bodyPr>
            <a:normAutofit fontScale="90000"/>
          </a:bodyPr>
          <a:lstStyle/>
          <a:p>
            <a:r>
              <a:rPr lang="en-US" sz="3100" dirty="0"/>
              <a:t>Standard 6</a:t>
            </a:r>
            <a:br>
              <a:rPr lang="en-US" dirty="0"/>
            </a:br>
            <a:r>
              <a:rPr lang="en-US" dirty="0"/>
              <a:t>competencies, curricular objectives, and curricular design</a:t>
            </a:r>
          </a:p>
        </p:txBody>
      </p:sp>
    </p:spTree>
    <p:extLst>
      <p:ext uri="{BB962C8B-B14F-4D97-AF65-F5344CB8AC3E}">
        <p14:creationId xmlns:p14="http://schemas.microsoft.com/office/powerpoint/2010/main" val="2192112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sz="2800" dirty="0">
              <a:solidFill>
                <a:prstClr val="black"/>
              </a:solidFill>
            </a:endParaRPr>
          </a:p>
          <a:p>
            <a:endParaRPr lang="en-US" sz="2800" dirty="0">
              <a:solidFill>
                <a:prstClr val="black"/>
              </a:solidFill>
            </a:endParaRPr>
          </a:p>
          <a:p>
            <a:endParaRPr lang="en-US" sz="2800" dirty="0">
              <a:solidFill>
                <a:prstClr val="black"/>
              </a:solidFill>
            </a:endParaRPr>
          </a:p>
          <a:p>
            <a:endParaRPr lang="en-US" sz="2800" dirty="0">
              <a:solidFill>
                <a:prstClr val="black"/>
              </a:solidFill>
            </a:endParaRPr>
          </a:p>
          <a:p>
            <a:endParaRPr lang="en-US" dirty="0"/>
          </a:p>
        </p:txBody>
      </p:sp>
      <p:pic>
        <p:nvPicPr>
          <p:cNvPr id="4" name="Picture 3"/>
          <p:cNvPicPr>
            <a:picLocks noChangeAspect="1"/>
          </p:cNvPicPr>
          <p:nvPr/>
        </p:nvPicPr>
        <p:blipFill>
          <a:blip r:embed="rId3"/>
          <a:stretch>
            <a:fillRect/>
          </a:stretch>
        </p:blipFill>
        <p:spPr>
          <a:xfrm>
            <a:off x="581191" y="2534179"/>
            <a:ext cx="10955462" cy="2792210"/>
          </a:xfrm>
          <a:prstGeom prst="rect">
            <a:avLst/>
          </a:prstGeom>
        </p:spPr>
      </p:pic>
      <p:sp>
        <p:nvSpPr>
          <p:cNvPr id="5" name="TextBox 4"/>
          <p:cNvSpPr txBox="1"/>
          <p:nvPr/>
        </p:nvSpPr>
        <p:spPr>
          <a:xfrm>
            <a:off x="581191" y="2134069"/>
            <a:ext cx="11029616" cy="400110"/>
          </a:xfrm>
          <a:prstGeom prst="rect">
            <a:avLst/>
          </a:prstGeom>
          <a:noFill/>
        </p:spPr>
        <p:txBody>
          <a:bodyPr wrap="square" rtlCol="0">
            <a:spAutoFit/>
          </a:bodyPr>
          <a:lstStyle/>
          <a:p>
            <a:pPr algn="ctr"/>
            <a:r>
              <a:rPr lang="en-US" sz="2000" b="1" dirty="0"/>
              <a:t>Self-directed and life-long learning (6.3)</a:t>
            </a:r>
          </a:p>
        </p:txBody>
      </p:sp>
      <p:sp>
        <p:nvSpPr>
          <p:cNvPr id="7" name="Title 1"/>
          <p:cNvSpPr txBox="1">
            <a:spLocks/>
          </p:cNvSpPr>
          <p:nvPr/>
        </p:nvSpPr>
        <p:spPr>
          <a:xfrm>
            <a:off x="581191" y="656148"/>
            <a:ext cx="11029616" cy="1013800"/>
          </a:xfrm>
          <a:prstGeom prst="rect">
            <a:avLst/>
          </a:prstGeom>
        </p:spPr>
        <p:txBody>
          <a:bodyPr vert="horz" lIns="91440" tIns="45720" rIns="91440" bIns="45720" rtlCol="0" anchor="b">
            <a:normAutofit fontScale="900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100" dirty="0"/>
              <a:t>Standard 6</a:t>
            </a:r>
            <a:br>
              <a:rPr lang="en-US" dirty="0"/>
            </a:br>
            <a:r>
              <a:rPr lang="en-US" dirty="0"/>
              <a:t>competencies, curricular objectives, and curricular design</a:t>
            </a:r>
          </a:p>
        </p:txBody>
      </p:sp>
    </p:spTree>
    <p:extLst>
      <p:ext uri="{BB962C8B-B14F-4D97-AF65-F5344CB8AC3E}">
        <p14:creationId xmlns:p14="http://schemas.microsoft.com/office/powerpoint/2010/main" val="1633144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7</a:t>
            </a:r>
            <a:br>
              <a:rPr lang="en-US" dirty="0"/>
            </a:br>
            <a:r>
              <a:rPr lang="en-US" dirty="0"/>
              <a:t>curricular content</a:t>
            </a:r>
          </a:p>
        </p:txBody>
      </p:sp>
      <p:sp>
        <p:nvSpPr>
          <p:cNvPr id="3" name="Content Placeholder 2"/>
          <p:cNvSpPr>
            <a:spLocks noGrp="1"/>
          </p:cNvSpPr>
          <p:nvPr>
            <p:ph idx="1"/>
          </p:nvPr>
        </p:nvSpPr>
        <p:spPr>
          <a:xfrm>
            <a:off x="445273" y="1808480"/>
            <a:ext cx="11298803" cy="5171440"/>
          </a:xfrm>
        </p:spPr>
        <p:txBody>
          <a:bodyPr>
            <a:normAutofit fontScale="55000" lnSpcReduction="20000"/>
          </a:bodyPr>
          <a:lstStyle/>
          <a:p>
            <a:pPr marL="0" indent="0">
              <a:buNone/>
            </a:pPr>
            <a:endParaRPr lang="en-US" b="1" dirty="0"/>
          </a:p>
          <a:p>
            <a:pPr marL="0" indent="0">
              <a:buNone/>
            </a:pPr>
            <a:endParaRPr lang="en-US" b="1" dirty="0"/>
          </a:p>
          <a:p>
            <a:pPr marL="0" indent="0">
              <a:buNone/>
            </a:pPr>
            <a:endParaRPr lang="en-US" b="1" dirty="0"/>
          </a:p>
          <a:p>
            <a:pPr lvl="1"/>
            <a:endParaRPr lang="en-US" sz="2000" dirty="0"/>
          </a:p>
          <a:p>
            <a:pPr lvl="1"/>
            <a:r>
              <a:rPr lang="en-US" sz="3800" dirty="0"/>
              <a:t>Courses and clerkships:  Where are specific topics taught and assessed? (7.1) </a:t>
            </a:r>
          </a:p>
          <a:p>
            <a:pPr lvl="2">
              <a:buFont typeface="Wingdings" panose="05000000000000000000" pitchFamily="2" charset="2"/>
              <a:buChar char="v"/>
            </a:pPr>
            <a:r>
              <a:rPr lang="en-US" sz="3800" dirty="0"/>
              <a:t>Biomedical informatics, global health issues, nutrition, pain management, etc.</a:t>
            </a:r>
          </a:p>
          <a:p>
            <a:pPr lvl="1">
              <a:buFont typeface="Wingdings" panose="05000000000000000000" pitchFamily="2" charset="2"/>
              <a:buChar char="§"/>
            </a:pPr>
            <a:r>
              <a:rPr lang="en-US" sz="4000" dirty="0"/>
              <a:t>Scientific method and translational research (hands-on or simulated experiences) (7.3)</a:t>
            </a:r>
          </a:p>
          <a:p>
            <a:pPr lvl="1"/>
            <a:r>
              <a:rPr lang="en-US" sz="3800" dirty="0"/>
              <a:t>Critical judgment and problem solving skills (7.4)</a:t>
            </a:r>
          </a:p>
          <a:p>
            <a:pPr lvl="1"/>
            <a:r>
              <a:rPr lang="en-US" sz="3800" dirty="0"/>
              <a:t>Societal problems (7.5)</a:t>
            </a:r>
          </a:p>
          <a:p>
            <a:pPr lvl="1"/>
            <a:r>
              <a:rPr lang="en-US" sz="3800" dirty="0"/>
              <a:t>Cultural competence and healthcare disparities (7.6)</a:t>
            </a:r>
          </a:p>
          <a:p>
            <a:pPr lvl="1"/>
            <a:r>
              <a:rPr lang="en-US" sz="3800" dirty="0"/>
              <a:t>Medical ethics (7.7)</a:t>
            </a:r>
          </a:p>
          <a:p>
            <a:pPr lvl="1"/>
            <a:r>
              <a:rPr lang="en-US" sz="3800" dirty="0"/>
              <a:t>Communication skills (7.8)</a:t>
            </a:r>
          </a:p>
          <a:p>
            <a:pPr lvl="1"/>
            <a:r>
              <a:rPr lang="en-US" sz="3800" dirty="0"/>
              <a:t>Interprofessional collaborative skills (7.9)</a:t>
            </a:r>
          </a:p>
          <a:p>
            <a:pPr marL="324000" lvl="1" indent="0">
              <a:buNone/>
            </a:pPr>
            <a:endParaRPr lang="en-US" sz="2000" dirty="0"/>
          </a:p>
          <a:p>
            <a:pPr marL="324000" lvl="1"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dirty="0"/>
          </a:p>
        </p:txBody>
      </p:sp>
    </p:spTree>
    <p:extLst>
      <p:ext uri="{BB962C8B-B14F-4D97-AF65-F5344CB8AC3E}">
        <p14:creationId xmlns:p14="http://schemas.microsoft.com/office/powerpoint/2010/main" val="33104482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3.xml><?xml version="1.0" encoding="utf-8"?>
<a:theme xmlns:a="http://schemas.openxmlformats.org/drawingml/2006/main" name="AAMC Blue template">
  <a:themeElements>
    <a:clrScheme name="AAMC Blue PPT">
      <a:dk1>
        <a:srgbClr val="FFFFFF"/>
      </a:dk1>
      <a:lt1>
        <a:srgbClr val="FFFFFF"/>
      </a:lt1>
      <a:dk2>
        <a:srgbClr val="092F6D"/>
      </a:dk2>
      <a:lt2>
        <a:srgbClr val="FFFFFF"/>
      </a:lt2>
      <a:accent1>
        <a:srgbClr val="FEBC67"/>
      </a:accent1>
      <a:accent2>
        <a:srgbClr val="8E0000"/>
      </a:accent2>
      <a:accent3>
        <a:srgbClr val="809195"/>
      </a:accent3>
      <a:accent4>
        <a:srgbClr val="FFFFFF"/>
      </a:accent4>
      <a:accent5>
        <a:srgbClr val="C1C83F"/>
      </a:accent5>
      <a:accent6>
        <a:srgbClr val="968885"/>
      </a:accent6>
      <a:hlink>
        <a:srgbClr val="FFFFFF"/>
      </a:hlink>
      <a:folHlink>
        <a:srgbClr val="CCD3D4"/>
      </a:folHlink>
    </a:clrScheme>
    <a:fontScheme name="AAMC Blue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127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tx2"/>
        </a:solidFill>
        <a:ln w="127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lnDef>
  </a:objectDefaults>
  <a:extraClrSchemeLst>
    <a:extraClrScheme>
      <a:clrScheme name="AAMC Blu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AMC Blu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AMC Blu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AMC Blu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AMC Blu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AMC Blu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AMC Blu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AMC Blue template 8">
        <a:dk1>
          <a:srgbClr val="339866"/>
        </a:dk1>
        <a:lt1>
          <a:srgbClr val="FAFAFA"/>
        </a:lt1>
        <a:dk2>
          <a:srgbClr val="092F6D"/>
        </a:dk2>
        <a:lt2>
          <a:srgbClr val="FEBD67"/>
        </a:lt2>
        <a:accent1>
          <a:srgbClr val="C2C93F"/>
        </a:accent1>
        <a:accent2>
          <a:srgbClr val="54609E"/>
        </a:accent2>
        <a:accent3>
          <a:srgbClr val="AAADBA"/>
        </a:accent3>
        <a:accent4>
          <a:srgbClr val="D6D6D6"/>
        </a:accent4>
        <a:accent5>
          <a:srgbClr val="DDE1AF"/>
        </a:accent5>
        <a:accent6>
          <a:srgbClr val="4B568F"/>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AAMC Blue template 9">
        <a:dk1>
          <a:srgbClr val="339866"/>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Blue template 10">
        <a:dk1>
          <a:srgbClr val="8E0000"/>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Blue template 11">
        <a:dk1>
          <a:srgbClr val="809195"/>
        </a:dk1>
        <a:lt1>
          <a:srgbClr val="FAFAFA"/>
        </a:lt1>
        <a:dk2>
          <a:srgbClr val="092F6D"/>
        </a:dk2>
        <a:lt2>
          <a:srgbClr val="FEBD67"/>
        </a:lt2>
        <a:accent1>
          <a:srgbClr val="FDBC67"/>
        </a:accent1>
        <a:accent2>
          <a:srgbClr val="8E0000"/>
        </a:accent2>
        <a:accent3>
          <a:srgbClr val="AAADBA"/>
        </a:accent3>
        <a:accent4>
          <a:srgbClr val="D6D6D6"/>
        </a:accent4>
        <a:accent5>
          <a:srgbClr val="FEDAB8"/>
        </a:accent5>
        <a:accent6>
          <a:srgbClr val="800000"/>
        </a:accent6>
        <a:hlink>
          <a:srgbClr val="FFFFFF"/>
        </a:hlink>
        <a:folHlink>
          <a:srgbClr val="809195"/>
        </a:folHlink>
      </a:clrScheme>
      <a:clrMap bg1="dk2" tx1="lt1" bg2="dk1" tx2="lt2" accent1="accent1" accent2="accent2" accent3="accent3" accent4="accent4" accent5="accent5" accent6="accent6" hlink="hlink" folHlink="folHlink"/>
    </a:extraClrScheme>
    <a:extraClrScheme>
      <a:clrScheme name="AAMC Blue template 12">
        <a:dk1>
          <a:srgbClr val="809195"/>
        </a:dk1>
        <a:lt1>
          <a:srgbClr val="FAFAFA"/>
        </a:lt1>
        <a:dk2>
          <a:srgbClr val="092F6D"/>
        </a:dk2>
        <a:lt2>
          <a:srgbClr val="FEBD67"/>
        </a:lt2>
        <a:accent1>
          <a:srgbClr val="FEBD67"/>
        </a:accent1>
        <a:accent2>
          <a:srgbClr val="8E0000"/>
        </a:accent2>
        <a:accent3>
          <a:srgbClr val="AAADBA"/>
        </a:accent3>
        <a:accent4>
          <a:srgbClr val="D6D6D6"/>
        </a:accent4>
        <a:accent5>
          <a:srgbClr val="FEDBB8"/>
        </a:accent5>
        <a:accent6>
          <a:srgbClr val="800000"/>
        </a:accent6>
        <a:hlink>
          <a:srgbClr val="FAFAFA"/>
        </a:hlink>
        <a:folHlink>
          <a:srgbClr val="80919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7" id="{466CD8B7-AF0B-0248-A889-BF9E740A0825}" vid="{2B664BA9-402D-624C-89AE-AEC0362FD698}"/>
    </a:ext>
  </a:extLst>
</a:theme>
</file>

<file path=ppt/theme/theme4.xml><?xml version="1.0" encoding="utf-8"?>
<a:theme xmlns:a="http://schemas.openxmlformats.org/drawingml/2006/main" name="1_AAMC Blue template">
  <a:themeElements>
    <a:clrScheme name="AAMC Blue PPT">
      <a:dk1>
        <a:srgbClr val="FFFFFF"/>
      </a:dk1>
      <a:lt1>
        <a:srgbClr val="FFFFFF"/>
      </a:lt1>
      <a:dk2>
        <a:srgbClr val="092F6D"/>
      </a:dk2>
      <a:lt2>
        <a:srgbClr val="FFFFFF"/>
      </a:lt2>
      <a:accent1>
        <a:srgbClr val="FEBC67"/>
      </a:accent1>
      <a:accent2>
        <a:srgbClr val="8E0000"/>
      </a:accent2>
      <a:accent3>
        <a:srgbClr val="809195"/>
      </a:accent3>
      <a:accent4>
        <a:srgbClr val="FFFFFF"/>
      </a:accent4>
      <a:accent5>
        <a:srgbClr val="C1C83F"/>
      </a:accent5>
      <a:accent6>
        <a:srgbClr val="968885"/>
      </a:accent6>
      <a:hlink>
        <a:srgbClr val="FFFFFF"/>
      </a:hlink>
      <a:folHlink>
        <a:srgbClr val="CCD3D4"/>
      </a:folHlink>
    </a:clrScheme>
    <a:fontScheme name="AAMC Blue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127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tx2"/>
        </a:solidFill>
        <a:ln w="127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lnDef>
  </a:objectDefaults>
  <a:extraClrSchemeLst>
    <a:extraClrScheme>
      <a:clrScheme name="AAMC Blu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AMC Blu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AMC Blu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AMC Blu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AMC Blu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AMC Blu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AMC Blu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AMC Blue template 8">
        <a:dk1>
          <a:srgbClr val="339866"/>
        </a:dk1>
        <a:lt1>
          <a:srgbClr val="FAFAFA"/>
        </a:lt1>
        <a:dk2>
          <a:srgbClr val="092F6D"/>
        </a:dk2>
        <a:lt2>
          <a:srgbClr val="FEBD67"/>
        </a:lt2>
        <a:accent1>
          <a:srgbClr val="C2C93F"/>
        </a:accent1>
        <a:accent2>
          <a:srgbClr val="54609E"/>
        </a:accent2>
        <a:accent3>
          <a:srgbClr val="AAADBA"/>
        </a:accent3>
        <a:accent4>
          <a:srgbClr val="D6D6D6"/>
        </a:accent4>
        <a:accent5>
          <a:srgbClr val="DDE1AF"/>
        </a:accent5>
        <a:accent6>
          <a:srgbClr val="4B568F"/>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AAMC Blue template 9">
        <a:dk1>
          <a:srgbClr val="339866"/>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Blue template 10">
        <a:dk1>
          <a:srgbClr val="8E0000"/>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Blue template 11">
        <a:dk1>
          <a:srgbClr val="809195"/>
        </a:dk1>
        <a:lt1>
          <a:srgbClr val="FAFAFA"/>
        </a:lt1>
        <a:dk2>
          <a:srgbClr val="092F6D"/>
        </a:dk2>
        <a:lt2>
          <a:srgbClr val="FEBD67"/>
        </a:lt2>
        <a:accent1>
          <a:srgbClr val="FDBC67"/>
        </a:accent1>
        <a:accent2>
          <a:srgbClr val="8E0000"/>
        </a:accent2>
        <a:accent3>
          <a:srgbClr val="AAADBA"/>
        </a:accent3>
        <a:accent4>
          <a:srgbClr val="D6D6D6"/>
        </a:accent4>
        <a:accent5>
          <a:srgbClr val="FEDAB8"/>
        </a:accent5>
        <a:accent6>
          <a:srgbClr val="800000"/>
        </a:accent6>
        <a:hlink>
          <a:srgbClr val="FFFFFF"/>
        </a:hlink>
        <a:folHlink>
          <a:srgbClr val="809195"/>
        </a:folHlink>
      </a:clrScheme>
      <a:clrMap bg1="dk2" tx1="lt1" bg2="dk1" tx2="lt2" accent1="accent1" accent2="accent2" accent3="accent3" accent4="accent4" accent5="accent5" accent6="accent6" hlink="hlink" folHlink="folHlink"/>
    </a:extraClrScheme>
    <a:extraClrScheme>
      <a:clrScheme name="AAMC Blue template 12">
        <a:dk1>
          <a:srgbClr val="809195"/>
        </a:dk1>
        <a:lt1>
          <a:srgbClr val="FAFAFA"/>
        </a:lt1>
        <a:dk2>
          <a:srgbClr val="092F6D"/>
        </a:dk2>
        <a:lt2>
          <a:srgbClr val="FEBD67"/>
        </a:lt2>
        <a:accent1>
          <a:srgbClr val="FEBD67"/>
        </a:accent1>
        <a:accent2>
          <a:srgbClr val="8E0000"/>
        </a:accent2>
        <a:accent3>
          <a:srgbClr val="AAADBA"/>
        </a:accent3>
        <a:accent4>
          <a:srgbClr val="D6D6D6"/>
        </a:accent4>
        <a:accent5>
          <a:srgbClr val="FEDBB8"/>
        </a:accent5>
        <a:accent6>
          <a:srgbClr val="800000"/>
        </a:accent6>
        <a:hlink>
          <a:srgbClr val="FAFAFA"/>
        </a:hlink>
        <a:folHlink>
          <a:srgbClr val="80919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8" id="{84261E6C-25DF-124B-AD03-D0C707F182D9}" vid="{65DAB727-8CB7-1B4B-919E-2D2E3632C70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496</TotalTime>
  <Words>1151</Words>
  <Application>Microsoft Office PowerPoint</Application>
  <PresentationFormat>Widescreen</PresentationFormat>
  <Paragraphs>253</Paragraphs>
  <Slides>36</Slides>
  <Notes>22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36</vt:i4>
      </vt:variant>
    </vt:vector>
  </HeadingPairs>
  <TitlesOfParts>
    <vt:vector size="48" baseType="lpstr">
      <vt:lpstr>Arial</vt:lpstr>
      <vt:lpstr>Arial Black</vt:lpstr>
      <vt:lpstr>Calibri</vt:lpstr>
      <vt:lpstr>Calibri Light</vt:lpstr>
      <vt:lpstr>Gill Sans MT</vt:lpstr>
      <vt:lpstr>Rockwell</vt:lpstr>
      <vt:lpstr>Wingdings</vt:lpstr>
      <vt:lpstr>Wingdings 2</vt:lpstr>
      <vt:lpstr>Office Theme</vt:lpstr>
      <vt:lpstr>Dividend</vt:lpstr>
      <vt:lpstr>AAMC Blue template</vt:lpstr>
      <vt:lpstr>1_AAMC Blue template</vt:lpstr>
      <vt:lpstr> AAMC Building Better Curriculum Webinar Series  We will begin our presentation shortly.  Topic:  How to use Internal CI at Tulane to support Accreditation  Jennifer Gibson, Director, Office of Medical Education, Tulane University  Rhonda Coignet, Accreditation Project Manager, Tulane University  How can the AAMC CI help with Accreditation  Angela Blood Director, Curricular Resources, AAMC   PLEASE NOTE: All users will be muted during the webinar but should use the chat feature to send questions to Angela Blood during the presentation. We will try to answer as many questions as possible at the end of the presentation. </vt:lpstr>
      <vt:lpstr> Using your curriculum map  to support accreditation </vt:lpstr>
      <vt:lpstr>Objectives</vt:lpstr>
      <vt:lpstr>Standard 6 competencies, curricular objectives, and curricular design</vt:lpstr>
      <vt:lpstr>Standard 6 competencies, curricular objectives, and curricular design</vt:lpstr>
      <vt:lpstr>Pre-clinical contact hours </vt:lpstr>
      <vt:lpstr>Standard 6 competencies, curricular objectives, and curricular design</vt:lpstr>
      <vt:lpstr>PowerPoint Presentation</vt:lpstr>
      <vt:lpstr>Standard 7 curricular content</vt:lpstr>
      <vt:lpstr>Standard 7 curricular content</vt:lpstr>
      <vt:lpstr>Standard 7 curricular content</vt:lpstr>
      <vt:lpstr>    STANDARD 8 CURRICULAR MANAGEMENT, EVALUATION, AND ENHANCEMENT  </vt:lpstr>
      <vt:lpstr>PowerPoint Presentation</vt:lpstr>
      <vt:lpstr>Curricular Design, Review, Revision/Content Monitoring (8.3) </vt:lpstr>
      <vt:lpstr>PowerPoint Presentation</vt:lpstr>
      <vt:lpstr>STANDARD 9 TEACHING, SUPERVISION, and ASSESSMENT </vt:lpstr>
      <vt:lpstr>PowerPoint Presentation</vt:lpstr>
      <vt:lpstr>STANDARD 9 TEACHING, SUPERVISION, and ASSESSMENT </vt:lpstr>
      <vt:lpstr>Challenges and Opportunities</vt:lpstr>
      <vt:lpstr>Contact information</vt:lpstr>
      <vt:lpstr>How the AAMC CI Verification Report Supports Accreditation</vt:lpstr>
      <vt:lpstr>LCME Data Collection Instrument (DCI)</vt:lpstr>
      <vt:lpstr>The AAMC CI Verification Report</vt:lpstr>
      <vt:lpstr>Verification Report –  the first page</vt:lpstr>
      <vt:lpstr>LCME DCI Tables 6.0-1 and 6.0-2</vt:lpstr>
      <vt:lpstr>LCME DCI Table 6.0-3</vt:lpstr>
      <vt:lpstr>LCME DCI Tables 9.0-1 and 9.0-2</vt:lpstr>
      <vt:lpstr>LCME DCI Table 9.0-3</vt:lpstr>
      <vt:lpstr>LCME Data Collection Instrument (DCI)</vt:lpstr>
      <vt:lpstr>The AAMC CI Verification Report</vt:lpstr>
      <vt:lpstr>Verification Report – the first page</vt:lpstr>
      <vt:lpstr>LCME DCI Tables 6.0-1 and 6.0-2</vt:lpstr>
      <vt:lpstr>LCME DCI Table 6.0-3</vt:lpstr>
      <vt:lpstr>LCME DCI Tables 9.0-1 and 9.0-2</vt:lpstr>
      <vt:lpstr>LCME DCI Table 9.0-3</vt:lpstr>
      <vt:lpstr>Thank you and we will see you next month!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BBC Webinar August 2019</dc:title>
  <dc:creator>Angela Blood</dc:creator>
  <cp:lastModifiedBy>Rachel Bunn</cp:lastModifiedBy>
  <cp:revision>11</cp:revision>
  <dcterms:created xsi:type="dcterms:W3CDTF">2019-07-31T19:16:58Z</dcterms:created>
  <dcterms:modified xsi:type="dcterms:W3CDTF">2019-10-16T14:38:38Z</dcterms:modified>
</cp:coreProperties>
</file>