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74" r:id="rId3"/>
  </p:sldMasterIdLst>
  <p:notesMasterIdLst>
    <p:notesMasterId r:id="rId42"/>
  </p:notesMasterIdLst>
  <p:handoutMasterIdLst>
    <p:handoutMasterId r:id="rId43"/>
  </p:handoutMasterIdLst>
  <p:sldIdLst>
    <p:sldId id="569" r:id="rId4"/>
    <p:sldId id="277" r:id="rId5"/>
    <p:sldId id="278" r:id="rId6"/>
    <p:sldId id="282" r:id="rId7"/>
    <p:sldId id="281" r:id="rId8"/>
    <p:sldId id="574" r:id="rId9"/>
    <p:sldId id="269" r:id="rId10"/>
    <p:sldId id="575" r:id="rId11"/>
    <p:sldId id="576" r:id="rId12"/>
    <p:sldId id="577" r:id="rId13"/>
    <p:sldId id="267" r:id="rId14"/>
    <p:sldId id="283" r:id="rId15"/>
    <p:sldId id="284" r:id="rId16"/>
    <p:sldId id="258" r:id="rId17"/>
    <p:sldId id="578" r:id="rId18"/>
    <p:sldId id="579" r:id="rId19"/>
    <p:sldId id="285" r:id="rId20"/>
    <p:sldId id="286" r:id="rId21"/>
    <p:sldId id="280" r:id="rId22"/>
    <p:sldId id="580" r:id="rId23"/>
    <p:sldId id="581" r:id="rId24"/>
    <p:sldId id="256" r:id="rId25"/>
    <p:sldId id="259" r:id="rId26"/>
    <p:sldId id="260" r:id="rId27"/>
    <p:sldId id="262" r:id="rId28"/>
    <p:sldId id="274" r:id="rId29"/>
    <p:sldId id="275" r:id="rId30"/>
    <p:sldId id="261" r:id="rId31"/>
    <p:sldId id="263" r:id="rId32"/>
    <p:sldId id="264" r:id="rId33"/>
    <p:sldId id="266" r:id="rId34"/>
    <p:sldId id="265" r:id="rId35"/>
    <p:sldId id="276" r:id="rId36"/>
    <p:sldId id="270" r:id="rId37"/>
    <p:sldId id="271" r:id="rId38"/>
    <p:sldId id="272" r:id="rId39"/>
    <p:sldId id="273" r:id="rId40"/>
    <p:sldId id="573" r:id="rId41"/>
  </p:sldIdLst>
  <p:sldSz cx="12192000" cy="6858000"/>
  <p:notesSz cx="6858000" cy="9296400"/>
  <p:custDataLst>
    <p:tags r:id="rId44"/>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8000"/>
    <a:srgbClr val="526AE2"/>
    <a:srgbClr val="809FA1"/>
    <a:srgbClr val="829995"/>
    <a:srgbClr val="FFFF66"/>
    <a:srgbClr val="5D5DD7"/>
    <a:srgbClr val="FF0000"/>
    <a:srgbClr val="7286E8"/>
    <a:srgbClr val="819687"/>
    <a:srgbClr val="CBC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595" autoAdjust="0"/>
  </p:normalViewPr>
  <p:slideViewPr>
    <p:cSldViewPr snapToGrid="0">
      <p:cViewPr varScale="1">
        <p:scale>
          <a:sx n="64" d="100"/>
          <a:sy n="64" d="100"/>
        </p:scale>
        <p:origin x="1456"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pPr>
              <a:defRPr/>
            </a:pPr>
            <a:endParaRPr lang="en-US"/>
          </a:p>
        </p:txBody>
      </p:sp>
      <p:sp>
        <p:nvSpPr>
          <p:cNvPr id="1410052" name="Rectangle 4"/>
          <p:cNvSpPr>
            <a:spLocks noGrp="1" noChangeArrowheads="1"/>
          </p:cNvSpPr>
          <p:nvPr>
            <p:ph type="ftr" sz="quarter" idx="2"/>
          </p:nvPr>
        </p:nvSpPr>
        <p:spPr bwMode="auto">
          <a:xfrm>
            <a:off x="0" y="9021763"/>
            <a:ext cx="677863"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pPr>
              <a:defRPr/>
            </a:pPr>
            <a:fld id="{09362502-8149-734D-B703-147083542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pPr>
              <a:defRPr/>
            </a:pPr>
            <a:fld id="{05E91A80-D3CF-A046-81BE-0B0389BD1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3437A0F-E8FB-481F-85B7-A007D70108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A32A38A7-055A-4102-B5A6-D932530CA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B6041B85-68D4-4436-9CF3-9AF62602C6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4C0BF-EB90-4DF2-8F03-793D0001A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dirty="0"/>
              <a:t>Click to edit Master title style</a:t>
            </a:r>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spTree>
    <p:extLst>
      <p:ext uri="{BB962C8B-B14F-4D97-AF65-F5344CB8AC3E}">
        <p14:creationId xmlns:p14="http://schemas.microsoft.com/office/powerpoint/2010/main" val="3060413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21447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365639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1985262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1C62C-B5F9-4E3B-BB86-5DDF74507F29}"/>
              </a:ext>
            </a:extLst>
          </p:cNvPr>
          <p:cNvSpPr>
            <a:spLocks noGrp="1"/>
          </p:cNvSpPr>
          <p:nvPr>
            <p:ph type="dt" sz="half" idx="10"/>
          </p:nvPr>
        </p:nvSpPr>
        <p:spPr/>
        <p:txBody>
          <a:bodyPr/>
          <a:lstStyle>
            <a:lvl1pPr>
              <a:defRPr/>
            </a:lvl1pPr>
          </a:lstStyle>
          <a:p>
            <a:pPr>
              <a:defRPr/>
            </a:pPr>
            <a:fld id="{5DD44F61-97D0-4B96-8E49-EEA88067EE2D}" type="datetimeFigureOut">
              <a:rPr lang="en-US"/>
              <a:pPr>
                <a:defRPr/>
              </a:pPr>
              <a:t>10/16/2019</a:t>
            </a:fld>
            <a:endParaRPr lang="en-US" dirty="0"/>
          </a:p>
        </p:txBody>
      </p:sp>
      <p:sp>
        <p:nvSpPr>
          <p:cNvPr id="5" name="Footer Placeholder 4">
            <a:extLst>
              <a:ext uri="{FF2B5EF4-FFF2-40B4-BE49-F238E27FC236}">
                <a16:creationId xmlns:a16="http://schemas.microsoft.com/office/drawing/2014/main" id="{A65C61CD-E42C-4D45-AD89-7CE4443760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72412E-6D07-4B9D-A9E6-2CD96D359733}"/>
              </a:ext>
            </a:extLst>
          </p:cNvPr>
          <p:cNvSpPr>
            <a:spLocks noGrp="1"/>
          </p:cNvSpPr>
          <p:nvPr>
            <p:ph type="sldNum" sz="quarter" idx="12"/>
          </p:nvPr>
        </p:nvSpPr>
        <p:spPr/>
        <p:txBody>
          <a:bodyPr/>
          <a:lstStyle>
            <a:lvl1pPr>
              <a:defRPr/>
            </a:lvl1pPr>
          </a:lstStyle>
          <a:p>
            <a:pPr>
              <a:defRPr/>
            </a:pPr>
            <a:fld id="{22885F72-1930-40CC-8FD8-E7FEE1436A30}" type="slidenum">
              <a:rPr lang="en-US"/>
              <a:pPr>
                <a:defRPr/>
              </a:pPr>
              <a:t>‹#›</a:t>
            </a:fld>
            <a:endParaRPr lang="en-US" dirty="0"/>
          </a:p>
        </p:txBody>
      </p:sp>
    </p:spTree>
    <p:extLst>
      <p:ext uri="{BB962C8B-B14F-4D97-AF65-F5344CB8AC3E}">
        <p14:creationId xmlns:p14="http://schemas.microsoft.com/office/powerpoint/2010/main" val="198663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2E1D1-551C-4035-A38B-695B0080046A}"/>
              </a:ext>
            </a:extLst>
          </p:cNvPr>
          <p:cNvSpPr>
            <a:spLocks noGrp="1"/>
          </p:cNvSpPr>
          <p:nvPr>
            <p:ph type="dt" sz="half" idx="10"/>
          </p:nvPr>
        </p:nvSpPr>
        <p:spPr/>
        <p:txBody>
          <a:bodyPr/>
          <a:lstStyle>
            <a:lvl1pPr>
              <a:defRPr/>
            </a:lvl1pPr>
          </a:lstStyle>
          <a:p>
            <a:pPr>
              <a:defRPr/>
            </a:pPr>
            <a:fld id="{47219C74-4C48-4E14-9FA3-A8FD1DA45F31}" type="datetimeFigureOut">
              <a:rPr lang="en-US"/>
              <a:pPr>
                <a:defRPr/>
              </a:pPr>
              <a:t>10/16/2019</a:t>
            </a:fld>
            <a:endParaRPr lang="en-US" dirty="0"/>
          </a:p>
        </p:txBody>
      </p:sp>
      <p:sp>
        <p:nvSpPr>
          <p:cNvPr id="5" name="Footer Placeholder 4">
            <a:extLst>
              <a:ext uri="{FF2B5EF4-FFF2-40B4-BE49-F238E27FC236}">
                <a16:creationId xmlns:a16="http://schemas.microsoft.com/office/drawing/2014/main" id="{699F70CA-C97E-4241-BD6E-7ADF80BC80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1FD64D-6A1D-4205-B0F6-405E17387FC6}"/>
              </a:ext>
            </a:extLst>
          </p:cNvPr>
          <p:cNvSpPr>
            <a:spLocks noGrp="1"/>
          </p:cNvSpPr>
          <p:nvPr>
            <p:ph type="sldNum" sz="quarter" idx="12"/>
          </p:nvPr>
        </p:nvSpPr>
        <p:spPr/>
        <p:txBody>
          <a:bodyPr/>
          <a:lstStyle>
            <a:lvl1pPr>
              <a:defRPr/>
            </a:lvl1pPr>
          </a:lstStyle>
          <a:p>
            <a:pPr>
              <a:defRPr/>
            </a:pPr>
            <a:fld id="{DACCB8CA-8E8C-4E61-A757-7CAF1EE73BB4}" type="slidenum">
              <a:rPr lang="en-US"/>
              <a:pPr>
                <a:defRPr/>
              </a:pPr>
              <a:t>‹#›</a:t>
            </a:fld>
            <a:endParaRPr lang="en-US" dirty="0"/>
          </a:p>
        </p:txBody>
      </p:sp>
    </p:spTree>
    <p:extLst>
      <p:ext uri="{BB962C8B-B14F-4D97-AF65-F5344CB8AC3E}">
        <p14:creationId xmlns:p14="http://schemas.microsoft.com/office/powerpoint/2010/main" val="218770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9A7778-64EB-46FE-B05E-5A705D90B40C}"/>
              </a:ext>
            </a:extLst>
          </p:cNvPr>
          <p:cNvSpPr>
            <a:spLocks noGrp="1"/>
          </p:cNvSpPr>
          <p:nvPr>
            <p:ph type="dt" sz="half" idx="10"/>
          </p:nvPr>
        </p:nvSpPr>
        <p:spPr/>
        <p:txBody>
          <a:bodyPr/>
          <a:lstStyle>
            <a:lvl1pPr>
              <a:defRPr/>
            </a:lvl1pPr>
          </a:lstStyle>
          <a:p>
            <a:pPr>
              <a:defRPr/>
            </a:pPr>
            <a:fld id="{30F72E32-6394-4B9D-ABA8-BE977ECE61E9}" type="datetimeFigureOut">
              <a:rPr lang="en-US"/>
              <a:pPr>
                <a:defRPr/>
              </a:pPr>
              <a:t>10/16/2019</a:t>
            </a:fld>
            <a:endParaRPr lang="en-US" dirty="0"/>
          </a:p>
        </p:txBody>
      </p:sp>
      <p:sp>
        <p:nvSpPr>
          <p:cNvPr id="5" name="Footer Placeholder 4">
            <a:extLst>
              <a:ext uri="{FF2B5EF4-FFF2-40B4-BE49-F238E27FC236}">
                <a16:creationId xmlns:a16="http://schemas.microsoft.com/office/drawing/2014/main" id="{D83E88DB-E474-463C-B2BC-5AFDD6F630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8F99BA-5C1A-4ED8-A68B-50D18F34E1CB}"/>
              </a:ext>
            </a:extLst>
          </p:cNvPr>
          <p:cNvSpPr>
            <a:spLocks noGrp="1"/>
          </p:cNvSpPr>
          <p:nvPr>
            <p:ph type="sldNum" sz="quarter" idx="12"/>
          </p:nvPr>
        </p:nvSpPr>
        <p:spPr/>
        <p:txBody>
          <a:bodyPr/>
          <a:lstStyle>
            <a:lvl1pPr>
              <a:defRPr/>
            </a:lvl1pPr>
          </a:lstStyle>
          <a:p>
            <a:pPr>
              <a:defRPr/>
            </a:pPr>
            <a:fld id="{81F128C9-0DE8-41AC-A333-CDA28D35D812}" type="slidenum">
              <a:rPr lang="en-US"/>
              <a:pPr>
                <a:defRPr/>
              </a:pPr>
              <a:t>‹#›</a:t>
            </a:fld>
            <a:endParaRPr lang="en-US" dirty="0"/>
          </a:p>
        </p:txBody>
      </p:sp>
    </p:spTree>
    <p:extLst>
      <p:ext uri="{BB962C8B-B14F-4D97-AF65-F5344CB8AC3E}">
        <p14:creationId xmlns:p14="http://schemas.microsoft.com/office/powerpoint/2010/main" val="371008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B9A52A-1289-4A5A-89F2-5984991460F1}"/>
              </a:ext>
            </a:extLst>
          </p:cNvPr>
          <p:cNvSpPr>
            <a:spLocks noGrp="1"/>
          </p:cNvSpPr>
          <p:nvPr>
            <p:ph type="dt" sz="half" idx="10"/>
          </p:nvPr>
        </p:nvSpPr>
        <p:spPr/>
        <p:txBody>
          <a:bodyPr/>
          <a:lstStyle>
            <a:lvl1pPr>
              <a:defRPr/>
            </a:lvl1pPr>
          </a:lstStyle>
          <a:p>
            <a:pPr>
              <a:defRPr/>
            </a:pPr>
            <a:fld id="{5690BF44-252E-416C-BD9D-7A562609AF9A}" type="datetimeFigureOut">
              <a:rPr lang="en-US"/>
              <a:pPr>
                <a:defRPr/>
              </a:pPr>
              <a:t>10/16/2019</a:t>
            </a:fld>
            <a:endParaRPr lang="en-US" dirty="0"/>
          </a:p>
        </p:txBody>
      </p:sp>
      <p:sp>
        <p:nvSpPr>
          <p:cNvPr id="6" name="Footer Placeholder 4">
            <a:extLst>
              <a:ext uri="{FF2B5EF4-FFF2-40B4-BE49-F238E27FC236}">
                <a16:creationId xmlns:a16="http://schemas.microsoft.com/office/drawing/2014/main" id="{A9247C51-ED38-488E-BAE2-E78046CE20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8EDAEE-5A8A-487F-8939-89FF432EDD90}"/>
              </a:ext>
            </a:extLst>
          </p:cNvPr>
          <p:cNvSpPr>
            <a:spLocks noGrp="1"/>
          </p:cNvSpPr>
          <p:nvPr>
            <p:ph type="sldNum" sz="quarter" idx="12"/>
          </p:nvPr>
        </p:nvSpPr>
        <p:spPr/>
        <p:txBody>
          <a:bodyPr/>
          <a:lstStyle>
            <a:lvl1pPr>
              <a:defRPr/>
            </a:lvl1pPr>
          </a:lstStyle>
          <a:p>
            <a:pPr>
              <a:defRPr/>
            </a:pPr>
            <a:fld id="{B4841644-381F-42F4-AFBF-B2747247EEC0}" type="slidenum">
              <a:rPr lang="en-US"/>
              <a:pPr>
                <a:defRPr/>
              </a:pPr>
              <a:t>‹#›</a:t>
            </a:fld>
            <a:endParaRPr lang="en-US" dirty="0"/>
          </a:p>
        </p:txBody>
      </p:sp>
    </p:spTree>
    <p:extLst>
      <p:ext uri="{BB962C8B-B14F-4D97-AF65-F5344CB8AC3E}">
        <p14:creationId xmlns:p14="http://schemas.microsoft.com/office/powerpoint/2010/main" val="3392649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8CF06F1-5EA3-4210-99C5-064A921FDA3E}"/>
              </a:ext>
            </a:extLst>
          </p:cNvPr>
          <p:cNvSpPr>
            <a:spLocks noGrp="1"/>
          </p:cNvSpPr>
          <p:nvPr>
            <p:ph type="dt" sz="half" idx="10"/>
          </p:nvPr>
        </p:nvSpPr>
        <p:spPr/>
        <p:txBody>
          <a:bodyPr/>
          <a:lstStyle>
            <a:lvl1pPr>
              <a:defRPr/>
            </a:lvl1pPr>
          </a:lstStyle>
          <a:p>
            <a:pPr>
              <a:defRPr/>
            </a:pPr>
            <a:fld id="{3B2948CE-D32C-4271-9E4A-733078BB9874}" type="datetimeFigureOut">
              <a:rPr lang="en-US"/>
              <a:pPr>
                <a:defRPr/>
              </a:pPr>
              <a:t>10/16/2019</a:t>
            </a:fld>
            <a:endParaRPr lang="en-US" dirty="0"/>
          </a:p>
        </p:txBody>
      </p:sp>
      <p:sp>
        <p:nvSpPr>
          <p:cNvPr id="8" name="Footer Placeholder 4">
            <a:extLst>
              <a:ext uri="{FF2B5EF4-FFF2-40B4-BE49-F238E27FC236}">
                <a16:creationId xmlns:a16="http://schemas.microsoft.com/office/drawing/2014/main" id="{DB192E91-CF47-473D-B45B-B1D2522C641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052D44-4A4F-4FEC-8D2D-1453F863C854}"/>
              </a:ext>
            </a:extLst>
          </p:cNvPr>
          <p:cNvSpPr>
            <a:spLocks noGrp="1"/>
          </p:cNvSpPr>
          <p:nvPr>
            <p:ph type="sldNum" sz="quarter" idx="12"/>
          </p:nvPr>
        </p:nvSpPr>
        <p:spPr/>
        <p:txBody>
          <a:bodyPr/>
          <a:lstStyle>
            <a:lvl1pPr>
              <a:defRPr/>
            </a:lvl1pPr>
          </a:lstStyle>
          <a:p>
            <a:pPr>
              <a:defRPr/>
            </a:pPr>
            <a:fld id="{D1DFE79B-37B4-4ACC-B689-AE1410C0A9A5}" type="slidenum">
              <a:rPr lang="en-US"/>
              <a:pPr>
                <a:defRPr/>
              </a:pPr>
              <a:t>‹#›</a:t>
            </a:fld>
            <a:endParaRPr lang="en-US" dirty="0"/>
          </a:p>
        </p:txBody>
      </p:sp>
    </p:spTree>
    <p:extLst>
      <p:ext uri="{BB962C8B-B14F-4D97-AF65-F5344CB8AC3E}">
        <p14:creationId xmlns:p14="http://schemas.microsoft.com/office/powerpoint/2010/main" val="208606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DD1A013-60BB-4519-A9F0-DB8221A58016}"/>
              </a:ext>
            </a:extLst>
          </p:cNvPr>
          <p:cNvSpPr>
            <a:spLocks noGrp="1"/>
          </p:cNvSpPr>
          <p:nvPr>
            <p:ph type="dt" sz="half" idx="10"/>
          </p:nvPr>
        </p:nvSpPr>
        <p:spPr/>
        <p:txBody>
          <a:bodyPr/>
          <a:lstStyle>
            <a:lvl1pPr>
              <a:defRPr/>
            </a:lvl1pPr>
          </a:lstStyle>
          <a:p>
            <a:pPr>
              <a:defRPr/>
            </a:pPr>
            <a:fld id="{29A58761-20E0-49E0-994C-30E6EA3D2CE8}" type="datetimeFigureOut">
              <a:rPr lang="en-US"/>
              <a:pPr>
                <a:defRPr/>
              </a:pPr>
              <a:t>10/16/2019</a:t>
            </a:fld>
            <a:endParaRPr lang="en-US" dirty="0"/>
          </a:p>
        </p:txBody>
      </p:sp>
      <p:sp>
        <p:nvSpPr>
          <p:cNvPr id="4" name="Footer Placeholder 4">
            <a:extLst>
              <a:ext uri="{FF2B5EF4-FFF2-40B4-BE49-F238E27FC236}">
                <a16:creationId xmlns:a16="http://schemas.microsoft.com/office/drawing/2014/main" id="{123FC897-D44D-4A4B-AF94-22C606B076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90A5DC-64BD-467C-ABB9-ECD0AE86F8F7}"/>
              </a:ext>
            </a:extLst>
          </p:cNvPr>
          <p:cNvSpPr>
            <a:spLocks noGrp="1"/>
          </p:cNvSpPr>
          <p:nvPr>
            <p:ph type="sldNum" sz="quarter" idx="12"/>
          </p:nvPr>
        </p:nvSpPr>
        <p:spPr/>
        <p:txBody>
          <a:bodyPr/>
          <a:lstStyle>
            <a:lvl1pPr>
              <a:defRPr/>
            </a:lvl1pPr>
          </a:lstStyle>
          <a:p>
            <a:pPr>
              <a:defRPr/>
            </a:pPr>
            <a:fld id="{59F9D62B-AD0D-4DED-BBA6-187D773DF406}" type="slidenum">
              <a:rPr lang="en-US"/>
              <a:pPr>
                <a:defRPr/>
              </a:pPr>
              <a:t>‹#›</a:t>
            </a:fld>
            <a:endParaRPr lang="en-US" dirty="0"/>
          </a:p>
        </p:txBody>
      </p:sp>
    </p:spTree>
    <p:extLst>
      <p:ext uri="{BB962C8B-B14F-4D97-AF65-F5344CB8AC3E}">
        <p14:creationId xmlns:p14="http://schemas.microsoft.com/office/powerpoint/2010/main" val="217866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90B8AE1-4422-437D-A5E7-2D75CD88A2E7}"/>
              </a:ext>
            </a:extLst>
          </p:cNvPr>
          <p:cNvSpPr>
            <a:spLocks noGrp="1"/>
          </p:cNvSpPr>
          <p:nvPr>
            <p:ph type="dt" sz="half" idx="10"/>
          </p:nvPr>
        </p:nvSpPr>
        <p:spPr/>
        <p:txBody>
          <a:bodyPr/>
          <a:lstStyle>
            <a:lvl1pPr>
              <a:defRPr/>
            </a:lvl1pPr>
          </a:lstStyle>
          <a:p>
            <a:pPr>
              <a:defRPr/>
            </a:pPr>
            <a:fld id="{AE242D57-37B3-4D2F-8F0E-6178912FB87E}" type="datetimeFigureOut">
              <a:rPr lang="en-US"/>
              <a:pPr>
                <a:defRPr/>
              </a:pPr>
              <a:t>10/16/2019</a:t>
            </a:fld>
            <a:endParaRPr lang="en-US" dirty="0"/>
          </a:p>
        </p:txBody>
      </p:sp>
      <p:sp>
        <p:nvSpPr>
          <p:cNvPr id="3" name="Footer Placeholder 4">
            <a:extLst>
              <a:ext uri="{FF2B5EF4-FFF2-40B4-BE49-F238E27FC236}">
                <a16:creationId xmlns:a16="http://schemas.microsoft.com/office/drawing/2014/main" id="{DF9042C0-8C62-40F2-BAC4-84B7F936BD3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348350D-9270-4360-8104-AD43BDDE8A1F}"/>
              </a:ext>
            </a:extLst>
          </p:cNvPr>
          <p:cNvSpPr>
            <a:spLocks noGrp="1"/>
          </p:cNvSpPr>
          <p:nvPr>
            <p:ph type="sldNum" sz="quarter" idx="12"/>
          </p:nvPr>
        </p:nvSpPr>
        <p:spPr/>
        <p:txBody>
          <a:bodyPr/>
          <a:lstStyle>
            <a:lvl1pPr>
              <a:defRPr/>
            </a:lvl1pPr>
          </a:lstStyle>
          <a:p>
            <a:pPr>
              <a:defRPr/>
            </a:pPr>
            <a:fld id="{1FB982C9-4893-4B4A-B616-C44BE3C36731}" type="slidenum">
              <a:rPr lang="en-US"/>
              <a:pPr>
                <a:defRPr/>
              </a:pPr>
              <a:t>‹#›</a:t>
            </a:fld>
            <a:endParaRPr lang="en-US" dirty="0"/>
          </a:p>
        </p:txBody>
      </p:sp>
    </p:spTree>
    <p:extLst>
      <p:ext uri="{BB962C8B-B14F-4D97-AF65-F5344CB8AC3E}">
        <p14:creationId xmlns:p14="http://schemas.microsoft.com/office/powerpoint/2010/main" val="373566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4142063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6EBAD2C-8AF4-4AA7-A21E-C16404C55F5C}"/>
              </a:ext>
            </a:extLst>
          </p:cNvPr>
          <p:cNvSpPr>
            <a:spLocks noGrp="1"/>
          </p:cNvSpPr>
          <p:nvPr>
            <p:ph type="dt" sz="half" idx="10"/>
          </p:nvPr>
        </p:nvSpPr>
        <p:spPr/>
        <p:txBody>
          <a:bodyPr/>
          <a:lstStyle>
            <a:lvl1pPr>
              <a:defRPr/>
            </a:lvl1pPr>
          </a:lstStyle>
          <a:p>
            <a:pPr>
              <a:defRPr/>
            </a:pPr>
            <a:fld id="{8ACD601D-94AE-4972-B3CF-F97AE6DDD590}" type="datetimeFigureOut">
              <a:rPr lang="en-US"/>
              <a:pPr>
                <a:defRPr/>
              </a:pPr>
              <a:t>10/16/2019</a:t>
            </a:fld>
            <a:endParaRPr lang="en-US" dirty="0"/>
          </a:p>
        </p:txBody>
      </p:sp>
      <p:sp>
        <p:nvSpPr>
          <p:cNvPr id="6" name="Footer Placeholder 4">
            <a:extLst>
              <a:ext uri="{FF2B5EF4-FFF2-40B4-BE49-F238E27FC236}">
                <a16:creationId xmlns:a16="http://schemas.microsoft.com/office/drawing/2014/main" id="{77E063F3-5424-4765-984C-E6E1A0518C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935985-477C-46E6-9D98-322A6A20A15E}"/>
              </a:ext>
            </a:extLst>
          </p:cNvPr>
          <p:cNvSpPr>
            <a:spLocks noGrp="1"/>
          </p:cNvSpPr>
          <p:nvPr>
            <p:ph type="sldNum" sz="quarter" idx="12"/>
          </p:nvPr>
        </p:nvSpPr>
        <p:spPr/>
        <p:txBody>
          <a:bodyPr/>
          <a:lstStyle>
            <a:lvl1pPr>
              <a:defRPr/>
            </a:lvl1pPr>
          </a:lstStyle>
          <a:p>
            <a:pPr>
              <a:defRPr/>
            </a:pPr>
            <a:fld id="{34FCE851-BA46-45F3-AB5C-22509D578ABA}" type="slidenum">
              <a:rPr lang="en-US"/>
              <a:pPr>
                <a:defRPr/>
              </a:pPr>
              <a:t>‹#›</a:t>
            </a:fld>
            <a:endParaRPr lang="en-US" dirty="0"/>
          </a:p>
        </p:txBody>
      </p:sp>
    </p:spTree>
    <p:extLst>
      <p:ext uri="{BB962C8B-B14F-4D97-AF65-F5344CB8AC3E}">
        <p14:creationId xmlns:p14="http://schemas.microsoft.com/office/powerpoint/2010/main" val="1575335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249E8CC-7995-4DDE-BDD5-ACFEC1AB8B4E}"/>
              </a:ext>
            </a:extLst>
          </p:cNvPr>
          <p:cNvSpPr>
            <a:spLocks noGrp="1"/>
          </p:cNvSpPr>
          <p:nvPr>
            <p:ph type="dt" sz="half" idx="10"/>
          </p:nvPr>
        </p:nvSpPr>
        <p:spPr/>
        <p:txBody>
          <a:bodyPr/>
          <a:lstStyle>
            <a:lvl1pPr>
              <a:defRPr/>
            </a:lvl1pPr>
          </a:lstStyle>
          <a:p>
            <a:pPr>
              <a:defRPr/>
            </a:pPr>
            <a:fld id="{96AA6343-1A5D-4477-BAA7-D7ED2D6DCC7D}" type="datetimeFigureOut">
              <a:rPr lang="en-US"/>
              <a:pPr>
                <a:defRPr/>
              </a:pPr>
              <a:t>10/16/2019</a:t>
            </a:fld>
            <a:endParaRPr lang="en-US" dirty="0"/>
          </a:p>
        </p:txBody>
      </p:sp>
      <p:sp>
        <p:nvSpPr>
          <p:cNvPr id="6" name="Footer Placeholder 4">
            <a:extLst>
              <a:ext uri="{FF2B5EF4-FFF2-40B4-BE49-F238E27FC236}">
                <a16:creationId xmlns:a16="http://schemas.microsoft.com/office/drawing/2014/main" id="{0239819D-3A02-4726-9947-BA49E7FF8A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EB02A7-30CC-4CF5-9A3F-CAACEBC4D2DF}"/>
              </a:ext>
            </a:extLst>
          </p:cNvPr>
          <p:cNvSpPr>
            <a:spLocks noGrp="1"/>
          </p:cNvSpPr>
          <p:nvPr>
            <p:ph type="sldNum" sz="quarter" idx="12"/>
          </p:nvPr>
        </p:nvSpPr>
        <p:spPr/>
        <p:txBody>
          <a:bodyPr/>
          <a:lstStyle>
            <a:lvl1pPr>
              <a:defRPr/>
            </a:lvl1pPr>
          </a:lstStyle>
          <a:p>
            <a:pPr>
              <a:defRPr/>
            </a:pPr>
            <a:fld id="{93E793B6-8575-485C-848F-044EE9A7B3F2}" type="slidenum">
              <a:rPr lang="en-US"/>
              <a:pPr>
                <a:defRPr/>
              </a:pPr>
              <a:t>‹#›</a:t>
            </a:fld>
            <a:endParaRPr lang="en-US" dirty="0"/>
          </a:p>
        </p:txBody>
      </p:sp>
    </p:spTree>
    <p:extLst>
      <p:ext uri="{BB962C8B-B14F-4D97-AF65-F5344CB8AC3E}">
        <p14:creationId xmlns:p14="http://schemas.microsoft.com/office/powerpoint/2010/main" val="2244285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93515-383D-430D-A8EF-9AAB8B2294B6}"/>
              </a:ext>
            </a:extLst>
          </p:cNvPr>
          <p:cNvSpPr>
            <a:spLocks noGrp="1"/>
          </p:cNvSpPr>
          <p:nvPr>
            <p:ph type="dt" sz="half" idx="10"/>
          </p:nvPr>
        </p:nvSpPr>
        <p:spPr/>
        <p:txBody>
          <a:bodyPr/>
          <a:lstStyle>
            <a:lvl1pPr>
              <a:defRPr/>
            </a:lvl1pPr>
          </a:lstStyle>
          <a:p>
            <a:pPr>
              <a:defRPr/>
            </a:pPr>
            <a:fld id="{02E0342A-4F28-4B27-AE3C-60AAB431DBA0}" type="datetimeFigureOut">
              <a:rPr lang="en-US"/>
              <a:pPr>
                <a:defRPr/>
              </a:pPr>
              <a:t>10/16/2019</a:t>
            </a:fld>
            <a:endParaRPr lang="en-US" dirty="0"/>
          </a:p>
        </p:txBody>
      </p:sp>
      <p:sp>
        <p:nvSpPr>
          <p:cNvPr id="5" name="Footer Placeholder 4">
            <a:extLst>
              <a:ext uri="{FF2B5EF4-FFF2-40B4-BE49-F238E27FC236}">
                <a16:creationId xmlns:a16="http://schemas.microsoft.com/office/drawing/2014/main" id="{4D16D0FE-B285-4B21-9F31-AF7DB813A8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794CB2-32A0-4A1E-BB8F-B8296E537F47}"/>
              </a:ext>
            </a:extLst>
          </p:cNvPr>
          <p:cNvSpPr>
            <a:spLocks noGrp="1"/>
          </p:cNvSpPr>
          <p:nvPr>
            <p:ph type="sldNum" sz="quarter" idx="12"/>
          </p:nvPr>
        </p:nvSpPr>
        <p:spPr/>
        <p:txBody>
          <a:bodyPr/>
          <a:lstStyle>
            <a:lvl1pPr>
              <a:defRPr/>
            </a:lvl1pPr>
          </a:lstStyle>
          <a:p>
            <a:pPr>
              <a:defRPr/>
            </a:pPr>
            <a:fld id="{A946DBBD-3EED-484C-B145-AEC7AE1285F8}" type="slidenum">
              <a:rPr lang="en-US"/>
              <a:pPr>
                <a:defRPr/>
              </a:pPr>
              <a:t>‹#›</a:t>
            </a:fld>
            <a:endParaRPr lang="en-US" dirty="0"/>
          </a:p>
        </p:txBody>
      </p:sp>
    </p:spTree>
    <p:extLst>
      <p:ext uri="{BB962C8B-B14F-4D97-AF65-F5344CB8AC3E}">
        <p14:creationId xmlns:p14="http://schemas.microsoft.com/office/powerpoint/2010/main" val="3576453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1C9DF-125F-47CB-9EF6-EE28DAA1FB15}"/>
              </a:ext>
            </a:extLst>
          </p:cNvPr>
          <p:cNvSpPr>
            <a:spLocks noGrp="1"/>
          </p:cNvSpPr>
          <p:nvPr>
            <p:ph type="dt" sz="half" idx="10"/>
          </p:nvPr>
        </p:nvSpPr>
        <p:spPr/>
        <p:txBody>
          <a:bodyPr/>
          <a:lstStyle>
            <a:lvl1pPr>
              <a:defRPr/>
            </a:lvl1pPr>
          </a:lstStyle>
          <a:p>
            <a:pPr>
              <a:defRPr/>
            </a:pPr>
            <a:fld id="{BDF98983-069A-4949-8CE9-2FA78035D7D2}" type="datetimeFigureOut">
              <a:rPr lang="en-US"/>
              <a:pPr>
                <a:defRPr/>
              </a:pPr>
              <a:t>10/16/2019</a:t>
            </a:fld>
            <a:endParaRPr lang="en-US" dirty="0"/>
          </a:p>
        </p:txBody>
      </p:sp>
      <p:sp>
        <p:nvSpPr>
          <p:cNvPr id="5" name="Footer Placeholder 4">
            <a:extLst>
              <a:ext uri="{FF2B5EF4-FFF2-40B4-BE49-F238E27FC236}">
                <a16:creationId xmlns:a16="http://schemas.microsoft.com/office/drawing/2014/main" id="{6923EB03-45A2-42D9-A5D4-356230FA53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4227E7-E084-4E05-96CB-B2826F5743E3}"/>
              </a:ext>
            </a:extLst>
          </p:cNvPr>
          <p:cNvSpPr>
            <a:spLocks noGrp="1"/>
          </p:cNvSpPr>
          <p:nvPr>
            <p:ph type="sldNum" sz="quarter" idx="12"/>
          </p:nvPr>
        </p:nvSpPr>
        <p:spPr/>
        <p:txBody>
          <a:bodyPr/>
          <a:lstStyle>
            <a:lvl1pPr>
              <a:defRPr/>
            </a:lvl1pPr>
          </a:lstStyle>
          <a:p>
            <a:pPr>
              <a:defRPr/>
            </a:pPr>
            <a:fld id="{886F5AF1-781B-4305-BD43-05598CEBE717}" type="slidenum">
              <a:rPr lang="en-US"/>
              <a:pPr>
                <a:defRPr/>
              </a:pPr>
              <a:t>‹#›</a:t>
            </a:fld>
            <a:endParaRPr lang="en-US" dirty="0"/>
          </a:p>
        </p:txBody>
      </p:sp>
    </p:spTree>
    <p:extLst>
      <p:ext uri="{BB962C8B-B14F-4D97-AF65-F5344CB8AC3E}">
        <p14:creationId xmlns:p14="http://schemas.microsoft.com/office/powerpoint/2010/main" val="353567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5711707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207602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312748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3" y="-25400"/>
            <a:ext cx="7543800" cy="69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7491773" y="-25400"/>
            <a:ext cx="4700227"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600" y="5562600"/>
            <a:ext cx="4251032" cy="859323"/>
          </a:xfrm>
          <a:prstGeom prst="rect">
            <a:avLst/>
          </a:prstGeom>
        </p:spPr>
      </p:pic>
    </p:spTree>
    <p:extLst>
      <p:ext uri="{BB962C8B-B14F-4D97-AF65-F5344CB8AC3E}">
        <p14:creationId xmlns:p14="http://schemas.microsoft.com/office/powerpoint/2010/main" val="16477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429284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2667"/>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0151"/>
            <a:ext cx="5384800" cy="3394075"/>
          </a:xfrm>
        </p:spPr>
        <p:txBody>
          <a:bodyPr/>
          <a:lstStyle>
            <a:lvl1pPr>
              <a:defRPr sz="2667"/>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428272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solidFill>
                  <a:schemeClr val="bg1">
                    <a:lumMod val="6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solidFill>
                  <a:schemeClr val="bg1">
                    <a:lumMod val="6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667"/>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556584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2192000" cy="69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42400" y="6070600"/>
            <a:ext cx="2743200" cy="554523"/>
          </a:xfrm>
          <a:prstGeom prst="rect">
            <a:avLst/>
          </a:prstGeom>
        </p:spPr>
      </p:pic>
    </p:spTree>
    <p:extLst>
      <p:ext uri="{BB962C8B-B14F-4D97-AF65-F5344CB8AC3E}">
        <p14:creationId xmlns:p14="http://schemas.microsoft.com/office/powerpoint/2010/main" val="10822587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ctr" defTabSz="1219170" rtl="0" eaLnBrk="1" latinLnBrk="0" hangingPunct="1">
        <a:spcBef>
          <a:spcPct val="0"/>
        </a:spcBef>
        <a:buNone/>
        <a:defRPr sz="4000" kern="1200">
          <a:solidFill>
            <a:srgbClr val="8B333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7FAC8BB-4441-4978-B8EE-8CF73C91928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CC9BD9D-5120-41BB-85BD-A7609555378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924274-96E9-4097-83EC-E2E267B82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C6E6621-6A10-4E69-ADC5-305743BA0034}" type="datetimeFigureOut">
              <a:rPr lang="en-US"/>
              <a:pPr>
                <a:defRPr/>
              </a:pPr>
              <a:t>10/16/2019</a:t>
            </a:fld>
            <a:endParaRPr lang="en-US" dirty="0"/>
          </a:p>
        </p:txBody>
      </p:sp>
      <p:sp>
        <p:nvSpPr>
          <p:cNvPr id="5" name="Footer Placeholder 4">
            <a:extLst>
              <a:ext uri="{FF2B5EF4-FFF2-40B4-BE49-F238E27FC236}">
                <a16:creationId xmlns:a16="http://schemas.microsoft.com/office/drawing/2014/main" id="{D210F6E9-96C8-4780-8AF7-4CD90D9B6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A27CBD-F5E0-4DD4-9816-E1104AA7F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EC1A5E3-5FCE-470A-91D1-C59065474043}" type="slidenum">
              <a:rPr lang="en-US"/>
              <a:pPr>
                <a:defRPr/>
              </a:pPr>
              <a:t>‹#›</a:t>
            </a:fld>
            <a:endParaRPr lang="en-US" dirty="0"/>
          </a:p>
        </p:txBody>
      </p:sp>
    </p:spTree>
    <p:extLst>
      <p:ext uri="{BB962C8B-B14F-4D97-AF65-F5344CB8AC3E}">
        <p14:creationId xmlns:p14="http://schemas.microsoft.com/office/powerpoint/2010/main" val="22224559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kellerre@amc.edu"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aamc.org/cir/webina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240132" y="239398"/>
            <a:ext cx="9076537" cy="1395616"/>
          </a:xfrm>
        </p:spPr>
        <p:txBody>
          <a:bodyPr/>
          <a:lstStyle/>
          <a:p>
            <a:br>
              <a:rPr lang="en-US" sz="3200" dirty="0"/>
            </a:br>
            <a:r>
              <a:rPr lang="en-US" sz="2800" dirty="0"/>
              <a:t>AAMC Building Better Curriculum Webinar Series</a:t>
            </a:r>
            <a:br>
              <a:rPr lang="en-US" sz="4000" dirty="0"/>
            </a:br>
            <a:br>
              <a:rPr lang="en-US" sz="2000" b="0" dirty="0"/>
            </a:br>
            <a:r>
              <a:rPr lang="en-US" sz="2800" b="0" dirty="0"/>
              <a:t>We will begin our presentation shortly.</a:t>
            </a:r>
            <a:endParaRPr lang="en-US" sz="1800" b="0" i="1" dirty="0"/>
          </a:p>
        </p:txBody>
      </p:sp>
      <p:sp>
        <p:nvSpPr>
          <p:cNvPr id="10" name="Rectangle 2"/>
          <p:cNvSpPr txBox="1">
            <a:spLocks noChangeArrowheads="1"/>
          </p:cNvSpPr>
          <p:nvPr/>
        </p:nvSpPr>
        <p:spPr bwMode="auto">
          <a:xfrm>
            <a:off x="-5145923" y="5206474"/>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endParaRPr lang="en-US" sz="2000" b="0" kern="0" dirty="0"/>
          </a:p>
        </p:txBody>
      </p:sp>
      <p:sp>
        <p:nvSpPr>
          <p:cNvPr id="2" name="TextBox 1">
            <a:extLst>
              <a:ext uri="{FF2B5EF4-FFF2-40B4-BE49-F238E27FC236}">
                <a16:creationId xmlns:a16="http://schemas.microsoft.com/office/drawing/2014/main" id="{C6B728C8-119C-4D7E-A215-3578E59FC5B7}"/>
              </a:ext>
            </a:extLst>
          </p:cNvPr>
          <p:cNvSpPr txBox="1"/>
          <p:nvPr/>
        </p:nvSpPr>
        <p:spPr>
          <a:xfrm>
            <a:off x="240132" y="1633462"/>
            <a:ext cx="9931400" cy="400110"/>
          </a:xfrm>
          <a:prstGeom prst="rect">
            <a:avLst/>
          </a:prstGeom>
          <a:noFill/>
        </p:spPr>
        <p:txBody>
          <a:bodyPr wrap="square" rtlCol="0">
            <a:spAutoFit/>
          </a:bodyPr>
          <a:lstStyle/>
          <a:p>
            <a:pPr>
              <a:spcBef>
                <a:spcPts val="600"/>
              </a:spcBef>
            </a:pPr>
            <a:r>
              <a:rPr lang="en-US" dirty="0"/>
              <a:t>Topics:</a:t>
            </a:r>
          </a:p>
        </p:txBody>
      </p:sp>
      <p:sp>
        <p:nvSpPr>
          <p:cNvPr id="3" name="Rectangle 2">
            <a:extLst>
              <a:ext uri="{FF2B5EF4-FFF2-40B4-BE49-F238E27FC236}">
                <a16:creationId xmlns:a16="http://schemas.microsoft.com/office/drawing/2014/main" id="{6A3F2EA1-24E0-4B3D-8BF4-189273E9165E}"/>
              </a:ext>
            </a:extLst>
          </p:cNvPr>
          <p:cNvSpPr/>
          <p:nvPr/>
        </p:nvSpPr>
        <p:spPr>
          <a:xfrm>
            <a:off x="352450" y="5771204"/>
            <a:ext cx="9424568" cy="830997"/>
          </a:xfrm>
          <a:prstGeom prst="rect">
            <a:avLst/>
          </a:prstGeom>
        </p:spPr>
        <p:txBody>
          <a:bodyPr wrap="square">
            <a:spAutoFit/>
          </a:bodyPr>
          <a:lstStyle/>
          <a:p>
            <a:r>
              <a:rPr lang="en-US" sz="1600" i="1" dirty="0"/>
              <a:t>PLEASE NOTE: </a:t>
            </a:r>
            <a:r>
              <a:rPr lang="en-US" sz="1600" b="0" i="1" dirty="0"/>
              <a:t>All users will be muted during the webinar but should use the chat feature to send questions to Angela Blood during the presentation. We will try to answer as many questions as possible at the end of the presentation. </a:t>
            </a:r>
            <a:endParaRPr lang="en-US" sz="1600" dirty="0"/>
          </a:p>
        </p:txBody>
      </p:sp>
      <p:sp>
        <p:nvSpPr>
          <p:cNvPr id="4" name="Rectangle 3">
            <a:extLst>
              <a:ext uri="{FF2B5EF4-FFF2-40B4-BE49-F238E27FC236}">
                <a16:creationId xmlns:a16="http://schemas.microsoft.com/office/drawing/2014/main" id="{7056E54F-3B7B-4786-9F27-1EA69FF12C90}"/>
              </a:ext>
            </a:extLst>
          </p:cNvPr>
          <p:cNvSpPr/>
          <p:nvPr/>
        </p:nvSpPr>
        <p:spPr>
          <a:xfrm>
            <a:off x="240132" y="2033572"/>
            <a:ext cx="9424568" cy="707886"/>
          </a:xfrm>
          <a:prstGeom prst="rect">
            <a:avLst/>
          </a:prstGeom>
        </p:spPr>
        <p:txBody>
          <a:bodyPr wrap="square">
            <a:spAutoFit/>
          </a:bodyPr>
          <a:lstStyle/>
          <a:p>
            <a:r>
              <a:rPr lang="en-US" i="1" dirty="0"/>
              <a:t>Integrating Community Service, Palliative Care, Wellness and Integrative Medicine into the Medical Education Curriculum</a:t>
            </a:r>
          </a:p>
        </p:txBody>
      </p:sp>
      <p:sp>
        <p:nvSpPr>
          <p:cNvPr id="5" name="Rectangle 4">
            <a:extLst>
              <a:ext uri="{FF2B5EF4-FFF2-40B4-BE49-F238E27FC236}">
                <a16:creationId xmlns:a16="http://schemas.microsoft.com/office/drawing/2014/main" id="{B30C427F-C0C2-4FD5-A95E-982A3B995801}"/>
              </a:ext>
            </a:extLst>
          </p:cNvPr>
          <p:cNvSpPr/>
          <p:nvPr/>
        </p:nvSpPr>
        <p:spPr>
          <a:xfrm>
            <a:off x="240132" y="2668485"/>
            <a:ext cx="6096000" cy="707886"/>
          </a:xfrm>
          <a:prstGeom prst="rect">
            <a:avLst/>
          </a:prstGeom>
        </p:spPr>
        <p:txBody>
          <a:bodyPr>
            <a:spAutoFit/>
          </a:bodyPr>
          <a:lstStyle/>
          <a:p>
            <a:r>
              <a:rPr lang="en-US" b="0" dirty="0"/>
              <a:t>Corrin Sullivan</a:t>
            </a:r>
            <a:br>
              <a:rPr lang="en-US" b="0" dirty="0"/>
            </a:br>
            <a:r>
              <a:rPr lang="en-US" b="0" dirty="0"/>
              <a:t>Assistant Dean of Curriculum, University of Nevada</a:t>
            </a:r>
            <a:endParaRPr lang="en-US" dirty="0"/>
          </a:p>
        </p:txBody>
      </p:sp>
      <p:sp>
        <p:nvSpPr>
          <p:cNvPr id="6" name="Rectangle 5">
            <a:extLst>
              <a:ext uri="{FF2B5EF4-FFF2-40B4-BE49-F238E27FC236}">
                <a16:creationId xmlns:a16="http://schemas.microsoft.com/office/drawing/2014/main" id="{074F9461-FE98-47B1-9B36-4B6C6ED0E00D}"/>
              </a:ext>
            </a:extLst>
          </p:cNvPr>
          <p:cNvSpPr/>
          <p:nvPr/>
        </p:nvSpPr>
        <p:spPr>
          <a:xfrm>
            <a:off x="240132" y="4729031"/>
            <a:ext cx="7951368" cy="707886"/>
          </a:xfrm>
          <a:prstGeom prst="rect">
            <a:avLst/>
          </a:prstGeom>
        </p:spPr>
        <p:txBody>
          <a:bodyPr wrap="square">
            <a:spAutoFit/>
          </a:bodyPr>
          <a:lstStyle/>
          <a:p>
            <a:r>
              <a:rPr lang="en-US" b="0" dirty="0"/>
              <a:t>Rebecca S. Keller</a:t>
            </a:r>
            <a:br>
              <a:rPr lang="en-US" b="0" dirty="0"/>
            </a:br>
            <a:r>
              <a:rPr lang="en-US" b="0" dirty="0"/>
              <a:t>Assistant Dean of Medical Education, Albany Medical College</a:t>
            </a:r>
            <a:endParaRPr lang="en-US" dirty="0"/>
          </a:p>
        </p:txBody>
      </p:sp>
      <p:sp>
        <p:nvSpPr>
          <p:cNvPr id="7" name="Rectangle 6">
            <a:extLst>
              <a:ext uri="{FF2B5EF4-FFF2-40B4-BE49-F238E27FC236}">
                <a16:creationId xmlns:a16="http://schemas.microsoft.com/office/drawing/2014/main" id="{5D7A3E3A-B0DF-4534-9B4C-5DC3633DAE95}"/>
              </a:ext>
            </a:extLst>
          </p:cNvPr>
          <p:cNvSpPr/>
          <p:nvPr/>
        </p:nvSpPr>
        <p:spPr>
          <a:xfrm>
            <a:off x="240132" y="4333205"/>
            <a:ext cx="9076536" cy="400110"/>
          </a:xfrm>
          <a:prstGeom prst="rect">
            <a:avLst/>
          </a:prstGeom>
        </p:spPr>
        <p:txBody>
          <a:bodyPr wrap="square">
            <a:spAutoFit/>
          </a:bodyPr>
          <a:lstStyle/>
          <a:p>
            <a:r>
              <a:rPr lang="en-US" i="1" dirty="0"/>
              <a:t>Service Learning in Curriculum</a:t>
            </a:r>
            <a:endParaRPr lang="en-US" dirty="0"/>
          </a:p>
        </p:txBody>
      </p:sp>
      <p:cxnSp>
        <p:nvCxnSpPr>
          <p:cNvPr id="12" name="Straight Connector 11">
            <a:extLst>
              <a:ext uri="{FF2B5EF4-FFF2-40B4-BE49-F238E27FC236}">
                <a16:creationId xmlns:a16="http://schemas.microsoft.com/office/drawing/2014/main" id="{99EB8B9D-D3E0-4604-A150-BCC1E3D777A8}"/>
              </a:ext>
            </a:extLst>
          </p:cNvPr>
          <p:cNvCxnSpPr>
            <a:cxnSpLocks/>
          </p:cNvCxnSpPr>
          <p:nvPr/>
        </p:nvCxnSpPr>
        <p:spPr bwMode="auto">
          <a:xfrm>
            <a:off x="352450" y="4197590"/>
            <a:ext cx="88519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29249625-95E2-4D88-9AD9-70E676372B08}"/>
              </a:ext>
            </a:extLst>
          </p:cNvPr>
          <p:cNvSpPr/>
          <p:nvPr/>
        </p:nvSpPr>
        <p:spPr>
          <a:xfrm>
            <a:off x="240132" y="3332359"/>
            <a:ext cx="8851900" cy="707886"/>
          </a:xfrm>
          <a:prstGeom prst="rect">
            <a:avLst/>
          </a:prstGeom>
        </p:spPr>
        <p:txBody>
          <a:bodyPr wrap="square">
            <a:spAutoFit/>
          </a:bodyPr>
          <a:lstStyle/>
          <a:p>
            <a:r>
              <a:rPr lang="en-US" b="0" dirty="0"/>
              <a:t>Annie Weisman</a:t>
            </a:r>
          </a:p>
          <a:p>
            <a:r>
              <a:rPr lang="en-US" b="0" dirty="0"/>
              <a:t>Director of Wellness &amp; Integrative Medicine, University of Nevada</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FFFA101B-9491-4AC6-B359-78953F1B5239}"/>
              </a:ext>
            </a:extLst>
          </p:cNvPr>
          <p:cNvSpPr txBox="1">
            <a:spLocks/>
          </p:cNvSpPr>
          <p:nvPr/>
        </p:nvSpPr>
        <p:spPr bwMode="auto">
          <a:xfrm>
            <a:off x="0" y="1211263"/>
            <a:ext cx="12192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Medical Knowledge  &amp;  Applied Clinical Skills</a:t>
            </a:r>
          </a:p>
        </p:txBody>
      </p:sp>
      <p:sp>
        <p:nvSpPr>
          <p:cNvPr id="23555" name="Title 3">
            <a:extLst>
              <a:ext uri="{FF2B5EF4-FFF2-40B4-BE49-F238E27FC236}">
                <a16:creationId xmlns:a16="http://schemas.microsoft.com/office/drawing/2014/main" id="{A98DACE0-1B40-4AE2-9528-10CA559CAA08}"/>
              </a:ext>
            </a:extLst>
          </p:cNvPr>
          <p:cNvSpPr txBox="1">
            <a:spLocks/>
          </p:cNvSpPr>
          <p:nvPr/>
        </p:nvSpPr>
        <p:spPr bwMode="auto">
          <a:xfrm>
            <a:off x="0" y="2900363"/>
            <a:ext cx="12192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Relationships  |  Humanism</a:t>
            </a:r>
          </a:p>
        </p:txBody>
      </p:sp>
      <p:sp>
        <p:nvSpPr>
          <p:cNvPr id="23556" name="Title 3">
            <a:extLst>
              <a:ext uri="{FF2B5EF4-FFF2-40B4-BE49-F238E27FC236}">
                <a16:creationId xmlns:a16="http://schemas.microsoft.com/office/drawing/2014/main" id="{D6911B92-E01C-4E4D-A377-BA7C03095557}"/>
              </a:ext>
            </a:extLst>
          </p:cNvPr>
          <p:cNvSpPr txBox="1">
            <a:spLocks/>
          </p:cNvSpPr>
          <p:nvPr/>
        </p:nvSpPr>
        <p:spPr bwMode="auto">
          <a:xfrm>
            <a:off x="0" y="4589463"/>
            <a:ext cx="12192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Personal Care  &amp;  Wellness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572F9D1A-11D4-4B97-AF42-D9E1FEC95A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0"/>
            <a:ext cx="9939337"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6E3598D-65AA-4B3F-954E-082DB2D9C780}"/>
              </a:ext>
            </a:extLst>
          </p:cNvPr>
          <p:cNvSpPr/>
          <p:nvPr/>
        </p:nvSpPr>
        <p:spPr>
          <a:xfrm>
            <a:off x="1866900" y="1022350"/>
            <a:ext cx="1323975" cy="284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5E137A1F-3D6C-490E-BCAA-FBFCCC3EA7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0"/>
            <a:ext cx="9939337"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E6A80FA-4A71-4A9A-A376-20780EB91D90}"/>
              </a:ext>
            </a:extLst>
          </p:cNvPr>
          <p:cNvSpPr/>
          <p:nvPr/>
        </p:nvSpPr>
        <p:spPr>
          <a:xfrm>
            <a:off x="8285163" y="2535238"/>
            <a:ext cx="1325562" cy="282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AF2590CB-67F4-40A3-A07D-95E5599213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0"/>
            <a:ext cx="9939337"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8D77AD3-B053-4558-B11D-A18EBB7E550A}"/>
              </a:ext>
            </a:extLst>
          </p:cNvPr>
          <p:cNvSpPr/>
          <p:nvPr/>
        </p:nvSpPr>
        <p:spPr>
          <a:xfrm>
            <a:off x="8602663" y="3989388"/>
            <a:ext cx="2314575" cy="3032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CBE5F-D75B-417E-B08D-28BFDCB7B455}"/>
              </a:ext>
            </a:extLst>
          </p:cNvPr>
          <p:cNvSpPr/>
          <p:nvPr/>
        </p:nvSpPr>
        <p:spPr>
          <a:xfrm>
            <a:off x="7315200" y="3514725"/>
            <a:ext cx="3668713" cy="15446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651" name="TextBox 4">
            <a:extLst>
              <a:ext uri="{FF2B5EF4-FFF2-40B4-BE49-F238E27FC236}">
                <a16:creationId xmlns:a16="http://schemas.microsoft.com/office/drawing/2014/main" id="{DC6A30E5-D64F-4AD8-AE18-77C570A8D066}"/>
              </a:ext>
            </a:extLst>
          </p:cNvPr>
          <p:cNvSpPr txBox="1">
            <a:spLocks noChangeArrowheads="1"/>
          </p:cNvSpPr>
          <p:nvPr/>
        </p:nvSpPr>
        <p:spPr bwMode="auto">
          <a:xfrm>
            <a:off x="0" y="984250"/>
            <a:ext cx="12192000" cy="6778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dirty="0">
                <a:ln>
                  <a:noFill/>
                </a:ln>
                <a:solidFill>
                  <a:srgbClr val="FFC000"/>
                </a:solidFill>
                <a:effectLst/>
                <a:uLnTx/>
                <a:uFillTx/>
                <a:latin typeface="Big Caslon Medium"/>
                <a:ea typeface="Big Caslon Medium"/>
                <a:cs typeface="Big Caslon Medium"/>
              </a:rPr>
              <a:t>PHASE </a:t>
            </a:r>
            <a:r>
              <a:rPr kumimoji="0" lang="en-US" altLang="en-US" sz="37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en-US" altLang="en-US" sz="3500" b="0" i="0" u="none" strike="noStrike" kern="1200" cap="none" spc="0" normalizeH="0" baseline="0" noProof="0" dirty="0">
                <a:ln>
                  <a:noFill/>
                </a:ln>
                <a:solidFill>
                  <a:srgbClr val="FFC000"/>
                </a:solidFill>
                <a:effectLst/>
                <a:uLnTx/>
                <a:uFillTx/>
                <a:latin typeface="Big Caslon Medium"/>
                <a:ea typeface="Big Caslon Medium"/>
                <a:cs typeface="Big Caslon Medium"/>
              </a:rPr>
              <a:t> –  Foundations</a:t>
            </a:r>
          </a:p>
        </p:txBody>
      </p:sp>
      <p:pic>
        <p:nvPicPr>
          <p:cNvPr id="27652" name="Picture 2">
            <a:extLst>
              <a:ext uri="{FF2B5EF4-FFF2-40B4-BE49-F238E27FC236}">
                <a16:creationId xmlns:a16="http://schemas.microsoft.com/office/drawing/2014/main" id="{C5224487-54F0-4C0F-81F4-0DA833BF06A7}"/>
              </a:ext>
            </a:extLst>
          </p:cNvPr>
          <p:cNvPicPr>
            <a:picLocks noChangeAspect="1"/>
          </p:cNvPicPr>
          <p:nvPr/>
        </p:nvPicPr>
        <p:blipFill>
          <a:blip r:embed="rId2">
            <a:extLst>
              <a:ext uri="{28A0092B-C50C-407E-A947-70E740481C1C}">
                <a14:useLocalDpi xmlns:a14="http://schemas.microsoft.com/office/drawing/2010/main" val="0"/>
              </a:ext>
            </a:extLst>
          </a:blip>
          <a:srcRect l="961" t="13795" r="1859" b="37143"/>
          <a:stretch>
            <a:fillRect/>
          </a:stretch>
        </p:blipFill>
        <p:spPr bwMode="auto">
          <a:xfrm>
            <a:off x="952500" y="1879600"/>
            <a:ext cx="10169525"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0E538C7-8B23-4493-94D1-79B688A24D34}"/>
              </a:ext>
            </a:extLst>
          </p:cNvPr>
          <p:cNvSpPr/>
          <p:nvPr/>
        </p:nvSpPr>
        <p:spPr>
          <a:xfrm>
            <a:off x="8491538" y="3695700"/>
            <a:ext cx="2854325" cy="15668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Box 5">
            <a:extLst>
              <a:ext uri="{FF2B5EF4-FFF2-40B4-BE49-F238E27FC236}">
                <a16:creationId xmlns:a16="http://schemas.microsoft.com/office/drawing/2014/main" id="{027C3E2F-91CF-4B5B-AD53-514E284A88CF}"/>
              </a:ext>
            </a:extLst>
          </p:cNvPr>
          <p:cNvSpPr txBox="1">
            <a:spLocks noChangeArrowheads="1"/>
          </p:cNvSpPr>
          <p:nvPr/>
        </p:nvSpPr>
        <p:spPr bwMode="auto">
          <a:xfrm>
            <a:off x="0" y="1295400"/>
            <a:ext cx="12192000" cy="862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dirty="0">
                <a:ln>
                  <a:noFill/>
                </a:ln>
                <a:solidFill>
                  <a:srgbClr val="FFC000"/>
                </a:solidFill>
                <a:effectLst/>
                <a:uLnTx/>
                <a:uFillTx/>
                <a:latin typeface="Big Caslon Medium"/>
                <a:ea typeface="Big Caslon Medium"/>
                <a:cs typeface="Big Caslon Medium"/>
              </a:rPr>
              <a:t>PHASE </a:t>
            </a:r>
            <a:r>
              <a:rPr kumimoji="0" lang="en-US" altLang="en-US" sz="5000" b="0" i="0" u="none" strike="noStrike" kern="1200" cap="none" spc="0" normalizeH="0" baseline="0" noProof="0" dirty="0">
                <a:ln>
                  <a:noFill/>
                </a:ln>
                <a:solidFill>
                  <a:srgbClr val="FFC000"/>
                </a:solidFill>
                <a:effectLst/>
                <a:uLnTx/>
                <a:uFillTx/>
                <a:latin typeface="Big Caslon Medium"/>
                <a:ea typeface="Big Caslon Medium"/>
                <a:cs typeface="Big Caslon Medium"/>
              </a:rPr>
              <a:t>2</a:t>
            </a:r>
            <a:r>
              <a:rPr kumimoji="0" lang="en-US" altLang="en-US" sz="3300" b="0" i="0" u="none" strike="noStrike" kern="1200" cap="none" spc="0" normalizeH="0" baseline="0" noProof="0" dirty="0">
                <a:ln>
                  <a:noFill/>
                </a:ln>
                <a:solidFill>
                  <a:srgbClr val="FFC000"/>
                </a:solidFill>
                <a:effectLst/>
                <a:uLnTx/>
                <a:uFillTx/>
                <a:latin typeface="Big Caslon Medium"/>
                <a:ea typeface="Big Caslon Medium"/>
                <a:cs typeface="Big Caslon Medium"/>
              </a:rPr>
              <a:t>  </a:t>
            </a:r>
            <a:r>
              <a:rPr kumimoji="0" lang="en-US" altLang="en-US" sz="3500" b="0" i="0" u="none" strike="noStrike" kern="1200" cap="none" spc="0" normalizeH="0" baseline="0" noProof="0" dirty="0">
                <a:ln>
                  <a:noFill/>
                </a:ln>
                <a:solidFill>
                  <a:srgbClr val="FFC000"/>
                </a:solidFill>
                <a:effectLst/>
                <a:uLnTx/>
                <a:uFillTx/>
                <a:latin typeface="Big Caslon Medium"/>
                <a:ea typeface="Big Caslon Medium"/>
                <a:cs typeface="Big Caslon Medium"/>
              </a:rPr>
              <a:t>– Clerkships </a:t>
            </a:r>
          </a:p>
        </p:txBody>
      </p:sp>
      <p:sp>
        <p:nvSpPr>
          <p:cNvPr id="3" name="Rectangle 2">
            <a:extLst>
              <a:ext uri="{FF2B5EF4-FFF2-40B4-BE49-F238E27FC236}">
                <a16:creationId xmlns:a16="http://schemas.microsoft.com/office/drawing/2014/main" id="{6DD83D2D-BBE1-4F60-94A4-568E43490AF6}"/>
              </a:ext>
            </a:extLst>
          </p:cNvPr>
          <p:cNvSpPr/>
          <p:nvPr/>
        </p:nvSpPr>
        <p:spPr>
          <a:xfrm>
            <a:off x="1119188" y="2001838"/>
            <a:ext cx="6207125" cy="1520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85CA3D1-F733-4EC2-9BB2-B63EBF967F6C}"/>
              </a:ext>
            </a:extLst>
          </p:cNvPr>
          <p:cNvSpPr/>
          <p:nvPr/>
        </p:nvSpPr>
        <p:spPr>
          <a:xfrm>
            <a:off x="7623175" y="3503613"/>
            <a:ext cx="3360738" cy="1258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677" name="Picture 1">
            <a:extLst>
              <a:ext uri="{FF2B5EF4-FFF2-40B4-BE49-F238E27FC236}">
                <a16:creationId xmlns:a16="http://schemas.microsoft.com/office/drawing/2014/main" id="{F71D6EAF-9C16-4C70-BBE0-0D1E6AE475FD}"/>
              </a:ext>
            </a:extLst>
          </p:cNvPr>
          <p:cNvPicPr>
            <a:picLocks noChangeAspect="1"/>
          </p:cNvPicPr>
          <p:nvPr/>
        </p:nvPicPr>
        <p:blipFill>
          <a:blip r:embed="rId2">
            <a:extLst>
              <a:ext uri="{28A0092B-C50C-407E-A947-70E740481C1C}">
                <a14:useLocalDpi xmlns:a14="http://schemas.microsoft.com/office/drawing/2010/main" val="0"/>
              </a:ext>
            </a:extLst>
          </a:blip>
          <a:srcRect l="963" t="39999" r="1144" b="18095"/>
          <a:stretch>
            <a:fillRect/>
          </a:stretch>
        </p:blipFill>
        <p:spPr bwMode="auto">
          <a:xfrm>
            <a:off x="973138" y="2339975"/>
            <a:ext cx="102457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0ED5AD8-853D-431B-AE95-59532ED86C7B}"/>
              </a:ext>
            </a:extLst>
          </p:cNvPr>
          <p:cNvSpPr/>
          <p:nvPr/>
        </p:nvSpPr>
        <p:spPr>
          <a:xfrm>
            <a:off x="738188" y="2182813"/>
            <a:ext cx="7753350" cy="17446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FBBC76C-0977-447A-B1C8-49F8720B1D79}"/>
              </a:ext>
            </a:extLst>
          </p:cNvPr>
          <p:cNvSpPr/>
          <p:nvPr/>
        </p:nvSpPr>
        <p:spPr>
          <a:xfrm>
            <a:off x="8864600" y="3927475"/>
            <a:ext cx="2857500" cy="1744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ED093E-7D09-45F3-AD67-0A1777C9D821}"/>
              </a:ext>
            </a:extLst>
          </p:cNvPr>
          <p:cNvSpPr/>
          <p:nvPr/>
        </p:nvSpPr>
        <p:spPr>
          <a:xfrm>
            <a:off x="1119188" y="1995488"/>
            <a:ext cx="6527800" cy="1246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699" name="Picture 1">
            <a:extLst>
              <a:ext uri="{FF2B5EF4-FFF2-40B4-BE49-F238E27FC236}">
                <a16:creationId xmlns:a16="http://schemas.microsoft.com/office/drawing/2014/main" id="{0AE35F9B-11C3-46D8-8D77-A2190967D6BB}"/>
              </a:ext>
            </a:extLst>
          </p:cNvPr>
          <p:cNvPicPr>
            <a:picLocks noChangeAspect="1"/>
          </p:cNvPicPr>
          <p:nvPr/>
        </p:nvPicPr>
        <p:blipFill>
          <a:blip r:embed="rId2">
            <a:extLst>
              <a:ext uri="{28A0092B-C50C-407E-A947-70E740481C1C}">
                <a14:useLocalDpi xmlns:a14="http://schemas.microsoft.com/office/drawing/2010/main" val="0"/>
              </a:ext>
            </a:extLst>
          </a:blip>
          <a:srcRect l="786" t="62857" r="1324"/>
          <a:stretch>
            <a:fillRect/>
          </a:stretch>
        </p:blipFill>
        <p:spPr bwMode="auto">
          <a:xfrm>
            <a:off x="973138" y="2463800"/>
            <a:ext cx="102457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3382CC7-2230-4900-B215-BCD150311314}"/>
              </a:ext>
            </a:extLst>
          </p:cNvPr>
          <p:cNvSpPr/>
          <p:nvPr/>
        </p:nvSpPr>
        <p:spPr>
          <a:xfrm>
            <a:off x="820738" y="2305050"/>
            <a:ext cx="8061325" cy="1450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701" name="TextBox 4">
            <a:extLst>
              <a:ext uri="{FF2B5EF4-FFF2-40B4-BE49-F238E27FC236}">
                <a16:creationId xmlns:a16="http://schemas.microsoft.com/office/drawing/2014/main" id="{E8523E64-FC4D-416F-9146-DBECF4C9F6F8}"/>
              </a:ext>
            </a:extLst>
          </p:cNvPr>
          <p:cNvSpPr txBox="1">
            <a:spLocks noChangeArrowheads="1"/>
          </p:cNvSpPr>
          <p:nvPr/>
        </p:nvSpPr>
        <p:spPr bwMode="auto">
          <a:xfrm>
            <a:off x="0" y="1673225"/>
            <a:ext cx="12192000" cy="631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dirty="0">
                <a:ln>
                  <a:noFill/>
                </a:ln>
                <a:solidFill>
                  <a:srgbClr val="FFC000"/>
                </a:solidFill>
                <a:effectLst/>
                <a:uLnTx/>
                <a:uFillTx/>
                <a:latin typeface="Big Caslon Medium"/>
                <a:ea typeface="Big Caslon Medium"/>
                <a:cs typeface="Big Caslon Medium"/>
              </a:rPr>
              <a:t>PHASE </a:t>
            </a:r>
            <a:r>
              <a:rPr kumimoji="0" lang="en-US" altLang="en-US" sz="3300" b="0" i="0" u="none" strike="noStrike" kern="1200" cap="none" spc="0" normalizeH="0" baseline="0" noProof="0" dirty="0">
                <a:ln>
                  <a:noFill/>
                </a:ln>
                <a:solidFill>
                  <a:srgbClr val="FFC000"/>
                </a:solidFill>
                <a:effectLst/>
                <a:uLnTx/>
                <a:uFillTx/>
                <a:latin typeface="Bangla MN"/>
                <a:ea typeface="Bangla MN"/>
                <a:cs typeface="Bangla MN"/>
              </a:rPr>
              <a:t>3</a:t>
            </a:r>
            <a:r>
              <a:rPr kumimoji="0" lang="en-US" altLang="en-US" sz="3500" b="0" i="0" u="none" strike="noStrike" kern="1200" cap="none" spc="0" normalizeH="0" baseline="0" noProof="0" dirty="0">
                <a:ln>
                  <a:noFill/>
                </a:ln>
                <a:solidFill>
                  <a:srgbClr val="FFC000"/>
                </a:solidFill>
                <a:effectLst/>
                <a:uLnTx/>
                <a:uFillTx/>
                <a:latin typeface="Big Caslon Medium"/>
                <a:ea typeface="Big Caslon Medium"/>
                <a:cs typeface="Big Caslon Medium"/>
              </a:rPr>
              <a:t> –  Career Preparation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AD9B99FB-856A-4F20-8F5D-0F49CECA8C26}"/>
              </a:ext>
            </a:extLst>
          </p:cNvPr>
          <p:cNvSpPr txBox="1">
            <a:spLocks/>
          </p:cNvSpPr>
          <p:nvPr/>
        </p:nvSpPr>
        <p:spPr bwMode="auto">
          <a:xfrm>
            <a:off x="427038" y="1050925"/>
            <a:ext cx="11803062"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000" b="1" i="0" u="sng" strike="noStrike" kern="1200" cap="none" spc="0" normalizeH="0" baseline="0" noProof="0" dirty="0">
                <a:ln>
                  <a:noFill/>
                </a:ln>
                <a:solidFill>
                  <a:srgbClr val="FFC000"/>
                </a:solidFill>
                <a:effectLst/>
                <a:uLnTx/>
                <a:uFillTx/>
                <a:latin typeface="Big Caslon Medium"/>
                <a:ea typeface="Big Caslon Medium"/>
                <a:cs typeface="Big Caslon Medium"/>
              </a:rPr>
              <a:t>Palliative Care &amp; Hospice</a:t>
            </a:r>
          </a:p>
        </p:txBody>
      </p:sp>
      <p:sp>
        <p:nvSpPr>
          <p:cNvPr id="17411" name="Title 3">
            <a:extLst>
              <a:ext uri="{FF2B5EF4-FFF2-40B4-BE49-F238E27FC236}">
                <a16:creationId xmlns:a16="http://schemas.microsoft.com/office/drawing/2014/main" id="{9B41F61F-FBBD-4A9C-BECA-1A45F0D27F88}"/>
              </a:ext>
            </a:extLst>
          </p:cNvPr>
          <p:cNvSpPr txBox="1">
            <a:spLocks/>
          </p:cNvSpPr>
          <p:nvPr/>
        </p:nvSpPr>
        <p:spPr bwMode="auto">
          <a:xfrm>
            <a:off x="1001713" y="1922463"/>
            <a:ext cx="11269662" cy="3554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In the first year (Phase 1: Foundations)</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Demonstrates collaborative approach to patient care.</a:t>
            </a:r>
            <a:endParaRPr kumimoji="0" lang="en-US" altLang="x-none" sz="1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1200150" marR="0" lvl="1"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The Life Cycle</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Care of Chronic Disease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DB323E64-20BD-4931-AF4B-3E0931108DBD}"/>
              </a:ext>
            </a:extLst>
          </p:cNvPr>
          <p:cNvSpPr txBox="1">
            <a:spLocks/>
          </p:cNvSpPr>
          <p:nvPr/>
        </p:nvSpPr>
        <p:spPr bwMode="auto">
          <a:xfrm>
            <a:off x="295275" y="603250"/>
            <a:ext cx="11803063"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000" b="1" i="0" u="sng" strike="noStrike" kern="1200" cap="none" spc="0" normalizeH="0" baseline="0" noProof="0" dirty="0">
                <a:ln>
                  <a:noFill/>
                </a:ln>
                <a:solidFill>
                  <a:srgbClr val="FFC000"/>
                </a:solidFill>
                <a:effectLst/>
                <a:uLnTx/>
                <a:uFillTx/>
                <a:latin typeface="Big Caslon Medium"/>
                <a:ea typeface="Big Caslon Medium"/>
                <a:cs typeface="Big Caslon Medium"/>
              </a:rPr>
              <a:t>Wellness &amp; Integrative Medicine</a:t>
            </a:r>
          </a:p>
        </p:txBody>
      </p:sp>
      <p:sp>
        <p:nvSpPr>
          <p:cNvPr id="17411" name="Title 3">
            <a:extLst>
              <a:ext uri="{FF2B5EF4-FFF2-40B4-BE49-F238E27FC236}">
                <a16:creationId xmlns:a16="http://schemas.microsoft.com/office/drawing/2014/main" id="{F23A0D5F-9774-4790-A26A-AEAD5A769C6D}"/>
              </a:ext>
            </a:extLst>
          </p:cNvPr>
          <p:cNvSpPr txBox="1">
            <a:spLocks/>
          </p:cNvSpPr>
          <p:nvPr/>
        </p:nvSpPr>
        <p:spPr bwMode="auto">
          <a:xfrm>
            <a:off x="668338" y="1455738"/>
            <a:ext cx="11269662" cy="5272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On-campus wellness activities offered throughout all Phases of the curriculum and for residents </a:t>
            </a:r>
            <a:r>
              <a:rPr kumimoji="0" lang="mr-IN"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a:t>
            </a:r>
            <a:r>
              <a:rPr kumimoji="0" lang="en-US"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 yoga, tai chi, meditation, impromptu parties, therapy dogs, chair massage, </a:t>
            </a:r>
            <a:r>
              <a:rPr kumimoji="0" lang="en-US" altLang="x-none" sz="3300" b="0" i="1"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etc</a:t>
            </a:r>
            <a:r>
              <a:rPr kumimoji="0" lang="en-US"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Annual ‘Relationships in Medicine’ workshop for students and significant others.</a:t>
            </a:r>
          </a:p>
          <a:p>
            <a:pPr marL="1200150" marR="0" lvl="1"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Integrative Medicine taught as a major thread throughout all four years of the medical education curriculum.</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Care of Chronic Disease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94D3E56B-2656-4EF0-AEDD-102293492B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9850"/>
            <a:ext cx="5561012" cy="7196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6060F207-6339-44CF-B1DF-65D3C0B0B1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88913"/>
            <a:ext cx="23304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3">
            <a:extLst>
              <a:ext uri="{FF2B5EF4-FFF2-40B4-BE49-F238E27FC236}">
                <a16:creationId xmlns:a16="http://schemas.microsoft.com/office/drawing/2014/main" id="{89771F9A-5AEB-4835-BC11-4D1FAA71E8E5}"/>
              </a:ext>
            </a:extLst>
          </p:cNvPr>
          <p:cNvSpPr txBox="1">
            <a:spLocks/>
          </p:cNvSpPr>
          <p:nvPr/>
        </p:nvSpPr>
        <p:spPr bwMode="auto">
          <a:xfrm>
            <a:off x="531813" y="2633663"/>
            <a:ext cx="11120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940504"/>
                </a:solidFill>
                <a:effectLst/>
                <a:uLnTx/>
                <a:uFillTx/>
                <a:latin typeface="Big Caslon Medium"/>
                <a:ea typeface="Big Caslon Medium"/>
                <a:cs typeface="Big Caslon Medium"/>
              </a:rPr>
              <a:t>Integrating Community Service, Palliative Care,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940504"/>
                </a:solidFill>
                <a:effectLst/>
                <a:uLnTx/>
                <a:uFillTx/>
                <a:latin typeface="Big Caslon Medium"/>
                <a:ea typeface="Big Caslon Medium"/>
                <a:cs typeface="Big Caslon Medium"/>
              </a:rPr>
              <a:t>Wellness and Integrative Medicine into the Medical Education Curriculum</a:t>
            </a:r>
          </a:p>
        </p:txBody>
      </p:sp>
      <p:sp>
        <p:nvSpPr>
          <p:cNvPr id="15364" name="Title 3">
            <a:extLst>
              <a:ext uri="{FF2B5EF4-FFF2-40B4-BE49-F238E27FC236}">
                <a16:creationId xmlns:a16="http://schemas.microsoft.com/office/drawing/2014/main" id="{494A8C0F-201D-48B2-AB09-A15D0C960EC4}"/>
              </a:ext>
            </a:extLst>
          </p:cNvPr>
          <p:cNvSpPr txBox="1">
            <a:spLocks/>
          </p:cNvSpPr>
          <p:nvPr/>
        </p:nvSpPr>
        <p:spPr bwMode="auto">
          <a:xfrm>
            <a:off x="942975" y="5611813"/>
            <a:ext cx="111220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700" b="0" i="0" u="none" strike="noStrike" kern="1200" cap="none" spc="0" normalizeH="0" baseline="0" noProof="0" dirty="0">
                <a:ln>
                  <a:noFill/>
                </a:ln>
                <a:solidFill>
                  <a:srgbClr val="940504"/>
                </a:solidFill>
                <a:effectLst/>
                <a:uLnTx/>
                <a:uFillTx/>
                <a:latin typeface="Big Caslon Medium"/>
                <a:ea typeface="Big Caslon Medium"/>
                <a:cs typeface="Big Caslon Medium"/>
              </a:rPr>
              <a:t>Corrin C. Sullivan, Ph.D </a:t>
            </a:r>
            <a:r>
              <a:rPr kumimoji="0" lang="mr-IN" altLang="en-US" sz="2700" b="0" i="0" u="none" strike="noStrike" kern="1200" cap="none" spc="0" normalizeH="0" baseline="0" noProof="0" dirty="0">
                <a:ln>
                  <a:noFill/>
                </a:ln>
                <a:solidFill>
                  <a:srgbClr val="940504"/>
                </a:solidFill>
                <a:effectLst/>
                <a:uLnTx/>
                <a:uFillTx/>
                <a:latin typeface="Big Caslon Medium"/>
                <a:ea typeface="Big Caslon Medium"/>
                <a:cs typeface="Big Caslon Medium"/>
              </a:rPr>
              <a:t>–</a:t>
            </a:r>
            <a:r>
              <a:rPr kumimoji="0" lang="en-US" altLang="en-US" sz="2700" b="0" i="0" u="none" strike="noStrike" kern="1200" cap="none" spc="0" normalizeH="0" baseline="0" noProof="0" dirty="0">
                <a:ln>
                  <a:noFill/>
                </a:ln>
                <a:solidFill>
                  <a:srgbClr val="940504"/>
                </a:solidFill>
                <a:effectLst/>
                <a:uLnTx/>
                <a:uFillTx/>
                <a:latin typeface="Big Caslon Medium"/>
                <a:ea typeface="Big Caslon Medium"/>
                <a:cs typeface="Big Caslon Medium"/>
              </a:rPr>
              <a:t> Assistant Dean of Curriculum</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srgbClr val="940504"/>
                </a:solidFill>
                <a:effectLst/>
                <a:uLnTx/>
                <a:uFillTx/>
                <a:latin typeface="Big Caslon Medium"/>
                <a:ea typeface="Big Caslon Medium"/>
                <a:cs typeface="Big Caslon Medium"/>
              </a:rPr>
              <a:t>Annie Weisman, Ph.D </a:t>
            </a:r>
            <a:r>
              <a:rPr kumimoji="0" lang="mr-IN" altLang="en-US" sz="2700" b="0" i="0" u="none" strike="noStrike" kern="1200" cap="none" spc="0" normalizeH="0" baseline="0" noProof="0" dirty="0">
                <a:ln>
                  <a:noFill/>
                </a:ln>
                <a:solidFill>
                  <a:srgbClr val="940504"/>
                </a:solidFill>
                <a:effectLst/>
                <a:uLnTx/>
                <a:uFillTx/>
                <a:latin typeface="Big Caslon Medium"/>
                <a:ea typeface="Big Caslon Medium"/>
                <a:cs typeface="Big Caslon Medium"/>
              </a:rPr>
              <a:t>–</a:t>
            </a:r>
            <a:r>
              <a:rPr kumimoji="0" lang="en-US" altLang="en-US" sz="2700" b="0" i="0" u="none" strike="noStrike" kern="1200" cap="none" spc="0" normalizeH="0" baseline="0" noProof="0" dirty="0">
                <a:ln>
                  <a:noFill/>
                </a:ln>
                <a:solidFill>
                  <a:srgbClr val="940504"/>
                </a:solidFill>
                <a:effectLst/>
                <a:uLnTx/>
                <a:uFillTx/>
                <a:latin typeface="Big Caslon Medium"/>
                <a:ea typeface="Big Caslon Medium"/>
                <a:cs typeface="Big Caslon Medium"/>
              </a:rPr>
              <a:t> Director of Wellness &amp; Integrative Medicine</a:t>
            </a:r>
          </a:p>
        </p:txBody>
      </p:sp>
      <p:pic>
        <p:nvPicPr>
          <p:cNvPr id="15365" name="Picture 2">
            <a:extLst>
              <a:ext uri="{FF2B5EF4-FFF2-40B4-BE49-F238E27FC236}">
                <a16:creationId xmlns:a16="http://schemas.microsoft.com/office/drawing/2014/main" id="{DBCFCA75-5BBA-4993-960A-D314C8EE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3600" y="300038"/>
            <a:ext cx="35274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a:extLst>
              <a:ext uri="{FF2B5EF4-FFF2-40B4-BE49-F238E27FC236}">
                <a16:creationId xmlns:a16="http://schemas.microsoft.com/office/drawing/2014/main" id="{50A9BE9B-AA20-4F4A-9B7F-AD491C32EE97}"/>
              </a:ext>
            </a:extLst>
          </p:cNvPr>
          <p:cNvSpPr txBox="1">
            <a:spLocks noChangeArrowheads="1"/>
          </p:cNvSpPr>
          <p:nvPr/>
        </p:nvSpPr>
        <p:spPr bwMode="auto">
          <a:xfrm>
            <a:off x="2967038" y="614363"/>
            <a:ext cx="5053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Big Caslon Medium"/>
                <a:ea typeface="Big Caslon Medium"/>
                <a:cs typeface="Big Caslon Medium"/>
              </a:rPr>
              <a:t>AAMC Building Better Curriculum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Big Caslon Medium"/>
                <a:ea typeface="Big Caslon Medium"/>
                <a:cs typeface="Big Caslon Medium"/>
              </a:rPr>
              <a:t>September 11, 2019 Webinar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TextBox 4">
            <a:extLst>
              <a:ext uri="{FF2B5EF4-FFF2-40B4-BE49-F238E27FC236}">
                <a16:creationId xmlns:a16="http://schemas.microsoft.com/office/drawing/2014/main" id="{06473573-2B2A-421D-AFF3-66765A1EE5FB}"/>
              </a:ext>
            </a:extLst>
          </p:cNvPr>
          <p:cNvSpPr txBox="1">
            <a:spLocks noChangeArrowheads="1"/>
          </p:cNvSpPr>
          <p:nvPr/>
        </p:nvSpPr>
        <p:spPr bwMode="auto">
          <a:xfrm>
            <a:off x="2182813" y="2371725"/>
            <a:ext cx="3532187" cy="50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Resource</a:t>
            </a:r>
          </a:p>
        </p:txBody>
      </p:sp>
      <p:sp>
        <p:nvSpPr>
          <p:cNvPr id="33795" name="TextBox 4">
            <a:extLst>
              <a:ext uri="{FF2B5EF4-FFF2-40B4-BE49-F238E27FC236}">
                <a16:creationId xmlns:a16="http://schemas.microsoft.com/office/drawing/2014/main" id="{833C55BD-FAA0-434B-97DF-E805CB501E4F}"/>
              </a:ext>
            </a:extLst>
          </p:cNvPr>
          <p:cNvSpPr txBox="1">
            <a:spLocks noChangeArrowheads="1"/>
          </p:cNvSpPr>
          <p:nvPr/>
        </p:nvSpPr>
        <p:spPr bwMode="auto">
          <a:xfrm>
            <a:off x="3033713" y="1298575"/>
            <a:ext cx="3532187"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Organ-System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Courses</a:t>
            </a:r>
          </a:p>
        </p:txBody>
      </p:sp>
      <p:sp>
        <p:nvSpPr>
          <p:cNvPr id="33796" name="TextBox 4">
            <a:extLst>
              <a:ext uri="{FF2B5EF4-FFF2-40B4-BE49-F238E27FC236}">
                <a16:creationId xmlns:a16="http://schemas.microsoft.com/office/drawing/2014/main" id="{B7F9DECD-B020-4B22-80C4-F02B4441C256}"/>
              </a:ext>
            </a:extLst>
          </p:cNvPr>
          <p:cNvSpPr txBox="1">
            <a:spLocks noChangeArrowheads="1"/>
          </p:cNvSpPr>
          <p:nvPr/>
        </p:nvSpPr>
        <p:spPr bwMode="auto">
          <a:xfrm>
            <a:off x="4354513" y="3598863"/>
            <a:ext cx="3784600" cy="50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                                  PCC</a:t>
            </a:r>
          </a:p>
        </p:txBody>
      </p:sp>
      <p:sp>
        <p:nvSpPr>
          <p:cNvPr id="33797" name="TextBox 4">
            <a:extLst>
              <a:ext uri="{FF2B5EF4-FFF2-40B4-BE49-F238E27FC236}">
                <a16:creationId xmlns:a16="http://schemas.microsoft.com/office/drawing/2014/main" id="{26BB8797-4C3C-496D-9340-8E7BE0F875A3}"/>
              </a:ext>
            </a:extLst>
          </p:cNvPr>
          <p:cNvSpPr txBox="1">
            <a:spLocks noChangeArrowheads="1"/>
          </p:cNvSpPr>
          <p:nvPr/>
        </p:nvSpPr>
        <p:spPr bwMode="auto">
          <a:xfrm>
            <a:off x="3598863" y="3167063"/>
            <a:ext cx="3295650" cy="50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EMT</a:t>
            </a:r>
          </a:p>
        </p:txBody>
      </p:sp>
      <p:sp>
        <p:nvSpPr>
          <p:cNvPr id="33798" name="TextBox 4">
            <a:extLst>
              <a:ext uri="{FF2B5EF4-FFF2-40B4-BE49-F238E27FC236}">
                <a16:creationId xmlns:a16="http://schemas.microsoft.com/office/drawing/2014/main" id="{B932A3D7-DCF8-45AE-9B02-A3E53C9333D9}"/>
              </a:ext>
            </a:extLst>
          </p:cNvPr>
          <p:cNvSpPr txBox="1">
            <a:spLocks noChangeArrowheads="1"/>
          </p:cNvSpPr>
          <p:nvPr/>
        </p:nvSpPr>
        <p:spPr bwMode="auto">
          <a:xfrm>
            <a:off x="3362325" y="3756025"/>
            <a:ext cx="3532188" cy="50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Research</a:t>
            </a:r>
          </a:p>
        </p:txBody>
      </p:sp>
      <p:sp>
        <p:nvSpPr>
          <p:cNvPr id="33799" name="TextBox 4">
            <a:extLst>
              <a:ext uri="{FF2B5EF4-FFF2-40B4-BE49-F238E27FC236}">
                <a16:creationId xmlns:a16="http://schemas.microsoft.com/office/drawing/2014/main" id="{87E1FC54-65BD-4994-830C-39BF51F68907}"/>
              </a:ext>
            </a:extLst>
          </p:cNvPr>
          <p:cNvSpPr txBox="1">
            <a:spLocks noChangeArrowheads="1"/>
          </p:cNvSpPr>
          <p:nvPr/>
        </p:nvSpPr>
        <p:spPr bwMode="auto">
          <a:xfrm>
            <a:off x="4481513" y="2765425"/>
            <a:ext cx="3532187" cy="50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PBL</a:t>
            </a:r>
          </a:p>
        </p:txBody>
      </p:sp>
      <p:sp>
        <p:nvSpPr>
          <p:cNvPr id="33800" name="TextBox 4">
            <a:extLst>
              <a:ext uri="{FF2B5EF4-FFF2-40B4-BE49-F238E27FC236}">
                <a16:creationId xmlns:a16="http://schemas.microsoft.com/office/drawing/2014/main" id="{AAACC551-9633-4280-90F2-F5B08D7F2CCE}"/>
              </a:ext>
            </a:extLst>
          </p:cNvPr>
          <p:cNvSpPr txBox="1">
            <a:spLocks noChangeArrowheads="1"/>
          </p:cNvSpPr>
          <p:nvPr/>
        </p:nvSpPr>
        <p:spPr bwMode="auto">
          <a:xfrm>
            <a:off x="38100" y="5822950"/>
            <a:ext cx="12153900" cy="600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FFC000"/>
                </a:solidFill>
                <a:effectLst/>
                <a:uLnTx/>
                <a:uFillTx/>
                <a:latin typeface="Big Caslon Medium"/>
                <a:ea typeface="Big Caslon Medium"/>
                <a:cs typeface="Big Caslon Medium"/>
              </a:rPr>
              <a:t>                       Relationships                                        Humanism</a:t>
            </a:r>
          </a:p>
        </p:txBody>
      </p:sp>
      <p:sp>
        <p:nvSpPr>
          <p:cNvPr id="33801" name="TextBox 4">
            <a:extLst>
              <a:ext uri="{FF2B5EF4-FFF2-40B4-BE49-F238E27FC236}">
                <a16:creationId xmlns:a16="http://schemas.microsoft.com/office/drawing/2014/main" id="{80924EE9-3CBC-4C9E-B33C-8D7A01D80C53}"/>
              </a:ext>
            </a:extLst>
          </p:cNvPr>
          <p:cNvSpPr txBox="1">
            <a:spLocks noChangeArrowheads="1"/>
          </p:cNvSpPr>
          <p:nvPr/>
        </p:nvSpPr>
        <p:spPr bwMode="auto">
          <a:xfrm>
            <a:off x="4487863" y="4992688"/>
            <a:ext cx="3532187"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NV Community Service</a:t>
            </a:r>
          </a:p>
        </p:txBody>
      </p:sp>
      <p:sp>
        <p:nvSpPr>
          <p:cNvPr id="33802" name="TextBox 4">
            <a:extLst>
              <a:ext uri="{FF2B5EF4-FFF2-40B4-BE49-F238E27FC236}">
                <a16:creationId xmlns:a16="http://schemas.microsoft.com/office/drawing/2014/main" id="{0E558D16-E058-4746-A124-540849C1060F}"/>
              </a:ext>
            </a:extLst>
          </p:cNvPr>
          <p:cNvSpPr txBox="1">
            <a:spLocks noChangeArrowheads="1"/>
          </p:cNvSpPr>
          <p:nvPr/>
        </p:nvSpPr>
        <p:spPr bwMode="auto">
          <a:xfrm>
            <a:off x="6119813" y="1262063"/>
            <a:ext cx="3532187" cy="1338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Doctoring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AIM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prstClr val="white"/>
                </a:solidFill>
                <a:effectLst/>
                <a:uLnTx/>
                <a:uFillTx/>
                <a:latin typeface="Big Caslon Medium"/>
                <a:ea typeface="Big Caslon Medium"/>
                <a:cs typeface="Big Caslon Medium"/>
              </a:rPr>
              <a:t>LICs</a:t>
            </a:r>
          </a:p>
        </p:txBody>
      </p:sp>
      <p:sp>
        <p:nvSpPr>
          <p:cNvPr id="33803" name="TextBox 4">
            <a:extLst>
              <a:ext uri="{FF2B5EF4-FFF2-40B4-BE49-F238E27FC236}">
                <a16:creationId xmlns:a16="http://schemas.microsoft.com/office/drawing/2014/main" id="{0562A2A4-A9AE-42A3-8690-ECF837A15319}"/>
              </a:ext>
            </a:extLst>
          </p:cNvPr>
          <p:cNvSpPr txBox="1">
            <a:spLocks noChangeArrowheads="1"/>
          </p:cNvSpPr>
          <p:nvPr/>
        </p:nvSpPr>
        <p:spPr bwMode="auto">
          <a:xfrm>
            <a:off x="8053388" y="295275"/>
            <a:ext cx="4138612" cy="1108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FFC000"/>
                </a:solidFill>
                <a:effectLst/>
                <a:uLnTx/>
                <a:uFillTx/>
                <a:latin typeface="Big Caslon Medium"/>
                <a:ea typeface="Big Caslon Medium"/>
                <a:cs typeface="Big Caslon Medium"/>
              </a:rPr>
              <a:t>Clinical Reasoning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FFC000"/>
                </a:solidFill>
                <a:effectLst/>
                <a:uLnTx/>
                <a:uFillTx/>
                <a:latin typeface="Big Caslon Medium"/>
                <a:ea typeface="Big Caslon Medium"/>
                <a:cs typeface="Big Caslon Medium"/>
              </a:rPr>
              <a:t>           &amp; Applied Care</a:t>
            </a:r>
          </a:p>
        </p:txBody>
      </p:sp>
      <p:sp>
        <p:nvSpPr>
          <p:cNvPr id="33804" name="TextBox 4">
            <a:extLst>
              <a:ext uri="{FF2B5EF4-FFF2-40B4-BE49-F238E27FC236}">
                <a16:creationId xmlns:a16="http://schemas.microsoft.com/office/drawing/2014/main" id="{4659A04E-46A1-4FEB-A0B0-724BE4A136C0}"/>
              </a:ext>
            </a:extLst>
          </p:cNvPr>
          <p:cNvSpPr txBox="1">
            <a:spLocks noChangeArrowheads="1"/>
          </p:cNvSpPr>
          <p:nvPr/>
        </p:nvSpPr>
        <p:spPr bwMode="auto">
          <a:xfrm>
            <a:off x="119063" y="285750"/>
            <a:ext cx="3762375" cy="1108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FFC000"/>
                </a:solidFill>
                <a:effectLst/>
                <a:uLnTx/>
                <a:uFillTx/>
                <a:latin typeface="Big Caslon Medium"/>
                <a:ea typeface="Big Caslon Medium"/>
                <a:cs typeface="Big Caslon Medium"/>
              </a:rPr>
              <a:t>Knowledge &amp; Applied Skills</a:t>
            </a:r>
          </a:p>
        </p:txBody>
      </p:sp>
      <p:sp>
        <p:nvSpPr>
          <p:cNvPr id="2" name="Oval 1">
            <a:extLst>
              <a:ext uri="{FF2B5EF4-FFF2-40B4-BE49-F238E27FC236}">
                <a16:creationId xmlns:a16="http://schemas.microsoft.com/office/drawing/2014/main" id="{398B67B9-54BE-4413-B740-73AFD7B4EBEE}"/>
              </a:ext>
            </a:extLst>
          </p:cNvPr>
          <p:cNvSpPr/>
          <p:nvPr/>
        </p:nvSpPr>
        <p:spPr>
          <a:xfrm>
            <a:off x="2903538" y="849313"/>
            <a:ext cx="3784600" cy="3832225"/>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3284C2F4-EC8C-4DBC-B5A4-A734462DFE7B}"/>
              </a:ext>
            </a:extLst>
          </p:cNvPr>
          <p:cNvSpPr/>
          <p:nvPr/>
        </p:nvSpPr>
        <p:spPr>
          <a:xfrm>
            <a:off x="5799138" y="839788"/>
            <a:ext cx="3859212" cy="38417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742B83D-79BC-4350-9442-B35B6DDB5C62}"/>
              </a:ext>
            </a:extLst>
          </p:cNvPr>
          <p:cNvSpPr/>
          <p:nvPr/>
        </p:nvSpPr>
        <p:spPr>
          <a:xfrm>
            <a:off x="4270375" y="2406650"/>
            <a:ext cx="3884613" cy="39433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808" name="TextBox 4">
            <a:extLst>
              <a:ext uri="{FF2B5EF4-FFF2-40B4-BE49-F238E27FC236}">
                <a16:creationId xmlns:a16="http://schemas.microsoft.com/office/drawing/2014/main" id="{B1D1DA89-4C9D-478A-A576-C1FCFF830637}"/>
              </a:ext>
            </a:extLst>
          </p:cNvPr>
          <p:cNvSpPr txBox="1">
            <a:spLocks noChangeArrowheads="1"/>
          </p:cNvSpPr>
          <p:nvPr/>
        </p:nvSpPr>
        <p:spPr bwMode="auto">
          <a:xfrm>
            <a:off x="9378950" y="4146550"/>
            <a:ext cx="2732088" cy="1108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FFC000"/>
                </a:solidFill>
                <a:effectLst/>
                <a:uLnTx/>
                <a:uFillTx/>
                <a:latin typeface="Big Caslon Medium"/>
                <a:ea typeface="Big Caslon Medium"/>
                <a:cs typeface="Big Caslon Medium"/>
              </a:rPr>
              <a:t>Integrative Medicine</a:t>
            </a:r>
          </a:p>
        </p:txBody>
      </p:sp>
      <p:cxnSp>
        <p:nvCxnSpPr>
          <p:cNvPr id="24" name="Straight Arrow Connector 23">
            <a:extLst>
              <a:ext uri="{FF2B5EF4-FFF2-40B4-BE49-F238E27FC236}">
                <a16:creationId xmlns:a16="http://schemas.microsoft.com/office/drawing/2014/main" id="{EF50952D-077A-47BA-8962-3595660AC8FA}"/>
              </a:ext>
            </a:extLst>
          </p:cNvPr>
          <p:cNvCxnSpPr/>
          <p:nvPr/>
        </p:nvCxnSpPr>
        <p:spPr>
          <a:xfrm flipH="1">
            <a:off x="7577138" y="4629150"/>
            <a:ext cx="2089150" cy="55880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595198D-D4CE-4163-A47D-FE1A06882CFD}"/>
              </a:ext>
            </a:extLst>
          </p:cNvPr>
          <p:cNvCxnSpPr/>
          <p:nvPr/>
        </p:nvCxnSpPr>
        <p:spPr>
          <a:xfrm flipH="1" flipV="1">
            <a:off x="6772275" y="3167063"/>
            <a:ext cx="2879725" cy="146208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FA11C18-719E-43E0-B28E-9F4FE3A0C488}"/>
              </a:ext>
            </a:extLst>
          </p:cNvPr>
          <p:cNvCxnSpPr/>
          <p:nvPr/>
        </p:nvCxnSpPr>
        <p:spPr>
          <a:xfrm flipH="1" flipV="1">
            <a:off x="8677275" y="2600325"/>
            <a:ext cx="963613" cy="20288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096F6A78-D68C-409D-82EA-B3BCF70F7DB7}"/>
              </a:ext>
            </a:extLst>
          </p:cNvPr>
          <p:cNvSpPr txBox="1">
            <a:spLocks/>
          </p:cNvSpPr>
          <p:nvPr/>
        </p:nvSpPr>
        <p:spPr bwMode="auto">
          <a:xfrm>
            <a:off x="38100" y="1687513"/>
            <a:ext cx="12053888" cy="38877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3900" b="1" i="0" u="sng" strike="noStrike" kern="1200" cap="none" spc="0" normalizeH="0" baseline="0" noProof="0" dirty="0">
                <a:ln>
                  <a:noFill/>
                </a:ln>
                <a:solidFill>
                  <a:srgbClr val="E7AE02"/>
                </a:solidFill>
                <a:effectLst/>
                <a:uLnTx/>
                <a:uFillTx/>
                <a:latin typeface="Big Caslon Medium"/>
                <a:ea typeface="Big Caslon Medium"/>
                <a:cs typeface="Big Caslon Medium"/>
              </a:rPr>
              <a:t>Contact Info</a:t>
            </a:r>
          </a:p>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endParaRPr>
          </a:p>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Corrin C. Sullivan, Ph.D </a:t>
            </a:r>
            <a:r>
              <a:rPr kumimoji="0" lang="mr-IN" altLang="en-US" sz="3300" b="0" i="0" u="none" strike="noStrike" kern="1200" cap="none" spc="0" normalizeH="0" baseline="0" noProof="0">
                <a:ln>
                  <a:noFill/>
                </a:ln>
                <a:solidFill>
                  <a:srgbClr val="E7AE02"/>
                </a:solidFill>
                <a:effectLst/>
                <a:uLnTx/>
                <a:uFillTx/>
                <a:latin typeface="Big Caslon Medium"/>
                <a:ea typeface="Big Caslon Medium"/>
                <a:cs typeface="Big Caslon Medium"/>
              </a:rPr>
              <a:t>–</a:t>
            </a: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 Assistant Dean of Curriculum</a:t>
            </a:r>
          </a:p>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3300" b="0" i="0" u="sng" strike="noStrike" kern="1200" cap="none" spc="0" normalizeH="0" baseline="0" noProof="0" dirty="0">
                <a:ln>
                  <a:noFill/>
                </a:ln>
                <a:solidFill>
                  <a:srgbClr val="E7AE02"/>
                </a:solidFill>
                <a:effectLst/>
                <a:uLnTx/>
                <a:uFillTx/>
                <a:latin typeface="Big Caslon Medium"/>
                <a:ea typeface="Big Caslon Medium"/>
                <a:cs typeface="Big Caslon Medium"/>
              </a:rPr>
              <a:t>Corrin.Sullivan@unlv.edu</a:t>
            </a: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 | (702) 895-1409</a:t>
            </a:r>
          </a:p>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altLang="en-US" sz="3700" b="0" i="0" u="none" strike="noStrike" kern="1200" cap="none" spc="0" normalizeH="0" baseline="0" noProof="0" dirty="0">
              <a:ln>
                <a:noFill/>
              </a:ln>
              <a:solidFill>
                <a:srgbClr val="E7AE02"/>
              </a:solidFill>
              <a:effectLst/>
              <a:uLnTx/>
              <a:uFillTx/>
              <a:latin typeface="Big Caslon Medium"/>
              <a:ea typeface="Big Caslon Medium"/>
              <a:cs typeface="Big Caslon Medium"/>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Annie Weisman, Ph.D </a:t>
            </a:r>
            <a:r>
              <a:rPr kumimoji="0" lang="mr-IN" altLang="en-US" sz="3300" b="0" i="0" u="none" strike="noStrike" kern="1200" cap="none" spc="0" normalizeH="0" baseline="0" noProof="0">
                <a:ln>
                  <a:noFill/>
                </a:ln>
                <a:solidFill>
                  <a:srgbClr val="E7AE02"/>
                </a:solidFill>
                <a:effectLst/>
                <a:uLnTx/>
                <a:uFillTx/>
                <a:latin typeface="Big Caslon Medium"/>
                <a:ea typeface="Big Caslon Medium"/>
                <a:cs typeface="Big Caslon Medium"/>
              </a:rPr>
              <a:t>–</a:t>
            </a: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 Director of Wellness &amp; Integrative Medicine</a:t>
            </a:r>
          </a:p>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3300" b="0" i="0" u="sng" strike="noStrike" kern="1200" cap="none" spc="0" normalizeH="0" baseline="0" noProof="0" dirty="0">
                <a:ln>
                  <a:noFill/>
                </a:ln>
                <a:solidFill>
                  <a:srgbClr val="E7AE02"/>
                </a:solidFill>
                <a:effectLst/>
                <a:uLnTx/>
                <a:uFillTx/>
                <a:latin typeface="Big Caslon Medium"/>
                <a:ea typeface="Big Caslon Medium"/>
                <a:cs typeface="Big Caslon Medium"/>
              </a:rPr>
              <a:t>Anne.Weisman@unlv.edu</a:t>
            </a: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 | (702) 895-1409</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endParaRPr>
          </a:p>
        </p:txBody>
      </p:sp>
      <p:pic>
        <p:nvPicPr>
          <p:cNvPr id="34819" name="Picture 5">
            <a:extLst>
              <a:ext uri="{FF2B5EF4-FFF2-40B4-BE49-F238E27FC236}">
                <a16:creationId xmlns:a16="http://schemas.microsoft.com/office/drawing/2014/main" id="{00664B70-F37E-4A31-8358-1BD8FA5C1C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 y="711200"/>
            <a:ext cx="2332038" cy="1460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B1C317-8815-43EA-ADC6-063A77BF6B59}"/>
              </a:ext>
            </a:extLst>
          </p:cNvPr>
          <p:cNvSpPr txBox="1"/>
          <p:nvPr/>
        </p:nvSpPr>
        <p:spPr>
          <a:xfrm>
            <a:off x="5384800" y="1295401"/>
            <a:ext cx="5588000" cy="3580147"/>
          </a:xfrm>
          <a:prstGeom prst="rect">
            <a:avLst/>
          </a:prstGeom>
          <a:noFill/>
        </p:spPr>
        <p:txBody>
          <a:bodyPr wrap="square" rtlCol="0">
            <a:spAutoFit/>
          </a:bodyPr>
          <a:lstStyle/>
          <a:p>
            <a:pPr algn="ctr" defTabSz="1219170" eaLnBrk="1" fontAlgn="auto" hangingPunct="1">
              <a:spcBef>
                <a:spcPts val="0"/>
              </a:spcBef>
              <a:spcAft>
                <a:spcPts val="0"/>
              </a:spcAft>
            </a:pPr>
            <a:r>
              <a:rPr lang="en-US" sz="4533" b="0" dirty="0">
                <a:solidFill>
                  <a:srgbClr val="C0504D">
                    <a:lumMod val="50000"/>
                  </a:srgbClr>
                </a:solidFill>
                <a:latin typeface="arialdy)"/>
              </a:rPr>
              <a:t>Building Better Curriculum</a:t>
            </a:r>
          </a:p>
          <a:p>
            <a:pPr algn="ctr" defTabSz="1219170" eaLnBrk="1" fontAlgn="auto" hangingPunct="1">
              <a:spcBef>
                <a:spcPts val="0"/>
              </a:spcBef>
              <a:spcAft>
                <a:spcPts val="0"/>
              </a:spcAft>
            </a:pPr>
            <a:endParaRPr lang="en-US" sz="4533" b="0" dirty="0">
              <a:solidFill>
                <a:srgbClr val="C0504D">
                  <a:lumMod val="50000"/>
                </a:srgbClr>
              </a:solidFill>
              <a:latin typeface="arialdy)"/>
            </a:endParaRPr>
          </a:p>
          <a:p>
            <a:pPr algn="ctr" defTabSz="1219170" eaLnBrk="1" fontAlgn="auto" hangingPunct="1">
              <a:spcBef>
                <a:spcPts val="0"/>
              </a:spcBef>
              <a:spcAft>
                <a:spcPts val="0"/>
              </a:spcAft>
            </a:pPr>
            <a:r>
              <a:rPr lang="en-US" sz="4533" b="0" dirty="0">
                <a:solidFill>
                  <a:srgbClr val="C0504D">
                    <a:lumMod val="50000"/>
                  </a:srgbClr>
                </a:solidFill>
                <a:latin typeface="arialdy)"/>
              </a:rPr>
              <a:t>Service Learning in the Curriculum</a:t>
            </a:r>
          </a:p>
        </p:txBody>
      </p:sp>
    </p:spTree>
    <p:extLst>
      <p:ext uri="{BB962C8B-B14F-4D97-AF65-F5344CB8AC3E}">
        <p14:creationId xmlns:p14="http://schemas.microsoft.com/office/powerpoint/2010/main" val="85585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Disclosures to report</a:t>
            </a:r>
          </a:p>
        </p:txBody>
      </p:sp>
    </p:spTree>
    <p:extLst>
      <p:ext uri="{BB962C8B-B14F-4D97-AF65-F5344CB8AC3E}">
        <p14:creationId xmlns:p14="http://schemas.microsoft.com/office/powerpoint/2010/main" val="2559805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6705-EB4C-445F-9B6B-CE97BF66F0B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2EC49F3-68D3-47F8-A58F-A53F3206C7DD}"/>
              </a:ext>
            </a:extLst>
          </p:cNvPr>
          <p:cNvSpPr>
            <a:spLocks noGrp="1"/>
          </p:cNvSpPr>
          <p:nvPr>
            <p:ph idx="1"/>
          </p:nvPr>
        </p:nvSpPr>
        <p:spPr/>
        <p:txBody>
          <a:bodyPr/>
          <a:lstStyle/>
          <a:p>
            <a:r>
              <a:rPr lang="en-US" dirty="0"/>
              <a:t>Describe the process used at AMC for mapping the curriculum</a:t>
            </a:r>
          </a:p>
          <a:p>
            <a:r>
              <a:rPr lang="en-US" dirty="0"/>
              <a:t>Describe the use of Service Learning Objectives in mapping</a:t>
            </a:r>
          </a:p>
          <a:p>
            <a:r>
              <a:rPr lang="en-US" dirty="0"/>
              <a:t>Describe how this is used in assessment of the curriculum</a:t>
            </a:r>
          </a:p>
          <a:p>
            <a:endParaRPr lang="en-US" dirty="0"/>
          </a:p>
        </p:txBody>
      </p:sp>
    </p:spTree>
    <p:extLst>
      <p:ext uri="{BB962C8B-B14F-4D97-AF65-F5344CB8AC3E}">
        <p14:creationId xmlns:p14="http://schemas.microsoft.com/office/powerpoint/2010/main" val="410067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A2F3-0939-4D61-98D8-8325F4A660C0}"/>
              </a:ext>
            </a:extLst>
          </p:cNvPr>
          <p:cNvSpPr>
            <a:spLocks noGrp="1"/>
          </p:cNvSpPr>
          <p:nvPr>
            <p:ph type="title"/>
          </p:nvPr>
        </p:nvSpPr>
        <p:spPr/>
        <p:txBody>
          <a:bodyPr/>
          <a:lstStyle/>
          <a:p>
            <a:r>
              <a:rPr lang="en-US" dirty="0"/>
              <a:t>AMC Curriculum</a:t>
            </a:r>
          </a:p>
        </p:txBody>
      </p:sp>
      <p:sp>
        <p:nvSpPr>
          <p:cNvPr id="3" name="Content Placeholder 2">
            <a:extLst>
              <a:ext uri="{FF2B5EF4-FFF2-40B4-BE49-F238E27FC236}">
                <a16:creationId xmlns:a16="http://schemas.microsoft.com/office/drawing/2014/main" id="{ABBC9A86-8B70-48C6-A078-136B3781A1FA}"/>
              </a:ext>
            </a:extLst>
          </p:cNvPr>
          <p:cNvSpPr>
            <a:spLocks noGrp="1"/>
          </p:cNvSpPr>
          <p:nvPr>
            <p:ph idx="1"/>
          </p:nvPr>
        </p:nvSpPr>
        <p:spPr>
          <a:xfrm>
            <a:off x="609600" y="1092201"/>
            <a:ext cx="10972800" cy="5491161"/>
          </a:xfrm>
        </p:spPr>
        <p:txBody>
          <a:bodyPr>
            <a:normAutofit fontScale="85000" lnSpcReduction="20000"/>
          </a:bodyPr>
          <a:lstStyle/>
          <a:p>
            <a:r>
              <a:rPr lang="en-US" dirty="0"/>
              <a:t>2 years pre-clinical</a:t>
            </a:r>
          </a:p>
          <a:p>
            <a:pPr lvl="1"/>
            <a:r>
              <a:rPr lang="en-US" dirty="0"/>
              <a:t>Organ system based, integrative</a:t>
            </a:r>
          </a:p>
          <a:p>
            <a:pPr lvl="1"/>
            <a:r>
              <a:rPr lang="en-US" dirty="0"/>
              <a:t>Year 1 normal with clinical vignettes</a:t>
            </a:r>
          </a:p>
          <a:p>
            <a:pPr lvl="1"/>
            <a:r>
              <a:rPr lang="en-US" dirty="0"/>
              <a:t>Year 2 abnormal</a:t>
            </a:r>
          </a:p>
          <a:p>
            <a:r>
              <a:rPr lang="en-US" dirty="0"/>
              <a:t>2 years clinical</a:t>
            </a:r>
          </a:p>
          <a:p>
            <a:pPr lvl="1"/>
            <a:r>
              <a:rPr lang="en-US" dirty="0"/>
              <a:t>Year 3 core clerkships</a:t>
            </a:r>
          </a:p>
          <a:p>
            <a:pPr lvl="1"/>
            <a:r>
              <a:rPr lang="en-US" dirty="0"/>
              <a:t>Year 4 electives</a:t>
            </a:r>
          </a:p>
          <a:p>
            <a:r>
              <a:rPr lang="en-US" dirty="0"/>
              <a:t>Longitudinal themes throughout the 4 years</a:t>
            </a:r>
          </a:p>
          <a:p>
            <a:pPr lvl="1"/>
            <a:r>
              <a:rPr lang="en-US" dirty="0"/>
              <a:t>Evidence Based Health Care</a:t>
            </a:r>
          </a:p>
          <a:p>
            <a:pPr lvl="1"/>
            <a:r>
              <a:rPr lang="en-US" dirty="0"/>
              <a:t>Ethics/legal</a:t>
            </a:r>
          </a:p>
          <a:p>
            <a:pPr lvl="1"/>
            <a:r>
              <a:rPr lang="en-US" dirty="0"/>
              <a:t>Informatics</a:t>
            </a:r>
          </a:p>
          <a:p>
            <a:pPr lvl="1"/>
            <a:r>
              <a:rPr lang="en-US" dirty="0"/>
              <a:t>Nutrition</a:t>
            </a:r>
          </a:p>
          <a:p>
            <a:pPr lvl="1"/>
            <a:endParaRPr lang="en-US" dirty="0"/>
          </a:p>
        </p:txBody>
      </p:sp>
    </p:spTree>
    <p:extLst>
      <p:ext uri="{BB962C8B-B14F-4D97-AF65-F5344CB8AC3E}">
        <p14:creationId xmlns:p14="http://schemas.microsoft.com/office/powerpoint/2010/main" val="242295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59D9-68BC-443F-9F32-90F2749A8FEB}"/>
              </a:ext>
            </a:extLst>
          </p:cNvPr>
          <p:cNvSpPr>
            <a:spLocks noGrp="1"/>
          </p:cNvSpPr>
          <p:nvPr>
            <p:ph type="title"/>
          </p:nvPr>
        </p:nvSpPr>
        <p:spPr/>
        <p:txBody>
          <a:bodyPr/>
          <a:lstStyle/>
          <a:p>
            <a:r>
              <a:rPr lang="en-US" dirty="0"/>
              <a:t>Service Learning at AMC</a:t>
            </a:r>
          </a:p>
        </p:txBody>
      </p:sp>
      <p:sp>
        <p:nvSpPr>
          <p:cNvPr id="3" name="Content Placeholder 2">
            <a:extLst>
              <a:ext uri="{FF2B5EF4-FFF2-40B4-BE49-F238E27FC236}">
                <a16:creationId xmlns:a16="http://schemas.microsoft.com/office/drawing/2014/main" id="{35B9D80F-39E2-4B4E-B7EA-2ED606717E71}"/>
              </a:ext>
            </a:extLst>
          </p:cNvPr>
          <p:cNvSpPr>
            <a:spLocks noGrp="1"/>
          </p:cNvSpPr>
          <p:nvPr>
            <p:ph idx="1"/>
          </p:nvPr>
        </p:nvSpPr>
        <p:spPr/>
        <p:txBody>
          <a:bodyPr>
            <a:normAutofit lnSpcReduction="10000"/>
          </a:bodyPr>
          <a:lstStyle/>
          <a:p>
            <a:r>
              <a:rPr lang="en-US" dirty="0"/>
              <a:t>During Orientation</a:t>
            </a:r>
          </a:p>
          <a:p>
            <a:pPr lvl="1"/>
            <a:r>
              <a:rPr lang="en-US" dirty="0"/>
              <a:t>Lecture about Service Learning and Community Engagement</a:t>
            </a:r>
          </a:p>
          <a:p>
            <a:pPr lvl="1"/>
            <a:r>
              <a:rPr lang="en-US" dirty="0"/>
              <a:t>Full Day ‘Immersion Event’</a:t>
            </a:r>
          </a:p>
          <a:p>
            <a:r>
              <a:rPr lang="en-US" dirty="0"/>
              <a:t>Requirements for all students</a:t>
            </a:r>
          </a:p>
          <a:p>
            <a:pPr lvl="1"/>
            <a:r>
              <a:rPr lang="en-US" dirty="0"/>
              <a:t>40 hours of Service Learning with reflection</a:t>
            </a:r>
          </a:p>
          <a:p>
            <a:pPr lvl="1"/>
            <a:r>
              <a:rPr lang="en-US" dirty="0"/>
              <a:t>Over 20 different programs</a:t>
            </a:r>
          </a:p>
          <a:p>
            <a:pPr lvl="1"/>
            <a:r>
              <a:rPr lang="en-US" dirty="0"/>
              <a:t>2-3 Days of Service throughout the year</a:t>
            </a:r>
          </a:p>
        </p:txBody>
      </p:sp>
    </p:spTree>
    <p:extLst>
      <p:ext uri="{BB962C8B-B14F-4D97-AF65-F5344CB8AC3E}">
        <p14:creationId xmlns:p14="http://schemas.microsoft.com/office/powerpoint/2010/main" val="3008904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CCEB-3592-46F0-9C3A-9CEE4620BE8D}"/>
              </a:ext>
            </a:extLst>
          </p:cNvPr>
          <p:cNvSpPr>
            <a:spLocks noGrp="1"/>
          </p:cNvSpPr>
          <p:nvPr>
            <p:ph type="title"/>
          </p:nvPr>
        </p:nvSpPr>
        <p:spPr/>
        <p:txBody>
          <a:bodyPr/>
          <a:lstStyle/>
          <a:p>
            <a:r>
              <a:rPr lang="en-US" dirty="0"/>
              <a:t>Service Learning Integrated into the Curriculum</a:t>
            </a:r>
          </a:p>
        </p:txBody>
      </p:sp>
      <p:sp>
        <p:nvSpPr>
          <p:cNvPr id="3" name="Content Placeholder 2">
            <a:extLst>
              <a:ext uri="{FF2B5EF4-FFF2-40B4-BE49-F238E27FC236}">
                <a16:creationId xmlns:a16="http://schemas.microsoft.com/office/drawing/2014/main" id="{EE791B3B-2A6C-424B-9082-0DFB74DF8C75}"/>
              </a:ext>
            </a:extLst>
          </p:cNvPr>
          <p:cNvSpPr>
            <a:spLocks noGrp="1"/>
          </p:cNvSpPr>
          <p:nvPr>
            <p:ph idx="1"/>
          </p:nvPr>
        </p:nvSpPr>
        <p:spPr/>
        <p:txBody>
          <a:bodyPr/>
          <a:lstStyle/>
          <a:p>
            <a:r>
              <a:rPr lang="en-US" dirty="0"/>
              <a:t>Service Learning is a curricular component</a:t>
            </a:r>
          </a:p>
          <a:p>
            <a:r>
              <a:rPr lang="en-US" dirty="0"/>
              <a:t>Service Learning faculty</a:t>
            </a:r>
          </a:p>
          <a:p>
            <a:pPr lvl="1"/>
            <a:r>
              <a:rPr lang="en-US" dirty="0"/>
              <a:t>Dr. Ingrid Allard, Associate Dean</a:t>
            </a:r>
          </a:p>
          <a:p>
            <a:pPr lvl="1"/>
            <a:r>
              <a:rPr lang="en-US" dirty="0"/>
              <a:t>Marva Richards, MPH</a:t>
            </a:r>
          </a:p>
          <a:p>
            <a:pPr lvl="1"/>
            <a:r>
              <a:rPr lang="en-US" dirty="0"/>
              <a:t>Kara Burke, MPH</a:t>
            </a:r>
          </a:p>
          <a:p>
            <a:r>
              <a:rPr lang="en-US" dirty="0"/>
              <a:t>Invited to present material at pre-clinical and clinical faculty meetings</a:t>
            </a:r>
          </a:p>
        </p:txBody>
      </p:sp>
    </p:spTree>
    <p:extLst>
      <p:ext uri="{BB962C8B-B14F-4D97-AF65-F5344CB8AC3E}">
        <p14:creationId xmlns:p14="http://schemas.microsoft.com/office/powerpoint/2010/main" val="398131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F144-46AD-4370-8A00-954852975ED6}"/>
              </a:ext>
            </a:extLst>
          </p:cNvPr>
          <p:cNvSpPr>
            <a:spLocks noGrp="1"/>
          </p:cNvSpPr>
          <p:nvPr>
            <p:ph type="title"/>
          </p:nvPr>
        </p:nvSpPr>
        <p:spPr/>
        <p:txBody>
          <a:bodyPr/>
          <a:lstStyle/>
          <a:p>
            <a:r>
              <a:rPr lang="en-US" dirty="0"/>
              <a:t>Curriculum Database</a:t>
            </a:r>
          </a:p>
        </p:txBody>
      </p:sp>
      <p:sp>
        <p:nvSpPr>
          <p:cNvPr id="3" name="Content Placeholder 2">
            <a:extLst>
              <a:ext uri="{FF2B5EF4-FFF2-40B4-BE49-F238E27FC236}">
                <a16:creationId xmlns:a16="http://schemas.microsoft.com/office/drawing/2014/main" id="{69B51836-DAED-4E04-ABF3-10B19905E872}"/>
              </a:ext>
            </a:extLst>
          </p:cNvPr>
          <p:cNvSpPr>
            <a:spLocks noGrp="1"/>
          </p:cNvSpPr>
          <p:nvPr>
            <p:ph idx="1"/>
          </p:nvPr>
        </p:nvSpPr>
        <p:spPr/>
        <p:txBody>
          <a:bodyPr>
            <a:normAutofit fontScale="92500" lnSpcReduction="10000"/>
          </a:bodyPr>
          <a:lstStyle/>
          <a:p>
            <a:r>
              <a:rPr lang="en-US" dirty="0"/>
              <a:t>Originally used </a:t>
            </a:r>
            <a:r>
              <a:rPr lang="en-US" dirty="0" err="1"/>
              <a:t>CurrMIT</a:t>
            </a:r>
            <a:r>
              <a:rPr lang="en-US" dirty="0"/>
              <a:t> at AAMC</a:t>
            </a:r>
          </a:p>
          <a:p>
            <a:r>
              <a:rPr lang="en-US" dirty="0"/>
              <a:t>Current database developed by Michael Acadia at George Washington University in 2006-2007</a:t>
            </a:r>
          </a:p>
          <a:p>
            <a:pPr lvl="1"/>
            <a:r>
              <a:rPr lang="en-US" dirty="0"/>
              <a:t>Used for both Medical and Graduate Curriculum</a:t>
            </a:r>
          </a:p>
          <a:p>
            <a:pPr lvl="1"/>
            <a:r>
              <a:rPr lang="en-US" dirty="0"/>
              <a:t>Accessible by faculty, students and staff</a:t>
            </a:r>
          </a:p>
          <a:p>
            <a:r>
              <a:rPr lang="en-US" dirty="0"/>
              <a:t>Data is copied every year and then updates are made throughout the year</a:t>
            </a:r>
          </a:p>
          <a:p>
            <a:pPr lvl="1"/>
            <a:r>
              <a:rPr lang="en-US" dirty="0"/>
              <a:t>All course directors review database entries</a:t>
            </a:r>
          </a:p>
          <a:p>
            <a:endParaRPr lang="en-US" dirty="0"/>
          </a:p>
        </p:txBody>
      </p:sp>
    </p:spTree>
    <p:extLst>
      <p:ext uri="{BB962C8B-B14F-4D97-AF65-F5344CB8AC3E}">
        <p14:creationId xmlns:p14="http://schemas.microsoft.com/office/powerpoint/2010/main" val="411662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07F4-9691-4BC4-A68D-EA12474F9EDC}"/>
              </a:ext>
            </a:extLst>
          </p:cNvPr>
          <p:cNvSpPr>
            <a:spLocks noGrp="1"/>
          </p:cNvSpPr>
          <p:nvPr>
            <p:ph type="title"/>
          </p:nvPr>
        </p:nvSpPr>
        <p:spPr/>
        <p:txBody>
          <a:bodyPr/>
          <a:lstStyle/>
          <a:p>
            <a:r>
              <a:rPr lang="en-US" dirty="0"/>
              <a:t>Service Learning and Curriculum Database</a:t>
            </a:r>
          </a:p>
        </p:txBody>
      </p:sp>
      <p:sp>
        <p:nvSpPr>
          <p:cNvPr id="3" name="Content Placeholder 2">
            <a:extLst>
              <a:ext uri="{FF2B5EF4-FFF2-40B4-BE49-F238E27FC236}">
                <a16:creationId xmlns:a16="http://schemas.microsoft.com/office/drawing/2014/main" id="{526542EF-8325-4031-B92D-0EA6B648EE5A}"/>
              </a:ext>
            </a:extLst>
          </p:cNvPr>
          <p:cNvSpPr>
            <a:spLocks noGrp="1"/>
          </p:cNvSpPr>
          <p:nvPr>
            <p:ph idx="1"/>
          </p:nvPr>
        </p:nvSpPr>
        <p:spPr/>
        <p:txBody>
          <a:bodyPr/>
          <a:lstStyle/>
          <a:p>
            <a:r>
              <a:rPr lang="en-US" dirty="0"/>
              <a:t>Service Learning Programs are objective driven</a:t>
            </a:r>
          </a:p>
          <a:p>
            <a:r>
              <a:rPr lang="en-US" dirty="0"/>
              <a:t>Mapped in the Curriculum Database</a:t>
            </a:r>
          </a:p>
          <a:p>
            <a:pPr lvl="1"/>
            <a:r>
              <a:rPr lang="en-US" dirty="0"/>
              <a:t>Program Objectives</a:t>
            </a:r>
          </a:p>
          <a:p>
            <a:pPr lvl="1"/>
            <a:r>
              <a:rPr lang="en-US" dirty="0"/>
              <a:t>Theme Objectives</a:t>
            </a:r>
          </a:p>
        </p:txBody>
      </p:sp>
    </p:spTree>
    <p:extLst>
      <p:ext uri="{BB962C8B-B14F-4D97-AF65-F5344CB8AC3E}">
        <p14:creationId xmlns:p14="http://schemas.microsoft.com/office/powerpoint/2010/main" val="64900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a:extLst>
              <a:ext uri="{FF2B5EF4-FFF2-40B4-BE49-F238E27FC236}">
                <a16:creationId xmlns:a16="http://schemas.microsoft.com/office/drawing/2014/main" id="{C3DC8F1B-798E-4399-8505-04DEBF973B8C}"/>
              </a:ext>
            </a:extLst>
          </p:cNvPr>
          <p:cNvSpPr txBox="1">
            <a:spLocks/>
          </p:cNvSpPr>
          <p:nvPr/>
        </p:nvSpPr>
        <p:spPr bwMode="auto">
          <a:xfrm>
            <a:off x="25400" y="1766888"/>
            <a:ext cx="12166600" cy="3235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700" b="0" i="0" u="sng" strike="noStrike" kern="1200" cap="none" spc="0" normalizeH="0" baseline="0" noProof="0" dirty="0">
                <a:ln>
                  <a:noFill/>
                </a:ln>
                <a:solidFill>
                  <a:srgbClr val="E7AE02"/>
                </a:solidFill>
                <a:effectLst/>
                <a:uLnTx/>
                <a:uFillTx/>
                <a:latin typeface="Big Caslon Medium"/>
                <a:ea typeface="Big Caslon Medium"/>
                <a:cs typeface="Big Caslon Medium"/>
              </a:rPr>
              <a:t>Disclosures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3800" b="0" i="0" u="none" strike="noStrike" kern="1200" cap="none" spc="0" normalizeH="0" baseline="0" noProof="0" dirty="0">
              <a:ln>
                <a:noFill/>
              </a:ln>
              <a:solidFill>
                <a:srgbClr val="E7AE02"/>
              </a:solidFill>
              <a:effectLst/>
              <a:uLnTx/>
              <a:uFillTx/>
              <a:latin typeface="Big Caslon Medium"/>
              <a:ea typeface="Big Caslon Medium"/>
              <a:cs typeface="Big Caslon Medium"/>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We are not receiving financial compensation for this presentation.</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E7AE02"/>
              </a:solidFill>
              <a:effectLst/>
              <a:uLnTx/>
              <a:uFillTx/>
              <a:latin typeface="Big Caslon Medium"/>
              <a:ea typeface="Big Caslon Medium"/>
              <a:cs typeface="Big Caslon Medium"/>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E7AE02"/>
                </a:solidFill>
                <a:effectLst/>
                <a:uLnTx/>
                <a:uFillTx/>
                <a:latin typeface="Big Caslon Medium"/>
                <a:ea typeface="Big Caslon Medium"/>
                <a:cs typeface="Big Caslon Medium"/>
              </a:rPr>
              <a:t>We have no relationships with for-profit or not-for-profit organizations/corporations.</a:t>
            </a:r>
          </a:p>
        </p:txBody>
      </p:sp>
      <p:pic>
        <p:nvPicPr>
          <p:cNvPr id="16386" name="Picture 1">
            <a:extLst>
              <a:ext uri="{FF2B5EF4-FFF2-40B4-BE49-F238E27FC236}">
                <a16:creationId xmlns:a16="http://schemas.microsoft.com/office/drawing/2014/main" id="{1F87AB73-6E51-442E-9362-F3EB36C761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446088"/>
            <a:ext cx="16621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007DE-CB00-4C4E-9DF7-3402D90DB8F7}"/>
              </a:ext>
            </a:extLst>
          </p:cNvPr>
          <p:cNvPicPr>
            <a:picLocks noChangeAspect="1"/>
          </p:cNvPicPr>
          <p:nvPr/>
        </p:nvPicPr>
        <p:blipFill>
          <a:blip r:embed="rId2"/>
          <a:stretch>
            <a:fillRect/>
          </a:stretch>
        </p:blipFill>
        <p:spPr>
          <a:xfrm>
            <a:off x="609600" y="49305"/>
            <a:ext cx="10618587" cy="6858000"/>
          </a:xfrm>
          <a:prstGeom prst="rect">
            <a:avLst/>
          </a:prstGeom>
        </p:spPr>
      </p:pic>
    </p:spTree>
    <p:extLst>
      <p:ext uri="{BB962C8B-B14F-4D97-AF65-F5344CB8AC3E}">
        <p14:creationId xmlns:p14="http://schemas.microsoft.com/office/powerpoint/2010/main" val="382517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D8084-57CD-446A-9332-78725A563E5E}"/>
              </a:ext>
            </a:extLst>
          </p:cNvPr>
          <p:cNvPicPr>
            <a:picLocks noChangeAspect="1"/>
          </p:cNvPicPr>
          <p:nvPr/>
        </p:nvPicPr>
        <p:blipFill>
          <a:blip r:embed="rId2"/>
          <a:stretch>
            <a:fillRect/>
          </a:stretch>
        </p:blipFill>
        <p:spPr>
          <a:xfrm>
            <a:off x="1615692" y="0"/>
            <a:ext cx="8960617" cy="6858000"/>
          </a:xfrm>
          <a:prstGeom prst="rect">
            <a:avLst/>
          </a:prstGeom>
        </p:spPr>
      </p:pic>
    </p:spTree>
    <p:extLst>
      <p:ext uri="{BB962C8B-B14F-4D97-AF65-F5344CB8AC3E}">
        <p14:creationId xmlns:p14="http://schemas.microsoft.com/office/powerpoint/2010/main" val="3569827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A4B70-ACC2-447D-821B-D8443C708F9A}"/>
              </a:ext>
            </a:extLst>
          </p:cNvPr>
          <p:cNvPicPr>
            <a:picLocks noChangeAspect="1"/>
          </p:cNvPicPr>
          <p:nvPr/>
        </p:nvPicPr>
        <p:blipFill>
          <a:blip r:embed="rId2"/>
          <a:stretch>
            <a:fillRect/>
          </a:stretch>
        </p:blipFill>
        <p:spPr>
          <a:xfrm>
            <a:off x="-2988" y="76200"/>
            <a:ext cx="12192000" cy="5404800"/>
          </a:xfrm>
          <a:prstGeom prst="rect">
            <a:avLst/>
          </a:prstGeom>
        </p:spPr>
      </p:pic>
    </p:spTree>
    <p:extLst>
      <p:ext uri="{BB962C8B-B14F-4D97-AF65-F5344CB8AC3E}">
        <p14:creationId xmlns:p14="http://schemas.microsoft.com/office/powerpoint/2010/main" val="3076029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05A9B-BFFA-48F1-9E60-E7992DB1EDC9}"/>
              </a:ext>
            </a:extLst>
          </p:cNvPr>
          <p:cNvPicPr>
            <a:picLocks noChangeAspect="1"/>
          </p:cNvPicPr>
          <p:nvPr/>
        </p:nvPicPr>
        <p:blipFill>
          <a:blip r:embed="rId2"/>
          <a:stretch>
            <a:fillRect/>
          </a:stretch>
        </p:blipFill>
        <p:spPr>
          <a:xfrm>
            <a:off x="525931" y="376352"/>
            <a:ext cx="11277600" cy="614248"/>
          </a:xfrm>
          <a:prstGeom prst="rect">
            <a:avLst/>
          </a:prstGeom>
        </p:spPr>
      </p:pic>
      <p:pic>
        <p:nvPicPr>
          <p:cNvPr id="3" name="Picture 2">
            <a:extLst>
              <a:ext uri="{FF2B5EF4-FFF2-40B4-BE49-F238E27FC236}">
                <a16:creationId xmlns:a16="http://schemas.microsoft.com/office/drawing/2014/main" id="{D1232161-7092-46D0-86E5-70EE7FCDAEA8}"/>
              </a:ext>
            </a:extLst>
          </p:cNvPr>
          <p:cNvPicPr>
            <a:picLocks noChangeAspect="1"/>
          </p:cNvPicPr>
          <p:nvPr/>
        </p:nvPicPr>
        <p:blipFill>
          <a:blip r:embed="rId3"/>
          <a:stretch>
            <a:fillRect/>
          </a:stretch>
        </p:blipFill>
        <p:spPr>
          <a:xfrm>
            <a:off x="508000" y="990600"/>
            <a:ext cx="11277600" cy="614248"/>
          </a:xfrm>
          <a:prstGeom prst="rect">
            <a:avLst/>
          </a:prstGeom>
        </p:spPr>
      </p:pic>
      <p:pic>
        <p:nvPicPr>
          <p:cNvPr id="4" name="Picture 3">
            <a:extLst>
              <a:ext uri="{FF2B5EF4-FFF2-40B4-BE49-F238E27FC236}">
                <a16:creationId xmlns:a16="http://schemas.microsoft.com/office/drawing/2014/main" id="{6C9C9D9D-DD69-4416-803F-89840D5CA6CC}"/>
              </a:ext>
            </a:extLst>
          </p:cNvPr>
          <p:cNvPicPr>
            <a:picLocks noChangeAspect="1"/>
          </p:cNvPicPr>
          <p:nvPr/>
        </p:nvPicPr>
        <p:blipFill>
          <a:blip r:embed="rId4"/>
          <a:stretch>
            <a:fillRect/>
          </a:stretch>
        </p:blipFill>
        <p:spPr>
          <a:xfrm>
            <a:off x="397435" y="2219096"/>
            <a:ext cx="11379200" cy="3385547"/>
          </a:xfrm>
          <a:prstGeom prst="rect">
            <a:avLst/>
          </a:prstGeom>
        </p:spPr>
      </p:pic>
    </p:spTree>
    <p:extLst>
      <p:ext uri="{BB962C8B-B14F-4D97-AF65-F5344CB8AC3E}">
        <p14:creationId xmlns:p14="http://schemas.microsoft.com/office/powerpoint/2010/main" val="644206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446B-AAFF-4760-BA4A-A0DBC3C13FEF}"/>
              </a:ext>
            </a:extLst>
          </p:cNvPr>
          <p:cNvSpPr>
            <a:spLocks noGrp="1"/>
          </p:cNvSpPr>
          <p:nvPr>
            <p:ph type="title"/>
          </p:nvPr>
        </p:nvSpPr>
        <p:spPr/>
        <p:txBody>
          <a:bodyPr/>
          <a:lstStyle/>
          <a:p>
            <a:r>
              <a:rPr lang="en-US" dirty="0"/>
              <a:t>Curriculum Assessment</a:t>
            </a:r>
          </a:p>
        </p:txBody>
      </p:sp>
      <p:sp>
        <p:nvSpPr>
          <p:cNvPr id="3" name="Content Placeholder 2">
            <a:extLst>
              <a:ext uri="{FF2B5EF4-FFF2-40B4-BE49-F238E27FC236}">
                <a16:creationId xmlns:a16="http://schemas.microsoft.com/office/drawing/2014/main" id="{43387FE3-55B8-4B64-8292-452746E8CC0E}"/>
              </a:ext>
            </a:extLst>
          </p:cNvPr>
          <p:cNvSpPr>
            <a:spLocks noGrp="1"/>
          </p:cNvSpPr>
          <p:nvPr>
            <p:ph idx="1"/>
          </p:nvPr>
        </p:nvSpPr>
        <p:spPr/>
        <p:txBody>
          <a:bodyPr>
            <a:normAutofit/>
          </a:bodyPr>
          <a:lstStyle/>
          <a:p>
            <a:r>
              <a:rPr lang="en-US" dirty="0"/>
              <a:t>Service Learning is evaluated every 3 years</a:t>
            </a:r>
          </a:p>
          <a:p>
            <a:pPr lvl="1"/>
            <a:r>
              <a:rPr lang="en-US" dirty="0"/>
              <a:t>Every year in the overall 4 year report</a:t>
            </a:r>
          </a:p>
          <a:p>
            <a:r>
              <a:rPr lang="en-US" dirty="0"/>
              <a:t>Reports generated from the curriculum database allows the assessment team to have current data to track different topics.</a:t>
            </a:r>
          </a:p>
          <a:p>
            <a:r>
              <a:rPr lang="en-US" dirty="0"/>
              <a:t>Service Learning leaders submit an end of year report with student and program evaluation</a:t>
            </a:r>
          </a:p>
        </p:txBody>
      </p:sp>
    </p:spTree>
    <p:extLst>
      <p:ext uri="{BB962C8B-B14F-4D97-AF65-F5344CB8AC3E}">
        <p14:creationId xmlns:p14="http://schemas.microsoft.com/office/powerpoint/2010/main" val="3818757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EABA-1414-4B4A-9631-FBECC2C59339}"/>
              </a:ext>
            </a:extLst>
          </p:cNvPr>
          <p:cNvSpPr>
            <a:spLocks noGrp="1"/>
          </p:cNvSpPr>
          <p:nvPr>
            <p:ph type="title"/>
          </p:nvPr>
        </p:nvSpPr>
        <p:spPr/>
        <p:txBody>
          <a:bodyPr/>
          <a:lstStyle/>
          <a:p>
            <a:r>
              <a:rPr lang="en-US" dirty="0"/>
              <a:t>Use of the Data</a:t>
            </a:r>
          </a:p>
        </p:txBody>
      </p:sp>
      <p:sp>
        <p:nvSpPr>
          <p:cNvPr id="3" name="Content Placeholder 2">
            <a:extLst>
              <a:ext uri="{FF2B5EF4-FFF2-40B4-BE49-F238E27FC236}">
                <a16:creationId xmlns:a16="http://schemas.microsoft.com/office/drawing/2014/main" id="{9AA17183-884A-4B94-86A1-B82741E9851A}"/>
              </a:ext>
            </a:extLst>
          </p:cNvPr>
          <p:cNvSpPr>
            <a:spLocks noGrp="1"/>
          </p:cNvSpPr>
          <p:nvPr>
            <p:ph idx="1"/>
          </p:nvPr>
        </p:nvSpPr>
        <p:spPr/>
        <p:txBody>
          <a:bodyPr>
            <a:normAutofit/>
          </a:bodyPr>
          <a:lstStyle/>
          <a:p>
            <a:r>
              <a:rPr lang="en-US" dirty="0"/>
              <a:t>Faculty</a:t>
            </a:r>
          </a:p>
          <a:p>
            <a:pPr lvl="1"/>
            <a:r>
              <a:rPr lang="en-US" dirty="0"/>
              <a:t>Continue to integrate service learning with the curriculum</a:t>
            </a:r>
          </a:p>
          <a:p>
            <a:pPr lvl="1"/>
            <a:r>
              <a:rPr lang="en-US" dirty="0"/>
              <a:t>Look for opportunities to increase integrations</a:t>
            </a:r>
          </a:p>
          <a:p>
            <a:r>
              <a:rPr lang="en-US" dirty="0"/>
              <a:t>Students</a:t>
            </a:r>
          </a:p>
          <a:p>
            <a:pPr lvl="1"/>
            <a:r>
              <a:rPr lang="en-US" dirty="0"/>
              <a:t>Learn where service learning fits into the pre-clinical curriculum</a:t>
            </a:r>
          </a:p>
        </p:txBody>
      </p:sp>
    </p:spTree>
    <p:extLst>
      <p:ext uri="{BB962C8B-B14F-4D97-AF65-F5344CB8AC3E}">
        <p14:creationId xmlns:p14="http://schemas.microsoft.com/office/powerpoint/2010/main" val="315084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CB38-AFC0-4793-8E90-2E3483F5D53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E4A3E8DD-B77F-4F97-9FC3-77A847DBC8A6}"/>
              </a:ext>
            </a:extLst>
          </p:cNvPr>
          <p:cNvSpPr>
            <a:spLocks noGrp="1"/>
          </p:cNvSpPr>
          <p:nvPr>
            <p:ph idx="1"/>
          </p:nvPr>
        </p:nvSpPr>
        <p:spPr/>
        <p:txBody>
          <a:bodyPr>
            <a:normAutofit/>
          </a:bodyPr>
          <a:lstStyle/>
          <a:p>
            <a:r>
              <a:rPr lang="en-US" dirty="0"/>
              <a:t>As new programs are developed, finding intentional integration in the curriculum</a:t>
            </a:r>
          </a:p>
          <a:p>
            <a:r>
              <a:rPr lang="en-US" dirty="0"/>
              <a:t>Integrating into the Clinical Curriculum</a:t>
            </a:r>
          </a:p>
          <a:p>
            <a:r>
              <a:rPr lang="en-US" dirty="0"/>
              <a:t>Continuing to identify needs of the community </a:t>
            </a:r>
          </a:p>
        </p:txBody>
      </p:sp>
    </p:spTree>
    <p:extLst>
      <p:ext uri="{BB962C8B-B14F-4D97-AF65-F5344CB8AC3E}">
        <p14:creationId xmlns:p14="http://schemas.microsoft.com/office/powerpoint/2010/main" val="2083598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1E33-223D-43BF-8738-2C1974682A5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DC7638A-FB28-443C-AA10-A8688A9B8133}"/>
              </a:ext>
            </a:extLst>
          </p:cNvPr>
          <p:cNvSpPr>
            <a:spLocks noGrp="1"/>
          </p:cNvSpPr>
          <p:nvPr>
            <p:ph idx="1"/>
          </p:nvPr>
        </p:nvSpPr>
        <p:spPr/>
        <p:txBody>
          <a:bodyPr/>
          <a:lstStyle/>
          <a:p>
            <a:r>
              <a:rPr lang="en-US" dirty="0"/>
              <a:t>Feel free to contact me:</a:t>
            </a:r>
          </a:p>
          <a:p>
            <a:pPr marL="533387" lvl="1" indent="0">
              <a:buNone/>
            </a:pPr>
            <a:r>
              <a:rPr lang="en-US" dirty="0"/>
              <a:t>Rebecca Keller, PhD</a:t>
            </a:r>
          </a:p>
          <a:p>
            <a:pPr marL="533387" lvl="1" indent="0">
              <a:buNone/>
            </a:pPr>
            <a:r>
              <a:rPr lang="en-US" dirty="0"/>
              <a:t>Albany Medical College</a:t>
            </a:r>
          </a:p>
          <a:p>
            <a:pPr marL="533387" lvl="1" indent="0">
              <a:buNone/>
            </a:pPr>
            <a:r>
              <a:rPr lang="en-US" dirty="0"/>
              <a:t>Asst Dean, Medical Education</a:t>
            </a:r>
          </a:p>
          <a:p>
            <a:pPr marL="533387" lvl="1" indent="0">
              <a:buNone/>
            </a:pPr>
            <a:r>
              <a:rPr lang="en-US" dirty="0"/>
              <a:t>Professor, Molecular and Cellular Physiology</a:t>
            </a:r>
          </a:p>
          <a:p>
            <a:pPr marL="533387" lvl="1" indent="0">
              <a:buNone/>
            </a:pPr>
            <a:r>
              <a:rPr lang="en-US" dirty="0">
                <a:hlinkClick r:id="rId2"/>
              </a:rPr>
              <a:t>kellerre@amc.edu</a:t>
            </a:r>
            <a:endParaRPr lang="en-US" dirty="0"/>
          </a:p>
          <a:p>
            <a:pPr marL="533387" lvl="1" indent="0">
              <a:buNone/>
            </a:pPr>
            <a:r>
              <a:rPr lang="en-US" dirty="0"/>
              <a:t>(518) 262-8105</a:t>
            </a:r>
          </a:p>
        </p:txBody>
      </p:sp>
    </p:spTree>
    <p:extLst>
      <p:ext uri="{BB962C8B-B14F-4D97-AF65-F5344CB8AC3E}">
        <p14:creationId xmlns:p14="http://schemas.microsoft.com/office/powerpoint/2010/main" val="2123476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Thank you and we will see you next month!</a:t>
            </a:r>
          </a:p>
        </p:txBody>
      </p:sp>
      <p:sp>
        <p:nvSpPr>
          <p:cNvPr id="4" name="Slide Number Placeholder 3"/>
          <p:cNvSpPr>
            <a:spLocks noGrp="1"/>
          </p:cNvSpPr>
          <p:nvPr>
            <p:ph type="sldNum" sz="quarter" idx="4"/>
          </p:nvPr>
        </p:nvSpPr>
        <p:spPr/>
        <p:txBody>
          <a:bodyPr/>
          <a:lstStyle/>
          <a:p>
            <a:pPr>
              <a:defRPr/>
            </a:pPr>
            <a:fld id="{F5D3FE59-4284-2A45-929E-71D2CB10F5B4}" type="slidenum">
              <a:rPr lang="en-US" smtClean="0"/>
              <a:pPr>
                <a:defRPr/>
              </a:pPr>
              <a:t>38</a:t>
            </a:fld>
            <a:endParaRPr lang="en-US" dirty="0"/>
          </a:p>
        </p:txBody>
      </p:sp>
      <p:sp>
        <p:nvSpPr>
          <p:cNvPr id="2" name="Content Placeholder 1">
            <a:extLst>
              <a:ext uri="{FF2B5EF4-FFF2-40B4-BE49-F238E27FC236}">
                <a16:creationId xmlns:a16="http://schemas.microsoft.com/office/drawing/2014/main" id="{826B7A5F-6D85-4199-A32E-EF7C1E1AFD8D}"/>
              </a:ext>
            </a:extLst>
          </p:cNvPr>
          <p:cNvSpPr>
            <a:spLocks noGrp="1"/>
          </p:cNvSpPr>
          <p:nvPr>
            <p:ph idx="1"/>
          </p:nvPr>
        </p:nvSpPr>
        <p:spPr>
          <a:xfrm>
            <a:off x="251275" y="1139537"/>
            <a:ext cx="11689450" cy="1641075"/>
          </a:xfrm>
        </p:spPr>
        <p:txBody>
          <a:bodyPr/>
          <a:lstStyle/>
          <a:p>
            <a:pPr algn="ctr"/>
            <a:r>
              <a:rPr lang="en-US" dirty="0"/>
              <a:t>Please register for next month’s </a:t>
            </a:r>
          </a:p>
          <a:p>
            <a:pPr algn="ctr"/>
            <a:r>
              <a:rPr lang="en-US" dirty="0"/>
              <a:t>Building Better Curriculum Webinar Series on </a:t>
            </a:r>
          </a:p>
          <a:p>
            <a:pPr algn="ctr"/>
            <a:r>
              <a:rPr lang="en-US" dirty="0"/>
              <a:t>Wednesday, October 9, 2019 at 1:00 pm EST.</a:t>
            </a:r>
          </a:p>
        </p:txBody>
      </p:sp>
      <p:sp>
        <p:nvSpPr>
          <p:cNvPr id="5" name="Rectangle 4">
            <a:extLst>
              <a:ext uri="{FF2B5EF4-FFF2-40B4-BE49-F238E27FC236}">
                <a16:creationId xmlns:a16="http://schemas.microsoft.com/office/drawing/2014/main" id="{697881CA-3594-4E98-987E-B12174CE552D}"/>
              </a:ext>
            </a:extLst>
          </p:cNvPr>
          <p:cNvSpPr/>
          <p:nvPr/>
        </p:nvSpPr>
        <p:spPr>
          <a:xfrm>
            <a:off x="546729" y="5523978"/>
            <a:ext cx="11098542" cy="707886"/>
          </a:xfrm>
          <a:prstGeom prst="rect">
            <a:avLst/>
          </a:prstGeom>
        </p:spPr>
        <p:txBody>
          <a:bodyPr wrap="square">
            <a:spAutoFit/>
          </a:bodyPr>
          <a:lstStyle/>
          <a:p>
            <a:pPr algn="ctr"/>
            <a:r>
              <a:rPr lang="en-US" dirty="0"/>
              <a:t>We will post September’s series on AAMC’s website here:</a:t>
            </a:r>
          </a:p>
          <a:p>
            <a:pPr algn="ctr"/>
            <a:r>
              <a:rPr lang="en-US" u="sng" dirty="0">
                <a:solidFill>
                  <a:schemeClr val="bg1">
                    <a:lumMod val="60000"/>
                    <a:lumOff val="40000"/>
                  </a:schemeClr>
                </a:solidFill>
                <a:highlight>
                  <a:srgbClr val="000080"/>
                </a:highlight>
                <a:hlinkClick r:id="rId2"/>
              </a:rPr>
              <a:t>www.aamc.org/cir/webinars</a:t>
            </a:r>
            <a:r>
              <a:rPr lang="en-US" u="sng" dirty="0">
                <a:solidFill>
                  <a:schemeClr val="bg1">
                    <a:lumMod val="60000"/>
                    <a:lumOff val="40000"/>
                  </a:schemeClr>
                </a:solidFill>
                <a:highlight>
                  <a:srgbClr val="000080"/>
                </a:highlight>
              </a:rPr>
              <a:t> </a:t>
            </a:r>
            <a:endParaRPr lang="en-US" dirty="0">
              <a:solidFill>
                <a:schemeClr val="bg1">
                  <a:lumMod val="60000"/>
                  <a:lumOff val="40000"/>
                </a:schemeClr>
              </a:solidFill>
              <a:highlight>
                <a:srgbClr val="000080"/>
              </a:highlight>
            </a:endParaRPr>
          </a:p>
        </p:txBody>
      </p:sp>
      <p:sp>
        <p:nvSpPr>
          <p:cNvPr id="6" name="Content Placeholder 1">
            <a:extLst>
              <a:ext uri="{FF2B5EF4-FFF2-40B4-BE49-F238E27FC236}">
                <a16:creationId xmlns:a16="http://schemas.microsoft.com/office/drawing/2014/main" id="{ACB32504-E58E-4330-B9EB-D02BF30F8A00}"/>
              </a:ext>
            </a:extLst>
          </p:cNvPr>
          <p:cNvSpPr txBox="1">
            <a:spLocks/>
          </p:cNvSpPr>
          <p:nvPr/>
        </p:nvSpPr>
        <p:spPr bwMode="auto">
          <a:xfrm>
            <a:off x="261521" y="3331757"/>
            <a:ext cx="11689450" cy="16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a:lstStyle>
          <a:p>
            <a:pPr algn="ctr"/>
            <a:r>
              <a:rPr lang="en-US" i="1" kern="0" dirty="0"/>
              <a:t>Using Interactive Learning Modules to Teach Value-Based Health Care to Health Profession’s Trainees Across the United States</a:t>
            </a:r>
          </a:p>
          <a:p>
            <a:pPr algn="ctr"/>
            <a:r>
              <a:rPr lang="en-US" b="0" kern="0" dirty="0"/>
              <a:t>Victoria Valencia, Assistant Director for Health Care Value, Dell Medical School – The University of Texas at Austin</a:t>
            </a:r>
          </a:p>
        </p:txBody>
      </p:sp>
      <p:cxnSp>
        <p:nvCxnSpPr>
          <p:cNvPr id="7" name="Straight Connector 6">
            <a:extLst>
              <a:ext uri="{FF2B5EF4-FFF2-40B4-BE49-F238E27FC236}">
                <a16:creationId xmlns:a16="http://schemas.microsoft.com/office/drawing/2014/main" id="{E91D0C3F-6FC5-4DF9-B0D2-7A400BC6C6F8}"/>
              </a:ext>
            </a:extLst>
          </p:cNvPr>
          <p:cNvCxnSpPr>
            <a:cxnSpLocks/>
          </p:cNvCxnSpPr>
          <p:nvPr/>
        </p:nvCxnSpPr>
        <p:spPr bwMode="auto">
          <a:xfrm>
            <a:off x="1533046" y="2977173"/>
            <a:ext cx="88519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608F4BA9-44F4-4644-96BF-4A16C57F230D}"/>
              </a:ext>
            </a:extLst>
          </p:cNvPr>
          <p:cNvCxnSpPr>
            <a:cxnSpLocks/>
          </p:cNvCxnSpPr>
          <p:nvPr/>
        </p:nvCxnSpPr>
        <p:spPr bwMode="auto">
          <a:xfrm>
            <a:off x="1670050" y="5281962"/>
            <a:ext cx="88519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153477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155D82A-0C7C-4749-B771-B283E5EF4336}"/>
              </a:ext>
            </a:extLst>
          </p:cNvPr>
          <p:cNvSpPr txBox="1">
            <a:spLocks/>
          </p:cNvSpPr>
          <p:nvPr/>
        </p:nvSpPr>
        <p:spPr bwMode="auto">
          <a:xfrm>
            <a:off x="298450" y="434975"/>
            <a:ext cx="11522075"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000" b="1" i="0" u="sng" strike="noStrike" kern="1200" cap="none" spc="0" normalizeH="0" baseline="0" noProof="0" dirty="0">
                <a:ln>
                  <a:noFill/>
                </a:ln>
                <a:solidFill>
                  <a:srgbClr val="FFC000"/>
                </a:solidFill>
                <a:effectLst/>
                <a:uLnTx/>
                <a:uFillTx/>
                <a:latin typeface="Big Caslon Medium"/>
                <a:ea typeface="Big Caslon Medium"/>
                <a:cs typeface="Big Caslon Medium"/>
              </a:rPr>
              <a:t>Outline</a:t>
            </a:r>
          </a:p>
        </p:txBody>
      </p:sp>
      <p:sp>
        <p:nvSpPr>
          <p:cNvPr id="17411" name="Title 3">
            <a:extLst>
              <a:ext uri="{FF2B5EF4-FFF2-40B4-BE49-F238E27FC236}">
                <a16:creationId xmlns:a16="http://schemas.microsoft.com/office/drawing/2014/main" id="{386A6681-28F1-4E31-A208-4AF4DBB1D6E8}"/>
              </a:ext>
            </a:extLst>
          </p:cNvPr>
          <p:cNvSpPr txBox="1">
            <a:spLocks/>
          </p:cNvSpPr>
          <p:nvPr/>
        </p:nvSpPr>
        <p:spPr bwMode="auto">
          <a:xfrm>
            <a:off x="777875" y="1211263"/>
            <a:ext cx="11269663" cy="5591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Overview of the UNLV School of Medicine’s, </a:t>
            </a:r>
            <a:r>
              <a:rPr kumimoji="0" lang="en-US" altLang="x-none" sz="30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UNLVSOM</a:t>
            </a: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 mission and context.</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Curriculum’s emphasis on community service, palliative care, wellness and integrative medicine.</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1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1200150" marR="0" lvl="1"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1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Where these major themes reside in the curriculum and purpose.</a:t>
            </a:r>
          </a:p>
          <a:p>
            <a:pPr marL="1200150" marR="0" lvl="1"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3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How is it all mapped?</a:t>
            </a: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endParaRPr kumimoji="0" lang="en-US" altLang="x-none" sz="2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endParaRPr>
          </a:p>
          <a:p>
            <a:pPr marL="457200" marR="0" lvl="0" indent="-457200" algn="l" defTabSz="914400" rtl="0" eaLnBrk="1" fontAlgn="base" latinLnBrk="0" hangingPunct="1">
              <a:lnSpc>
                <a:spcPct val="90000"/>
              </a:lnSpc>
              <a:spcBef>
                <a:spcPct val="0"/>
              </a:spcBef>
              <a:spcAft>
                <a:spcPct val="0"/>
              </a:spcAft>
              <a:buClrTx/>
              <a:buSzPct val="60000"/>
              <a:buFont typeface="Wingdings" charset="2"/>
              <a:buChar char="§"/>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Quick  Q &amp; A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x-none" sz="35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0847062E-6BA8-47B1-A968-65EA541C74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0"/>
            <a:ext cx="9882188" cy="76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9D1918E8-4DB5-4FDB-8282-86D12C4FCDEB}"/>
              </a:ext>
            </a:extLst>
          </p:cNvPr>
          <p:cNvSpPr txBox="1">
            <a:spLocks/>
          </p:cNvSpPr>
          <p:nvPr/>
        </p:nvSpPr>
        <p:spPr bwMode="auto">
          <a:xfrm>
            <a:off x="1196975" y="760413"/>
            <a:ext cx="98171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Curriculum Overview</a:t>
            </a:r>
          </a:p>
        </p:txBody>
      </p:sp>
      <p:sp>
        <p:nvSpPr>
          <p:cNvPr id="19459" name="Title 3">
            <a:extLst>
              <a:ext uri="{FF2B5EF4-FFF2-40B4-BE49-F238E27FC236}">
                <a16:creationId xmlns:a16="http://schemas.microsoft.com/office/drawing/2014/main" id="{F8D163E1-6638-4335-8941-A902D8CA7C92}"/>
              </a:ext>
            </a:extLst>
          </p:cNvPr>
          <p:cNvSpPr txBox="1">
            <a:spLocks/>
          </p:cNvSpPr>
          <p:nvPr/>
        </p:nvSpPr>
        <p:spPr bwMode="auto">
          <a:xfrm>
            <a:off x="1158875" y="1477963"/>
            <a:ext cx="10098088" cy="445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500" b="0" i="0" u="none" strike="noStrike" kern="1200" cap="none" spc="0" normalizeH="0" baseline="0" noProof="0" dirty="0">
                <a:ln>
                  <a:noFill/>
                </a:ln>
                <a:solidFill>
                  <a:prstClr val="white"/>
                </a:solidFill>
                <a:effectLst/>
                <a:uLnTx/>
                <a:uFillTx/>
                <a:latin typeface="Big Caslon Medium"/>
                <a:ea typeface="Big Caslon Medium"/>
                <a:cs typeface="Big Caslon Medium"/>
              </a:rPr>
              <a:t>The </a:t>
            </a:r>
            <a:r>
              <a:rPr kumimoji="0" lang="en-US" altLang="en-US" sz="3300" b="0" i="0" u="none" strike="noStrike" kern="1200" cap="none" spc="0" normalizeH="0" baseline="0" noProof="0" dirty="0">
                <a:ln>
                  <a:noFill/>
                </a:ln>
                <a:solidFill>
                  <a:prstClr val="white"/>
                </a:solidFill>
                <a:effectLst/>
                <a:uLnTx/>
                <a:uFillTx/>
                <a:latin typeface="Big Caslon Medium"/>
                <a:ea typeface="Big Caslon Medium"/>
                <a:cs typeface="Big Caslon Medium"/>
              </a:rPr>
              <a:t>UNLVSOM</a:t>
            </a:r>
            <a:r>
              <a:rPr kumimoji="0" lang="en-US" altLang="en-US" sz="3500" b="0" i="0" u="none" strike="noStrike" kern="1200" cap="none" spc="0" normalizeH="0" baseline="0" noProof="0" dirty="0">
                <a:ln>
                  <a:noFill/>
                </a:ln>
                <a:solidFill>
                  <a:prstClr val="white"/>
                </a:solidFill>
                <a:effectLst/>
                <a:uLnTx/>
                <a:uFillTx/>
                <a:latin typeface="Big Caslon Medium"/>
                <a:ea typeface="Big Caslon Medium"/>
                <a:cs typeface="Big Caslon Medium"/>
              </a:rPr>
              <a:t> curriculum integrates foundational science, primary care and palliative care clinical experiences with community-based service learning that addresses population health and social disparities, incorporates independent research projects (contributing to the growth of scientific knowledge and community health resources), and develops strong commitments to quality patient care, public service, and lifelong learning.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9" name="Title 3">
            <a:extLst>
              <a:ext uri="{FF2B5EF4-FFF2-40B4-BE49-F238E27FC236}">
                <a16:creationId xmlns:a16="http://schemas.microsoft.com/office/drawing/2014/main" id="{91EAAC64-01AC-4B89-8F66-D744C037A959}"/>
              </a:ext>
            </a:extLst>
          </p:cNvPr>
          <p:cNvSpPr txBox="1">
            <a:spLocks/>
          </p:cNvSpPr>
          <p:nvPr/>
        </p:nvSpPr>
        <p:spPr bwMode="auto">
          <a:xfrm>
            <a:off x="995363" y="666750"/>
            <a:ext cx="996315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x-none" sz="4000" b="1"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Curriculum Overview</a:t>
            </a:r>
          </a:p>
        </p:txBody>
      </p:sp>
      <p:sp>
        <p:nvSpPr>
          <p:cNvPr id="4" name="Title 3">
            <a:extLst>
              <a:ext uri="{FF2B5EF4-FFF2-40B4-BE49-F238E27FC236}">
                <a16:creationId xmlns:a16="http://schemas.microsoft.com/office/drawing/2014/main" id="{F1A177A2-FF36-479D-B65E-1A9BFA082455}"/>
              </a:ext>
            </a:extLst>
          </p:cNvPr>
          <p:cNvSpPr txBox="1">
            <a:spLocks/>
          </p:cNvSpPr>
          <p:nvPr/>
        </p:nvSpPr>
        <p:spPr bwMode="auto">
          <a:xfrm>
            <a:off x="1158875" y="1336675"/>
            <a:ext cx="10098088" cy="4621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The </a:t>
            </a:r>
            <a:r>
              <a:rPr kumimoji="0" lang="en-US" altLang="x-none" sz="33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UNLVSOM</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 curriculum integrates </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foundational science</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a:t>
            </a:r>
            <a:r>
              <a:rPr kumimoji="0" lang="en-US" altLang="x-none" sz="35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 </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primary care </a:t>
            </a:r>
            <a:r>
              <a:rPr kumimoji="0" lang="en-US" altLang="x-none" sz="37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and</a:t>
            </a:r>
            <a:r>
              <a:rPr kumimoji="0" lang="en-US" altLang="x-none" sz="3700" b="0" i="0" u="none" strike="noStrike" kern="1200" cap="none" spc="0" normalizeH="0" baseline="0" noProof="0" dirty="0">
                <a:ln>
                  <a:noFill/>
                </a:ln>
                <a:solidFill>
                  <a:prstClr val="white"/>
                </a:solidFill>
                <a:effectLst/>
                <a:uLnTx/>
                <a:uFillTx/>
                <a:latin typeface="Big Caslon Medium" charset="0"/>
                <a:ea typeface="Big Caslon Medium" charset="0"/>
                <a:cs typeface="Big Caslon Medium" charset="0"/>
              </a:rPr>
              <a:t> </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palliative care clinical experiences </a:t>
            </a:r>
            <a:r>
              <a:rPr kumimoji="0" lang="en-US" altLang="x-none" sz="37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with</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 community-based service learning </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that addresses population health and social disparities, incorporates </a:t>
            </a:r>
            <a:r>
              <a:rPr kumimoji="0" lang="en-US" altLang="x-none" sz="37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independent</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 research </a:t>
            </a:r>
            <a:r>
              <a:rPr kumimoji="0" lang="en-US" altLang="x-none" sz="37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projects</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 </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(contributing to the growth of scientific knowledge and </a:t>
            </a:r>
            <a:r>
              <a:rPr kumimoji="0" lang="en-US" altLang="x-none" sz="35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community health resources</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 and develops strong </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commitment</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s</a:t>
            </a:r>
            <a:r>
              <a:rPr kumimoji="0" lang="en-US" altLang="x-none" sz="35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 </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to quality patience care, </a:t>
            </a:r>
            <a:r>
              <a:rPr kumimoji="0" lang="en-US" altLang="x-none" sz="37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public service </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and</a:t>
            </a:r>
            <a:r>
              <a:rPr kumimoji="0" lang="en-US" altLang="x-none" sz="3500" b="0" i="0" u="none" strike="noStrike" kern="1200" cap="none" spc="0" normalizeH="0" baseline="0" noProof="0" dirty="0">
                <a:ln>
                  <a:noFill/>
                </a:ln>
                <a:solidFill>
                  <a:srgbClr val="FFC000"/>
                </a:solidFill>
                <a:effectLst/>
                <a:uLnTx/>
                <a:uFillTx/>
                <a:latin typeface="Big Caslon Medium" charset="0"/>
                <a:ea typeface="Big Caslon Medium" charset="0"/>
                <a:cs typeface="Big Caslon Medium" charset="0"/>
              </a:rPr>
              <a:t> </a:t>
            </a:r>
            <a:r>
              <a:rPr kumimoji="0" lang="en-US" altLang="x-none" sz="37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lifelong learning</a:t>
            </a:r>
            <a:r>
              <a:rPr kumimoji="0" lang="en-US" altLang="x-none" sz="3500" b="0" i="0" u="none" strike="noStrike" kern="1200" cap="none" spc="0" normalizeH="0" baseline="0" noProof="0" dirty="0">
                <a:ln>
                  <a:noFill/>
                </a:ln>
                <a:solidFill>
                  <a:prstClr val="black">
                    <a:lumMod val="65000"/>
                    <a:lumOff val="35000"/>
                  </a:prstClr>
                </a:solidFill>
                <a:effectLst/>
                <a:uLnTx/>
                <a:uFillTx/>
                <a:latin typeface="Big Caslon Medium" charset="0"/>
                <a:ea typeface="Big Caslon Medium" charset="0"/>
                <a:cs typeface="Big Caslon Medium"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C95A7CAA-62FC-43A9-A712-1B34C32AF94C}"/>
              </a:ext>
            </a:extLst>
          </p:cNvPr>
          <p:cNvSpPr txBox="1">
            <a:spLocks/>
          </p:cNvSpPr>
          <p:nvPr/>
        </p:nvSpPr>
        <p:spPr bwMode="auto">
          <a:xfrm>
            <a:off x="0" y="1211263"/>
            <a:ext cx="12192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Medical Knowledge  &amp;  Applied Clinical 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EF69E072-ED85-4B9F-BD33-58A4145E86CD}"/>
              </a:ext>
            </a:extLst>
          </p:cNvPr>
          <p:cNvSpPr txBox="1">
            <a:spLocks/>
          </p:cNvSpPr>
          <p:nvPr/>
        </p:nvSpPr>
        <p:spPr bwMode="auto">
          <a:xfrm>
            <a:off x="0" y="1211263"/>
            <a:ext cx="12192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Medical Knowledge  &amp;  Applied Clinical Skills</a:t>
            </a:r>
          </a:p>
        </p:txBody>
      </p:sp>
      <p:sp>
        <p:nvSpPr>
          <p:cNvPr id="22531" name="Title 3">
            <a:extLst>
              <a:ext uri="{FF2B5EF4-FFF2-40B4-BE49-F238E27FC236}">
                <a16:creationId xmlns:a16="http://schemas.microsoft.com/office/drawing/2014/main" id="{25F56DF3-3F28-4C24-B49F-386A23A1A9D3}"/>
              </a:ext>
            </a:extLst>
          </p:cNvPr>
          <p:cNvSpPr txBox="1">
            <a:spLocks/>
          </p:cNvSpPr>
          <p:nvPr/>
        </p:nvSpPr>
        <p:spPr bwMode="auto">
          <a:xfrm>
            <a:off x="0" y="2900363"/>
            <a:ext cx="12192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C000"/>
                </a:solidFill>
                <a:effectLst/>
                <a:uLnTx/>
                <a:uFillTx/>
                <a:latin typeface="Big Caslon Medium"/>
                <a:ea typeface="Big Caslon Medium"/>
                <a:cs typeface="Big Caslon Medium"/>
              </a:rPr>
              <a:t>Relationships  |  Humanism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1"/>
  <p:tag name="MMPROD_UIDATA" val="&lt;database version=&quot;7.0&quot;&gt;&lt;object type=&quot;1&quot; unique_id=&quot;10001&quot;&gt;&lt;object type=&quot;8&quot; unique_id=&quot;61665&quot;&gt;&lt;/object&gt;&lt;object type=&quot;2&quot; unique_id=&quot;61666&quot;&gt;&lt;object type=&quot;3&quot; unique_id=&quot;61667&quot;&gt;&lt;property id=&quot;20148&quot; value=&quot;5&quot;/&gt;&lt;property id=&quot;20300&quot; value=&quot;Slide 1&quot;/&gt;&lt;property id=&quot;20307&quot; value=&quot;567&quot;/&gt;&lt;/object&gt;&lt;object type=&quot;3&quot; unique_id=&quot;61668&quot;&gt;&lt;property id=&quot;20148&quot; value=&quot;5&quot;/&gt;&lt;property id=&quot;20300&quot; value=&quot;Slide 2 - &amp;quot;Click to edit&amp;quot;&quot;/&gt;&lt;property id=&quot;20307&quot; value=&quot;564&quot;/&gt;&lt;/object&gt;&lt;object type=&quot;3&quot; unique_id=&quot;61669&quot;&gt;&lt;property id=&quot;20148&quot; value=&quot;5&quot;/&gt;&lt;property id=&quot;20300&quot; value=&quot;Slide 3 - &amp;quot;Click to add a chart title&amp;quot;&quot;/&gt;&lt;property id=&quot;20307&quot; value=&quot;568&quot;/&gt;&lt;/object&gt;&lt;object type=&quot;3&quot; unique_id=&quot;6167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84261E6C-25DF-124B-AD03-D0C707F182D9}" vid="{65DAB727-8CB7-1B4B-919E-2D2E3632C7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AAMC PPT White-Widescreen</Template>
  <TotalTime>379</TotalTime>
  <Words>1019</Words>
  <Application>Microsoft Office PowerPoint</Application>
  <PresentationFormat>Widescreen</PresentationFormat>
  <Paragraphs>167</Paragraphs>
  <Slides>38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Arial Black</vt:lpstr>
      <vt:lpstr>arialdy)</vt:lpstr>
      <vt:lpstr>Bangla MN</vt:lpstr>
      <vt:lpstr>Big Caslon Medium</vt:lpstr>
      <vt:lpstr>Calibri</vt:lpstr>
      <vt:lpstr>Calibri Light</vt:lpstr>
      <vt:lpstr>Times New Roman</vt:lpstr>
      <vt:lpstr>Wingdings</vt:lpstr>
      <vt:lpstr>AAMC Blue template</vt:lpstr>
      <vt:lpstr>Office Theme</vt:lpstr>
      <vt:lpstr>1_Office Theme</vt:lpstr>
      <vt:lpstr> AAMC Building Better Curriculum Webinar Series  We will begin our presentation shortly.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Disclosures to report</vt:lpstr>
      <vt:lpstr>Objectives</vt:lpstr>
      <vt:lpstr>AMC Curriculum</vt:lpstr>
      <vt:lpstr>Service Learning at AMC</vt:lpstr>
      <vt:lpstr>Service Learning Integrated into the Curriculum</vt:lpstr>
      <vt:lpstr>Curriculum Database</vt:lpstr>
      <vt:lpstr>Service Learning and Curriculum Database</vt:lpstr>
      <vt:lpstr>PowerPoint Presentation</vt:lpstr>
      <vt:lpstr>PowerPoint Presentation</vt:lpstr>
      <vt:lpstr>PowerPoint Presentation</vt:lpstr>
      <vt:lpstr>PowerPoint Presentation</vt:lpstr>
      <vt:lpstr>Curriculum Assessment</vt:lpstr>
      <vt:lpstr>Use of the Data</vt:lpstr>
      <vt:lpstr>Challenges</vt:lpstr>
      <vt:lpstr>Questions</vt:lpstr>
      <vt:lpstr>Thank you and we will see you next month!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AAMC Building Better  Curriculum Webinar Series  We will begin our presentation shortly.  The moderator for this call is Angela Blood,  Director, Curricular Resources.   PLEASE NOTE: All users will be muted during the webinar but should use the chat feature to send questions to the moderator. We will try to answer as many questions as possible at the end of the presentation.</dc:title>
  <dc:subject/>
  <dc:creator>Whitney Staiger</dc:creator>
  <cp:keywords/>
  <dc:description/>
  <cp:lastModifiedBy>Rachel Bunn</cp:lastModifiedBy>
  <cp:revision>15</cp:revision>
  <cp:lastPrinted>2012-04-05T14:11:45Z</cp:lastPrinted>
  <dcterms:created xsi:type="dcterms:W3CDTF">2019-02-12T22:04:44Z</dcterms:created>
  <dcterms:modified xsi:type="dcterms:W3CDTF">2019-10-16T14:29:32Z</dcterms:modified>
</cp:coreProperties>
</file>