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58" r:id="rId5"/>
    <p:sldId id="261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082EE-AB9C-4DF4-98BB-F8972EDB8D8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828FE-5F79-47A0-BE08-59B901E67D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39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7C956-4832-4716-9279-6292086A1E0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905000" y="6111875"/>
            <a:ext cx="449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UMass Center for Health Equity Intervention Research (CHEIR):</a:t>
            </a:r>
          </a:p>
          <a:p>
            <a:r>
              <a:rPr lang="en-US" dirty="0" smtClean="0"/>
              <a:t>Joint Advisory Board Meeting</a:t>
            </a:r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477000" y="6111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Monday, December 3,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8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2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52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52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80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44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20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55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93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4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54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00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85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4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4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2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7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3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9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5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AC036-67D1-4B64-8E1F-C1D21C60E1E2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E1CF-3AE0-42C8-B224-961F7B7F4B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6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264275"/>
            <a:ext cx="449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UMass Center for Health Equity Intervention Research (CHEIR):</a:t>
            </a:r>
          </a:p>
          <a:p>
            <a:r>
              <a:rPr lang="en-US" dirty="0" smtClean="0"/>
              <a:t>Joint Advisory Board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64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Monday, December 3, 2012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19800"/>
            <a:ext cx="552450" cy="7143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1" y="6019799"/>
            <a:ext cx="615096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4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5A79-68F2-45AA-847E-99C2BCA313B1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77324-5464-434B-8C49-DDF086BEA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 smtClean="0"/>
              <a:t>Project 1: The Fresh Start Trial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Stephenie</a:t>
            </a:r>
            <a:r>
              <a:rPr lang="en-US" dirty="0" smtClean="0"/>
              <a:t> Lemon, Milagros Rosal, Heather-Lyn Haley, Barbara </a:t>
            </a:r>
            <a:r>
              <a:rPr lang="en-US" dirty="0" err="1" smtClean="0"/>
              <a:t>Estabrook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5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Purpose</a:t>
            </a:r>
            <a:r>
              <a:rPr lang="en-US" dirty="0" smtClean="0"/>
              <a:t>: To test the effectiveness of a group-based weight loss intervention among postpartum clients in 3 Worcester WIC clinics</a:t>
            </a:r>
          </a:p>
          <a:p>
            <a:r>
              <a:rPr lang="en-US" u="sng" dirty="0" smtClean="0"/>
              <a:t>History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4 year collaboration with Worcester WIC and state DPH</a:t>
            </a:r>
          </a:p>
          <a:p>
            <a:pPr lvl="1"/>
            <a:r>
              <a:rPr lang="en-US" dirty="0" smtClean="0"/>
              <a:t>Core intervention previously pilot tested</a:t>
            </a:r>
          </a:p>
          <a:p>
            <a:pPr lvl="1"/>
            <a:r>
              <a:rPr lang="en-US" dirty="0" smtClean="0"/>
              <a:t>Incorporates storytelling approach utilized in 2 previous studies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Fresh Start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u="sng" dirty="0" smtClean="0"/>
              <a:t>Core Intervention</a:t>
            </a:r>
          </a:p>
          <a:p>
            <a:pPr>
              <a:buNone/>
            </a:pPr>
            <a:r>
              <a:rPr lang="en-US" dirty="0" smtClean="0"/>
              <a:t>	Adaptation of the evidence-based Diabetes Prevention Program Lifestyle Intervention</a:t>
            </a:r>
          </a:p>
          <a:p>
            <a:pPr lvl="1"/>
            <a:r>
              <a:rPr lang="en-US" dirty="0" smtClean="0"/>
              <a:t>8 session group-based weight loss intervention</a:t>
            </a:r>
          </a:p>
          <a:p>
            <a:pPr lvl="1"/>
            <a:r>
              <a:rPr lang="en-US" dirty="0" smtClean="0"/>
              <a:t>Tailored to needs and cultural preferences of diverse low-income moms</a:t>
            </a:r>
          </a:p>
          <a:p>
            <a:pPr lvl="1"/>
            <a:r>
              <a:rPr lang="en-US" dirty="0" smtClean="0"/>
              <a:t>Delivered by WIC nutritionists and peer leaders</a:t>
            </a:r>
          </a:p>
          <a:p>
            <a:endParaRPr lang="en-US" u="sng" dirty="0" smtClean="0"/>
          </a:p>
          <a:p>
            <a:r>
              <a:rPr lang="en-US" u="sng" dirty="0" smtClean="0"/>
              <a:t>Modifications to original intervention</a:t>
            </a:r>
          </a:p>
          <a:p>
            <a:pPr lvl="1"/>
            <a:r>
              <a:rPr lang="en-US" dirty="0" smtClean="0"/>
              <a:t>Use of video stories to enhance participant engagement</a:t>
            </a:r>
          </a:p>
          <a:p>
            <a:pPr lvl="2"/>
            <a:r>
              <a:rPr lang="en-US" dirty="0" smtClean="0"/>
              <a:t>Address theoretical underpinnings important for behavior change, including:</a:t>
            </a:r>
          </a:p>
          <a:p>
            <a:pPr lvl="3"/>
            <a:r>
              <a:rPr lang="en-US" dirty="0" smtClean="0"/>
              <a:t>Basic weight self-management and health information </a:t>
            </a:r>
          </a:p>
          <a:p>
            <a:pPr lvl="3"/>
            <a:r>
              <a:rPr lang="en-US" dirty="0" smtClean="0"/>
              <a:t>Attitudes towards weight and weight loss in this population</a:t>
            </a:r>
          </a:p>
          <a:p>
            <a:pPr lvl="3"/>
            <a:r>
              <a:rPr lang="en-US" dirty="0" smtClean="0"/>
              <a:t>Self-efficacy through role modeling</a:t>
            </a:r>
          </a:p>
          <a:p>
            <a:pPr lvl="1"/>
            <a:r>
              <a:rPr lang="en-US" dirty="0" smtClean="0"/>
              <a:t>Use of video stories to enhance intervention fidelity</a:t>
            </a:r>
          </a:p>
          <a:p>
            <a:pPr lvl="2"/>
            <a:r>
              <a:rPr lang="en-US" dirty="0" smtClean="0"/>
              <a:t>Assist nutritionists with motivational counseling approach and staying on topic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storytelling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Identification of storytellers and story components from pilot trial participants</a:t>
            </a:r>
          </a:p>
          <a:p>
            <a:endParaRPr lang="en-US" dirty="0" smtClean="0"/>
          </a:p>
          <a:p>
            <a:r>
              <a:rPr lang="en-US" dirty="0" smtClean="0"/>
              <a:t>Intervention mapping procedures</a:t>
            </a:r>
          </a:p>
          <a:p>
            <a:endParaRPr lang="en-US" dirty="0" smtClean="0"/>
          </a:p>
          <a:p>
            <a:r>
              <a:rPr lang="en-US" dirty="0" smtClean="0"/>
              <a:t>Storytelling interview/sessions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09800"/>
                <a:gridCol w="12192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Intervention 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Construct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Sessions Addressed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Prompts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Misinformation</a:t>
                      </a:r>
                      <a:r>
                        <a:rPr lang="en-US" baseline="0" dirty="0" smtClean="0"/>
                        <a:t> and Myths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Knowledge: Discussion of weight loss myths/ breastfeeding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</a:t>
                      </a:r>
                      <a:r>
                        <a:rPr lang="en-US" baseline="0" dirty="0" smtClean="0"/>
                        <a:t> you started the program, what did you think or know about strategies for losing weight after having a baby? Good idea? Bad idea? Why?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Overcoming</a:t>
                      </a:r>
                      <a:r>
                        <a:rPr lang="en-US" baseline="0" dirty="0" smtClean="0"/>
                        <a:t> barriers to tracking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Self-efficacy: Strategies to improve frequent weighing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</a:t>
                      </a:r>
                      <a:r>
                        <a:rPr lang="en-US" baseline="0" dirty="0" smtClean="0"/>
                        <a:t> helped you weigh yourself more frequently? What got in the way? How did you deal with this challenge?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Negative expectancies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 expectancies:</a:t>
                      </a:r>
                      <a:r>
                        <a:rPr lang="en-US" baseline="0" dirty="0" smtClean="0"/>
                        <a:t> Lack of social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 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was the reaction of your friends and family when you decided</a:t>
                      </a:r>
                      <a:r>
                        <a:rPr lang="en-US" baseline="0" dirty="0" smtClean="0"/>
                        <a:t> to join the weight loss program?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Design</a:t>
            </a:r>
            <a:r>
              <a:rPr lang="en-US" dirty="0" smtClean="0"/>
              <a:t>: RCT comparing Fresh Start intervention to print materials control condition (n=120); baseline, 3 and 12 month follow-up </a:t>
            </a:r>
          </a:p>
          <a:p>
            <a:endParaRPr lang="en-US" u="sng" dirty="0" smtClean="0"/>
          </a:p>
          <a:p>
            <a:r>
              <a:rPr lang="en-US" u="sng" dirty="0" smtClean="0"/>
              <a:t>Outcomes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Primary: weight loss</a:t>
            </a:r>
          </a:p>
          <a:p>
            <a:pPr lvl="1"/>
            <a:r>
              <a:rPr lang="en-US" dirty="0" smtClean="0"/>
              <a:t>Secondary: diet, physical activity, quality of life</a:t>
            </a:r>
          </a:p>
          <a:p>
            <a:pPr lvl="1"/>
            <a:r>
              <a:rPr lang="en-US" dirty="0" smtClean="0"/>
              <a:t>Process: RE-AIM (reach, adoption, implementation, maintenance)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255</Words>
  <Application>Microsoft Office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Project 1: The Fresh Start Trial </vt:lpstr>
      <vt:lpstr>Purpose and History</vt:lpstr>
      <vt:lpstr>Fresh Start Intervention</vt:lpstr>
      <vt:lpstr>Video storytelling development</vt:lpstr>
      <vt:lpstr>PowerPoint Presentation</vt:lpstr>
      <vt:lpstr>Evaluation</vt:lpstr>
    </vt:vector>
  </TitlesOfParts>
  <Company>UMASS Medical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Nnaji, Chioma</dc:creator>
  <cp:lastModifiedBy>Nnaji, Chioma</cp:lastModifiedBy>
  <cp:revision>12</cp:revision>
  <dcterms:created xsi:type="dcterms:W3CDTF">2012-11-20T14:14:55Z</dcterms:created>
  <dcterms:modified xsi:type="dcterms:W3CDTF">2012-11-29T12:22:30Z</dcterms:modified>
</cp:coreProperties>
</file>