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7.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 id="2147483658" r:id="rId2"/>
  </p:sldMasterIdLst>
  <p:notesMasterIdLst>
    <p:notesMasterId r:id="rId60"/>
  </p:notesMasterIdLst>
  <p:handoutMasterIdLst>
    <p:handoutMasterId r:id="rId61"/>
  </p:handoutMasterIdLst>
  <p:sldIdLst>
    <p:sldId id="995" r:id="rId3"/>
    <p:sldId id="257" r:id="rId4"/>
    <p:sldId id="594" r:id="rId5"/>
    <p:sldId id="924" r:id="rId6"/>
    <p:sldId id="927" r:id="rId7"/>
    <p:sldId id="928" r:id="rId8"/>
    <p:sldId id="984" r:id="rId9"/>
    <p:sldId id="930" r:id="rId10"/>
    <p:sldId id="985" r:id="rId11"/>
    <p:sldId id="932" r:id="rId12"/>
    <p:sldId id="986" r:id="rId13"/>
    <p:sldId id="983" r:id="rId14"/>
    <p:sldId id="987" r:id="rId15"/>
    <p:sldId id="937" r:id="rId16"/>
    <p:sldId id="982" r:id="rId17"/>
    <p:sldId id="988" r:id="rId18"/>
    <p:sldId id="939" r:id="rId19"/>
    <p:sldId id="940" r:id="rId20"/>
    <p:sldId id="941" r:id="rId21"/>
    <p:sldId id="942" r:id="rId22"/>
    <p:sldId id="943" r:id="rId23"/>
    <p:sldId id="944" r:id="rId24"/>
    <p:sldId id="952" r:id="rId25"/>
    <p:sldId id="953" r:id="rId26"/>
    <p:sldId id="954" r:id="rId27"/>
    <p:sldId id="955" r:id="rId28"/>
    <p:sldId id="989" r:id="rId29"/>
    <p:sldId id="947" r:id="rId30"/>
    <p:sldId id="990" r:id="rId31"/>
    <p:sldId id="949" r:id="rId32"/>
    <p:sldId id="950" r:id="rId33"/>
    <p:sldId id="981" r:id="rId34"/>
    <p:sldId id="997" r:id="rId35"/>
    <p:sldId id="957" r:id="rId36"/>
    <p:sldId id="958" r:id="rId37"/>
    <p:sldId id="959" r:id="rId38"/>
    <p:sldId id="960" r:id="rId39"/>
    <p:sldId id="991" r:id="rId40"/>
    <p:sldId id="962" r:id="rId41"/>
    <p:sldId id="963" r:id="rId42"/>
    <p:sldId id="964" r:id="rId43"/>
    <p:sldId id="965" r:id="rId44"/>
    <p:sldId id="966" r:id="rId45"/>
    <p:sldId id="967" r:id="rId46"/>
    <p:sldId id="992" r:id="rId47"/>
    <p:sldId id="969" r:id="rId48"/>
    <p:sldId id="970" r:id="rId49"/>
    <p:sldId id="993" r:id="rId50"/>
    <p:sldId id="972" r:id="rId51"/>
    <p:sldId id="973" r:id="rId52"/>
    <p:sldId id="974" r:id="rId53"/>
    <p:sldId id="994" r:id="rId54"/>
    <p:sldId id="976" r:id="rId55"/>
    <p:sldId id="977" r:id="rId56"/>
    <p:sldId id="978" r:id="rId57"/>
    <p:sldId id="979" r:id="rId58"/>
    <p:sldId id="996" r:id="rId59"/>
  </p:sldIdLst>
  <p:sldSz cx="9144000" cy="6858000" type="screen4x3"/>
  <p:notesSz cx="7010400" cy="9296400"/>
  <p:custDataLst>
    <p:tags r:id="rId62"/>
  </p:custDataLst>
  <p:defaultTextStyle>
    <a:defPPr>
      <a:defRPr lang="en-US"/>
    </a:defPPr>
    <a:lvl1pPr algn="l" rtl="0" eaLnBrk="0" fontAlgn="base" hangingPunct="0">
      <a:spcBef>
        <a:spcPct val="0"/>
      </a:spcBef>
      <a:spcAft>
        <a:spcPct val="0"/>
      </a:spcAft>
      <a:defRPr sz="2000" b="1" kern="1200">
        <a:solidFill>
          <a:schemeClr val="bg1"/>
        </a:solidFill>
        <a:latin typeface="Arial" charset="0"/>
        <a:ea typeface="+mn-ea"/>
        <a:cs typeface="+mn-cs"/>
      </a:defRPr>
    </a:lvl1pPr>
    <a:lvl2pPr marL="457200" algn="l" rtl="0" eaLnBrk="0" fontAlgn="base" hangingPunct="0">
      <a:spcBef>
        <a:spcPct val="0"/>
      </a:spcBef>
      <a:spcAft>
        <a:spcPct val="0"/>
      </a:spcAft>
      <a:defRPr sz="2000" b="1" kern="1200">
        <a:solidFill>
          <a:schemeClr val="bg1"/>
        </a:solidFill>
        <a:latin typeface="Arial" charset="0"/>
        <a:ea typeface="+mn-ea"/>
        <a:cs typeface="+mn-cs"/>
      </a:defRPr>
    </a:lvl2pPr>
    <a:lvl3pPr marL="914400" algn="l" rtl="0" eaLnBrk="0" fontAlgn="base" hangingPunct="0">
      <a:spcBef>
        <a:spcPct val="0"/>
      </a:spcBef>
      <a:spcAft>
        <a:spcPct val="0"/>
      </a:spcAft>
      <a:defRPr sz="2000" b="1" kern="1200">
        <a:solidFill>
          <a:schemeClr val="bg1"/>
        </a:solidFill>
        <a:latin typeface="Arial" charset="0"/>
        <a:ea typeface="+mn-ea"/>
        <a:cs typeface="+mn-cs"/>
      </a:defRPr>
    </a:lvl3pPr>
    <a:lvl4pPr marL="1371600" algn="l" rtl="0" eaLnBrk="0" fontAlgn="base" hangingPunct="0">
      <a:spcBef>
        <a:spcPct val="0"/>
      </a:spcBef>
      <a:spcAft>
        <a:spcPct val="0"/>
      </a:spcAft>
      <a:defRPr sz="2000" b="1" kern="1200">
        <a:solidFill>
          <a:schemeClr val="bg1"/>
        </a:solidFill>
        <a:latin typeface="Arial" charset="0"/>
        <a:ea typeface="+mn-ea"/>
        <a:cs typeface="+mn-cs"/>
      </a:defRPr>
    </a:lvl4pPr>
    <a:lvl5pPr marL="1828800" algn="l" rtl="0" eaLnBrk="0" fontAlgn="base" hangingPunct="0">
      <a:spcBef>
        <a:spcPct val="0"/>
      </a:spcBef>
      <a:spcAft>
        <a:spcPct val="0"/>
      </a:spcAft>
      <a:defRPr sz="2000" b="1" kern="1200">
        <a:solidFill>
          <a:schemeClr val="bg1"/>
        </a:solidFill>
        <a:latin typeface="Arial" charset="0"/>
        <a:ea typeface="+mn-ea"/>
        <a:cs typeface="+mn-cs"/>
      </a:defRPr>
    </a:lvl5pPr>
    <a:lvl6pPr marL="2286000" algn="l" defTabSz="914400" rtl="0" eaLnBrk="1" latinLnBrk="0" hangingPunct="1">
      <a:defRPr sz="2000" b="1" kern="1200">
        <a:solidFill>
          <a:schemeClr val="bg1"/>
        </a:solidFill>
        <a:latin typeface="Arial" charset="0"/>
        <a:ea typeface="+mn-ea"/>
        <a:cs typeface="+mn-cs"/>
      </a:defRPr>
    </a:lvl6pPr>
    <a:lvl7pPr marL="2743200" algn="l" defTabSz="914400" rtl="0" eaLnBrk="1" latinLnBrk="0" hangingPunct="1">
      <a:defRPr sz="2000" b="1" kern="1200">
        <a:solidFill>
          <a:schemeClr val="bg1"/>
        </a:solidFill>
        <a:latin typeface="Arial" charset="0"/>
        <a:ea typeface="+mn-ea"/>
        <a:cs typeface="+mn-cs"/>
      </a:defRPr>
    </a:lvl7pPr>
    <a:lvl8pPr marL="3200400" algn="l" defTabSz="914400" rtl="0" eaLnBrk="1" latinLnBrk="0" hangingPunct="1">
      <a:defRPr sz="2000" b="1" kern="1200">
        <a:solidFill>
          <a:schemeClr val="bg1"/>
        </a:solidFill>
        <a:latin typeface="Arial" charset="0"/>
        <a:ea typeface="+mn-ea"/>
        <a:cs typeface="+mn-cs"/>
      </a:defRPr>
    </a:lvl8pPr>
    <a:lvl9pPr marL="3657600" algn="l" defTabSz="914400" rtl="0" eaLnBrk="1" latinLnBrk="0" hangingPunct="1">
      <a:defRPr sz="2000" b="1" kern="1200">
        <a:solidFill>
          <a:schemeClr val="bg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xu" initials="sx" lastIdx="2" clrIdx="0"/>
  <p:cmAuthor id="1" name="Allison Cohen" initials="AC" lastIdx="1" clrIdx="1">
    <p:extLst>
      <p:ext uri="{19B8F6BF-5375-455C-9EA6-DF929625EA0E}">
        <p15:presenceInfo xmlns:p15="http://schemas.microsoft.com/office/powerpoint/2012/main" userId="S-1-5-21-41968455-1121848323-526660263-178615" providerId="AD"/>
      </p:ext>
    </p:extLst>
  </p:cmAuthor>
  <p:cmAuthor id="2" name="Ivy Baer" initials="IB" lastIdx="1" clrIdx="2">
    <p:extLst>
      <p:ext uri="{19B8F6BF-5375-455C-9EA6-DF929625EA0E}">
        <p15:presenceInfo xmlns:p15="http://schemas.microsoft.com/office/powerpoint/2012/main" userId="S-1-5-21-41968455-1121848323-526660263-172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CBFE"/>
    <a:srgbClr val="FFFFFF"/>
    <a:srgbClr val="FFFF66"/>
    <a:srgbClr val="5D5DD7"/>
    <a:srgbClr val="FF0000"/>
    <a:srgbClr val="526AE2"/>
    <a:srgbClr val="7286E8"/>
    <a:srgbClr val="819687"/>
    <a:srgbClr val="FF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5" autoAdjust="0"/>
    <p:restoredTop sz="90723" autoAdjust="0"/>
  </p:normalViewPr>
  <p:slideViewPr>
    <p:cSldViewPr snapToGrid="0">
      <p:cViewPr varScale="1">
        <p:scale>
          <a:sx n="105" d="100"/>
          <a:sy n="105" d="100"/>
        </p:scale>
        <p:origin x="176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snapToGrid="0">
      <p:cViewPr varScale="1">
        <p:scale>
          <a:sx n="66" d="100"/>
          <a:sy n="66" d="100"/>
        </p:scale>
        <p:origin x="3222" y="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commentAuthors" Target="commentAuthor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notesMaster" Target="notesMasters/notesMaster1.xml"/><Relationship Id="rId65"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ags" Target="tags/tag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sz="2000" b="1" dirty="0" smtClean="0">
                <a:solidFill>
                  <a:schemeClr val="tx1"/>
                </a:solidFill>
              </a:rPr>
              <a:t>Predicted Percent </a:t>
            </a:r>
            <a:r>
              <a:rPr lang="en-US" sz="2000" b="1" dirty="0">
                <a:solidFill>
                  <a:schemeClr val="tx1"/>
                </a:solidFill>
              </a:rPr>
              <a:t>of </a:t>
            </a:r>
            <a:r>
              <a:rPr lang="en-US" sz="2000" b="1" dirty="0" smtClean="0">
                <a:solidFill>
                  <a:schemeClr val="tx1"/>
                </a:solidFill>
              </a:rPr>
              <a:t>Hospitals</a:t>
            </a:r>
            <a:r>
              <a:rPr lang="en-US" sz="2000" b="1" baseline="0" dirty="0" smtClean="0">
                <a:solidFill>
                  <a:schemeClr val="tx1"/>
                </a:solidFill>
              </a:rPr>
              <a:t> </a:t>
            </a:r>
          </a:p>
          <a:p>
            <a:pPr>
              <a:defRPr>
                <a:solidFill>
                  <a:schemeClr val="tx1"/>
                </a:solidFill>
              </a:defRPr>
            </a:pPr>
            <a:r>
              <a:rPr lang="en-US" sz="2000" b="1" baseline="0" dirty="0" smtClean="0">
                <a:solidFill>
                  <a:schemeClr val="tx1"/>
                </a:solidFill>
              </a:rPr>
              <a:t>Penalized by Type </a:t>
            </a:r>
            <a:endParaRPr lang="en-US" sz="2000" b="1" dirty="0">
              <a:solidFill>
                <a:srgbClr val="C00000"/>
              </a:solidFill>
            </a:endParaRPr>
          </a:p>
        </c:rich>
      </c:tx>
      <c:layout>
        <c:manualLayout>
          <c:xMode val="edge"/>
          <c:yMode val="edge"/>
          <c:x val="0.1855729318762232"/>
          <c:y val="2.7259208905128098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8.2258979722174094E-2"/>
          <c:y val="0.16548453599904506"/>
          <c:w val="0.80587106299212596"/>
          <c:h val="0.60201453664445792"/>
        </c:manualLayout>
      </c:layout>
      <c:barChart>
        <c:barDir val="col"/>
        <c:grouping val="clustered"/>
        <c:varyColors val="0"/>
        <c:ser>
          <c:idx val="0"/>
          <c:order val="0"/>
          <c:tx>
            <c:strRef>
              <c:f>Sheet1!$B$1</c:f>
              <c:strCache>
                <c:ptCount val="1"/>
                <c:pt idx="0">
                  <c:v>Percent of Hospitals hit with Penalty</c:v>
                </c:pt>
              </c:strCache>
            </c:strRef>
          </c:tx>
          <c:spPr>
            <a:solidFill>
              <a:schemeClr val="accent1"/>
            </a:solidFill>
            <a:ln w="15875">
              <a:solidFill>
                <a:schemeClr val="dk2">
                  <a:shade val="60000"/>
                  <a:hueOff val="0"/>
                  <a:satOff val="0"/>
                  <a:lumOff val="0"/>
                </a:schemeClr>
              </a:solidFill>
            </a:ln>
            <a:effectLst/>
          </c:spPr>
          <c:invertIfNegative val="0"/>
          <c:dPt>
            <c:idx val="0"/>
            <c:invertIfNegative val="0"/>
            <c:bubble3D val="0"/>
            <c:spPr>
              <a:solidFill>
                <a:schemeClr val="tx1"/>
              </a:solidFill>
              <a:ln w="15875">
                <a:solidFill>
                  <a:schemeClr val="dk2">
                    <a:shade val="60000"/>
                    <a:hueOff val="0"/>
                    <a:satOff val="0"/>
                    <a:lumOff val="0"/>
                  </a:schemeClr>
                </a:solidFill>
              </a:ln>
              <a:effectLst/>
            </c:spPr>
          </c:dPt>
          <c:dPt>
            <c:idx val="1"/>
            <c:invertIfNegative val="0"/>
            <c:bubble3D val="0"/>
            <c:spPr>
              <a:solidFill>
                <a:schemeClr val="tx1"/>
              </a:solidFill>
              <a:ln w="15875">
                <a:solidFill>
                  <a:schemeClr val="dk2">
                    <a:shade val="60000"/>
                    <a:hueOff val="0"/>
                    <a:satOff val="0"/>
                    <a:lumOff val="0"/>
                  </a:schemeClr>
                </a:solidFill>
              </a:ln>
              <a:effectLst/>
            </c:spPr>
          </c:dPt>
          <c:dPt>
            <c:idx val="2"/>
            <c:invertIfNegative val="0"/>
            <c:bubble3D val="0"/>
            <c:spPr>
              <a:solidFill>
                <a:srgbClr val="00B0F0"/>
              </a:solidFill>
              <a:ln w="15875">
                <a:solidFill>
                  <a:schemeClr val="dk2">
                    <a:shade val="60000"/>
                    <a:hueOff val="0"/>
                    <a:satOff val="0"/>
                    <a:lumOff val="0"/>
                  </a:schemeClr>
                </a:solidFill>
              </a:ln>
              <a:effectLst/>
            </c:spPr>
          </c:dPt>
          <c:dPt>
            <c:idx val="3"/>
            <c:invertIfNegative val="0"/>
            <c:bubble3D val="0"/>
            <c:spPr>
              <a:solidFill>
                <a:srgbClr val="00B0F0"/>
              </a:solidFill>
              <a:ln w="15875">
                <a:solidFill>
                  <a:schemeClr val="dk2">
                    <a:shade val="60000"/>
                    <a:hueOff val="0"/>
                    <a:satOff val="0"/>
                    <a:lumOff val="0"/>
                  </a:schemeClr>
                </a:solidFill>
              </a:ln>
              <a:effectLst/>
            </c:spPr>
          </c:dPt>
          <c:dPt>
            <c:idx val="4"/>
            <c:invertIfNegative val="0"/>
            <c:bubble3D val="0"/>
            <c:spPr>
              <a:solidFill>
                <a:schemeClr val="accent1"/>
              </a:solidFill>
              <a:ln w="15875">
                <a:solidFill>
                  <a:schemeClr val="dk2">
                    <a:shade val="60000"/>
                    <a:hueOff val="0"/>
                    <a:satOff val="0"/>
                    <a:lumOff val="0"/>
                  </a:schemeClr>
                </a:solidFill>
              </a:ln>
              <a:effectLst/>
            </c:spPr>
          </c:dPt>
          <c:dPt>
            <c:idx val="5"/>
            <c:invertIfNegative val="0"/>
            <c:bubble3D val="0"/>
            <c:spPr>
              <a:solidFill>
                <a:schemeClr val="accent1"/>
              </a:solidFill>
              <a:ln w="15875">
                <a:solidFill>
                  <a:schemeClr val="dk2">
                    <a:shade val="60000"/>
                    <a:hueOff val="0"/>
                    <a:satOff val="0"/>
                    <a:lumOff val="0"/>
                  </a:schemeClr>
                </a:solidFill>
              </a:ln>
              <a:effectLst/>
            </c:spPr>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Rural</c:v>
                </c:pt>
                <c:pt idx="1">
                  <c:v>Urban</c:v>
                </c:pt>
                <c:pt idx="2">
                  <c:v>Bed Size Under 100</c:v>
                </c:pt>
                <c:pt idx="3">
                  <c:v>Bed size Over 500</c:v>
                </c:pt>
                <c:pt idx="4">
                  <c:v>Non Teaching</c:v>
                </c:pt>
                <c:pt idx="5">
                  <c:v>Large Teaching</c:v>
                </c:pt>
              </c:strCache>
            </c:strRef>
          </c:cat>
          <c:val>
            <c:numRef>
              <c:f>Sheet1!$B$2:$B$7</c:f>
              <c:numCache>
                <c:formatCode>General</c:formatCode>
                <c:ptCount val="6"/>
                <c:pt idx="0">
                  <c:v>13.4</c:v>
                </c:pt>
                <c:pt idx="1">
                  <c:v>27.3</c:v>
                </c:pt>
                <c:pt idx="2">
                  <c:v>14</c:v>
                </c:pt>
                <c:pt idx="3">
                  <c:v>51.2</c:v>
                </c:pt>
                <c:pt idx="4">
                  <c:v>18.2</c:v>
                </c:pt>
                <c:pt idx="5">
                  <c:v>55.5</c:v>
                </c:pt>
              </c:numCache>
            </c:numRef>
          </c:val>
        </c:ser>
        <c:dLbls>
          <c:showLegendKey val="0"/>
          <c:showVal val="0"/>
          <c:showCatName val="0"/>
          <c:showSerName val="0"/>
          <c:showPercent val="0"/>
          <c:showBubbleSize val="0"/>
        </c:dLbls>
        <c:gapWidth val="75"/>
        <c:overlap val="-27"/>
        <c:axId val="364280288"/>
        <c:axId val="364280680"/>
      </c:barChart>
      <c:catAx>
        <c:axId val="364280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364280680"/>
        <c:crosses val="autoZero"/>
        <c:auto val="1"/>
        <c:lblAlgn val="ctr"/>
        <c:lblOffset val="100"/>
        <c:noMultiLvlLbl val="0"/>
      </c:catAx>
      <c:valAx>
        <c:axId val="364280680"/>
        <c:scaling>
          <c:orientation val="minMax"/>
          <c:max val="6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364280288"/>
        <c:crosses val="autoZero"/>
        <c:crossBetween val="between"/>
        <c:majorUnit val="5"/>
      </c:valAx>
      <c:spPr>
        <a:noFill/>
        <a:ln>
          <a:noFill/>
        </a:ln>
        <a:effectLst/>
      </c:spPr>
    </c:plotArea>
    <c:plotVisOnly val="1"/>
    <c:dispBlanksAs val="gap"/>
    <c:showDLblsOverMax val="0"/>
  </c:chart>
  <c:spPr>
    <a:noFill/>
    <a:ln>
      <a:solidFill>
        <a:schemeClr val="tx1"/>
      </a:solid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CA3031D-E364-4891-85E2-8C2C18BE6D7F}" type="doc">
      <dgm:prSet loTypeId="urn:microsoft.com/office/officeart/2005/8/layout/venn2" loCatId="relationship" qsTypeId="urn:microsoft.com/office/officeart/2005/8/quickstyle/simple2" qsCatId="simple" csTypeId="urn:microsoft.com/office/officeart/2005/8/colors/accent1_2" csCatId="accent1" phldr="1"/>
      <dgm:spPr/>
      <dgm:t>
        <a:bodyPr/>
        <a:lstStyle/>
        <a:p>
          <a:endParaRPr lang="en-US"/>
        </a:p>
      </dgm:t>
    </dgm:pt>
    <dgm:pt modelId="{D9ED8E8B-9C88-4D90-9A80-FC1135F3B46D}">
      <dgm:prSet phldrT="[Text]"/>
      <dgm:spPr>
        <a:solidFill>
          <a:schemeClr val="tx1">
            <a:lumMod val="20000"/>
            <a:lumOff val="80000"/>
          </a:schemeClr>
        </a:solidFill>
        <a:ln>
          <a:solidFill>
            <a:srgbClr val="002060"/>
          </a:solidFill>
        </a:ln>
      </dgm:spPr>
      <dgm:t>
        <a:bodyPr/>
        <a:lstStyle/>
        <a:p>
          <a:r>
            <a:rPr lang="en-US" b="1" dirty="0" smtClean="0">
              <a:solidFill>
                <a:schemeClr val="tx1"/>
              </a:solidFill>
            </a:rPr>
            <a:t>Market Basket Projected Increase: 2.8%</a:t>
          </a:r>
          <a:endParaRPr lang="en-US" b="1" dirty="0">
            <a:solidFill>
              <a:schemeClr val="tx1"/>
            </a:solidFill>
          </a:endParaRPr>
        </a:p>
      </dgm:t>
    </dgm:pt>
    <dgm:pt modelId="{866D9B19-C800-4851-A891-018380D63BD7}" type="parTrans" cxnId="{E1090953-024B-4DC1-9269-AA5ADC2514C0}">
      <dgm:prSet/>
      <dgm:spPr/>
      <dgm:t>
        <a:bodyPr/>
        <a:lstStyle/>
        <a:p>
          <a:endParaRPr lang="en-US"/>
        </a:p>
      </dgm:t>
    </dgm:pt>
    <dgm:pt modelId="{1D6E9D1D-B330-4913-9E22-7FB47012C35F}" type="sibTrans" cxnId="{E1090953-024B-4DC1-9269-AA5ADC2514C0}">
      <dgm:prSet/>
      <dgm:spPr/>
      <dgm:t>
        <a:bodyPr/>
        <a:lstStyle/>
        <a:p>
          <a:endParaRPr lang="en-US"/>
        </a:p>
      </dgm:t>
    </dgm:pt>
    <dgm:pt modelId="{C259E555-59EC-488B-AEF1-2C070E55AC9E}">
      <dgm:prSet phldrT="[Text]" custT="1"/>
      <dgm:spPr>
        <a:solidFill>
          <a:schemeClr val="tx1">
            <a:lumMod val="20000"/>
            <a:lumOff val="80000"/>
          </a:schemeClr>
        </a:solidFill>
        <a:ln>
          <a:solidFill>
            <a:srgbClr val="002060"/>
          </a:solidFill>
        </a:ln>
      </dgm:spPr>
      <dgm:t>
        <a:bodyPr/>
        <a:lstStyle/>
        <a:p>
          <a:r>
            <a:rPr lang="en-US" sz="1000" b="1" dirty="0" smtClean="0">
              <a:solidFill>
                <a:schemeClr val="tx1"/>
              </a:solidFill>
            </a:rPr>
            <a:t>Documentation &amp; Coding: </a:t>
          </a:r>
        </a:p>
        <a:p>
          <a:r>
            <a:rPr lang="en-US" sz="1000" b="1" dirty="0" smtClean="0">
              <a:solidFill>
                <a:srgbClr val="FF0000"/>
              </a:solidFill>
            </a:rPr>
            <a:t>-1.5%</a:t>
          </a:r>
          <a:endParaRPr lang="en-US" sz="1000" b="1" dirty="0">
            <a:solidFill>
              <a:srgbClr val="FF0000"/>
            </a:solidFill>
          </a:endParaRPr>
        </a:p>
      </dgm:t>
    </dgm:pt>
    <dgm:pt modelId="{E344FAD9-7D74-4707-BBF5-525EE0640502}" type="parTrans" cxnId="{4B2C5C14-8648-413C-AEFE-0ACEC16FE784}">
      <dgm:prSet/>
      <dgm:spPr/>
      <dgm:t>
        <a:bodyPr/>
        <a:lstStyle/>
        <a:p>
          <a:endParaRPr lang="en-US"/>
        </a:p>
      </dgm:t>
    </dgm:pt>
    <dgm:pt modelId="{FEF51A23-5A96-4C78-934D-7AC452849F23}" type="sibTrans" cxnId="{4B2C5C14-8648-413C-AEFE-0ACEC16FE784}">
      <dgm:prSet/>
      <dgm:spPr/>
      <dgm:t>
        <a:bodyPr/>
        <a:lstStyle/>
        <a:p>
          <a:endParaRPr lang="en-US"/>
        </a:p>
      </dgm:t>
    </dgm:pt>
    <dgm:pt modelId="{A070105D-91D2-460D-8A68-F20782F42F81}">
      <dgm:prSet phldrT="[Text]"/>
      <dgm:spPr>
        <a:solidFill>
          <a:schemeClr val="tx1">
            <a:lumMod val="20000"/>
            <a:lumOff val="80000"/>
          </a:schemeClr>
        </a:solidFill>
        <a:ln>
          <a:solidFill>
            <a:srgbClr val="002060"/>
          </a:solidFill>
        </a:ln>
      </dgm:spPr>
      <dgm:t>
        <a:bodyPr/>
        <a:lstStyle/>
        <a:p>
          <a:r>
            <a:rPr lang="en-US" b="1" dirty="0" smtClean="0">
              <a:solidFill>
                <a:schemeClr val="tx1"/>
              </a:solidFill>
            </a:rPr>
            <a:t>Two-Midnight Rule: </a:t>
          </a:r>
          <a:r>
            <a:rPr lang="en-US" b="1" dirty="0" smtClean="0">
              <a:solidFill>
                <a:srgbClr val="00B050"/>
              </a:solidFill>
            </a:rPr>
            <a:t>+0.8%</a:t>
          </a:r>
          <a:endParaRPr lang="en-US" b="1" dirty="0">
            <a:solidFill>
              <a:srgbClr val="00B050"/>
            </a:solidFill>
          </a:endParaRPr>
        </a:p>
      </dgm:t>
    </dgm:pt>
    <dgm:pt modelId="{C6D8B6AD-2797-41D3-A71F-8F2777F0D036}" type="parTrans" cxnId="{76E8CBF8-3A8E-4377-AF98-189AC90F5287}">
      <dgm:prSet/>
      <dgm:spPr/>
      <dgm:t>
        <a:bodyPr/>
        <a:lstStyle/>
        <a:p>
          <a:endParaRPr lang="en-US"/>
        </a:p>
      </dgm:t>
    </dgm:pt>
    <dgm:pt modelId="{AAE42156-5378-494B-B247-808C438DB502}" type="sibTrans" cxnId="{76E8CBF8-3A8E-4377-AF98-189AC90F5287}">
      <dgm:prSet/>
      <dgm:spPr/>
      <dgm:t>
        <a:bodyPr/>
        <a:lstStyle/>
        <a:p>
          <a:endParaRPr lang="en-US"/>
        </a:p>
      </dgm:t>
    </dgm:pt>
    <dgm:pt modelId="{578139CC-8699-43DE-8D50-A3A11EB85E09}">
      <dgm:prSet phldrT="[Text]" custT="1"/>
      <dgm:spPr>
        <a:solidFill>
          <a:schemeClr val="bg1"/>
        </a:solidFill>
        <a:ln>
          <a:solidFill>
            <a:srgbClr val="002060"/>
          </a:solidFill>
        </a:ln>
        <a:effectLst/>
      </dgm:spPr>
      <dgm:t>
        <a:bodyPr/>
        <a:lstStyle/>
        <a:p>
          <a:r>
            <a:rPr lang="en-US" sz="1200" b="1" dirty="0" smtClean="0">
              <a:solidFill>
                <a:srgbClr val="002060"/>
              </a:solidFill>
            </a:rPr>
            <a:t>FY2017 Payment Update: 0.85%*</a:t>
          </a:r>
          <a:endParaRPr lang="en-US" sz="1200" b="1" dirty="0">
            <a:solidFill>
              <a:srgbClr val="002060"/>
            </a:solidFill>
          </a:endParaRPr>
        </a:p>
      </dgm:t>
    </dgm:pt>
    <dgm:pt modelId="{AF882E29-1172-414D-BD5F-7081BBCD4D0D}" type="parTrans" cxnId="{59C1199B-099B-460E-8091-D1C32C0B6A5A}">
      <dgm:prSet/>
      <dgm:spPr/>
      <dgm:t>
        <a:bodyPr/>
        <a:lstStyle/>
        <a:p>
          <a:endParaRPr lang="en-US"/>
        </a:p>
      </dgm:t>
    </dgm:pt>
    <dgm:pt modelId="{1D172E89-07E3-440C-8051-22A065A7255F}" type="sibTrans" cxnId="{59C1199B-099B-460E-8091-D1C32C0B6A5A}">
      <dgm:prSet/>
      <dgm:spPr/>
      <dgm:t>
        <a:bodyPr/>
        <a:lstStyle/>
        <a:p>
          <a:endParaRPr lang="en-US"/>
        </a:p>
      </dgm:t>
    </dgm:pt>
    <dgm:pt modelId="{81A781CC-D8D1-48FB-97DC-94F920625071}">
      <dgm:prSet/>
      <dgm:spPr>
        <a:solidFill>
          <a:schemeClr val="tx1">
            <a:lumMod val="20000"/>
            <a:lumOff val="80000"/>
          </a:schemeClr>
        </a:solidFill>
        <a:ln>
          <a:solidFill>
            <a:srgbClr val="002060"/>
          </a:solidFill>
        </a:ln>
      </dgm:spPr>
      <dgm:t>
        <a:bodyPr/>
        <a:lstStyle/>
        <a:p>
          <a:endParaRPr lang="en-US"/>
        </a:p>
      </dgm:t>
    </dgm:pt>
    <dgm:pt modelId="{6D9E159C-41F4-4CD6-A7E6-A69861E9468A}" type="parTrans" cxnId="{873A1BA1-2755-49FE-9B3F-220703231C99}">
      <dgm:prSet/>
      <dgm:spPr/>
      <dgm:t>
        <a:bodyPr/>
        <a:lstStyle/>
        <a:p>
          <a:endParaRPr lang="en-US"/>
        </a:p>
      </dgm:t>
    </dgm:pt>
    <dgm:pt modelId="{C1684188-AFCC-4094-AC45-D805FC5C1E0B}" type="sibTrans" cxnId="{873A1BA1-2755-49FE-9B3F-220703231C99}">
      <dgm:prSet/>
      <dgm:spPr/>
      <dgm:t>
        <a:bodyPr/>
        <a:lstStyle/>
        <a:p>
          <a:endParaRPr lang="en-US"/>
        </a:p>
      </dgm:t>
    </dgm:pt>
    <dgm:pt modelId="{F042F5A3-2ED0-424F-A66B-9ED6258610BE}">
      <dgm:prSet/>
      <dgm:spPr>
        <a:solidFill>
          <a:schemeClr val="tx1">
            <a:lumMod val="20000"/>
            <a:lumOff val="80000"/>
          </a:schemeClr>
        </a:solidFill>
        <a:ln>
          <a:solidFill>
            <a:srgbClr val="002060"/>
          </a:solidFill>
        </a:ln>
      </dgm:spPr>
      <dgm:t>
        <a:bodyPr/>
        <a:lstStyle/>
        <a:p>
          <a:endParaRPr lang="en-US"/>
        </a:p>
      </dgm:t>
    </dgm:pt>
    <dgm:pt modelId="{E0055B78-6C3C-4B9B-9175-6BBCFF978C6B}" type="parTrans" cxnId="{FB9FC8D0-BB2F-4499-9467-A1FCFB0F1973}">
      <dgm:prSet/>
      <dgm:spPr/>
      <dgm:t>
        <a:bodyPr/>
        <a:lstStyle/>
        <a:p>
          <a:endParaRPr lang="en-US"/>
        </a:p>
      </dgm:t>
    </dgm:pt>
    <dgm:pt modelId="{BDBEDF3F-8F14-415A-8721-BC5851842116}" type="sibTrans" cxnId="{FB9FC8D0-BB2F-4499-9467-A1FCFB0F1973}">
      <dgm:prSet/>
      <dgm:spPr/>
      <dgm:t>
        <a:bodyPr/>
        <a:lstStyle/>
        <a:p>
          <a:endParaRPr lang="en-US"/>
        </a:p>
      </dgm:t>
    </dgm:pt>
    <dgm:pt modelId="{2AED3A6A-44E5-4502-9265-ED9F505A2FD6}" type="pres">
      <dgm:prSet presAssocID="{9CA3031D-E364-4891-85E2-8C2C18BE6D7F}" presName="Name0" presStyleCnt="0">
        <dgm:presLayoutVars>
          <dgm:chMax val="7"/>
          <dgm:resizeHandles val="exact"/>
        </dgm:presLayoutVars>
      </dgm:prSet>
      <dgm:spPr/>
      <dgm:t>
        <a:bodyPr/>
        <a:lstStyle/>
        <a:p>
          <a:endParaRPr lang="en-US"/>
        </a:p>
      </dgm:t>
    </dgm:pt>
    <dgm:pt modelId="{65D4D2FA-F2F3-4732-AF3D-2308CCE12F9F}" type="pres">
      <dgm:prSet presAssocID="{9CA3031D-E364-4891-85E2-8C2C18BE6D7F}" presName="comp1" presStyleCnt="0"/>
      <dgm:spPr/>
    </dgm:pt>
    <dgm:pt modelId="{A0E40073-4413-4712-9075-4F00067D3AA9}" type="pres">
      <dgm:prSet presAssocID="{9CA3031D-E364-4891-85E2-8C2C18BE6D7F}" presName="circle1" presStyleLbl="node1" presStyleIdx="0" presStyleCnt="6"/>
      <dgm:spPr/>
      <dgm:t>
        <a:bodyPr/>
        <a:lstStyle/>
        <a:p>
          <a:endParaRPr lang="en-US"/>
        </a:p>
      </dgm:t>
    </dgm:pt>
    <dgm:pt modelId="{75F04D0F-2F62-453D-A9A7-A56D605388B5}" type="pres">
      <dgm:prSet presAssocID="{9CA3031D-E364-4891-85E2-8C2C18BE6D7F}" presName="c1text" presStyleLbl="node1" presStyleIdx="0" presStyleCnt="6">
        <dgm:presLayoutVars>
          <dgm:bulletEnabled val="1"/>
        </dgm:presLayoutVars>
      </dgm:prSet>
      <dgm:spPr/>
      <dgm:t>
        <a:bodyPr/>
        <a:lstStyle/>
        <a:p>
          <a:endParaRPr lang="en-US"/>
        </a:p>
      </dgm:t>
    </dgm:pt>
    <dgm:pt modelId="{E3572293-837F-4ABB-B969-09B5152B967F}" type="pres">
      <dgm:prSet presAssocID="{9CA3031D-E364-4891-85E2-8C2C18BE6D7F}" presName="comp2" presStyleCnt="0"/>
      <dgm:spPr/>
    </dgm:pt>
    <dgm:pt modelId="{6E621359-73A7-452C-ADFD-6B2750A03163}" type="pres">
      <dgm:prSet presAssocID="{9CA3031D-E364-4891-85E2-8C2C18BE6D7F}" presName="circle2" presStyleLbl="node1" presStyleIdx="1" presStyleCnt="6"/>
      <dgm:spPr/>
      <dgm:t>
        <a:bodyPr/>
        <a:lstStyle/>
        <a:p>
          <a:endParaRPr lang="en-US"/>
        </a:p>
      </dgm:t>
    </dgm:pt>
    <dgm:pt modelId="{7533BA06-8996-4337-A78F-5399CDF4B696}" type="pres">
      <dgm:prSet presAssocID="{9CA3031D-E364-4891-85E2-8C2C18BE6D7F}" presName="c2text" presStyleLbl="node1" presStyleIdx="1" presStyleCnt="6">
        <dgm:presLayoutVars>
          <dgm:bulletEnabled val="1"/>
        </dgm:presLayoutVars>
      </dgm:prSet>
      <dgm:spPr/>
      <dgm:t>
        <a:bodyPr/>
        <a:lstStyle/>
        <a:p>
          <a:endParaRPr lang="en-US"/>
        </a:p>
      </dgm:t>
    </dgm:pt>
    <dgm:pt modelId="{4F632136-3450-40A6-8892-245619F6C37D}" type="pres">
      <dgm:prSet presAssocID="{9CA3031D-E364-4891-85E2-8C2C18BE6D7F}" presName="comp3" presStyleCnt="0"/>
      <dgm:spPr/>
    </dgm:pt>
    <dgm:pt modelId="{273EDBCB-090E-418E-8C50-44F99C5EDF1B}" type="pres">
      <dgm:prSet presAssocID="{9CA3031D-E364-4891-85E2-8C2C18BE6D7F}" presName="circle3" presStyleLbl="node1" presStyleIdx="2" presStyleCnt="6" custLinFactNeighborX="-664" custLinFactNeighborY="664"/>
      <dgm:spPr/>
      <dgm:t>
        <a:bodyPr/>
        <a:lstStyle/>
        <a:p>
          <a:endParaRPr lang="en-US"/>
        </a:p>
      </dgm:t>
    </dgm:pt>
    <dgm:pt modelId="{2B14DAA1-F805-4649-A890-8393E44A0D69}" type="pres">
      <dgm:prSet presAssocID="{9CA3031D-E364-4891-85E2-8C2C18BE6D7F}" presName="c3text" presStyleLbl="node1" presStyleIdx="2" presStyleCnt="6">
        <dgm:presLayoutVars>
          <dgm:bulletEnabled val="1"/>
        </dgm:presLayoutVars>
      </dgm:prSet>
      <dgm:spPr/>
      <dgm:t>
        <a:bodyPr/>
        <a:lstStyle/>
        <a:p>
          <a:endParaRPr lang="en-US"/>
        </a:p>
      </dgm:t>
    </dgm:pt>
    <dgm:pt modelId="{CA9A7E88-9129-43A5-AF85-AF6C536C09E1}" type="pres">
      <dgm:prSet presAssocID="{9CA3031D-E364-4891-85E2-8C2C18BE6D7F}" presName="comp4" presStyleCnt="0"/>
      <dgm:spPr/>
    </dgm:pt>
    <dgm:pt modelId="{D228D623-55F3-4456-A481-F7BC47CC11A0}" type="pres">
      <dgm:prSet presAssocID="{9CA3031D-E364-4891-85E2-8C2C18BE6D7F}" presName="circle4" presStyleLbl="node1" presStyleIdx="3" presStyleCnt="6" custScaleX="100160"/>
      <dgm:spPr/>
      <dgm:t>
        <a:bodyPr/>
        <a:lstStyle/>
        <a:p>
          <a:endParaRPr lang="en-US"/>
        </a:p>
      </dgm:t>
    </dgm:pt>
    <dgm:pt modelId="{53642C08-6496-4690-99B2-F9EFB7873CBC}" type="pres">
      <dgm:prSet presAssocID="{9CA3031D-E364-4891-85E2-8C2C18BE6D7F}" presName="c4text" presStyleLbl="node1" presStyleIdx="3" presStyleCnt="6">
        <dgm:presLayoutVars>
          <dgm:bulletEnabled val="1"/>
        </dgm:presLayoutVars>
      </dgm:prSet>
      <dgm:spPr/>
      <dgm:t>
        <a:bodyPr/>
        <a:lstStyle/>
        <a:p>
          <a:endParaRPr lang="en-US"/>
        </a:p>
      </dgm:t>
    </dgm:pt>
    <dgm:pt modelId="{39DB459A-FFFB-4B40-AF15-22F6328C5E5C}" type="pres">
      <dgm:prSet presAssocID="{9CA3031D-E364-4891-85E2-8C2C18BE6D7F}" presName="comp5" presStyleCnt="0"/>
      <dgm:spPr/>
    </dgm:pt>
    <dgm:pt modelId="{DB3D800F-D199-4380-9400-D9F1AEFE7DDF}" type="pres">
      <dgm:prSet presAssocID="{9CA3031D-E364-4891-85E2-8C2C18BE6D7F}" presName="circle5" presStyleLbl="node1" presStyleIdx="4" presStyleCnt="6"/>
      <dgm:spPr/>
      <dgm:t>
        <a:bodyPr/>
        <a:lstStyle/>
        <a:p>
          <a:endParaRPr lang="en-US"/>
        </a:p>
      </dgm:t>
    </dgm:pt>
    <dgm:pt modelId="{398A2651-11C1-46EA-BE4C-DBD2A513C656}" type="pres">
      <dgm:prSet presAssocID="{9CA3031D-E364-4891-85E2-8C2C18BE6D7F}" presName="c5text" presStyleLbl="node1" presStyleIdx="4" presStyleCnt="6">
        <dgm:presLayoutVars>
          <dgm:bulletEnabled val="1"/>
        </dgm:presLayoutVars>
      </dgm:prSet>
      <dgm:spPr/>
      <dgm:t>
        <a:bodyPr/>
        <a:lstStyle/>
        <a:p>
          <a:endParaRPr lang="en-US"/>
        </a:p>
      </dgm:t>
    </dgm:pt>
    <dgm:pt modelId="{13FF22D2-5EB7-4CFF-B74C-40D1F7107D39}" type="pres">
      <dgm:prSet presAssocID="{9CA3031D-E364-4891-85E2-8C2C18BE6D7F}" presName="comp6" presStyleCnt="0"/>
      <dgm:spPr/>
    </dgm:pt>
    <dgm:pt modelId="{8F1AAEB1-92A2-44E0-887B-D267B8E15791}" type="pres">
      <dgm:prSet presAssocID="{9CA3031D-E364-4891-85E2-8C2C18BE6D7F}" presName="circle6" presStyleLbl="node1" presStyleIdx="5" presStyleCnt="6"/>
      <dgm:spPr/>
      <dgm:t>
        <a:bodyPr/>
        <a:lstStyle/>
        <a:p>
          <a:endParaRPr lang="en-US"/>
        </a:p>
      </dgm:t>
    </dgm:pt>
    <dgm:pt modelId="{3DCCBF21-C7E8-4E02-8F6C-ED79C9EEE562}" type="pres">
      <dgm:prSet presAssocID="{9CA3031D-E364-4891-85E2-8C2C18BE6D7F}" presName="c6text" presStyleLbl="node1" presStyleIdx="5" presStyleCnt="6">
        <dgm:presLayoutVars>
          <dgm:bulletEnabled val="1"/>
        </dgm:presLayoutVars>
      </dgm:prSet>
      <dgm:spPr/>
      <dgm:t>
        <a:bodyPr/>
        <a:lstStyle/>
        <a:p>
          <a:endParaRPr lang="en-US"/>
        </a:p>
      </dgm:t>
    </dgm:pt>
  </dgm:ptLst>
  <dgm:cxnLst>
    <dgm:cxn modelId="{3482B27B-ABED-4E63-8381-9159BE23AF36}" type="presOf" srcId="{A070105D-91D2-460D-8A68-F20782F42F81}" destId="{398A2651-11C1-46EA-BE4C-DBD2A513C656}" srcOrd="1" destOrd="0" presId="urn:microsoft.com/office/officeart/2005/8/layout/venn2"/>
    <dgm:cxn modelId="{9914AE4E-C840-4DBE-87C1-9D55D65045EB}" type="presOf" srcId="{D9ED8E8B-9C88-4D90-9A80-FC1135F3B46D}" destId="{75F04D0F-2F62-453D-A9A7-A56D605388B5}" srcOrd="1" destOrd="0" presId="urn:microsoft.com/office/officeart/2005/8/layout/venn2"/>
    <dgm:cxn modelId="{BEE1E50A-EB30-429B-AAFA-B6911280FA98}" type="presOf" srcId="{81A781CC-D8D1-48FB-97DC-94F920625071}" destId="{6E621359-73A7-452C-ADFD-6B2750A03163}" srcOrd="0" destOrd="0" presId="urn:microsoft.com/office/officeart/2005/8/layout/venn2"/>
    <dgm:cxn modelId="{B8ECA48A-F91D-486C-BB93-4AC2664D0188}" type="presOf" srcId="{578139CC-8699-43DE-8D50-A3A11EB85E09}" destId="{3DCCBF21-C7E8-4E02-8F6C-ED79C9EEE562}" srcOrd="1" destOrd="0" presId="urn:microsoft.com/office/officeart/2005/8/layout/venn2"/>
    <dgm:cxn modelId="{4B2C5C14-8648-413C-AEFE-0ACEC16FE784}" srcId="{9CA3031D-E364-4891-85E2-8C2C18BE6D7F}" destId="{C259E555-59EC-488B-AEF1-2C070E55AC9E}" srcOrd="3" destOrd="0" parTransId="{E344FAD9-7D74-4707-BBF5-525EE0640502}" sibTransId="{FEF51A23-5A96-4C78-934D-7AC452849F23}"/>
    <dgm:cxn modelId="{2D39B882-C445-47E2-8592-95FF7E36DB55}" type="presOf" srcId="{81A781CC-D8D1-48FB-97DC-94F920625071}" destId="{7533BA06-8996-4337-A78F-5399CDF4B696}" srcOrd="1" destOrd="0" presId="urn:microsoft.com/office/officeart/2005/8/layout/venn2"/>
    <dgm:cxn modelId="{EE696571-EC9E-4364-ABB3-3F0853067440}" type="presOf" srcId="{C259E555-59EC-488B-AEF1-2C070E55AC9E}" destId="{53642C08-6496-4690-99B2-F9EFB7873CBC}" srcOrd="1" destOrd="0" presId="urn:microsoft.com/office/officeart/2005/8/layout/venn2"/>
    <dgm:cxn modelId="{BDCA04AD-B2E8-43CD-85D3-F519CD14FB01}" type="presOf" srcId="{F042F5A3-2ED0-424F-A66B-9ED6258610BE}" destId="{2B14DAA1-F805-4649-A890-8393E44A0D69}" srcOrd="1" destOrd="0" presId="urn:microsoft.com/office/officeart/2005/8/layout/venn2"/>
    <dgm:cxn modelId="{70B12E55-73D0-4CB7-B4C1-90E56267C5F3}" type="presOf" srcId="{A070105D-91D2-460D-8A68-F20782F42F81}" destId="{DB3D800F-D199-4380-9400-D9F1AEFE7DDF}" srcOrd="0" destOrd="0" presId="urn:microsoft.com/office/officeart/2005/8/layout/venn2"/>
    <dgm:cxn modelId="{E1090953-024B-4DC1-9269-AA5ADC2514C0}" srcId="{9CA3031D-E364-4891-85E2-8C2C18BE6D7F}" destId="{D9ED8E8B-9C88-4D90-9A80-FC1135F3B46D}" srcOrd="0" destOrd="0" parTransId="{866D9B19-C800-4851-A891-018380D63BD7}" sibTransId="{1D6E9D1D-B330-4913-9E22-7FB47012C35F}"/>
    <dgm:cxn modelId="{6689C9B2-1BA0-4F1C-B938-0D45D88430AC}" type="presOf" srcId="{C259E555-59EC-488B-AEF1-2C070E55AC9E}" destId="{D228D623-55F3-4456-A481-F7BC47CC11A0}" srcOrd="0" destOrd="0" presId="urn:microsoft.com/office/officeart/2005/8/layout/venn2"/>
    <dgm:cxn modelId="{FB9FC8D0-BB2F-4499-9467-A1FCFB0F1973}" srcId="{9CA3031D-E364-4891-85E2-8C2C18BE6D7F}" destId="{F042F5A3-2ED0-424F-A66B-9ED6258610BE}" srcOrd="2" destOrd="0" parTransId="{E0055B78-6C3C-4B9B-9175-6BBCFF978C6B}" sibTransId="{BDBEDF3F-8F14-415A-8721-BC5851842116}"/>
    <dgm:cxn modelId="{FF602529-DF60-4543-9BDC-F975B7E730F8}" type="presOf" srcId="{D9ED8E8B-9C88-4D90-9A80-FC1135F3B46D}" destId="{A0E40073-4413-4712-9075-4F00067D3AA9}" srcOrd="0" destOrd="0" presId="urn:microsoft.com/office/officeart/2005/8/layout/venn2"/>
    <dgm:cxn modelId="{873A1BA1-2755-49FE-9B3F-220703231C99}" srcId="{9CA3031D-E364-4891-85E2-8C2C18BE6D7F}" destId="{81A781CC-D8D1-48FB-97DC-94F920625071}" srcOrd="1" destOrd="0" parTransId="{6D9E159C-41F4-4CD6-A7E6-A69861E9468A}" sibTransId="{C1684188-AFCC-4094-AC45-D805FC5C1E0B}"/>
    <dgm:cxn modelId="{59C1199B-099B-460E-8091-D1C32C0B6A5A}" srcId="{9CA3031D-E364-4891-85E2-8C2C18BE6D7F}" destId="{578139CC-8699-43DE-8D50-A3A11EB85E09}" srcOrd="5" destOrd="0" parTransId="{AF882E29-1172-414D-BD5F-7081BBCD4D0D}" sibTransId="{1D172E89-07E3-440C-8051-22A065A7255F}"/>
    <dgm:cxn modelId="{C2A44AB3-C206-4D94-B311-6ED937345563}" type="presOf" srcId="{F042F5A3-2ED0-424F-A66B-9ED6258610BE}" destId="{273EDBCB-090E-418E-8C50-44F99C5EDF1B}" srcOrd="0" destOrd="0" presId="urn:microsoft.com/office/officeart/2005/8/layout/venn2"/>
    <dgm:cxn modelId="{1D822CE2-0C82-463B-BEE5-3A85100B3581}" type="presOf" srcId="{9CA3031D-E364-4891-85E2-8C2C18BE6D7F}" destId="{2AED3A6A-44E5-4502-9265-ED9F505A2FD6}" srcOrd="0" destOrd="0" presId="urn:microsoft.com/office/officeart/2005/8/layout/venn2"/>
    <dgm:cxn modelId="{76E8CBF8-3A8E-4377-AF98-189AC90F5287}" srcId="{9CA3031D-E364-4891-85E2-8C2C18BE6D7F}" destId="{A070105D-91D2-460D-8A68-F20782F42F81}" srcOrd="4" destOrd="0" parTransId="{C6D8B6AD-2797-41D3-A71F-8F2777F0D036}" sibTransId="{AAE42156-5378-494B-B247-808C438DB502}"/>
    <dgm:cxn modelId="{14E4E938-6348-4D34-8E9D-CE6AF4907B4B}" type="presOf" srcId="{578139CC-8699-43DE-8D50-A3A11EB85E09}" destId="{8F1AAEB1-92A2-44E0-887B-D267B8E15791}" srcOrd="0" destOrd="0" presId="urn:microsoft.com/office/officeart/2005/8/layout/venn2"/>
    <dgm:cxn modelId="{234E5467-88C5-48D8-B3AF-12A39E5B32E4}" type="presParOf" srcId="{2AED3A6A-44E5-4502-9265-ED9F505A2FD6}" destId="{65D4D2FA-F2F3-4732-AF3D-2308CCE12F9F}" srcOrd="0" destOrd="0" presId="urn:microsoft.com/office/officeart/2005/8/layout/venn2"/>
    <dgm:cxn modelId="{5BB8557B-C115-4384-940A-D988F4DE158A}" type="presParOf" srcId="{65D4D2FA-F2F3-4732-AF3D-2308CCE12F9F}" destId="{A0E40073-4413-4712-9075-4F00067D3AA9}" srcOrd="0" destOrd="0" presId="urn:microsoft.com/office/officeart/2005/8/layout/venn2"/>
    <dgm:cxn modelId="{2EA3A7A2-AE8A-4CF3-9AEA-8D85172DC202}" type="presParOf" srcId="{65D4D2FA-F2F3-4732-AF3D-2308CCE12F9F}" destId="{75F04D0F-2F62-453D-A9A7-A56D605388B5}" srcOrd="1" destOrd="0" presId="urn:microsoft.com/office/officeart/2005/8/layout/venn2"/>
    <dgm:cxn modelId="{553AEC56-A0E0-44C5-A318-1A40970939AC}" type="presParOf" srcId="{2AED3A6A-44E5-4502-9265-ED9F505A2FD6}" destId="{E3572293-837F-4ABB-B969-09B5152B967F}" srcOrd="1" destOrd="0" presId="urn:microsoft.com/office/officeart/2005/8/layout/venn2"/>
    <dgm:cxn modelId="{A6C4F7B1-70B2-4370-8F81-F459286C488B}" type="presParOf" srcId="{E3572293-837F-4ABB-B969-09B5152B967F}" destId="{6E621359-73A7-452C-ADFD-6B2750A03163}" srcOrd="0" destOrd="0" presId="urn:microsoft.com/office/officeart/2005/8/layout/venn2"/>
    <dgm:cxn modelId="{06B664B9-0B01-42B6-ADF6-1ADDD86A1DD0}" type="presParOf" srcId="{E3572293-837F-4ABB-B969-09B5152B967F}" destId="{7533BA06-8996-4337-A78F-5399CDF4B696}" srcOrd="1" destOrd="0" presId="urn:microsoft.com/office/officeart/2005/8/layout/venn2"/>
    <dgm:cxn modelId="{4F05111D-2681-43E3-ACD3-9D0551A3004D}" type="presParOf" srcId="{2AED3A6A-44E5-4502-9265-ED9F505A2FD6}" destId="{4F632136-3450-40A6-8892-245619F6C37D}" srcOrd="2" destOrd="0" presId="urn:microsoft.com/office/officeart/2005/8/layout/venn2"/>
    <dgm:cxn modelId="{9D7D6CCE-EEED-4815-9758-6F8E6B1FC87F}" type="presParOf" srcId="{4F632136-3450-40A6-8892-245619F6C37D}" destId="{273EDBCB-090E-418E-8C50-44F99C5EDF1B}" srcOrd="0" destOrd="0" presId="urn:microsoft.com/office/officeart/2005/8/layout/venn2"/>
    <dgm:cxn modelId="{449B5C74-88D3-4B90-BCBB-56FB6402D811}" type="presParOf" srcId="{4F632136-3450-40A6-8892-245619F6C37D}" destId="{2B14DAA1-F805-4649-A890-8393E44A0D69}" srcOrd="1" destOrd="0" presId="urn:microsoft.com/office/officeart/2005/8/layout/venn2"/>
    <dgm:cxn modelId="{3DF858D3-79A7-4214-BEFF-29E18C3C2BFB}" type="presParOf" srcId="{2AED3A6A-44E5-4502-9265-ED9F505A2FD6}" destId="{CA9A7E88-9129-43A5-AF85-AF6C536C09E1}" srcOrd="3" destOrd="0" presId="urn:microsoft.com/office/officeart/2005/8/layout/venn2"/>
    <dgm:cxn modelId="{5575D7B7-81B9-48D2-B5A5-ADB27BF0744A}" type="presParOf" srcId="{CA9A7E88-9129-43A5-AF85-AF6C536C09E1}" destId="{D228D623-55F3-4456-A481-F7BC47CC11A0}" srcOrd="0" destOrd="0" presId="urn:microsoft.com/office/officeart/2005/8/layout/venn2"/>
    <dgm:cxn modelId="{B27245D2-4909-45AF-A8B3-9E48D2E053F9}" type="presParOf" srcId="{CA9A7E88-9129-43A5-AF85-AF6C536C09E1}" destId="{53642C08-6496-4690-99B2-F9EFB7873CBC}" srcOrd="1" destOrd="0" presId="urn:microsoft.com/office/officeart/2005/8/layout/venn2"/>
    <dgm:cxn modelId="{ECB12ECA-6A6C-4401-8425-5E9BB85BB743}" type="presParOf" srcId="{2AED3A6A-44E5-4502-9265-ED9F505A2FD6}" destId="{39DB459A-FFFB-4B40-AF15-22F6328C5E5C}" srcOrd="4" destOrd="0" presId="urn:microsoft.com/office/officeart/2005/8/layout/venn2"/>
    <dgm:cxn modelId="{B683BB9C-F343-4B19-8875-10551834CACE}" type="presParOf" srcId="{39DB459A-FFFB-4B40-AF15-22F6328C5E5C}" destId="{DB3D800F-D199-4380-9400-D9F1AEFE7DDF}" srcOrd="0" destOrd="0" presId="urn:microsoft.com/office/officeart/2005/8/layout/venn2"/>
    <dgm:cxn modelId="{26575F1F-9340-4E7E-851D-78142400AD8D}" type="presParOf" srcId="{39DB459A-FFFB-4B40-AF15-22F6328C5E5C}" destId="{398A2651-11C1-46EA-BE4C-DBD2A513C656}" srcOrd="1" destOrd="0" presId="urn:microsoft.com/office/officeart/2005/8/layout/venn2"/>
    <dgm:cxn modelId="{C6D4CF6B-7597-4B47-BC9B-EC03A1BF49AC}" type="presParOf" srcId="{2AED3A6A-44E5-4502-9265-ED9F505A2FD6}" destId="{13FF22D2-5EB7-4CFF-B74C-40D1F7107D39}" srcOrd="5" destOrd="0" presId="urn:microsoft.com/office/officeart/2005/8/layout/venn2"/>
    <dgm:cxn modelId="{3ADF5F60-4659-419E-AD6C-CAC645204C39}" type="presParOf" srcId="{13FF22D2-5EB7-4CFF-B74C-40D1F7107D39}" destId="{8F1AAEB1-92A2-44E0-887B-D267B8E15791}" srcOrd="0" destOrd="0" presId="urn:microsoft.com/office/officeart/2005/8/layout/venn2"/>
    <dgm:cxn modelId="{CD81C203-83DB-4872-94D3-13AF84B1CC82}" type="presParOf" srcId="{13FF22D2-5EB7-4CFF-B74C-40D1F7107D39}" destId="{3DCCBF21-C7E8-4E02-8F6C-ED79C9EEE562}"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E099026-6FE2-4315-8E49-0A0B8BF2221D}" type="doc">
      <dgm:prSet loTypeId="urn:microsoft.com/office/officeart/2005/8/layout/venn3" loCatId="relationship" qsTypeId="urn:microsoft.com/office/officeart/2005/8/quickstyle/3d1" qsCatId="3D" csTypeId="urn:microsoft.com/office/officeart/2005/8/colors/accent1_2" csCatId="accent1" phldr="1"/>
      <dgm:spPr/>
      <dgm:t>
        <a:bodyPr/>
        <a:lstStyle/>
        <a:p>
          <a:endParaRPr lang="en-US"/>
        </a:p>
      </dgm:t>
    </dgm:pt>
    <dgm:pt modelId="{768E83F3-5493-47DF-9DB0-8ACB6E661CCA}">
      <dgm:prSet phldrT="[Text]"/>
      <dgm:spPr/>
      <dgm:t>
        <a:bodyPr/>
        <a:lstStyle/>
        <a:p>
          <a:r>
            <a:rPr lang="en-US" dirty="0" smtClean="0"/>
            <a:t>2012 MCD Days &amp; 2014 SSI</a:t>
          </a:r>
          <a:endParaRPr lang="en-US" dirty="0"/>
        </a:p>
      </dgm:t>
    </dgm:pt>
    <dgm:pt modelId="{AA36E372-CC49-434A-9A13-45706FA02D9D}" type="parTrans" cxnId="{25099BE7-CF60-4617-97FC-5FE4472F5729}">
      <dgm:prSet/>
      <dgm:spPr/>
      <dgm:t>
        <a:bodyPr/>
        <a:lstStyle/>
        <a:p>
          <a:endParaRPr lang="en-US"/>
        </a:p>
      </dgm:t>
    </dgm:pt>
    <dgm:pt modelId="{E9C9EEC3-C4F9-49D2-A572-9D792E265C4B}" type="sibTrans" cxnId="{25099BE7-CF60-4617-97FC-5FE4472F5729}">
      <dgm:prSet/>
      <dgm:spPr/>
      <dgm:t>
        <a:bodyPr/>
        <a:lstStyle/>
        <a:p>
          <a:endParaRPr lang="en-US"/>
        </a:p>
      </dgm:t>
    </dgm:pt>
    <dgm:pt modelId="{00467DA3-5F30-4653-9C8A-1F28A664258C}">
      <dgm:prSet phldrT="[Text]"/>
      <dgm:spPr/>
      <dgm:t>
        <a:bodyPr/>
        <a:lstStyle/>
        <a:p>
          <a:r>
            <a:rPr lang="en-US" dirty="0" smtClean="0"/>
            <a:t>2013 MCD Days &amp; 2015 SSI</a:t>
          </a:r>
          <a:endParaRPr lang="en-US" dirty="0"/>
        </a:p>
      </dgm:t>
    </dgm:pt>
    <dgm:pt modelId="{708859B7-2897-4F2D-B01E-BD6A46B59CB0}" type="parTrans" cxnId="{EDA76BE0-9513-4EF4-8F57-4099D0D4A015}">
      <dgm:prSet/>
      <dgm:spPr/>
      <dgm:t>
        <a:bodyPr/>
        <a:lstStyle/>
        <a:p>
          <a:endParaRPr lang="en-US"/>
        </a:p>
      </dgm:t>
    </dgm:pt>
    <dgm:pt modelId="{FFDBDA3F-CD37-4A05-BE9A-5A71F5B21D44}" type="sibTrans" cxnId="{EDA76BE0-9513-4EF4-8F57-4099D0D4A015}">
      <dgm:prSet/>
      <dgm:spPr/>
      <dgm:t>
        <a:bodyPr/>
        <a:lstStyle/>
        <a:p>
          <a:endParaRPr lang="en-US"/>
        </a:p>
      </dgm:t>
    </dgm:pt>
    <dgm:pt modelId="{3B1BDEBD-C7A9-426C-B31E-A7735500918C}">
      <dgm:prSet phldrT="[Text]" custT="1"/>
      <dgm:spPr>
        <a:solidFill>
          <a:schemeClr val="tx2">
            <a:lumMod val="60000"/>
            <a:lumOff val="40000"/>
            <a:alpha val="50000"/>
          </a:schemeClr>
        </a:solidFill>
      </dgm:spPr>
      <dgm:t>
        <a:bodyPr/>
        <a:lstStyle/>
        <a:p>
          <a:r>
            <a:rPr lang="en-US" sz="1600" dirty="0" smtClean="0"/>
            <a:t>2014 </a:t>
          </a:r>
        </a:p>
        <a:p>
          <a:r>
            <a:rPr lang="en-US" sz="1600" dirty="0" smtClean="0"/>
            <a:t>S-10</a:t>
          </a:r>
          <a:endParaRPr lang="en-US" sz="1600" dirty="0"/>
        </a:p>
      </dgm:t>
    </dgm:pt>
    <dgm:pt modelId="{61DD07B6-C919-4BB2-8C02-46606F989D4A}" type="parTrans" cxnId="{83F73CE3-1A0F-4925-B4DC-EA1B8219F401}">
      <dgm:prSet/>
      <dgm:spPr/>
      <dgm:t>
        <a:bodyPr/>
        <a:lstStyle/>
        <a:p>
          <a:endParaRPr lang="en-US"/>
        </a:p>
      </dgm:t>
    </dgm:pt>
    <dgm:pt modelId="{36D53558-5A7F-4492-9502-CD70410333EF}" type="sibTrans" cxnId="{83F73CE3-1A0F-4925-B4DC-EA1B8219F401}">
      <dgm:prSet/>
      <dgm:spPr/>
      <dgm:t>
        <a:bodyPr/>
        <a:lstStyle/>
        <a:p>
          <a:endParaRPr lang="en-US"/>
        </a:p>
      </dgm:t>
    </dgm:pt>
    <dgm:pt modelId="{F8564730-043C-40A0-911A-1E3E708DD902}" type="pres">
      <dgm:prSet presAssocID="{BE099026-6FE2-4315-8E49-0A0B8BF2221D}" presName="Name0" presStyleCnt="0">
        <dgm:presLayoutVars>
          <dgm:dir/>
          <dgm:resizeHandles val="exact"/>
        </dgm:presLayoutVars>
      </dgm:prSet>
      <dgm:spPr/>
      <dgm:t>
        <a:bodyPr/>
        <a:lstStyle/>
        <a:p>
          <a:endParaRPr lang="en-US"/>
        </a:p>
      </dgm:t>
    </dgm:pt>
    <dgm:pt modelId="{C3E19EC7-5E49-4489-9FA2-5F375BFDCB84}" type="pres">
      <dgm:prSet presAssocID="{768E83F3-5493-47DF-9DB0-8ACB6E661CCA}" presName="Name5" presStyleLbl="vennNode1" presStyleIdx="0" presStyleCnt="3">
        <dgm:presLayoutVars>
          <dgm:bulletEnabled val="1"/>
        </dgm:presLayoutVars>
      </dgm:prSet>
      <dgm:spPr/>
      <dgm:t>
        <a:bodyPr/>
        <a:lstStyle/>
        <a:p>
          <a:endParaRPr lang="en-US"/>
        </a:p>
      </dgm:t>
    </dgm:pt>
    <dgm:pt modelId="{89B7E8F6-5FCB-43B2-B91C-F0E75415597B}" type="pres">
      <dgm:prSet presAssocID="{E9C9EEC3-C4F9-49D2-A572-9D792E265C4B}" presName="space" presStyleCnt="0"/>
      <dgm:spPr/>
    </dgm:pt>
    <dgm:pt modelId="{8E9CA995-3ECA-4F8D-92D6-3CFE99DE5B88}" type="pres">
      <dgm:prSet presAssocID="{00467DA3-5F30-4653-9C8A-1F28A664258C}" presName="Name5" presStyleLbl="vennNode1" presStyleIdx="1" presStyleCnt="3">
        <dgm:presLayoutVars>
          <dgm:bulletEnabled val="1"/>
        </dgm:presLayoutVars>
      </dgm:prSet>
      <dgm:spPr/>
      <dgm:t>
        <a:bodyPr/>
        <a:lstStyle/>
        <a:p>
          <a:endParaRPr lang="en-US"/>
        </a:p>
      </dgm:t>
    </dgm:pt>
    <dgm:pt modelId="{F04FD7E1-2585-4CF4-8A36-7F789B363821}" type="pres">
      <dgm:prSet presAssocID="{FFDBDA3F-CD37-4A05-BE9A-5A71F5B21D44}" presName="space" presStyleCnt="0"/>
      <dgm:spPr/>
    </dgm:pt>
    <dgm:pt modelId="{A4D59CCB-185F-44BF-8AC8-2269461438B8}" type="pres">
      <dgm:prSet presAssocID="{3B1BDEBD-C7A9-426C-B31E-A7735500918C}" presName="Name5" presStyleLbl="vennNode1" presStyleIdx="2" presStyleCnt="3">
        <dgm:presLayoutVars>
          <dgm:bulletEnabled val="1"/>
        </dgm:presLayoutVars>
      </dgm:prSet>
      <dgm:spPr/>
      <dgm:t>
        <a:bodyPr/>
        <a:lstStyle/>
        <a:p>
          <a:endParaRPr lang="en-US"/>
        </a:p>
      </dgm:t>
    </dgm:pt>
  </dgm:ptLst>
  <dgm:cxnLst>
    <dgm:cxn modelId="{83F73CE3-1A0F-4925-B4DC-EA1B8219F401}" srcId="{BE099026-6FE2-4315-8E49-0A0B8BF2221D}" destId="{3B1BDEBD-C7A9-426C-B31E-A7735500918C}" srcOrd="2" destOrd="0" parTransId="{61DD07B6-C919-4BB2-8C02-46606F989D4A}" sibTransId="{36D53558-5A7F-4492-9502-CD70410333EF}"/>
    <dgm:cxn modelId="{9D327BEE-2985-427E-8955-2D115F3C7A03}" type="presOf" srcId="{3B1BDEBD-C7A9-426C-B31E-A7735500918C}" destId="{A4D59CCB-185F-44BF-8AC8-2269461438B8}" srcOrd="0" destOrd="0" presId="urn:microsoft.com/office/officeart/2005/8/layout/venn3"/>
    <dgm:cxn modelId="{8411F04E-417B-4FBA-B502-9228D9739593}" type="presOf" srcId="{768E83F3-5493-47DF-9DB0-8ACB6E661CCA}" destId="{C3E19EC7-5E49-4489-9FA2-5F375BFDCB84}" srcOrd="0" destOrd="0" presId="urn:microsoft.com/office/officeart/2005/8/layout/venn3"/>
    <dgm:cxn modelId="{4B43F33C-E5C0-48B0-9EFD-34D9D80863BA}" type="presOf" srcId="{00467DA3-5F30-4653-9C8A-1F28A664258C}" destId="{8E9CA995-3ECA-4F8D-92D6-3CFE99DE5B88}" srcOrd="0" destOrd="0" presId="urn:microsoft.com/office/officeart/2005/8/layout/venn3"/>
    <dgm:cxn modelId="{25099BE7-CF60-4617-97FC-5FE4472F5729}" srcId="{BE099026-6FE2-4315-8E49-0A0B8BF2221D}" destId="{768E83F3-5493-47DF-9DB0-8ACB6E661CCA}" srcOrd="0" destOrd="0" parTransId="{AA36E372-CC49-434A-9A13-45706FA02D9D}" sibTransId="{E9C9EEC3-C4F9-49D2-A572-9D792E265C4B}"/>
    <dgm:cxn modelId="{372E3D8A-E0AF-482E-8C3A-2B853A0220D8}" type="presOf" srcId="{BE099026-6FE2-4315-8E49-0A0B8BF2221D}" destId="{F8564730-043C-40A0-911A-1E3E708DD902}" srcOrd="0" destOrd="0" presId="urn:microsoft.com/office/officeart/2005/8/layout/venn3"/>
    <dgm:cxn modelId="{EDA76BE0-9513-4EF4-8F57-4099D0D4A015}" srcId="{BE099026-6FE2-4315-8E49-0A0B8BF2221D}" destId="{00467DA3-5F30-4653-9C8A-1F28A664258C}" srcOrd="1" destOrd="0" parTransId="{708859B7-2897-4F2D-B01E-BD6A46B59CB0}" sibTransId="{FFDBDA3F-CD37-4A05-BE9A-5A71F5B21D44}"/>
    <dgm:cxn modelId="{5846CB06-6156-4567-A1A2-B373298AA0D3}" type="presParOf" srcId="{F8564730-043C-40A0-911A-1E3E708DD902}" destId="{C3E19EC7-5E49-4489-9FA2-5F375BFDCB84}" srcOrd="0" destOrd="0" presId="urn:microsoft.com/office/officeart/2005/8/layout/venn3"/>
    <dgm:cxn modelId="{2BC85D8F-369E-4278-AFAA-8071A833BBE7}" type="presParOf" srcId="{F8564730-043C-40A0-911A-1E3E708DD902}" destId="{89B7E8F6-5FCB-43B2-B91C-F0E75415597B}" srcOrd="1" destOrd="0" presId="urn:microsoft.com/office/officeart/2005/8/layout/venn3"/>
    <dgm:cxn modelId="{B2FB67B8-DF33-414E-830E-57CCE947649A}" type="presParOf" srcId="{F8564730-043C-40A0-911A-1E3E708DD902}" destId="{8E9CA995-3ECA-4F8D-92D6-3CFE99DE5B88}" srcOrd="2" destOrd="0" presId="urn:microsoft.com/office/officeart/2005/8/layout/venn3"/>
    <dgm:cxn modelId="{8ED3B929-0C6D-403E-9303-AF664A607C7D}" type="presParOf" srcId="{F8564730-043C-40A0-911A-1E3E708DD902}" destId="{F04FD7E1-2585-4CF4-8A36-7F789B363821}" srcOrd="3" destOrd="0" presId="urn:microsoft.com/office/officeart/2005/8/layout/venn3"/>
    <dgm:cxn modelId="{805E2FEE-8A0A-42ED-A82F-DF046A6AA6C8}" type="presParOf" srcId="{F8564730-043C-40A0-911A-1E3E708DD902}" destId="{A4D59CCB-185F-44BF-8AC8-2269461438B8}" srcOrd="4"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E099026-6FE2-4315-8E49-0A0B8BF2221D}" type="doc">
      <dgm:prSet loTypeId="urn:microsoft.com/office/officeart/2005/8/layout/venn3" loCatId="relationship" qsTypeId="urn:microsoft.com/office/officeart/2005/8/quickstyle/3d1" qsCatId="3D" csTypeId="urn:microsoft.com/office/officeart/2005/8/colors/accent1_2" csCatId="accent1" phldr="1"/>
      <dgm:spPr/>
      <dgm:t>
        <a:bodyPr/>
        <a:lstStyle/>
        <a:p>
          <a:endParaRPr lang="en-US"/>
        </a:p>
      </dgm:t>
    </dgm:pt>
    <dgm:pt modelId="{768E83F3-5493-47DF-9DB0-8ACB6E661CCA}">
      <dgm:prSet phldrT="[Text]"/>
      <dgm:spPr/>
      <dgm:t>
        <a:bodyPr/>
        <a:lstStyle/>
        <a:p>
          <a:r>
            <a:rPr lang="en-US" dirty="0" smtClean="0"/>
            <a:t>2013 MCD Days &amp; 2015 SSI</a:t>
          </a:r>
          <a:endParaRPr lang="en-US" dirty="0"/>
        </a:p>
      </dgm:t>
    </dgm:pt>
    <dgm:pt modelId="{AA36E372-CC49-434A-9A13-45706FA02D9D}" type="parTrans" cxnId="{25099BE7-CF60-4617-97FC-5FE4472F5729}">
      <dgm:prSet/>
      <dgm:spPr/>
      <dgm:t>
        <a:bodyPr/>
        <a:lstStyle/>
        <a:p>
          <a:endParaRPr lang="en-US"/>
        </a:p>
      </dgm:t>
    </dgm:pt>
    <dgm:pt modelId="{E9C9EEC3-C4F9-49D2-A572-9D792E265C4B}" type="sibTrans" cxnId="{25099BE7-CF60-4617-97FC-5FE4472F5729}">
      <dgm:prSet/>
      <dgm:spPr/>
      <dgm:t>
        <a:bodyPr/>
        <a:lstStyle/>
        <a:p>
          <a:endParaRPr lang="en-US"/>
        </a:p>
      </dgm:t>
    </dgm:pt>
    <dgm:pt modelId="{00467DA3-5F30-4653-9C8A-1F28A664258C}">
      <dgm:prSet phldrT="[Text]" custT="1"/>
      <dgm:spPr>
        <a:solidFill>
          <a:schemeClr val="tx2">
            <a:lumMod val="60000"/>
            <a:lumOff val="40000"/>
            <a:alpha val="50000"/>
          </a:schemeClr>
        </a:solidFill>
      </dgm:spPr>
      <dgm:t>
        <a:bodyPr/>
        <a:lstStyle/>
        <a:p>
          <a:r>
            <a:rPr lang="en-US" sz="1600" dirty="0" smtClean="0"/>
            <a:t>2014</a:t>
          </a:r>
        </a:p>
        <a:p>
          <a:r>
            <a:rPr lang="en-US" sz="1600" dirty="0" smtClean="0"/>
            <a:t>S-10</a:t>
          </a:r>
          <a:endParaRPr lang="en-US" sz="1600" dirty="0"/>
        </a:p>
      </dgm:t>
    </dgm:pt>
    <dgm:pt modelId="{708859B7-2897-4F2D-B01E-BD6A46B59CB0}" type="parTrans" cxnId="{EDA76BE0-9513-4EF4-8F57-4099D0D4A015}">
      <dgm:prSet/>
      <dgm:spPr/>
      <dgm:t>
        <a:bodyPr/>
        <a:lstStyle/>
        <a:p>
          <a:endParaRPr lang="en-US"/>
        </a:p>
      </dgm:t>
    </dgm:pt>
    <dgm:pt modelId="{FFDBDA3F-CD37-4A05-BE9A-5A71F5B21D44}" type="sibTrans" cxnId="{EDA76BE0-9513-4EF4-8F57-4099D0D4A015}">
      <dgm:prSet/>
      <dgm:spPr/>
      <dgm:t>
        <a:bodyPr/>
        <a:lstStyle/>
        <a:p>
          <a:endParaRPr lang="en-US"/>
        </a:p>
      </dgm:t>
    </dgm:pt>
    <dgm:pt modelId="{3B1BDEBD-C7A9-426C-B31E-A7735500918C}">
      <dgm:prSet phldrT="[Text]" custT="1"/>
      <dgm:spPr>
        <a:solidFill>
          <a:schemeClr val="tx2">
            <a:lumMod val="60000"/>
            <a:lumOff val="40000"/>
            <a:alpha val="50000"/>
          </a:schemeClr>
        </a:solidFill>
      </dgm:spPr>
      <dgm:t>
        <a:bodyPr/>
        <a:lstStyle/>
        <a:p>
          <a:r>
            <a:rPr lang="en-US" sz="1600" dirty="0" smtClean="0"/>
            <a:t>2015</a:t>
          </a:r>
        </a:p>
        <a:p>
          <a:r>
            <a:rPr lang="en-US" sz="1600" dirty="0" smtClean="0"/>
            <a:t>S-10</a:t>
          </a:r>
          <a:endParaRPr lang="en-US" sz="1600" dirty="0"/>
        </a:p>
      </dgm:t>
    </dgm:pt>
    <dgm:pt modelId="{61DD07B6-C919-4BB2-8C02-46606F989D4A}" type="parTrans" cxnId="{83F73CE3-1A0F-4925-B4DC-EA1B8219F401}">
      <dgm:prSet/>
      <dgm:spPr/>
      <dgm:t>
        <a:bodyPr/>
        <a:lstStyle/>
        <a:p>
          <a:endParaRPr lang="en-US"/>
        </a:p>
      </dgm:t>
    </dgm:pt>
    <dgm:pt modelId="{36D53558-5A7F-4492-9502-CD70410333EF}" type="sibTrans" cxnId="{83F73CE3-1A0F-4925-B4DC-EA1B8219F401}">
      <dgm:prSet/>
      <dgm:spPr/>
      <dgm:t>
        <a:bodyPr/>
        <a:lstStyle/>
        <a:p>
          <a:endParaRPr lang="en-US"/>
        </a:p>
      </dgm:t>
    </dgm:pt>
    <dgm:pt modelId="{F8564730-043C-40A0-911A-1E3E708DD902}" type="pres">
      <dgm:prSet presAssocID="{BE099026-6FE2-4315-8E49-0A0B8BF2221D}" presName="Name0" presStyleCnt="0">
        <dgm:presLayoutVars>
          <dgm:dir/>
          <dgm:resizeHandles val="exact"/>
        </dgm:presLayoutVars>
      </dgm:prSet>
      <dgm:spPr/>
      <dgm:t>
        <a:bodyPr/>
        <a:lstStyle/>
        <a:p>
          <a:endParaRPr lang="en-US"/>
        </a:p>
      </dgm:t>
    </dgm:pt>
    <dgm:pt modelId="{C3E19EC7-5E49-4489-9FA2-5F375BFDCB84}" type="pres">
      <dgm:prSet presAssocID="{768E83F3-5493-47DF-9DB0-8ACB6E661CCA}" presName="Name5" presStyleLbl="vennNode1" presStyleIdx="0" presStyleCnt="3">
        <dgm:presLayoutVars>
          <dgm:bulletEnabled val="1"/>
        </dgm:presLayoutVars>
      </dgm:prSet>
      <dgm:spPr/>
      <dgm:t>
        <a:bodyPr/>
        <a:lstStyle/>
        <a:p>
          <a:endParaRPr lang="en-US"/>
        </a:p>
      </dgm:t>
    </dgm:pt>
    <dgm:pt modelId="{89B7E8F6-5FCB-43B2-B91C-F0E75415597B}" type="pres">
      <dgm:prSet presAssocID="{E9C9EEC3-C4F9-49D2-A572-9D792E265C4B}" presName="space" presStyleCnt="0"/>
      <dgm:spPr/>
    </dgm:pt>
    <dgm:pt modelId="{8E9CA995-3ECA-4F8D-92D6-3CFE99DE5B88}" type="pres">
      <dgm:prSet presAssocID="{00467DA3-5F30-4653-9C8A-1F28A664258C}" presName="Name5" presStyleLbl="vennNode1" presStyleIdx="1" presStyleCnt="3">
        <dgm:presLayoutVars>
          <dgm:bulletEnabled val="1"/>
        </dgm:presLayoutVars>
      </dgm:prSet>
      <dgm:spPr/>
      <dgm:t>
        <a:bodyPr/>
        <a:lstStyle/>
        <a:p>
          <a:endParaRPr lang="en-US"/>
        </a:p>
      </dgm:t>
    </dgm:pt>
    <dgm:pt modelId="{F04FD7E1-2585-4CF4-8A36-7F789B363821}" type="pres">
      <dgm:prSet presAssocID="{FFDBDA3F-CD37-4A05-BE9A-5A71F5B21D44}" presName="space" presStyleCnt="0"/>
      <dgm:spPr/>
    </dgm:pt>
    <dgm:pt modelId="{A4D59CCB-185F-44BF-8AC8-2269461438B8}" type="pres">
      <dgm:prSet presAssocID="{3B1BDEBD-C7A9-426C-B31E-A7735500918C}" presName="Name5" presStyleLbl="vennNode1" presStyleIdx="2" presStyleCnt="3">
        <dgm:presLayoutVars>
          <dgm:bulletEnabled val="1"/>
        </dgm:presLayoutVars>
      </dgm:prSet>
      <dgm:spPr/>
      <dgm:t>
        <a:bodyPr/>
        <a:lstStyle/>
        <a:p>
          <a:endParaRPr lang="en-US"/>
        </a:p>
      </dgm:t>
    </dgm:pt>
  </dgm:ptLst>
  <dgm:cxnLst>
    <dgm:cxn modelId="{83F73CE3-1A0F-4925-B4DC-EA1B8219F401}" srcId="{BE099026-6FE2-4315-8E49-0A0B8BF2221D}" destId="{3B1BDEBD-C7A9-426C-B31E-A7735500918C}" srcOrd="2" destOrd="0" parTransId="{61DD07B6-C919-4BB2-8C02-46606F989D4A}" sibTransId="{36D53558-5A7F-4492-9502-CD70410333EF}"/>
    <dgm:cxn modelId="{01FE73AC-F42C-4DFF-9330-28361741A9FA}" type="presOf" srcId="{3B1BDEBD-C7A9-426C-B31E-A7735500918C}" destId="{A4D59CCB-185F-44BF-8AC8-2269461438B8}" srcOrd="0" destOrd="0" presId="urn:microsoft.com/office/officeart/2005/8/layout/venn3"/>
    <dgm:cxn modelId="{59C6338A-8907-48FD-BFEA-38567FF386EC}" type="presOf" srcId="{00467DA3-5F30-4653-9C8A-1F28A664258C}" destId="{8E9CA995-3ECA-4F8D-92D6-3CFE99DE5B88}" srcOrd="0" destOrd="0" presId="urn:microsoft.com/office/officeart/2005/8/layout/venn3"/>
    <dgm:cxn modelId="{25099BE7-CF60-4617-97FC-5FE4472F5729}" srcId="{BE099026-6FE2-4315-8E49-0A0B8BF2221D}" destId="{768E83F3-5493-47DF-9DB0-8ACB6E661CCA}" srcOrd="0" destOrd="0" parTransId="{AA36E372-CC49-434A-9A13-45706FA02D9D}" sibTransId="{E9C9EEC3-C4F9-49D2-A572-9D792E265C4B}"/>
    <dgm:cxn modelId="{B6598967-5235-430D-B9CC-137CFB46AA77}" type="presOf" srcId="{BE099026-6FE2-4315-8E49-0A0B8BF2221D}" destId="{F8564730-043C-40A0-911A-1E3E708DD902}" srcOrd="0" destOrd="0" presId="urn:microsoft.com/office/officeart/2005/8/layout/venn3"/>
    <dgm:cxn modelId="{E73F443D-2130-46BE-AFB9-85B9CD05D52C}" type="presOf" srcId="{768E83F3-5493-47DF-9DB0-8ACB6E661CCA}" destId="{C3E19EC7-5E49-4489-9FA2-5F375BFDCB84}" srcOrd="0" destOrd="0" presId="urn:microsoft.com/office/officeart/2005/8/layout/venn3"/>
    <dgm:cxn modelId="{EDA76BE0-9513-4EF4-8F57-4099D0D4A015}" srcId="{BE099026-6FE2-4315-8E49-0A0B8BF2221D}" destId="{00467DA3-5F30-4653-9C8A-1F28A664258C}" srcOrd="1" destOrd="0" parTransId="{708859B7-2897-4F2D-B01E-BD6A46B59CB0}" sibTransId="{FFDBDA3F-CD37-4A05-BE9A-5A71F5B21D44}"/>
    <dgm:cxn modelId="{47A63386-AA3B-4D55-A5D0-32BF32FD05E3}" type="presParOf" srcId="{F8564730-043C-40A0-911A-1E3E708DD902}" destId="{C3E19EC7-5E49-4489-9FA2-5F375BFDCB84}" srcOrd="0" destOrd="0" presId="urn:microsoft.com/office/officeart/2005/8/layout/venn3"/>
    <dgm:cxn modelId="{5067524B-987D-4802-AFFC-775E1AEB0ED2}" type="presParOf" srcId="{F8564730-043C-40A0-911A-1E3E708DD902}" destId="{89B7E8F6-5FCB-43B2-B91C-F0E75415597B}" srcOrd="1" destOrd="0" presId="urn:microsoft.com/office/officeart/2005/8/layout/venn3"/>
    <dgm:cxn modelId="{F0F16485-1205-4208-8078-C3DD73FDA319}" type="presParOf" srcId="{F8564730-043C-40A0-911A-1E3E708DD902}" destId="{8E9CA995-3ECA-4F8D-92D6-3CFE99DE5B88}" srcOrd="2" destOrd="0" presId="urn:microsoft.com/office/officeart/2005/8/layout/venn3"/>
    <dgm:cxn modelId="{6E2922B3-092D-4EB5-8F12-A56840A42B6D}" type="presParOf" srcId="{F8564730-043C-40A0-911A-1E3E708DD902}" destId="{F04FD7E1-2585-4CF4-8A36-7F789B363821}" srcOrd="3" destOrd="0" presId="urn:microsoft.com/office/officeart/2005/8/layout/venn3"/>
    <dgm:cxn modelId="{0CFF0247-00F7-4AFB-ADAF-95B4411D2C6F}" type="presParOf" srcId="{F8564730-043C-40A0-911A-1E3E708DD902}" destId="{A4D59CCB-185F-44BF-8AC8-2269461438B8}" srcOrd="4" destOrd="0" presId="urn:microsoft.com/office/officeart/2005/8/layout/venn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E099026-6FE2-4315-8E49-0A0B8BF2221D}" type="doc">
      <dgm:prSet loTypeId="urn:microsoft.com/office/officeart/2005/8/layout/venn3" loCatId="relationship" qsTypeId="urn:microsoft.com/office/officeart/2005/8/quickstyle/3d1" qsCatId="3D" csTypeId="urn:microsoft.com/office/officeart/2005/8/colors/accent1_2" csCatId="accent1" phldr="1"/>
      <dgm:spPr/>
      <dgm:t>
        <a:bodyPr/>
        <a:lstStyle/>
        <a:p>
          <a:endParaRPr lang="en-US"/>
        </a:p>
      </dgm:t>
    </dgm:pt>
    <dgm:pt modelId="{768E83F3-5493-47DF-9DB0-8ACB6E661CCA}">
      <dgm:prSet phldrT="[Text]" custT="1"/>
      <dgm:spPr>
        <a:solidFill>
          <a:schemeClr val="tx2">
            <a:lumMod val="60000"/>
            <a:lumOff val="40000"/>
            <a:alpha val="50000"/>
          </a:schemeClr>
        </a:solidFill>
      </dgm:spPr>
      <dgm:t>
        <a:bodyPr/>
        <a:lstStyle/>
        <a:p>
          <a:r>
            <a:rPr lang="en-US" sz="1600" dirty="0" smtClean="0"/>
            <a:t>2014</a:t>
          </a:r>
        </a:p>
        <a:p>
          <a:r>
            <a:rPr lang="en-US" sz="1600" dirty="0" smtClean="0"/>
            <a:t>S-10</a:t>
          </a:r>
          <a:endParaRPr lang="en-US" sz="1600" dirty="0"/>
        </a:p>
      </dgm:t>
    </dgm:pt>
    <dgm:pt modelId="{AA36E372-CC49-434A-9A13-45706FA02D9D}" type="parTrans" cxnId="{25099BE7-CF60-4617-97FC-5FE4472F5729}">
      <dgm:prSet/>
      <dgm:spPr/>
      <dgm:t>
        <a:bodyPr/>
        <a:lstStyle/>
        <a:p>
          <a:endParaRPr lang="en-US"/>
        </a:p>
      </dgm:t>
    </dgm:pt>
    <dgm:pt modelId="{E9C9EEC3-C4F9-49D2-A572-9D792E265C4B}" type="sibTrans" cxnId="{25099BE7-CF60-4617-97FC-5FE4472F5729}">
      <dgm:prSet/>
      <dgm:spPr/>
      <dgm:t>
        <a:bodyPr/>
        <a:lstStyle/>
        <a:p>
          <a:endParaRPr lang="en-US"/>
        </a:p>
      </dgm:t>
    </dgm:pt>
    <dgm:pt modelId="{00467DA3-5F30-4653-9C8A-1F28A664258C}">
      <dgm:prSet phldrT="[Text]" custT="1"/>
      <dgm:spPr>
        <a:solidFill>
          <a:schemeClr val="tx2">
            <a:lumMod val="60000"/>
            <a:lumOff val="40000"/>
            <a:alpha val="50000"/>
          </a:schemeClr>
        </a:solidFill>
      </dgm:spPr>
      <dgm:t>
        <a:bodyPr/>
        <a:lstStyle/>
        <a:p>
          <a:r>
            <a:rPr lang="en-US" sz="1600" dirty="0" smtClean="0"/>
            <a:t>2015</a:t>
          </a:r>
        </a:p>
        <a:p>
          <a:r>
            <a:rPr lang="en-US" sz="1600" dirty="0" smtClean="0"/>
            <a:t>S-10</a:t>
          </a:r>
          <a:endParaRPr lang="en-US" sz="1600" dirty="0"/>
        </a:p>
      </dgm:t>
    </dgm:pt>
    <dgm:pt modelId="{708859B7-2897-4F2D-B01E-BD6A46B59CB0}" type="parTrans" cxnId="{EDA76BE0-9513-4EF4-8F57-4099D0D4A015}">
      <dgm:prSet/>
      <dgm:spPr/>
      <dgm:t>
        <a:bodyPr/>
        <a:lstStyle/>
        <a:p>
          <a:endParaRPr lang="en-US"/>
        </a:p>
      </dgm:t>
    </dgm:pt>
    <dgm:pt modelId="{FFDBDA3F-CD37-4A05-BE9A-5A71F5B21D44}" type="sibTrans" cxnId="{EDA76BE0-9513-4EF4-8F57-4099D0D4A015}">
      <dgm:prSet/>
      <dgm:spPr/>
      <dgm:t>
        <a:bodyPr/>
        <a:lstStyle/>
        <a:p>
          <a:endParaRPr lang="en-US"/>
        </a:p>
      </dgm:t>
    </dgm:pt>
    <dgm:pt modelId="{3B1BDEBD-C7A9-426C-B31E-A7735500918C}">
      <dgm:prSet phldrT="[Text]" custT="1"/>
      <dgm:spPr>
        <a:solidFill>
          <a:schemeClr val="tx2">
            <a:lumMod val="60000"/>
            <a:lumOff val="40000"/>
            <a:alpha val="50000"/>
          </a:schemeClr>
        </a:solidFill>
      </dgm:spPr>
      <dgm:t>
        <a:bodyPr/>
        <a:lstStyle/>
        <a:p>
          <a:r>
            <a:rPr lang="en-US" sz="1600" dirty="0" smtClean="0"/>
            <a:t>2016</a:t>
          </a:r>
        </a:p>
        <a:p>
          <a:r>
            <a:rPr lang="en-US" sz="1600" dirty="0" smtClean="0"/>
            <a:t>S-10</a:t>
          </a:r>
          <a:endParaRPr lang="en-US" sz="1600" dirty="0"/>
        </a:p>
      </dgm:t>
    </dgm:pt>
    <dgm:pt modelId="{61DD07B6-C919-4BB2-8C02-46606F989D4A}" type="parTrans" cxnId="{83F73CE3-1A0F-4925-B4DC-EA1B8219F401}">
      <dgm:prSet/>
      <dgm:spPr/>
      <dgm:t>
        <a:bodyPr/>
        <a:lstStyle/>
        <a:p>
          <a:endParaRPr lang="en-US"/>
        </a:p>
      </dgm:t>
    </dgm:pt>
    <dgm:pt modelId="{36D53558-5A7F-4492-9502-CD70410333EF}" type="sibTrans" cxnId="{83F73CE3-1A0F-4925-B4DC-EA1B8219F401}">
      <dgm:prSet/>
      <dgm:spPr/>
      <dgm:t>
        <a:bodyPr/>
        <a:lstStyle/>
        <a:p>
          <a:endParaRPr lang="en-US"/>
        </a:p>
      </dgm:t>
    </dgm:pt>
    <dgm:pt modelId="{F8564730-043C-40A0-911A-1E3E708DD902}" type="pres">
      <dgm:prSet presAssocID="{BE099026-6FE2-4315-8E49-0A0B8BF2221D}" presName="Name0" presStyleCnt="0">
        <dgm:presLayoutVars>
          <dgm:dir/>
          <dgm:resizeHandles val="exact"/>
        </dgm:presLayoutVars>
      </dgm:prSet>
      <dgm:spPr/>
      <dgm:t>
        <a:bodyPr/>
        <a:lstStyle/>
        <a:p>
          <a:endParaRPr lang="en-US"/>
        </a:p>
      </dgm:t>
    </dgm:pt>
    <dgm:pt modelId="{C3E19EC7-5E49-4489-9FA2-5F375BFDCB84}" type="pres">
      <dgm:prSet presAssocID="{768E83F3-5493-47DF-9DB0-8ACB6E661CCA}" presName="Name5" presStyleLbl="vennNode1" presStyleIdx="0" presStyleCnt="3">
        <dgm:presLayoutVars>
          <dgm:bulletEnabled val="1"/>
        </dgm:presLayoutVars>
      </dgm:prSet>
      <dgm:spPr/>
      <dgm:t>
        <a:bodyPr/>
        <a:lstStyle/>
        <a:p>
          <a:endParaRPr lang="en-US"/>
        </a:p>
      </dgm:t>
    </dgm:pt>
    <dgm:pt modelId="{89B7E8F6-5FCB-43B2-B91C-F0E75415597B}" type="pres">
      <dgm:prSet presAssocID="{E9C9EEC3-C4F9-49D2-A572-9D792E265C4B}" presName="space" presStyleCnt="0"/>
      <dgm:spPr/>
    </dgm:pt>
    <dgm:pt modelId="{8E9CA995-3ECA-4F8D-92D6-3CFE99DE5B88}" type="pres">
      <dgm:prSet presAssocID="{00467DA3-5F30-4653-9C8A-1F28A664258C}" presName="Name5" presStyleLbl="vennNode1" presStyleIdx="1" presStyleCnt="3">
        <dgm:presLayoutVars>
          <dgm:bulletEnabled val="1"/>
        </dgm:presLayoutVars>
      </dgm:prSet>
      <dgm:spPr/>
      <dgm:t>
        <a:bodyPr/>
        <a:lstStyle/>
        <a:p>
          <a:endParaRPr lang="en-US"/>
        </a:p>
      </dgm:t>
    </dgm:pt>
    <dgm:pt modelId="{F04FD7E1-2585-4CF4-8A36-7F789B363821}" type="pres">
      <dgm:prSet presAssocID="{FFDBDA3F-CD37-4A05-BE9A-5A71F5B21D44}" presName="space" presStyleCnt="0"/>
      <dgm:spPr/>
    </dgm:pt>
    <dgm:pt modelId="{A4D59CCB-185F-44BF-8AC8-2269461438B8}" type="pres">
      <dgm:prSet presAssocID="{3B1BDEBD-C7A9-426C-B31E-A7735500918C}" presName="Name5" presStyleLbl="vennNode1" presStyleIdx="2" presStyleCnt="3">
        <dgm:presLayoutVars>
          <dgm:bulletEnabled val="1"/>
        </dgm:presLayoutVars>
      </dgm:prSet>
      <dgm:spPr/>
      <dgm:t>
        <a:bodyPr/>
        <a:lstStyle/>
        <a:p>
          <a:endParaRPr lang="en-US"/>
        </a:p>
      </dgm:t>
    </dgm:pt>
  </dgm:ptLst>
  <dgm:cxnLst>
    <dgm:cxn modelId="{83F73CE3-1A0F-4925-B4DC-EA1B8219F401}" srcId="{BE099026-6FE2-4315-8E49-0A0B8BF2221D}" destId="{3B1BDEBD-C7A9-426C-B31E-A7735500918C}" srcOrd="2" destOrd="0" parTransId="{61DD07B6-C919-4BB2-8C02-46606F989D4A}" sibTransId="{36D53558-5A7F-4492-9502-CD70410333EF}"/>
    <dgm:cxn modelId="{80AB3020-B804-4510-91D7-085F3C18E0C4}" type="presOf" srcId="{BE099026-6FE2-4315-8E49-0A0B8BF2221D}" destId="{F8564730-043C-40A0-911A-1E3E708DD902}" srcOrd="0" destOrd="0" presId="urn:microsoft.com/office/officeart/2005/8/layout/venn3"/>
    <dgm:cxn modelId="{25099BE7-CF60-4617-97FC-5FE4472F5729}" srcId="{BE099026-6FE2-4315-8E49-0A0B8BF2221D}" destId="{768E83F3-5493-47DF-9DB0-8ACB6E661CCA}" srcOrd="0" destOrd="0" parTransId="{AA36E372-CC49-434A-9A13-45706FA02D9D}" sibTransId="{E9C9EEC3-C4F9-49D2-A572-9D792E265C4B}"/>
    <dgm:cxn modelId="{EDA76BE0-9513-4EF4-8F57-4099D0D4A015}" srcId="{BE099026-6FE2-4315-8E49-0A0B8BF2221D}" destId="{00467DA3-5F30-4653-9C8A-1F28A664258C}" srcOrd="1" destOrd="0" parTransId="{708859B7-2897-4F2D-B01E-BD6A46B59CB0}" sibTransId="{FFDBDA3F-CD37-4A05-BE9A-5A71F5B21D44}"/>
    <dgm:cxn modelId="{3467B375-6BFC-4C03-8838-08101411C0E0}" type="presOf" srcId="{768E83F3-5493-47DF-9DB0-8ACB6E661CCA}" destId="{C3E19EC7-5E49-4489-9FA2-5F375BFDCB84}" srcOrd="0" destOrd="0" presId="urn:microsoft.com/office/officeart/2005/8/layout/venn3"/>
    <dgm:cxn modelId="{0F6446EF-62B4-416B-900A-4289603A3A63}" type="presOf" srcId="{3B1BDEBD-C7A9-426C-B31E-A7735500918C}" destId="{A4D59CCB-185F-44BF-8AC8-2269461438B8}" srcOrd="0" destOrd="0" presId="urn:microsoft.com/office/officeart/2005/8/layout/venn3"/>
    <dgm:cxn modelId="{4407D278-B538-4216-BFDF-ADD5557E1AA6}" type="presOf" srcId="{00467DA3-5F30-4653-9C8A-1F28A664258C}" destId="{8E9CA995-3ECA-4F8D-92D6-3CFE99DE5B88}" srcOrd="0" destOrd="0" presId="urn:microsoft.com/office/officeart/2005/8/layout/venn3"/>
    <dgm:cxn modelId="{A0A1E42D-A4A5-4CF0-A20B-ECA807804C2A}" type="presParOf" srcId="{F8564730-043C-40A0-911A-1E3E708DD902}" destId="{C3E19EC7-5E49-4489-9FA2-5F375BFDCB84}" srcOrd="0" destOrd="0" presId="urn:microsoft.com/office/officeart/2005/8/layout/venn3"/>
    <dgm:cxn modelId="{B43E9F5C-BE3F-4FD3-B488-51170DB70ED4}" type="presParOf" srcId="{F8564730-043C-40A0-911A-1E3E708DD902}" destId="{89B7E8F6-5FCB-43B2-B91C-F0E75415597B}" srcOrd="1" destOrd="0" presId="urn:microsoft.com/office/officeart/2005/8/layout/venn3"/>
    <dgm:cxn modelId="{5B2E78BE-B31D-4301-AE2E-D6D279D1BA20}" type="presParOf" srcId="{F8564730-043C-40A0-911A-1E3E708DD902}" destId="{8E9CA995-3ECA-4F8D-92D6-3CFE99DE5B88}" srcOrd="2" destOrd="0" presId="urn:microsoft.com/office/officeart/2005/8/layout/venn3"/>
    <dgm:cxn modelId="{13FC9959-DC27-4043-BE01-ECE0BFAE897C}" type="presParOf" srcId="{F8564730-043C-40A0-911A-1E3E708DD902}" destId="{F04FD7E1-2585-4CF4-8A36-7F789B363821}" srcOrd="3" destOrd="0" presId="urn:microsoft.com/office/officeart/2005/8/layout/venn3"/>
    <dgm:cxn modelId="{C33E72F9-951D-4DA1-A8B8-172A551A317D}" type="presParOf" srcId="{F8564730-043C-40A0-911A-1E3E708DD902}" destId="{A4D59CCB-185F-44BF-8AC8-2269461438B8}" srcOrd="4" destOrd="0" presId="urn:microsoft.com/office/officeart/2005/8/layout/venn3"/>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3941F117-3326-4C37-A191-A6CF786C0DAB}" type="doc">
      <dgm:prSet loTypeId="urn:microsoft.com/office/officeart/2005/8/layout/equation2" loCatId="process" qsTypeId="urn:microsoft.com/office/officeart/2005/8/quickstyle/simple1" qsCatId="simple" csTypeId="urn:microsoft.com/office/officeart/2005/8/colors/accent1_2" csCatId="accent1" phldr="1"/>
      <dgm:spPr/>
    </dgm:pt>
    <dgm:pt modelId="{05225D9E-7C28-4A22-804E-BE3EBC2DDBA2}">
      <dgm:prSet phldrT="[Text]"/>
      <dgm:spPr>
        <a:solidFill>
          <a:schemeClr val="tx1">
            <a:lumMod val="20000"/>
            <a:lumOff val="80000"/>
          </a:schemeClr>
        </a:solidFill>
      </dgm:spPr>
      <dgm:t>
        <a:bodyPr/>
        <a:lstStyle/>
        <a:p>
          <a:r>
            <a:rPr lang="en-US" dirty="0" smtClean="0">
              <a:solidFill>
                <a:srgbClr val="002060"/>
              </a:solidFill>
            </a:rPr>
            <a:t>Rescinding 0.2 percent payment reduction</a:t>
          </a:r>
          <a:endParaRPr lang="en-US" dirty="0">
            <a:solidFill>
              <a:srgbClr val="002060"/>
            </a:solidFill>
          </a:endParaRPr>
        </a:p>
      </dgm:t>
    </dgm:pt>
    <dgm:pt modelId="{51927B62-C89A-46EE-B6E3-CF2C16CBBA17}" type="parTrans" cxnId="{3357C408-E07C-4657-AD4C-52E9F922C8A8}">
      <dgm:prSet/>
      <dgm:spPr/>
      <dgm:t>
        <a:bodyPr/>
        <a:lstStyle/>
        <a:p>
          <a:endParaRPr lang="en-US"/>
        </a:p>
      </dgm:t>
    </dgm:pt>
    <dgm:pt modelId="{4C11CCC5-7790-4FEF-BBAA-6335F0FC1962}" type="sibTrans" cxnId="{3357C408-E07C-4657-AD4C-52E9F922C8A8}">
      <dgm:prSet/>
      <dgm:spPr>
        <a:solidFill>
          <a:srgbClr val="002060"/>
        </a:solidFill>
      </dgm:spPr>
      <dgm:t>
        <a:bodyPr/>
        <a:lstStyle/>
        <a:p>
          <a:endParaRPr lang="en-US"/>
        </a:p>
      </dgm:t>
    </dgm:pt>
    <dgm:pt modelId="{4DB27B1F-8C22-4AB2-A43D-9BEEFB2FB77B}">
      <dgm:prSet phldrT="[Text]"/>
      <dgm:spPr>
        <a:solidFill>
          <a:schemeClr val="tx1">
            <a:lumMod val="20000"/>
            <a:lumOff val="80000"/>
          </a:schemeClr>
        </a:solidFill>
      </dgm:spPr>
      <dgm:t>
        <a:bodyPr/>
        <a:lstStyle/>
        <a:p>
          <a:r>
            <a:rPr lang="en-US" dirty="0" smtClean="0">
              <a:solidFill>
                <a:srgbClr val="002060"/>
              </a:solidFill>
            </a:rPr>
            <a:t>I</a:t>
          </a:r>
          <a:r>
            <a:rPr lang="en-US" dirty="0" smtClean="0">
              <a:solidFill>
                <a:schemeClr val="tx1"/>
              </a:solidFill>
            </a:rPr>
            <a:t>ncrease in payments of 0.8 percent for FY2017</a:t>
          </a:r>
          <a:endParaRPr lang="en-US" dirty="0">
            <a:solidFill>
              <a:schemeClr val="tx1"/>
            </a:solidFill>
          </a:endParaRPr>
        </a:p>
      </dgm:t>
    </dgm:pt>
    <dgm:pt modelId="{53D80D17-114B-4454-93BE-2628BA3D0D8C}" type="parTrans" cxnId="{60641204-7E0C-404B-A335-3C4C119FECBC}">
      <dgm:prSet/>
      <dgm:spPr/>
      <dgm:t>
        <a:bodyPr/>
        <a:lstStyle/>
        <a:p>
          <a:endParaRPr lang="en-US"/>
        </a:p>
      </dgm:t>
    </dgm:pt>
    <dgm:pt modelId="{9EA2943C-D3FF-43CB-8FF5-9868F18BA038}" type="sibTrans" cxnId="{60641204-7E0C-404B-A335-3C4C119FECBC}">
      <dgm:prSet/>
      <dgm:spPr/>
      <dgm:t>
        <a:bodyPr/>
        <a:lstStyle/>
        <a:p>
          <a:endParaRPr lang="en-US"/>
        </a:p>
      </dgm:t>
    </dgm:pt>
    <dgm:pt modelId="{E41A8999-6C48-4C36-9BFF-7D57099B9347}">
      <dgm:prSet/>
      <dgm:spPr>
        <a:solidFill>
          <a:schemeClr val="tx1">
            <a:lumMod val="20000"/>
            <a:lumOff val="80000"/>
          </a:schemeClr>
        </a:solidFill>
      </dgm:spPr>
      <dgm:t>
        <a:bodyPr/>
        <a:lstStyle/>
        <a:p>
          <a:r>
            <a:rPr lang="en-US" dirty="0" smtClean="0">
              <a:solidFill>
                <a:srgbClr val="002060"/>
              </a:solidFill>
            </a:rPr>
            <a:t>One time increase of 0.6 percent to offset 0.2percent reductions in FY2014-2016</a:t>
          </a:r>
          <a:endParaRPr lang="en-US" dirty="0">
            <a:solidFill>
              <a:srgbClr val="002060"/>
            </a:solidFill>
          </a:endParaRPr>
        </a:p>
      </dgm:t>
    </dgm:pt>
    <dgm:pt modelId="{9FBE888A-2EDD-41F4-8D9E-4B0B5E088CF8}" type="parTrans" cxnId="{087CD7FB-A9B5-4A2E-A0BB-FEE154BD26FE}">
      <dgm:prSet/>
      <dgm:spPr/>
      <dgm:t>
        <a:bodyPr/>
        <a:lstStyle/>
        <a:p>
          <a:endParaRPr lang="en-US"/>
        </a:p>
      </dgm:t>
    </dgm:pt>
    <dgm:pt modelId="{FD648AA3-DFCB-4944-8596-05A2DB4900F4}" type="sibTrans" cxnId="{087CD7FB-A9B5-4A2E-A0BB-FEE154BD26FE}">
      <dgm:prSet/>
      <dgm:spPr>
        <a:solidFill>
          <a:srgbClr val="002060"/>
        </a:solidFill>
      </dgm:spPr>
      <dgm:t>
        <a:bodyPr/>
        <a:lstStyle/>
        <a:p>
          <a:endParaRPr lang="en-US"/>
        </a:p>
      </dgm:t>
    </dgm:pt>
    <dgm:pt modelId="{9F2F750D-AD8D-4365-8D37-660035D9F8FA}" type="pres">
      <dgm:prSet presAssocID="{3941F117-3326-4C37-A191-A6CF786C0DAB}" presName="Name0" presStyleCnt="0">
        <dgm:presLayoutVars>
          <dgm:dir/>
          <dgm:resizeHandles val="exact"/>
        </dgm:presLayoutVars>
      </dgm:prSet>
      <dgm:spPr/>
    </dgm:pt>
    <dgm:pt modelId="{BA046F40-A43C-493B-8C26-B7FD40F2F8BC}" type="pres">
      <dgm:prSet presAssocID="{3941F117-3326-4C37-A191-A6CF786C0DAB}" presName="vNodes" presStyleCnt="0"/>
      <dgm:spPr/>
    </dgm:pt>
    <dgm:pt modelId="{1E783052-8529-458D-B7D2-B6749EC67BDB}" type="pres">
      <dgm:prSet presAssocID="{05225D9E-7C28-4A22-804E-BE3EBC2DDBA2}" presName="node" presStyleLbl="node1" presStyleIdx="0" presStyleCnt="3">
        <dgm:presLayoutVars>
          <dgm:bulletEnabled val="1"/>
        </dgm:presLayoutVars>
      </dgm:prSet>
      <dgm:spPr/>
      <dgm:t>
        <a:bodyPr/>
        <a:lstStyle/>
        <a:p>
          <a:endParaRPr lang="en-US"/>
        </a:p>
      </dgm:t>
    </dgm:pt>
    <dgm:pt modelId="{F796A802-A8B0-4D90-942D-C4AD6DF3A563}" type="pres">
      <dgm:prSet presAssocID="{4C11CCC5-7790-4FEF-BBAA-6335F0FC1962}" presName="spacerT" presStyleCnt="0"/>
      <dgm:spPr/>
    </dgm:pt>
    <dgm:pt modelId="{DCE8238A-9078-41A3-9271-3F31CB1CDFC3}" type="pres">
      <dgm:prSet presAssocID="{4C11CCC5-7790-4FEF-BBAA-6335F0FC1962}" presName="sibTrans" presStyleLbl="sibTrans2D1" presStyleIdx="0" presStyleCnt="2"/>
      <dgm:spPr/>
      <dgm:t>
        <a:bodyPr/>
        <a:lstStyle/>
        <a:p>
          <a:endParaRPr lang="en-US"/>
        </a:p>
      </dgm:t>
    </dgm:pt>
    <dgm:pt modelId="{3A0664E6-F033-45BD-88BF-16EDAF9E872A}" type="pres">
      <dgm:prSet presAssocID="{4C11CCC5-7790-4FEF-BBAA-6335F0FC1962}" presName="spacerB" presStyleCnt="0"/>
      <dgm:spPr/>
    </dgm:pt>
    <dgm:pt modelId="{4156855D-4850-43C6-B554-0EC52989C2E2}" type="pres">
      <dgm:prSet presAssocID="{E41A8999-6C48-4C36-9BFF-7D57099B9347}" presName="node" presStyleLbl="node1" presStyleIdx="1" presStyleCnt="3">
        <dgm:presLayoutVars>
          <dgm:bulletEnabled val="1"/>
        </dgm:presLayoutVars>
      </dgm:prSet>
      <dgm:spPr/>
      <dgm:t>
        <a:bodyPr/>
        <a:lstStyle/>
        <a:p>
          <a:endParaRPr lang="en-US"/>
        </a:p>
      </dgm:t>
    </dgm:pt>
    <dgm:pt modelId="{C351DFF1-9B35-4C95-80DE-2BB1F967EEBC}" type="pres">
      <dgm:prSet presAssocID="{3941F117-3326-4C37-A191-A6CF786C0DAB}" presName="sibTransLast" presStyleLbl="sibTrans2D1" presStyleIdx="1" presStyleCnt="2"/>
      <dgm:spPr/>
      <dgm:t>
        <a:bodyPr/>
        <a:lstStyle/>
        <a:p>
          <a:endParaRPr lang="en-US"/>
        </a:p>
      </dgm:t>
    </dgm:pt>
    <dgm:pt modelId="{9A61D061-57F2-4DD2-9E19-05D0C6D6C58A}" type="pres">
      <dgm:prSet presAssocID="{3941F117-3326-4C37-A191-A6CF786C0DAB}" presName="connectorText" presStyleLbl="sibTrans2D1" presStyleIdx="1" presStyleCnt="2"/>
      <dgm:spPr/>
      <dgm:t>
        <a:bodyPr/>
        <a:lstStyle/>
        <a:p>
          <a:endParaRPr lang="en-US"/>
        </a:p>
      </dgm:t>
    </dgm:pt>
    <dgm:pt modelId="{FF1CA9C2-EF6A-42A5-BA06-33BCCEC179A5}" type="pres">
      <dgm:prSet presAssocID="{3941F117-3326-4C37-A191-A6CF786C0DAB}" presName="lastNode" presStyleLbl="node1" presStyleIdx="2" presStyleCnt="3">
        <dgm:presLayoutVars>
          <dgm:bulletEnabled val="1"/>
        </dgm:presLayoutVars>
      </dgm:prSet>
      <dgm:spPr/>
      <dgm:t>
        <a:bodyPr/>
        <a:lstStyle/>
        <a:p>
          <a:endParaRPr lang="en-US"/>
        </a:p>
      </dgm:t>
    </dgm:pt>
  </dgm:ptLst>
  <dgm:cxnLst>
    <dgm:cxn modelId="{087CD7FB-A9B5-4A2E-A0BB-FEE154BD26FE}" srcId="{3941F117-3326-4C37-A191-A6CF786C0DAB}" destId="{E41A8999-6C48-4C36-9BFF-7D57099B9347}" srcOrd="1" destOrd="0" parTransId="{9FBE888A-2EDD-41F4-8D9E-4B0B5E088CF8}" sibTransId="{FD648AA3-DFCB-4944-8596-05A2DB4900F4}"/>
    <dgm:cxn modelId="{C41C89F7-56E6-4481-9E38-EC16185D9563}" type="presOf" srcId="{E41A8999-6C48-4C36-9BFF-7D57099B9347}" destId="{4156855D-4850-43C6-B554-0EC52989C2E2}" srcOrd="0" destOrd="0" presId="urn:microsoft.com/office/officeart/2005/8/layout/equation2"/>
    <dgm:cxn modelId="{83CA3D61-084A-4EAB-A6EF-5AFBF2ED199D}" type="presOf" srcId="{FD648AA3-DFCB-4944-8596-05A2DB4900F4}" destId="{9A61D061-57F2-4DD2-9E19-05D0C6D6C58A}" srcOrd="1" destOrd="0" presId="urn:microsoft.com/office/officeart/2005/8/layout/equation2"/>
    <dgm:cxn modelId="{60641204-7E0C-404B-A335-3C4C119FECBC}" srcId="{3941F117-3326-4C37-A191-A6CF786C0DAB}" destId="{4DB27B1F-8C22-4AB2-A43D-9BEEFB2FB77B}" srcOrd="2" destOrd="0" parTransId="{53D80D17-114B-4454-93BE-2628BA3D0D8C}" sibTransId="{9EA2943C-D3FF-43CB-8FF5-9868F18BA038}"/>
    <dgm:cxn modelId="{283614A8-189E-4D00-93D9-8F9EC4AB314F}" type="presOf" srcId="{4DB27B1F-8C22-4AB2-A43D-9BEEFB2FB77B}" destId="{FF1CA9C2-EF6A-42A5-BA06-33BCCEC179A5}" srcOrd="0" destOrd="0" presId="urn:microsoft.com/office/officeart/2005/8/layout/equation2"/>
    <dgm:cxn modelId="{3357C408-E07C-4657-AD4C-52E9F922C8A8}" srcId="{3941F117-3326-4C37-A191-A6CF786C0DAB}" destId="{05225D9E-7C28-4A22-804E-BE3EBC2DDBA2}" srcOrd="0" destOrd="0" parTransId="{51927B62-C89A-46EE-B6E3-CF2C16CBBA17}" sibTransId="{4C11CCC5-7790-4FEF-BBAA-6335F0FC1962}"/>
    <dgm:cxn modelId="{2295F388-F937-4A57-A735-725FCB7F2D1E}" type="presOf" srcId="{4C11CCC5-7790-4FEF-BBAA-6335F0FC1962}" destId="{DCE8238A-9078-41A3-9271-3F31CB1CDFC3}" srcOrd="0" destOrd="0" presId="urn:microsoft.com/office/officeart/2005/8/layout/equation2"/>
    <dgm:cxn modelId="{88E5A2D8-A33A-42E8-844E-4678D03444E2}" type="presOf" srcId="{05225D9E-7C28-4A22-804E-BE3EBC2DDBA2}" destId="{1E783052-8529-458D-B7D2-B6749EC67BDB}" srcOrd="0" destOrd="0" presId="urn:microsoft.com/office/officeart/2005/8/layout/equation2"/>
    <dgm:cxn modelId="{2BF578A2-F3C0-4B0E-9EDE-9D513325681A}" type="presOf" srcId="{3941F117-3326-4C37-A191-A6CF786C0DAB}" destId="{9F2F750D-AD8D-4365-8D37-660035D9F8FA}" srcOrd="0" destOrd="0" presId="urn:microsoft.com/office/officeart/2005/8/layout/equation2"/>
    <dgm:cxn modelId="{590253EC-EA3C-42D9-BA52-96C118C1BCE6}" type="presOf" srcId="{FD648AA3-DFCB-4944-8596-05A2DB4900F4}" destId="{C351DFF1-9B35-4C95-80DE-2BB1F967EEBC}" srcOrd="0" destOrd="0" presId="urn:microsoft.com/office/officeart/2005/8/layout/equation2"/>
    <dgm:cxn modelId="{B099FAC5-FFCB-43F9-BF68-B67533EE65AB}" type="presParOf" srcId="{9F2F750D-AD8D-4365-8D37-660035D9F8FA}" destId="{BA046F40-A43C-493B-8C26-B7FD40F2F8BC}" srcOrd="0" destOrd="0" presId="urn:microsoft.com/office/officeart/2005/8/layout/equation2"/>
    <dgm:cxn modelId="{E75E7362-9225-49EF-88C0-64226155B911}" type="presParOf" srcId="{BA046F40-A43C-493B-8C26-B7FD40F2F8BC}" destId="{1E783052-8529-458D-B7D2-B6749EC67BDB}" srcOrd="0" destOrd="0" presId="urn:microsoft.com/office/officeart/2005/8/layout/equation2"/>
    <dgm:cxn modelId="{A8A0FDA4-E5DC-4D56-AB7E-714B056595BF}" type="presParOf" srcId="{BA046F40-A43C-493B-8C26-B7FD40F2F8BC}" destId="{F796A802-A8B0-4D90-942D-C4AD6DF3A563}" srcOrd="1" destOrd="0" presId="urn:microsoft.com/office/officeart/2005/8/layout/equation2"/>
    <dgm:cxn modelId="{4A94BB09-BE54-40BC-827F-A20678E12AAB}" type="presParOf" srcId="{BA046F40-A43C-493B-8C26-B7FD40F2F8BC}" destId="{DCE8238A-9078-41A3-9271-3F31CB1CDFC3}" srcOrd="2" destOrd="0" presId="urn:microsoft.com/office/officeart/2005/8/layout/equation2"/>
    <dgm:cxn modelId="{BABFA6DA-4050-4FA1-96FD-EBD6ADDA46F2}" type="presParOf" srcId="{BA046F40-A43C-493B-8C26-B7FD40F2F8BC}" destId="{3A0664E6-F033-45BD-88BF-16EDAF9E872A}" srcOrd="3" destOrd="0" presId="urn:microsoft.com/office/officeart/2005/8/layout/equation2"/>
    <dgm:cxn modelId="{896F9A2F-CCA8-4869-94A2-17277DCD30B8}" type="presParOf" srcId="{BA046F40-A43C-493B-8C26-B7FD40F2F8BC}" destId="{4156855D-4850-43C6-B554-0EC52989C2E2}" srcOrd="4" destOrd="0" presId="urn:microsoft.com/office/officeart/2005/8/layout/equation2"/>
    <dgm:cxn modelId="{833043B5-96EA-4015-BABE-5A8D3E6A3776}" type="presParOf" srcId="{9F2F750D-AD8D-4365-8D37-660035D9F8FA}" destId="{C351DFF1-9B35-4C95-80DE-2BB1F967EEBC}" srcOrd="1" destOrd="0" presId="urn:microsoft.com/office/officeart/2005/8/layout/equation2"/>
    <dgm:cxn modelId="{65D0D194-4101-4FCC-93E6-017AD497E715}" type="presParOf" srcId="{C351DFF1-9B35-4C95-80DE-2BB1F967EEBC}" destId="{9A61D061-57F2-4DD2-9E19-05D0C6D6C58A}" srcOrd="0" destOrd="0" presId="urn:microsoft.com/office/officeart/2005/8/layout/equation2"/>
    <dgm:cxn modelId="{9736D31C-91CE-4677-9A71-69A4523EB693}" type="presParOf" srcId="{9F2F750D-AD8D-4365-8D37-660035D9F8FA}" destId="{FF1CA9C2-EF6A-42A5-BA06-33BCCEC179A5}" srcOrd="2"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AD48CC27-C59B-4F8C-B5A0-95025E5EA839}" type="doc">
      <dgm:prSet loTypeId="urn:microsoft.com/office/officeart/2005/8/layout/hierarchy6" loCatId="hierarchy" qsTypeId="urn:microsoft.com/office/officeart/2005/8/quickstyle/simple1" qsCatId="simple" csTypeId="urn:microsoft.com/office/officeart/2005/8/colors/accent0_3" csCatId="mainScheme" phldr="1"/>
      <dgm:spPr/>
      <dgm:t>
        <a:bodyPr/>
        <a:lstStyle/>
        <a:p>
          <a:endParaRPr lang="en-US"/>
        </a:p>
      </dgm:t>
    </dgm:pt>
    <dgm:pt modelId="{DE98BE0B-A20C-4F07-AEBC-A1D8A4E2A25A}">
      <dgm:prSet phldrT="[Text]" custT="1"/>
      <dgm:spPr/>
      <dgm:t>
        <a:bodyPr/>
        <a:lstStyle/>
        <a:p>
          <a:r>
            <a:rPr lang="en-US" sz="2100" dirty="0" smtClean="0"/>
            <a:t>Total HAC Score</a:t>
          </a:r>
          <a:endParaRPr lang="en-US" sz="2100" dirty="0"/>
        </a:p>
      </dgm:t>
    </dgm:pt>
    <dgm:pt modelId="{719C614A-760C-48DA-948D-C1B431B92962}" type="parTrans" cxnId="{E5BBCBCF-946D-4DC0-B2E5-D8EF590A3623}">
      <dgm:prSet/>
      <dgm:spPr/>
      <dgm:t>
        <a:bodyPr/>
        <a:lstStyle/>
        <a:p>
          <a:endParaRPr lang="en-US"/>
        </a:p>
      </dgm:t>
    </dgm:pt>
    <dgm:pt modelId="{74CE7D6A-A7A6-4DCE-BB86-3A2FA92C2252}" type="sibTrans" cxnId="{E5BBCBCF-946D-4DC0-B2E5-D8EF590A3623}">
      <dgm:prSet/>
      <dgm:spPr/>
      <dgm:t>
        <a:bodyPr/>
        <a:lstStyle/>
        <a:p>
          <a:endParaRPr lang="en-US"/>
        </a:p>
      </dgm:t>
    </dgm:pt>
    <dgm:pt modelId="{D4FF949E-2E8E-4218-AC04-84DCDA5D2E84}">
      <dgm:prSet phldrT="[Text]" custT="1"/>
      <dgm:spPr/>
      <dgm:t>
        <a:bodyPr/>
        <a:lstStyle/>
        <a:p>
          <a:pPr defTabSz="711200">
            <a:lnSpc>
              <a:spcPct val="90000"/>
            </a:lnSpc>
            <a:spcBef>
              <a:spcPct val="0"/>
            </a:spcBef>
            <a:spcAft>
              <a:spcPct val="35000"/>
            </a:spcAft>
          </a:pPr>
          <a:r>
            <a:rPr lang="en-US" sz="2100" dirty="0" smtClean="0"/>
            <a:t>Domain 1</a:t>
          </a:r>
        </a:p>
        <a:p>
          <a:pPr defTabSz="711200">
            <a:lnSpc>
              <a:spcPct val="90000"/>
            </a:lnSpc>
            <a:spcBef>
              <a:spcPct val="0"/>
            </a:spcBef>
            <a:spcAft>
              <a:spcPct val="35000"/>
            </a:spcAft>
          </a:pPr>
          <a:r>
            <a:rPr lang="en-US" sz="2100" dirty="0" smtClean="0">
              <a:solidFill>
                <a:schemeClr val="accent1">
                  <a:lumMod val="60000"/>
                  <a:lumOff val="40000"/>
                </a:schemeClr>
              </a:solidFill>
            </a:rPr>
            <a:t>(Weighted 15%)</a:t>
          </a:r>
        </a:p>
      </dgm:t>
    </dgm:pt>
    <dgm:pt modelId="{16DD5F7B-82A2-42D8-A5C6-66571BD1579F}" type="parTrans" cxnId="{FF8B0962-D1A0-42EE-A7F2-AD0432C4BBD7}">
      <dgm:prSet/>
      <dgm:spPr/>
      <dgm:t>
        <a:bodyPr/>
        <a:lstStyle/>
        <a:p>
          <a:endParaRPr lang="en-US"/>
        </a:p>
      </dgm:t>
    </dgm:pt>
    <dgm:pt modelId="{0DF10D24-CF74-45DA-8386-7B956B84681C}" type="sibTrans" cxnId="{FF8B0962-D1A0-42EE-A7F2-AD0432C4BBD7}">
      <dgm:prSet/>
      <dgm:spPr/>
      <dgm:t>
        <a:bodyPr/>
        <a:lstStyle/>
        <a:p>
          <a:endParaRPr lang="en-US"/>
        </a:p>
      </dgm:t>
    </dgm:pt>
    <dgm:pt modelId="{2F906B59-9158-4C98-B192-84F31DD4ABD0}">
      <dgm:prSet phldrT="[Text]" custT="1"/>
      <dgm:spPr/>
      <dgm:t>
        <a:bodyPr/>
        <a:lstStyle/>
        <a:p>
          <a:r>
            <a:rPr lang="en-US" sz="2100" dirty="0" smtClean="0"/>
            <a:t>PSI-90 Composite Measure</a:t>
          </a:r>
          <a:endParaRPr lang="en-US" sz="2100" dirty="0"/>
        </a:p>
      </dgm:t>
    </dgm:pt>
    <dgm:pt modelId="{70AD284A-8F13-4D40-A349-97166F5D4713}" type="parTrans" cxnId="{16E5179B-254B-418F-A28F-F77FDB8CC062}">
      <dgm:prSet/>
      <dgm:spPr/>
      <dgm:t>
        <a:bodyPr/>
        <a:lstStyle/>
        <a:p>
          <a:endParaRPr lang="en-US"/>
        </a:p>
      </dgm:t>
    </dgm:pt>
    <dgm:pt modelId="{C6CA0B73-0BC9-4017-A293-C8F43CE52B65}" type="sibTrans" cxnId="{16E5179B-254B-418F-A28F-F77FDB8CC062}">
      <dgm:prSet/>
      <dgm:spPr/>
      <dgm:t>
        <a:bodyPr/>
        <a:lstStyle/>
        <a:p>
          <a:endParaRPr lang="en-US"/>
        </a:p>
      </dgm:t>
    </dgm:pt>
    <dgm:pt modelId="{AF0A8B22-02D4-4E50-925D-A4EF772A67BF}">
      <dgm:prSet phldrT="[Text]" custT="1"/>
      <dgm:spPr/>
      <dgm:t>
        <a:bodyPr/>
        <a:lstStyle/>
        <a:p>
          <a:pPr defTabSz="711200">
            <a:lnSpc>
              <a:spcPct val="90000"/>
            </a:lnSpc>
            <a:spcBef>
              <a:spcPct val="0"/>
            </a:spcBef>
            <a:spcAft>
              <a:spcPct val="35000"/>
            </a:spcAft>
          </a:pPr>
          <a:r>
            <a:rPr lang="en-US" sz="2100" dirty="0" smtClean="0"/>
            <a:t>Domain 2</a:t>
          </a:r>
        </a:p>
        <a:p>
          <a:pPr defTabSz="711200">
            <a:lnSpc>
              <a:spcPct val="90000"/>
            </a:lnSpc>
            <a:spcBef>
              <a:spcPct val="0"/>
            </a:spcBef>
            <a:spcAft>
              <a:spcPct val="35000"/>
            </a:spcAft>
          </a:pPr>
          <a:r>
            <a:rPr lang="en-US" sz="2100" dirty="0" smtClean="0">
              <a:solidFill>
                <a:schemeClr val="accent1">
                  <a:lumMod val="60000"/>
                  <a:lumOff val="40000"/>
                </a:schemeClr>
              </a:solidFill>
            </a:rPr>
            <a:t>(Weighted 85%)</a:t>
          </a:r>
        </a:p>
      </dgm:t>
    </dgm:pt>
    <dgm:pt modelId="{A787D41C-3F7E-4804-BFD3-5FED7A8746C4}" type="parTrans" cxnId="{6341052C-519D-406A-8E39-37CFDC21CC63}">
      <dgm:prSet/>
      <dgm:spPr/>
      <dgm:t>
        <a:bodyPr/>
        <a:lstStyle/>
        <a:p>
          <a:endParaRPr lang="en-US"/>
        </a:p>
      </dgm:t>
    </dgm:pt>
    <dgm:pt modelId="{33CD1FAB-53BD-40F6-B466-47B4AFD55B22}" type="sibTrans" cxnId="{6341052C-519D-406A-8E39-37CFDC21CC63}">
      <dgm:prSet/>
      <dgm:spPr/>
      <dgm:t>
        <a:bodyPr/>
        <a:lstStyle/>
        <a:p>
          <a:endParaRPr lang="en-US"/>
        </a:p>
      </dgm:t>
    </dgm:pt>
    <dgm:pt modelId="{FCCAEA2E-909B-4BE9-B03D-4A85E4D9707B}">
      <dgm:prSet phldrT="[Text]" custT="1"/>
      <dgm:spPr/>
      <dgm:t>
        <a:bodyPr/>
        <a:lstStyle/>
        <a:p>
          <a:r>
            <a:rPr lang="en-US" sz="2050" dirty="0" smtClean="0"/>
            <a:t>CLABSI, CAUTI, </a:t>
          </a:r>
          <a:r>
            <a:rPr lang="en-US" sz="2050" dirty="0" smtClean="0">
              <a:solidFill>
                <a:schemeClr val="bg1"/>
              </a:solidFill>
            </a:rPr>
            <a:t>SSI,</a:t>
          </a:r>
          <a:r>
            <a:rPr lang="en-US" sz="2050" dirty="0" smtClean="0">
              <a:solidFill>
                <a:srgbClr val="FF0000"/>
              </a:solidFill>
            </a:rPr>
            <a:t> MRSA, and C. diff</a:t>
          </a:r>
          <a:endParaRPr lang="en-US" sz="2050" dirty="0" smtClean="0"/>
        </a:p>
      </dgm:t>
    </dgm:pt>
    <dgm:pt modelId="{05AEA08F-EEDB-45AB-9A01-6F792FCFDEE0}" type="parTrans" cxnId="{A21695E9-5EB3-4C11-AE13-1A54EF930852}">
      <dgm:prSet/>
      <dgm:spPr/>
      <dgm:t>
        <a:bodyPr/>
        <a:lstStyle/>
        <a:p>
          <a:endParaRPr lang="en-US"/>
        </a:p>
      </dgm:t>
    </dgm:pt>
    <dgm:pt modelId="{CDDD14D5-028D-4B5E-B13D-FA616876F812}" type="sibTrans" cxnId="{A21695E9-5EB3-4C11-AE13-1A54EF930852}">
      <dgm:prSet/>
      <dgm:spPr/>
      <dgm:t>
        <a:bodyPr/>
        <a:lstStyle/>
        <a:p>
          <a:endParaRPr lang="en-US"/>
        </a:p>
      </dgm:t>
    </dgm:pt>
    <dgm:pt modelId="{96A347A7-E059-46A7-96A6-1037450DB2BF}">
      <dgm:prSet phldrT="[Text]"/>
      <dgm:spPr/>
      <dgm:t>
        <a:bodyPr/>
        <a:lstStyle/>
        <a:p>
          <a:r>
            <a:rPr lang="en-US" b="1" dirty="0" smtClean="0"/>
            <a:t>Total HAC Score</a:t>
          </a:r>
          <a:endParaRPr lang="en-US" b="1" dirty="0"/>
        </a:p>
      </dgm:t>
    </dgm:pt>
    <dgm:pt modelId="{72713122-2232-49F8-9A86-1450863FB4D3}" type="parTrans" cxnId="{300AA0FB-41AD-4417-81DC-B4865098A3DF}">
      <dgm:prSet/>
      <dgm:spPr/>
      <dgm:t>
        <a:bodyPr/>
        <a:lstStyle/>
        <a:p>
          <a:endParaRPr lang="en-US"/>
        </a:p>
      </dgm:t>
    </dgm:pt>
    <dgm:pt modelId="{DEB838C2-98E5-46C6-84A2-8970E0DE9CA6}" type="sibTrans" cxnId="{300AA0FB-41AD-4417-81DC-B4865098A3DF}">
      <dgm:prSet/>
      <dgm:spPr/>
      <dgm:t>
        <a:bodyPr/>
        <a:lstStyle/>
        <a:p>
          <a:endParaRPr lang="en-US"/>
        </a:p>
      </dgm:t>
    </dgm:pt>
    <dgm:pt modelId="{06678A0F-4ED4-4400-B5F6-9B0C124B376E}">
      <dgm:prSet phldrT="[Text]"/>
      <dgm:spPr/>
      <dgm:t>
        <a:bodyPr/>
        <a:lstStyle/>
        <a:p>
          <a:r>
            <a:rPr lang="en-US" b="1" dirty="0" smtClean="0"/>
            <a:t>Domains</a:t>
          </a:r>
          <a:endParaRPr lang="en-US" b="1" dirty="0"/>
        </a:p>
      </dgm:t>
    </dgm:pt>
    <dgm:pt modelId="{A0BC58B2-96F5-4D68-9B36-6DA815BFDE6F}" type="parTrans" cxnId="{74075AD3-A496-4032-B4D8-03BFA761B797}">
      <dgm:prSet/>
      <dgm:spPr/>
      <dgm:t>
        <a:bodyPr/>
        <a:lstStyle/>
        <a:p>
          <a:endParaRPr lang="en-US"/>
        </a:p>
      </dgm:t>
    </dgm:pt>
    <dgm:pt modelId="{9A5A0393-532C-486C-9A60-CEFE6A3C96B8}" type="sibTrans" cxnId="{74075AD3-A496-4032-B4D8-03BFA761B797}">
      <dgm:prSet/>
      <dgm:spPr/>
      <dgm:t>
        <a:bodyPr/>
        <a:lstStyle/>
        <a:p>
          <a:endParaRPr lang="en-US"/>
        </a:p>
      </dgm:t>
    </dgm:pt>
    <dgm:pt modelId="{16D280B7-B409-4264-AE30-F1E279999113}">
      <dgm:prSet phldrT="[Text]"/>
      <dgm:spPr/>
      <dgm:t>
        <a:bodyPr/>
        <a:lstStyle/>
        <a:p>
          <a:r>
            <a:rPr lang="en-US" b="1" dirty="0" smtClean="0"/>
            <a:t>Measures</a:t>
          </a:r>
          <a:endParaRPr lang="en-US" b="1" dirty="0"/>
        </a:p>
      </dgm:t>
    </dgm:pt>
    <dgm:pt modelId="{0681ABEF-9696-4BB7-82B0-CA44EC0BABBC}" type="parTrans" cxnId="{B04B89EC-1F2E-46CA-89B2-DACA9CA08885}">
      <dgm:prSet/>
      <dgm:spPr/>
      <dgm:t>
        <a:bodyPr/>
        <a:lstStyle/>
        <a:p>
          <a:endParaRPr lang="en-US"/>
        </a:p>
      </dgm:t>
    </dgm:pt>
    <dgm:pt modelId="{2BA34C4A-9895-4944-B900-4B7861E27391}" type="sibTrans" cxnId="{B04B89EC-1F2E-46CA-89B2-DACA9CA08885}">
      <dgm:prSet/>
      <dgm:spPr/>
      <dgm:t>
        <a:bodyPr/>
        <a:lstStyle/>
        <a:p>
          <a:endParaRPr lang="en-US"/>
        </a:p>
      </dgm:t>
    </dgm:pt>
    <dgm:pt modelId="{48732F40-C907-42D9-B9B8-DD968ECC97B1}" type="pres">
      <dgm:prSet presAssocID="{AD48CC27-C59B-4F8C-B5A0-95025E5EA839}" presName="mainComposite" presStyleCnt="0">
        <dgm:presLayoutVars>
          <dgm:chPref val="1"/>
          <dgm:dir/>
          <dgm:animOne val="branch"/>
          <dgm:animLvl val="lvl"/>
          <dgm:resizeHandles val="exact"/>
        </dgm:presLayoutVars>
      </dgm:prSet>
      <dgm:spPr/>
      <dgm:t>
        <a:bodyPr/>
        <a:lstStyle/>
        <a:p>
          <a:endParaRPr lang="en-US"/>
        </a:p>
      </dgm:t>
    </dgm:pt>
    <dgm:pt modelId="{DE408D0F-8052-4D3C-A9D3-303D1A00E907}" type="pres">
      <dgm:prSet presAssocID="{AD48CC27-C59B-4F8C-B5A0-95025E5EA839}" presName="hierFlow" presStyleCnt="0"/>
      <dgm:spPr/>
    </dgm:pt>
    <dgm:pt modelId="{D2F99FF5-B6F3-4D29-B029-DD85A4EE2DB6}" type="pres">
      <dgm:prSet presAssocID="{AD48CC27-C59B-4F8C-B5A0-95025E5EA839}" presName="firstBuf" presStyleCnt="0"/>
      <dgm:spPr/>
    </dgm:pt>
    <dgm:pt modelId="{A07F8206-5A6A-4BE2-A363-723D160BBD59}" type="pres">
      <dgm:prSet presAssocID="{AD48CC27-C59B-4F8C-B5A0-95025E5EA839}" presName="hierChild1" presStyleCnt="0">
        <dgm:presLayoutVars>
          <dgm:chPref val="1"/>
          <dgm:animOne val="branch"/>
          <dgm:animLvl val="lvl"/>
        </dgm:presLayoutVars>
      </dgm:prSet>
      <dgm:spPr/>
    </dgm:pt>
    <dgm:pt modelId="{22C95AC0-E2DE-4B4C-A2EB-F4D0CB181238}" type="pres">
      <dgm:prSet presAssocID="{DE98BE0B-A20C-4F07-AEBC-A1D8A4E2A25A}" presName="Name14" presStyleCnt="0"/>
      <dgm:spPr/>
    </dgm:pt>
    <dgm:pt modelId="{56582A6B-2D70-4C05-AF29-3E987A00D4C1}" type="pres">
      <dgm:prSet presAssocID="{DE98BE0B-A20C-4F07-AEBC-A1D8A4E2A25A}" presName="level1Shape" presStyleLbl="node0" presStyleIdx="0" presStyleCnt="1">
        <dgm:presLayoutVars>
          <dgm:chPref val="3"/>
        </dgm:presLayoutVars>
      </dgm:prSet>
      <dgm:spPr/>
      <dgm:t>
        <a:bodyPr/>
        <a:lstStyle/>
        <a:p>
          <a:endParaRPr lang="en-US"/>
        </a:p>
      </dgm:t>
    </dgm:pt>
    <dgm:pt modelId="{EAAB568D-FC0D-4455-BB2F-8879B3D32924}" type="pres">
      <dgm:prSet presAssocID="{DE98BE0B-A20C-4F07-AEBC-A1D8A4E2A25A}" presName="hierChild2" presStyleCnt="0"/>
      <dgm:spPr/>
    </dgm:pt>
    <dgm:pt modelId="{55A36B6F-53D9-4131-814A-666046700473}" type="pres">
      <dgm:prSet presAssocID="{16DD5F7B-82A2-42D8-A5C6-66571BD1579F}" presName="Name19" presStyleLbl="parChTrans1D2" presStyleIdx="0" presStyleCnt="2"/>
      <dgm:spPr/>
      <dgm:t>
        <a:bodyPr/>
        <a:lstStyle/>
        <a:p>
          <a:endParaRPr lang="en-US"/>
        </a:p>
      </dgm:t>
    </dgm:pt>
    <dgm:pt modelId="{5FAFBEBF-7E3A-4D83-98A3-74D86CFB13A8}" type="pres">
      <dgm:prSet presAssocID="{D4FF949E-2E8E-4218-AC04-84DCDA5D2E84}" presName="Name21" presStyleCnt="0"/>
      <dgm:spPr/>
    </dgm:pt>
    <dgm:pt modelId="{61844478-F7B5-401C-A75D-4701C45F2B20}" type="pres">
      <dgm:prSet presAssocID="{D4FF949E-2E8E-4218-AC04-84DCDA5D2E84}" presName="level2Shape" presStyleLbl="node2" presStyleIdx="0" presStyleCnt="2"/>
      <dgm:spPr/>
      <dgm:t>
        <a:bodyPr/>
        <a:lstStyle/>
        <a:p>
          <a:endParaRPr lang="en-US"/>
        </a:p>
      </dgm:t>
    </dgm:pt>
    <dgm:pt modelId="{17741734-A54D-4BF1-804E-2510052E08F7}" type="pres">
      <dgm:prSet presAssocID="{D4FF949E-2E8E-4218-AC04-84DCDA5D2E84}" presName="hierChild3" presStyleCnt="0"/>
      <dgm:spPr/>
    </dgm:pt>
    <dgm:pt modelId="{E3695D9E-B42F-47AD-8C7A-D37A50C0CB68}" type="pres">
      <dgm:prSet presAssocID="{70AD284A-8F13-4D40-A349-97166F5D4713}" presName="Name19" presStyleLbl="parChTrans1D3" presStyleIdx="0" presStyleCnt="2"/>
      <dgm:spPr/>
      <dgm:t>
        <a:bodyPr/>
        <a:lstStyle/>
        <a:p>
          <a:endParaRPr lang="en-US"/>
        </a:p>
      </dgm:t>
    </dgm:pt>
    <dgm:pt modelId="{7B95514E-8E48-4496-8AE3-38FD2860AECC}" type="pres">
      <dgm:prSet presAssocID="{2F906B59-9158-4C98-B192-84F31DD4ABD0}" presName="Name21" presStyleCnt="0"/>
      <dgm:spPr/>
    </dgm:pt>
    <dgm:pt modelId="{B29185FC-6D37-4E71-87D1-F4B9A172F466}" type="pres">
      <dgm:prSet presAssocID="{2F906B59-9158-4C98-B192-84F31DD4ABD0}" presName="level2Shape" presStyleLbl="node3" presStyleIdx="0" presStyleCnt="2"/>
      <dgm:spPr/>
      <dgm:t>
        <a:bodyPr/>
        <a:lstStyle/>
        <a:p>
          <a:endParaRPr lang="en-US"/>
        </a:p>
      </dgm:t>
    </dgm:pt>
    <dgm:pt modelId="{0B50AC5D-13DB-4309-A118-5B92510933B1}" type="pres">
      <dgm:prSet presAssocID="{2F906B59-9158-4C98-B192-84F31DD4ABD0}" presName="hierChild3" presStyleCnt="0"/>
      <dgm:spPr/>
    </dgm:pt>
    <dgm:pt modelId="{3B714E60-C465-4807-8D1A-361361CAC334}" type="pres">
      <dgm:prSet presAssocID="{A787D41C-3F7E-4804-BFD3-5FED7A8746C4}" presName="Name19" presStyleLbl="parChTrans1D2" presStyleIdx="1" presStyleCnt="2"/>
      <dgm:spPr/>
      <dgm:t>
        <a:bodyPr/>
        <a:lstStyle/>
        <a:p>
          <a:endParaRPr lang="en-US"/>
        </a:p>
      </dgm:t>
    </dgm:pt>
    <dgm:pt modelId="{124D5B60-C7EF-43E1-B9FD-B2C1EF623E5F}" type="pres">
      <dgm:prSet presAssocID="{AF0A8B22-02D4-4E50-925D-A4EF772A67BF}" presName="Name21" presStyleCnt="0"/>
      <dgm:spPr/>
    </dgm:pt>
    <dgm:pt modelId="{CCD3B2D3-8B00-4349-9F7A-53A32A8F5F54}" type="pres">
      <dgm:prSet presAssocID="{AF0A8B22-02D4-4E50-925D-A4EF772A67BF}" presName="level2Shape" presStyleLbl="node2" presStyleIdx="1" presStyleCnt="2"/>
      <dgm:spPr/>
      <dgm:t>
        <a:bodyPr/>
        <a:lstStyle/>
        <a:p>
          <a:endParaRPr lang="en-US"/>
        </a:p>
      </dgm:t>
    </dgm:pt>
    <dgm:pt modelId="{10E4CF6A-824A-48C2-9661-00ACF9323448}" type="pres">
      <dgm:prSet presAssocID="{AF0A8B22-02D4-4E50-925D-A4EF772A67BF}" presName="hierChild3" presStyleCnt="0"/>
      <dgm:spPr/>
    </dgm:pt>
    <dgm:pt modelId="{DB17AF3B-5D7F-4554-BA88-02A3756ADEDC}" type="pres">
      <dgm:prSet presAssocID="{05AEA08F-EEDB-45AB-9A01-6F792FCFDEE0}" presName="Name19" presStyleLbl="parChTrans1D3" presStyleIdx="1" presStyleCnt="2"/>
      <dgm:spPr/>
      <dgm:t>
        <a:bodyPr/>
        <a:lstStyle/>
        <a:p>
          <a:endParaRPr lang="en-US"/>
        </a:p>
      </dgm:t>
    </dgm:pt>
    <dgm:pt modelId="{381759C0-2F6C-4CE3-8D09-55397ED867A1}" type="pres">
      <dgm:prSet presAssocID="{FCCAEA2E-909B-4BE9-B03D-4A85E4D9707B}" presName="Name21" presStyleCnt="0"/>
      <dgm:spPr/>
    </dgm:pt>
    <dgm:pt modelId="{F25EB425-765C-40C2-B95D-66C709BBFCF2}" type="pres">
      <dgm:prSet presAssocID="{FCCAEA2E-909B-4BE9-B03D-4A85E4D9707B}" presName="level2Shape" presStyleLbl="node3" presStyleIdx="1" presStyleCnt="2"/>
      <dgm:spPr/>
      <dgm:t>
        <a:bodyPr/>
        <a:lstStyle/>
        <a:p>
          <a:endParaRPr lang="en-US"/>
        </a:p>
      </dgm:t>
    </dgm:pt>
    <dgm:pt modelId="{12D36DB4-7D3D-4D1D-9798-83A93D9C7223}" type="pres">
      <dgm:prSet presAssocID="{FCCAEA2E-909B-4BE9-B03D-4A85E4D9707B}" presName="hierChild3" presStyleCnt="0"/>
      <dgm:spPr/>
    </dgm:pt>
    <dgm:pt modelId="{6D8E5B75-0614-40F8-A560-11B3C6479C72}" type="pres">
      <dgm:prSet presAssocID="{AD48CC27-C59B-4F8C-B5A0-95025E5EA839}" presName="bgShapesFlow" presStyleCnt="0"/>
      <dgm:spPr/>
    </dgm:pt>
    <dgm:pt modelId="{CDC56E46-C478-4127-91A5-F775F17D346C}" type="pres">
      <dgm:prSet presAssocID="{96A347A7-E059-46A7-96A6-1037450DB2BF}" presName="rectComp" presStyleCnt="0"/>
      <dgm:spPr/>
    </dgm:pt>
    <dgm:pt modelId="{915001D6-85D4-4C26-BD0C-043F4427DA4E}" type="pres">
      <dgm:prSet presAssocID="{96A347A7-E059-46A7-96A6-1037450DB2BF}" presName="bgRect" presStyleLbl="bgShp" presStyleIdx="0" presStyleCnt="3"/>
      <dgm:spPr/>
      <dgm:t>
        <a:bodyPr/>
        <a:lstStyle/>
        <a:p>
          <a:endParaRPr lang="en-US"/>
        </a:p>
      </dgm:t>
    </dgm:pt>
    <dgm:pt modelId="{FECD44D3-A502-4053-92F0-4D32FFEF32A0}" type="pres">
      <dgm:prSet presAssocID="{96A347A7-E059-46A7-96A6-1037450DB2BF}" presName="bgRectTx" presStyleLbl="bgShp" presStyleIdx="0" presStyleCnt="3">
        <dgm:presLayoutVars>
          <dgm:bulletEnabled val="1"/>
        </dgm:presLayoutVars>
      </dgm:prSet>
      <dgm:spPr/>
      <dgm:t>
        <a:bodyPr/>
        <a:lstStyle/>
        <a:p>
          <a:endParaRPr lang="en-US"/>
        </a:p>
      </dgm:t>
    </dgm:pt>
    <dgm:pt modelId="{CD72DAF0-62F4-4415-B84F-9C5F230EAAF6}" type="pres">
      <dgm:prSet presAssocID="{96A347A7-E059-46A7-96A6-1037450DB2BF}" presName="spComp" presStyleCnt="0"/>
      <dgm:spPr/>
    </dgm:pt>
    <dgm:pt modelId="{5F87DC92-B670-41C1-8EAA-F0DEDA9CB876}" type="pres">
      <dgm:prSet presAssocID="{96A347A7-E059-46A7-96A6-1037450DB2BF}" presName="vSp" presStyleCnt="0"/>
      <dgm:spPr/>
    </dgm:pt>
    <dgm:pt modelId="{E72D6038-9C48-43E3-9E40-EF66CA9E6203}" type="pres">
      <dgm:prSet presAssocID="{06678A0F-4ED4-4400-B5F6-9B0C124B376E}" presName="rectComp" presStyleCnt="0"/>
      <dgm:spPr/>
    </dgm:pt>
    <dgm:pt modelId="{7D9C3CB9-D579-41AB-9BE1-4E130E9BBFE2}" type="pres">
      <dgm:prSet presAssocID="{06678A0F-4ED4-4400-B5F6-9B0C124B376E}" presName="bgRect" presStyleLbl="bgShp" presStyleIdx="1" presStyleCnt="3"/>
      <dgm:spPr/>
      <dgm:t>
        <a:bodyPr/>
        <a:lstStyle/>
        <a:p>
          <a:endParaRPr lang="en-US"/>
        </a:p>
      </dgm:t>
    </dgm:pt>
    <dgm:pt modelId="{E5E6DA0F-520E-4100-BA13-6BF23B7E3CA3}" type="pres">
      <dgm:prSet presAssocID="{06678A0F-4ED4-4400-B5F6-9B0C124B376E}" presName="bgRectTx" presStyleLbl="bgShp" presStyleIdx="1" presStyleCnt="3">
        <dgm:presLayoutVars>
          <dgm:bulletEnabled val="1"/>
        </dgm:presLayoutVars>
      </dgm:prSet>
      <dgm:spPr/>
      <dgm:t>
        <a:bodyPr/>
        <a:lstStyle/>
        <a:p>
          <a:endParaRPr lang="en-US"/>
        </a:p>
      </dgm:t>
    </dgm:pt>
    <dgm:pt modelId="{13FD383F-ECB0-4E93-A01F-B6966E508930}" type="pres">
      <dgm:prSet presAssocID="{06678A0F-4ED4-4400-B5F6-9B0C124B376E}" presName="spComp" presStyleCnt="0"/>
      <dgm:spPr/>
    </dgm:pt>
    <dgm:pt modelId="{A10E352C-F87A-4346-9039-303AEC8F6AB7}" type="pres">
      <dgm:prSet presAssocID="{06678A0F-4ED4-4400-B5F6-9B0C124B376E}" presName="vSp" presStyleCnt="0"/>
      <dgm:spPr/>
    </dgm:pt>
    <dgm:pt modelId="{7A42FDBE-30C5-4273-B594-2FD9D9F433DF}" type="pres">
      <dgm:prSet presAssocID="{16D280B7-B409-4264-AE30-F1E279999113}" presName="rectComp" presStyleCnt="0"/>
      <dgm:spPr/>
    </dgm:pt>
    <dgm:pt modelId="{7B75779A-CB91-46EA-9377-BE92451B263B}" type="pres">
      <dgm:prSet presAssocID="{16D280B7-B409-4264-AE30-F1E279999113}" presName="bgRect" presStyleLbl="bgShp" presStyleIdx="2" presStyleCnt="3"/>
      <dgm:spPr/>
      <dgm:t>
        <a:bodyPr/>
        <a:lstStyle/>
        <a:p>
          <a:endParaRPr lang="en-US"/>
        </a:p>
      </dgm:t>
    </dgm:pt>
    <dgm:pt modelId="{DEF9E97B-D9E7-42BF-8E5B-C1F79FAE4682}" type="pres">
      <dgm:prSet presAssocID="{16D280B7-B409-4264-AE30-F1E279999113}" presName="bgRectTx" presStyleLbl="bgShp" presStyleIdx="2" presStyleCnt="3">
        <dgm:presLayoutVars>
          <dgm:bulletEnabled val="1"/>
        </dgm:presLayoutVars>
      </dgm:prSet>
      <dgm:spPr/>
      <dgm:t>
        <a:bodyPr/>
        <a:lstStyle/>
        <a:p>
          <a:endParaRPr lang="en-US"/>
        </a:p>
      </dgm:t>
    </dgm:pt>
  </dgm:ptLst>
  <dgm:cxnLst>
    <dgm:cxn modelId="{16E5179B-254B-418F-A28F-F77FDB8CC062}" srcId="{D4FF949E-2E8E-4218-AC04-84DCDA5D2E84}" destId="{2F906B59-9158-4C98-B192-84F31DD4ABD0}" srcOrd="0" destOrd="0" parTransId="{70AD284A-8F13-4D40-A349-97166F5D4713}" sibTransId="{C6CA0B73-0BC9-4017-A293-C8F43CE52B65}"/>
    <dgm:cxn modelId="{D676D0DD-AA12-4261-B0BB-77C04F8D87EB}" type="presOf" srcId="{06678A0F-4ED4-4400-B5F6-9B0C124B376E}" destId="{7D9C3CB9-D579-41AB-9BE1-4E130E9BBFE2}" srcOrd="0" destOrd="0" presId="urn:microsoft.com/office/officeart/2005/8/layout/hierarchy6"/>
    <dgm:cxn modelId="{09098049-B205-48B7-9D75-0934E41D79B5}" type="presOf" srcId="{16D280B7-B409-4264-AE30-F1E279999113}" destId="{DEF9E97B-D9E7-42BF-8E5B-C1F79FAE4682}" srcOrd="1" destOrd="0" presId="urn:microsoft.com/office/officeart/2005/8/layout/hierarchy6"/>
    <dgm:cxn modelId="{6341052C-519D-406A-8E39-37CFDC21CC63}" srcId="{DE98BE0B-A20C-4F07-AEBC-A1D8A4E2A25A}" destId="{AF0A8B22-02D4-4E50-925D-A4EF772A67BF}" srcOrd="1" destOrd="0" parTransId="{A787D41C-3F7E-4804-BFD3-5FED7A8746C4}" sibTransId="{33CD1FAB-53BD-40F6-B466-47B4AFD55B22}"/>
    <dgm:cxn modelId="{C7FEDD8F-6B16-46F7-A46A-1416AB0DD96A}" type="presOf" srcId="{96A347A7-E059-46A7-96A6-1037450DB2BF}" destId="{915001D6-85D4-4C26-BD0C-043F4427DA4E}" srcOrd="0" destOrd="0" presId="urn:microsoft.com/office/officeart/2005/8/layout/hierarchy6"/>
    <dgm:cxn modelId="{E5BBCBCF-946D-4DC0-B2E5-D8EF590A3623}" srcId="{AD48CC27-C59B-4F8C-B5A0-95025E5EA839}" destId="{DE98BE0B-A20C-4F07-AEBC-A1D8A4E2A25A}" srcOrd="0" destOrd="0" parTransId="{719C614A-760C-48DA-948D-C1B431B92962}" sibTransId="{74CE7D6A-A7A6-4DCE-BB86-3A2FA92C2252}"/>
    <dgm:cxn modelId="{FF8B0962-D1A0-42EE-A7F2-AD0432C4BBD7}" srcId="{DE98BE0B-A20C-4F07-AEBC-A1D8A4E2A25A}" destId="{D4FF949E-2E8E-4218-AC04-84DCDA5D2E84}" srcOrd="0" destOrd="0" parTransId="{16DD5F7B-82A2-42D8-A5C6-66571BD1579F}" sibTransId="{0DF10D24-CF74-45DA-8386-7B956B84681C}"/>
    <dgm:cxn modelId="{A9A4E7BC-985C-4BA8-B827-F24F210E48A4}" type="presOf" srcId="{A787D41C-3F7E-4804-BFD3-5FED7A8746C4}" destId="{3B714E60-C465-4807-8D1A-361361CAC334}" srcOrd="0" destOrd="0" presId="urn:microsoft.com/office/officeart/2005/8/layout/hierarchy6"/>
    <dgm:cxn modelId="{B04B89EC-1F2E-46CA-89B2-DACA9CA08885}" srcId="{AD48CC27-C59B-4F8C-B5A0-95025E5EA839}" destId="{16D280B7-B409-4264-AE30-F1E279999113}" srcOrd="3" destOrd="0" parTransId="{0681ABEF-9696-4BB7-82B0-CA44EC0BABBC}" sibTransId="{2BA34C4A-9895-4944-B900-4B7861E27391}"/>
    <dgm:cxn modelId="{B34DB76B-1757-4AF8-9A29-94E5AB79C8F4}" type="presOf" srcId="{FCCAEA2E-909B-4BE9-B03D-4A85E4D9707B}" destId="{F25EB425-765C-40C2-B95D-66C709BBFCF2}" srcOrd="0" destOrd="0" presId="urn:microsoft.com/office/officeart/2005/8/layout/hierarchy6"/>
    <dgm:cxn modelId="{27A078C6-52DC-4986-85EF-3BBCAAC6363E}" type="presOf" srcId="{AD48CC27-C59B-4F8C-B5A0-95025E5EA839}" destId="{48732F40-C907-42D9-B9B8-DD968ECC97B1}" srcOrd="0" destOrd="0" presId="urn:microsoft.com/office/officeart/2005/8/layout/hierarchy6"/>
    <dgm:cxn modelId="{85A0653B-6464-4952-A004-809B86488A70}" type="presOf" srcId="{D4FF949E-2E8E-4218-AC04-84DCDA5D2E84}" destId="{61844478-F7B5-401C-A75D-4701C45F2B20}" srcOrd="0" destOrd="0" presId="urn:microsoft.com/office/officeart/2005/8/layout/hierarchy6"/>
    <dgm:cxn modelId="{A21695E9-5EB3-4C11-AE13-1A54EF930852}" srcId="{AF0A8B22-02D4-4E50-925D-A4EF772A67BF}" destId="{FCCAEA2E-909B-4BE9-B03D-4A85E4D9707B}" srcOrd="0" destOrd="0" parTransId="{05AEA08F-EEDB-45AB-9A01-6F792FCFDEE0}" sibTransId="{CDDD14D5-028D-4B5E-B13D-FA616876F812}"/>
    <dgm:cxn modelId="{8C85A05E-2916-4A4D-8971-AC67311AE947}" type="presOf" srcId="{96A347A7-E059-46A7-96A6-1037450DB2BF}" destId="{FECD44D3-A502-4053-92F0-4D32FFEF32A0}" srcOrd="1" destOrd="0" presId="urn:microsoft.com/office/officeart/2005/8/layout/hierarchy6"/>
    <dgm:cxn modelId="{94BFDC5A-E15F-4BBD-9E79-500869F39A38}" type="presOf" srcId="{05AEA08F-EEDB-45AB-9A01-6F792FCFDEE0}" destId="{DB17AF3B-5D7F-4554-BA88-02A3756ADEDC}" srcOrd="0" destOrd="0" presId="urn:microsoft.com/office/officeart/2005/8/layout/hierarchy6"/>
    <dgm:cxn modelId="{9EAB7016-077C-4C66-B7C6-2671ACA328C3}" type="presOf" srcId="{AF0A8B22-02D4-4E50-925D-A4EF772A67BF}" destId="{CCD3B2D3-8B00-4349-9F7A-53A32A8F5F54}" srcOrd="0" destOrd="0" presId="urn:microsoft.com/office/officeart/2005/8/layout/hierarchy6"/>
    <dgm:cxn modelId="{DD18A8D6-F574-4FD0-BC30-5FD46B4A460E}" type="presOf" srcId="{16DD5F7B-82A2-42D8-A5C6-66571BD1579F}" destId="{55A36B6F-53D9-4131-814A-666046700473}" srcOrd="0" destOrd="0" presId="urn:microsoft.com/office/officeart/2005/8/layout/hierarchy6"/>
    <dgm:cxn modelId="{B55B5D28-9291-4CB1-8576-083491912470}" type="presOf" srcId="{DE98BE0B-A20C-4F07-AEBC-A1D8A4E2A25A}" destId="{56582A6B-2D70-4C05-AF29-3E987A00D4C1}" srcOrd="0" destOrd="0" presId="urn:microsoft.com/office/officeart/2005/8/layout/hierarchy6"/>
    <dgm:cxn modelId="{1B118F6C-BD45-48AC-A101-8ECE27BE02B1}" type="presOf" srcId="{06678A0F-4ED4-4400-B5F6-9B0C124B376E}" destId="{E5E6DA0F-520E-4100-BA13-6BF23B7E3CA3}" srcOrd="1" destOrd="0" presId="urn:microsoft.com/office/officeart/2005/8/layout/hierarchy6"/>
    <dgm:cxn modelId="{D7889D7D-513D-42A8-B5D4-D466465E28DA}" type="presOf" srcId="{16D280B7-B409-4264-AE30-F1E279999113}" destId="{7B75779A-CB91-46EA-9377-BE92451B263B}" srcOrd="0" destOrd="0" presId="urn:microsoft.com/office/officeart/2005/8/layout/hierarchy6"/>
    <dgm:cxn modelId="{C3A87928-6FAD-4D8C-90BF-BD97DDD1B068}" type="presOf" srcId="{2F906B59-9158-4C98-B192-84F31DD4ABD0}" destId="{B29185FC-6D37-4E71-87D1-F4B9A172F466}" srcOrd="0" destOrd="0" presId="urn:microsoft.com/office/officeart/2005/8/layout/hierarchy6"/>
    <dgm:cxn modelId="{74075AD3-A496-4032-B4D8-03BFA761B797}" srcId="{AD48CC27-C59B-4F8C-B5A0-95025E5EA839}" destId="{06678A0F-4ED4-4400-B5F6-9B0C124B376E}" srcOrd="2" destOrd="0" parTransId="{A0BC58B2-96F5-4D68-9B36-6DA815BFDE6F}" sibTransId="{9A5A0393-532C-486C-9A60-CEFE6A3C96B8}"/>
    <dgm:cxn modelId="{300AA0FB-41AD-4417-81DC-B4865098A3DF}" srcId="{AD48CC27-C59B-4F8C-B5A0-95025E5EA839}" destId="{96A347A7-E059-46A7-96A6-1037450DB2BF}" srcOrd="1" destOrd="0" parTransId="{72713122-2232-49F8-9A86-1450863FB4D3}" sibTransId="{DEB838C2-98E5-46C6-84A2-8970E0DE9CA6}"/>
    <dgm:cxn modelId="{4535684F-AF49-46BF-854F-EC3A2516718C}" type="presOf" srcId="{70AD284A-8F13-4D40-A349-97166F5D4713}" destId="{E3695D9E-B42F-47AD-8C7A-D37A50C0CB68}" srcOrd="0" destOrd="0" presId="urn:microsoft.com/office/officeart/2005/8/layout/hierarchy6"/>
    <dgm:cxn modelId="{039C391A-D382-4CA0-AE87-2BCBC3EDBD5C}" type="presParOf" srcId="{48732F40-C907-42D9-B9B8-DD968ECC97B1}" destId="{DE408D0F-8052-4D3C-A9D3-303D1A00E907}" srcOrd="0" destOrd="0" presId="urn:microsoft.com/office/officeart/2005/8/layout/hierarchy6"/>
    <dgm:cxn modelId="{AEEF7C42-E4EB-4D46-867F-88DDFA0FAA4D}" type="presParOf" srcId="{DE408D0F-8052-4D3C-A9D3-303D1A00E907}" destId="{D2F99FF5-B6F3-4D29-B029-DD85A4EE2DB6}" srcOrd="0" destOrd="0" presId="urn:microsoft.com/office/officeart/2005/8/layout/hierarchy6"/>
    <dgm:cxn modelId="{3DF8187B-679A-4F45-91B1-5C27C498A144}" type="presParOf" srcId="{DE408D0F-8052-4D3C-A9D3-303D1A00E907}" destId="{A07F8206-5A6A-4BE2-A363-723D160BBD59}" srcOrd="1" destOrd="0" presId="urn:microsoft.com/office/officeart/2005/8/layout/hierarchy6"/>
    <dgm:cxn modelId="{9C6E62F1-19E5-418A-872F-2F60042A985D}" type="presParOf" srcId="{A07F8206-5A6A-4BE2-A363-723D160BBD59}" destId="{22C95AC0-E2DE-4B4C-A2EB-F4D0CB181238}" srcOrd="0" destOrd="0" presId="urn:microsoft.com/office/officeart/2005/8/layout/hierarchy6"/>
    <dgm:cxn modelId="{9EDE7706-0D77-4BE3-86E7-B0D00A601C5C}" type="presParOf" srcId="{22C95AC0-E2DE-4B4C-A2EB-F4D0CB181238}" destId="{56582A6B-2D70-4C05-AF29-3E987A00D4C1}" srcOrd="0" destOrd="0" presId="urn:microsoft.com/office/officeart/2005/8/layout/hierarchy6"/>
    <dgm:cxn modelId="{C9707336-D1A4-4A55-A684-6AA2F3FD8716}" type="presParOf" srcId="{22C95AC0-E2DE-4B4C-A2EB-F4D0CB181238}" destId="{EAAB568D-FC0D-4455-BB2F-8879B3D32924}" srcOrd="1" destOrd="0" presId="urn:microsoft.com/office/officeart/2005/8/layout/hierarchy6"/>
    <dgm:cxn modelId="{2D799469-937A-4F6B-AAC3-8581B8DC1CCA}" type="presParOf" srcId="{EAAB568D-FC0D-4455-BB2F-8879B3D32924}" destId="{55A36B6F-53D9-4131-814A-666046700473}" srcOrd="0" destOrd="0" presId="urn:microsoft.com/office/officeart/2005/8/layout/hierarchy6"/>
    <dgm:cxn modelId="{A96CB131-9555-4453-ABC5-E9E292735963}" type="presParOf" srcId="{EAAB568D-FC0D-4455-BB2F-8879B3D32924}" destId="{5FAFBEBF-7E3A-4D83-98A3-74D86CFB13A8}" srcOrd="1" destOrd="0" presId="urn:microsoft.com/office/officeart/2005/8/layout/hierarchy6"/>
    <dgm:cxn modelId="{A755FD44-D114-43FD-8687-3D5ECAC60A83}" type="presParOf" srcId="{5FAFBEBF-7E3A-4D83-98A3-74D86CFB13A8}" destId="{61844478-F7B5-401C-A75D-4701C45F2B20}" srcOrd="0" destOrd="0" presId="urn:microsoft.com/office/officeart/2005/8/layout/hierarchy6"/>
    <dgm:cxn modelId="{1E109503-5ECA-4A2F-A326-DB8C143B9731}" type="presParOf" srcId="{5FAFBEBF-7E3A-4D83-98A3-74D86CFB13A8}" destId="{17741734-A54D-4BF1-804E-2510052E08F7}" srcOrd="1" destOrd="0" presId="urn:microsoft.com/office/officeart/2005/8/layout/hierarchy6"/>
    <dgm:cxn modelId="{67D7254B-9986-4053-A5CA-03DD6B50B0D9}" type="presParOf" srcId="{17741734-A54D-4BF1-804E-2510052E08F7}" destId="{E3695D9E-B42F-47AD-8C7A-D37A50C0CB68}" srcOrd="0" destOrd="0" presId="urn:microsoft.com/office/officeart/2005/8/layout/hierarchy6"/>
    <dgm:cxn modelId="{18CD4D28-C9F3-402F-ADC4-B50362375197}" type="presParOf" srcId="{17741734-A54D-4BF1-804E-2510052E08F7}" destId="{7B95514E-8E48-4496-8AE3-38FD2860AECC}" srcOrd="1" destOrd="0" presId="urn:microsoft.com/office/officeart/2005/8/layout/hierarchy6"/>
    <dgm:cxn modelId="{CC54A6ED-DDA1-46DF-BF14-CACF4A0BD016}" type="presParOf" srcId="{7B95514E-8E48-4496-8AE3-38FD2860AECC}" destId="{B29185FC-6D37-4E71-87D1-F4B9A172F466}" srcOrd="0" destOrd="0" presId="urn:microsoft.com/office/officeart/2005/8/layout/hierarchy6"/>
    <dgm:cxn modelId="{50649D3F-5598-492F-A81B-EC846D20B9C3}" type="presParOf" srcId="{7B95514E-8E48-4496-8AE3-38FD2860AECC}" destId="{0B50AC5D-13DB-4309-A118-5B92510933B1}" srcOrd="1" destOrd="0" presId="urn:microsoft.com/office/officeart/2005/8/layout/hierarchy6"/>
    <dgm:cxn modelId="{2173252A-A596-4FD6-A760-22B7BB413D23}" type="presParOf" srcId="{EAAB568D-FC0D-4455-BB2F-8879B3D32924}" destId="{3B714E60-C465-4807-8D1A-361361CAC334}" srcOrd="2" destOrd="0" presId="urn:microsoft.com/office/officeart/2005/8/layout/hierarchy6"/>
    <dgm:cxn modelId="{F4F23814-D489-41A3-91DD-40D00701E293}" type="presParOf" srcId="{EAAB568D-FC0D-4455-BB2F-8879B3D32924}" destId="{124D5B60-C7EF-43E1-B9FD-B2C1EF623E5F}" srcOrd="3" destOrd="0" presId="urn:microsoft.com/office/officeart/2005/8/layout/hierarchy6"/>
    <dgm:cxn modelId="{34138D7C-56DE-47F1-A648-D1DDF129E19E}" type="presParOf" srcId="{124D5B60-C7EF-43E1-B9FD-B2C1EF623E5F}" destId="{CCD3B2D3-8B00-4349-9F7A-53A32A8F5F54}" srcOrd="0" destOrd="0" presId="urn:microsoft.com/office/officeart/2005/8/layout/hierarchy6"/>
    <dgm:cxn modelId="{A17A2ADF-C07C-403E-B81D-53C3EFB34E84}" type="presParOf" srcId="{124D5B60-C7EF-43E1-B9FD-B2C1EF623E5F}" destId="{10E4CF6A-824A-48C2-9661-00ACF9323448}" srcOrd="1" destOrd="0" presId="urn:microsoft.com/office/officeart/2005/8/layout/hierarchy6"/>
    <dgm:cxn modelId="{285651DE-ECD8-457C-AE3D-B1B3DE43301E}" type="presParOf" srcId="{10E4CF6A-824A-48C2-9661-00ACF9323448}" destId="{DB17AF3B-5D7F-4554-BA88-02A3756ADEDC}" srcOrd="0" destOrd="0" presId="urn:microsoft.com/office/officeart/2005/8/layout/hierarchy6"/>
    <dgm:cxn modelId="{B1078690-2584-40C3-B6AF-3E244DB1C972}" type="presParOf" srcId="{10E4CF6A-824A-48C2-9661-00ACF9323448}" destId="{381759C0-2F6C-4CE3-8D09-55397ED867A1}" srcOrd="1" destOrd="0" presId="urn:microsoft.com/office/officeart/2005/8/layout/hierarchy6"/>
    <dgm:cxn modelId="{543358E3-40F5-4C9D-93B5-C94560589B9B}" type="presParOf" srcId="{381759C0-2F6C-4CE3-8D09-55397ED867A1}" destId="{F25EB425-765C-40C2-B95D-66C709BBFCF2}" srcOrd="0" destOrd="0" presId="urn:microsoft.com/office/officeart/2005/8/layout/hierarchy6"/>
    <dgm:cxn modelId="{1FFE78BA-273D-411A-A780-005CF5FBEAC7}" type="presParOf" srcId="{381759C0-2F6C-4CE3-8D09-55397ED867A1}" destId="{12D36DB4-7D3D-4D1D-9798-83A93D9C7223}" srcOrd="1" destOrd="0" presId="urn:microsoft.com/office/officeart/2005/8/layout/hierarchy6"/>
    <dgm:cxn modelId="{66851A57-8DF5-4BCD-94C6-CC2B7CE6569A}" type="presParOf" srcId="{48732F40-C907-42D9-B9B8-DD968ECC97B1}" destId="{6D8E5B75-0614-40F8-A560-11B3C6479C72}" srcOrd="1" destOrd="0" presId="urn:microsoft.com/office/officeart/2005/8/layout/hierarchy6"/>
    <dgm:cxn modelId="{D027FA9E-07BB-48BA-B495-C3E8CB1E74A8}" type="presParOf" srcId="{6D8E5B75-0614-40F8-A560-11B3C6479C72}" destId="{CDC56E46-C478-4127-91A5-F775F17D346C}" srcOrd="0" destOrd="0" presId="urn:microsoft.com/office/officeart/2005/8/layout/hierarchy6"/>
    <dgm:cxn modelId="{697EDBAE-F135-4489-9181-30832A7B7FA8}" type="presParOf" srcId="{CDC56E46-C478-4127-91A5-F775F17D346C}" destId="{915001D6-85D4-4C26-BD0C-043F4427DA4E}" srcOrd="0" destOrd="0" presId="urn:microsoft.com/office/officeart/2005/8/layout/hierarchy6"/>
    <dgm:cxn modelId="{839B6A43-8C64-431B-BCE3-0568851BB6D0}" type="presParOf" srcId="{CDC56E46-C478-4127-91A5-F775F17D346C}" destId="{FECD44D3-A502-4053-92F0-4D32FFEF32A0}" srcOrd="1" destOrd="0" presId="urn:microsoft.com/office/officeart/2005/8/layout/hierarchy6"/>
    <dgm:cxn modelId="{B5D25D28-CFA4-4923-9FE8-394A7DD427FA}" type="presParOf" srcId="{6D8E5B75-0614-40F8-A560-11B3C6479C72}" destId="{CD72DAF0-62F4-4415-B84F-9C5F230EAAF6}" srcOrd="1" destOrd="0" presId="urn:microsoft.com/office/officeart/2005/8/layout/hierarchy6"/>
    <dgm:cxn modelId="{760A51DF-931B-4480-9210-2D720DCB7838}" type="presParOf" srcId="{CD72DAF0-62F4-4415-B84F-9C5F230EAAF6}" destId="{5F87DC92-B670-41C1-8EAA-F0DEDA9CB876}" srcOrd="0" destOrd="0" presId="urn:microsoft.com/office/officeart/2005/8/layout/hierarchy6"/>
    <dgm:cxn modelId="{DF3068BD-3400-4B31-AD66-179DCCB2E554}" type="presParOf" srcId="{6D8E5B75-0614-40F8-A560-11B3C6479C72}" destId="{E72D6038-9C48-43E3-9E40-EF66CA9E6203}" srcOrd="2" destOrd="0" presId="urn:microsoft.com/office/officeart/2005/8/layout/hierarchy6"/>
    <dgm:cxn modelId="{058E4ECF-F877-4B31-B844-0D94F099FCA6}" type="presParOf" srcId="{E72D6038-9C48-43E3-9E40-EF66CA9E6203}" destId="{7D9C3CB9-D579-41AB-9BE1-4E130E9BBFE2}" srcOrd="0" destOrd="0" presId="urn:microsoft.com/office/officeart/2005/8/layout/hierarchy6"/>
    <dgm:cxn modelId="{8C2F951A-3A52-43B2-B123-D6432969D8A3}" type="presParOf" srcId="{E72D6038-9C48-43E3-9E40-EF66CA9E6203}" destId="{E5E6DA0F-520E-4100-BA13-6BF23B7E3CA3}" srcOrd="1" destOrd="0" presId="urn:microsoft.com/office/officeart/2005/8/layout/hierarchy6"/>
    <dgm:cxn modelId="{7873D85B-DEDC-49BB-B617-0FB7C8F72AFD}" type="presParOf" srcId="{6D8E5B75-0614-40F8-A560-11B3C6479C72}" destId="{13FD383F-ECB0-4E93-A01F-B6966E508930}" srcOrd="3" destOrd="0" presId="urn:microsoft.com/office/officeart/2005/8/layout/hierarchy6"/>
    <dgm:cxn modelId="{9F770741-9826-4D80-B93C-4044979D68E6}" type="presParOf" srcId="{13FD383F-ECB0-4E93-A01F-B6966E508930}" destId="{A10E352C-F87A-4346-9039-303AEC8F6AB7}" srcOrd="0" destOrd="0" presId="urn:microsoft.com/office/officeart/2005/8/layout/hierarchy6"/>
    <dgm:cxn modelId="{6789E265-091D-4C96-B4FE-53BB9F85E02E}" type="presParOf" srcId="{6D8E5B75-0614-40F8-A560-11B3C6479C72}" destId="{7A42FDBE-30C5-4273-B594-2FD9D9F433DF}" srcOrd="4" destOrd="0" presId="urn:microsoft.com/office/officeart/2005/8/layout/hierarchy6"/>
    <dgm:cxn modelId="{2901C53D-D7A9-46DE-8EE5-086DBEE1207E}" type="presParOf" srcId="{7A42FDBE-30C5-4273-B594-2FD9D9F433DF}" destId="{7B75779A-CB91-46EA-9377-BE92451B263B}" srcOrd="0" destOrd="0" presId="urn:microsoft.com/office/officeart/2005/8/layout/hierarchy6"/>
    <dgm:cxn modelId="{466A5CA7-DB16-43BA-8AEC-0FBE9DA980B5}" type="presParOf" srcId="{7A42FDBE-30C5-4273-B594-2FD9D9F433DF}" destId="{DEF9E97B-D9E7-42BF-8E5B-C1F79FAE4682}" srcOrd="1" destOrd="0" presId="urn:microsoft.com/office/officeart/2005/8/layout/hierarchy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13658796-4379-4CB0-9092-51A5D033A3FB}" type="doc">
      <dgm:prSet loTypeId="urn:microsoft.com/office/officeart/2005/8/layout/chevron1" loCatId="process" qsTypeId="urn:microsoft.com/office/officeart/2005/8/quickstyle/simple4" qsCatId="simple" csTypeId="urn:microsoft.com/office/officeart/2005/8/colors/accent3_5" csCatId="accent3" phldr="1"/>
      <dgm:spPr/>
    </dgm:pt>
    <dgm:pt modelId="{F53312B3-2AB5-4396-B4FC-4D28777249C2}">
      <dgm:prSet phldrT="[Text]" custT="1"/>
      <dgm:spPr/>
      <dgm:t>
        <a:bodyPr/>
        <a:lstStyle/>
        <a:p>
          <a:r>
            <a:rPr lang="en-US" sz="1800" b="1" dirty="0" smtClean="0"/>
            <a:t>FY</a:t>
          </a:r>
          <a:r>
            <a:rPr lang="en-US" sz="1800" dirty="0" smtClean="0"/>
            <a:t> </a:t>
          </a:r>
          <a:r>
            <a:rPr lang="en-US" sz="1800" b="1" dirty="0" smtClean="0"/>
            <a:t>2019</a:t>
          </a:r>
          <a:endParaRPr lang="en-US" sz="1800" b="1" dirty="0"/>
        </a:p>
      </dgm:t>
    </dgm:pt>
    <dgm:pt modelId="{143D7135-2BFA-4443-B2B5-51E23B323176}" type="parTrans" cxnId="{863560C1-3AC1-4F22-BF83-FD1914BE75F0}">
      <dgm:prSet/>
      <dgm:spPr/>
      <dgm:t>
        <a:bodyPr/>
        <a:lstStyle/>
        <a:p>
          <a:endParaRPr lang="en-US"/>
        </a:p>
      </dgm:t>
    </dgm:pt>
    <dgm:pt modelId="{19B2B92E-392B-4D92-A1B5-68F8BC975253}" type="sibTrans" cxnId="{863560C1-3AC1-4F22-BF83-FD1914BE75F0}">
      <dgm:prSet/>
      <dgm:spPr/>
      <dgm:t>
        <a:bodyPr/>
        <a:lstStyle/>
        <a:p>
          <a:endParaRPr lang="en-US"/>
        </a:p>
      </dgm:t>
    </dgm:pt>
    <dgm:pt modelId="{A27E294C-DDFA-4EB4-9398-6128EE0A80F9}">
      <dgm:prSet phldrT="[Text]" custT="1"/>
      <dgm:spPr/>
      <dgm:t>
        <a:bodyPr/>
        <a:lstStyle/>
        <a:p>
          <a:r>
            <a:rPr lang="en-US" sz="1800" b="1" dirty="0" smtClean="0"/>
            <a:t>FY 2020</a:t>
          </a:r>
          <a:endParaRPr lang="en-US" sz="1800" b="1" dirty="0"/>
        </a:p>
      </dgm:t>
    </dgm:pt>
    <dgm:pt modelId="{76BCEEA9-504A-4887-97E0-4F742BB79514}" type="parTrans" cxnId="{0A463E80-18FE-438F-B9D4-C69ABBF82A5F}">
      <dgm:prSet/>
      <dgm:spPr/>
      <dgm:t>
        <a:bodyPr/>
        <a:lstStyle/>
        <a:p>
          <a:endParaRPr lang="en-US"/>
        </a:p>
      </dgm:t>
    </dgm:pt>
    <dgm:pt modelId="{A603D32A-B033-4949-A04E-645E4EA5FD8D}" type="sibTrans" cxnId="{0A463E80-18FE-438F-B9D4-C69ABBF82A5F}">
      <dgm:prSet/>
      <dgm:spPr/>
      <dgm:t>
        <a:bodyPr/>
        <a:lstStyle/>
        <a:p>
          <a:endParaRPr lang="en-US"/>
        </a:p>
      </dgm:t>
    </dgm:pt>
    <dgm:pt modelId="{AFCDC758-FC23-4575-8EBD-706E1374F3BB}">
      <dgm:prSet phldrT="[Text]" custT="1"/>
      <dgm:spPr/>
      <dgm:t>
        <a:bodyPr/>
        <a:lstStyle/>
        <a:p>
          <a:r>
            <a:rPr lang="en-US" sz="1800" b="1" dirty="0" smtClean="0"/>
            <a:t>FY 2021</a:t>
          </a:r>
          <a:endParaRPr lang="en-US" sz="1800" b="1" dirty="0"/>
        </a:p>
      </dgm:t>
    </dgm:pt>
    <dgm:pt modelId="{FB8B298E-C979-4F5D-91BC-D005CBAB3EDF}" type="parTrans" cxnId="{1A397423-0B02-40E2-82B3-516024465DE0}">
      <dgm:prSet/>
      <dgm:spPr/>
      <dgm:t>
        <a:bodyPr/>
        <a:lstStyle/>
        <a:p>
          <a:endParaRPr lang="en-US"/>
        </a:p>
      </dgm:t>
    </dgm:pt>
    <dgm:pt modelId="{C6C63EFE-56C8-4D8E-B9E5-4F7DCD09E47D}" type="sibTrans" cxnId="{1A397423-0B02-40E2-82B3-516024465DE0}">
      <dgm:prSet/>
      <dgm:spPr/>
      <dgm:t>
        <a:bodyPr/>
        <a:lstStyle/>
        <a:p>
          <a:endParaRPr lang="en-US"/>
        </a:p>
      </dgm:t>
    </dgm:pt>
    <dgm:pt modelId="{D79FBC70-FD1D-40D6-9139-C50C005F964D}">
      <dgm:prSet custT="1"/>
      <dgm:spPr/>
      <dgm:t>
        <a:bodyPr/>
        <a:lstStyle/>
        <a:p>
          <a:r>
            <a:rPr lang="en-US" sz="1800" b="1" dirty="0" smtClean="0"/>
            <a:t>FY 2022</a:t>
          </a:r>
          <a:endParaRPr lang="en-US" sz="1800" b="1" dirty="0"/>
        </a:p>
      </dgm:t>
    </dgm:pt>
    <dgm:pt modelId="{990CFEEF-DAA4-4A56-AD46-622A3CE4F08B}" type="parTrans" cxnId="{E9F4CFFA-6CA6-4402-A53A-331509065498}">
      <dgm:prSet/>
      <dgm:spPr/>
      <dgm:t>
        <a:bodyPr/>
        <a:lstStyle/>
        <a:p>
          <a:endParaRPr lang="en-US"/>
        </a:p>
      </dgm:t>
    </dgm:pt>
    <dgm:pt modelId="{9D26F6AD-49A4-436E-B3A7-653EB91DA8D6}" type="sibTrans" cxnId="{E9F4CFFA-6CA6-4402-A53A-331509065498}">
      <dgm:prSet/>
      <dgm:spPr/>
      <dgm:t>
        <a:bodyPr/>
        <a:lstStyle/>
        <a:p>
          <a:endParaRPr lang="en-US"/>
        </a:p>
      </dgm:t>
    </dgm:pt>
    <dgm:pt modelId="{5FD749DD-5C70-4460-AB03-4336DA5D3A5F}">
      <dgm:prSet custT="1"/>
      <dgm:spPr/>
      <dgm:t>
        <a:bodyPr/>
        <a:lstStyle/>
        <a:p>
          <a:r>
            <a:rPr lang="en-US" sz="1800" b="1" dirty="0" smtClean="0"/>
            <a:t>Future</a:t>
          </a:r>
          <a:endParaRPr lang="en-US" sz="1800" b="1" dirty="0"/>
        </a:p>
      </dgm:t>
    </dgm:pt>
    <dgm:pt modelId="{EA1D6DC7-D085-4E8F-A6AA-5B7BDA0700DB}" type="parTrans" cxnId="{45355213-290A-4845-AE7E-8E749A0924A2}">
      <dgm:prSet/>
      <dgm:spPr/>
      <dgm:t>
        <a:bodyPr/>
        <a:lstStyle/>
        <a:p>
          <a:endParaRPr lang="en-US"/>
        </a:p>
      </dgm:t>
    </dgm:pt>
    <dgm:pt modelId="{A94E78FD-1B3A-4DA0-AB1F-0CB0C969D708}" type="sibTrans" cxnId="{45355213-290A-4845-AE7E-8E749A0924A2}">
      <dgm:prSet/>
      <dgm:spPr/>
      <dgm:t>
        <a:bodyPr/>
        <a:lstStyle/>
        <a:p>
          <a:endParaRPr lang="en-US"/>
        </a:p>
      </dgm:t>
    </dgm:pt>
    <dgm:pt modelId="{AAA0A707-DA96-45DF-8846-5CD37C757E54}">
      <dgm:prSet custT="1"/>
      <dgm:spPr/>
      <dgm:t>
        <a:bodyPr/>
        <a:lstStyle/>
        <a:p>
          <a:r>
            <a:rPr lang="en-US" sz="1800" b="1" dirty="0" smtClean="0"/>
            <a:t>FY 2018</a:t>
          </a:r>
          <a:endParaRPr lang="en-US" sz="1800" b="1" dirty="0"/>
        </a:p>
      </dgm:t>
    </dgm:pt>
    <dgm:pt modelId="{EF6F4F5B-BCDB-407D-86D8-D79B91F3B14C}" type="parTrans" cxnId="{CD6645FA-B792-4946-97A5-DF268BF159CE}">
      <dgm:prSet/>
      <dgm:spPr/>
      <dgm:t>
        <a:bodyPr/>
        <a:lstStyle/>
        <a:p>
          <a:endParaRPr lang="en-US"/>
        </a:p>
      </dgm:t>
    </dgm:pt>
    <dgm:pt modelId="{6BEFD08B-0069-4698-841D-B43134F7EC4F}" type="sibTrans" cxnId="{CD6645FA-B792-4946-97A5-DF268BF159CE}">
      <dgm:prSet/>
      <dgm:spPr/>
      <dgm:t>
        <a:bodyPr/>
        <a:lstStyle/>
        <a:p>
          <a:endParaRPr lang="en-US"/>
        </a:p>
      </dgm:t>
    </dgm:pt>
    <dgm:pt modelId="{7D22FBC0-97F3-4F28-9D88-FD7D722BABF5}" type="pres">
      <dgm:prSet presAssocID="{13658796-4379-4CB0-9092-51A5D033A3FB}" presName="Name0" presStyleCnt="0">
        <dgm:presLayoutVars>
          <dgm:dir/>
          <dgm:animLvl val="lvl"/>
          <dgm:resizeHandles val="exact"/>
        </dgm:presLayoutVars>
      </dgm:prSet>
      <dgm:spPr/>
    </dgm:pt>
    <dgm:pt modelId="{84C15590-610C-42E1-983D-EA07BBAFABD6}" type="pres">
      <dgm:prSet presAssocID="{AAA0A707-DA96-45DF-8846-5CD37C757E54}" presName="parTxOnly" presStyleLbl="node1" presStyleIdx="0" presStyleCnt="6">
        <dgm:presLayoutVars>
          <dgm:chMax val="0"/>
          <dgm:chPref val="0"/>
          <dgm:bulletEnabled val="1"/>
        </dgm:presLayoutVars>
      </dgm:prSet>
      <dgm:spPr/>
      <dgm:t>
        <a:bodyPr/>
        <a:lstStyle/>
        <a:p>
          <a:endParaRPr lang="en-US"/>
        </a:p>
      </dgm:t>
    </dgm:pt>
    <dgm:pt modelId="{76B92856-112A-4B83-900D-FE1FA97A34EF}" type="pres">
      <dgm:prSet presAssocID="{6BEFD08B-0069-4698-841D-B43134F7EC4F}" presName="parTxOnlySpace" presStyleCnt="0"/>
      <dgm:spPr/>
    </dgm:pt>
    <dgm:pt modelId="{6CB6F2E0-2AAF-415B-9E0F-A32F8160C43F}" type="pres">
      <dgm:prSet presAssocID="{F53312B3-2AB5-4396-B4FC-4D28777249C2}" presName="parTxOnly" presStyleLbl="node1" presStyleIdx="1" presStyleCnt="6">
        <dgm:presLayoutVars>
          <dgm:chMax val="0"/>
          <dgm:chPref val="0"/>
          <dgm:bulletEnabled val="1"/>
        </dgm:presLayoutVars>
      </dgm:prSet>
      <dgm:spPr/>
      <dgm:t>
        <a:bodyPr/>
        <a:lstStyle/>
        <a:p>
          <a:endParaRPr lang="en-US"/>
        </a:p>
      </dgm:t>
    </dgm:pt>
    <dgm:pt modelId="{050836FC-C08E-4515-BC10-8786B230F93C}" type="pres">
      <dgm:prSet presAssocID="{19B2B92E-392B-4D92-A1B5-68F8BC975253}" presName="parTxOnlySpace" presStyleCnt="0"/>
      <dgm:spPr/>
    </dgm:pt>
    <dgm:pt modelId="{1D8035BB-D3CF-48A2-A575-4BDABCF80FCA}" type="pres">
      <dgm:prSet presAssocID="{A27E294C-DDFA-4EB4-9398-6128EE0A80F9}" presName="parTxOnly" presStyleLbl="node1" presStyleIdx="2" presStyleCnt="6">
        <dgm:presLayoutVars>
          <dgm:chMax val="0"/>
          <dgm:chPref val="0"/>
          <dgm:bulletEnabled val="1"/>
        </dgm:presLayoutVars>
      </dgm:prSet>
      <dgm:spPr/>
      <dgm:t>
        <a:bodyPr/>
        <a:lstStyle/>
        <a:p>
          <a:endParaRPr lang="en-US"/>
        </a:p>
      </dgm:t>
    </dgm:pt>
    <dgm:pt modelId="{23435124-E679-41CA-AFE5-B13B7466E6BA}" type="pres">
      <dgm:prSet presAssocID="{A603D32A-B033-4949-A04E-645E4EA5FD8D}" presName="parTxOnlySpace" presStyleCnt="0"/>
      <dgm:spPr/>
    </dgm:pt>
    <dgm:pt modelId="{F56E1A70-249F-4B81-88A0-1CD5C6ED47BB}" type="pres">
      <dgm:prSet presAssocID="{AFCDC758-FC23-4575-8EBD-706E1374F3BB}" presName="parTxOnly" presStyleLbl="node1" presStyleIdx="3" presStyleCnt="6">
        <dgm:presLayoutVars>
          <dgm:chMax val="0"/>
          <dgm:chPref val="0"/>
          <dgm:bulletEnabled val="1"/>
        </dgm:presLayoutVars>
      </dgm:prSet>
      <dgm:spPr/>
      <dgm:t>
        <a:bodyPr/>
        <a:lstStyle/>
        <a:p>
          <a:endParaRPr lang="en-US"/>
        </a:p>
      </dgm:t>
    </dgm:pt>
    <dgm:pt modelId="{EA8C88CC-BED9-4247-97C1-A59779481CD3}" type="pres">
      <dgm:prSet presAssocID="{C6C63EFE-56C8-4D8E-B9E5-4F7DCD09E47D}" presName="parTxOnlySpace" presStyleCnt="0"/>
      <dgm:spPr/>
    </dgm:pt>
    <dgm:pt modelId="{05495B0F-5BA6-4B2E-A7CB-1408F1540470}" type="pres">
      <dgm:prSet presAssocID="{D79FBC70-FD1D-40D6-9139-C50C005F964D}" presName="parTxOnly" presStyleLbl="node1" presStyleIdx="4" presStyleCnt="6">
        <dgm:presLayoutVars>
          <dgm:chMax val="0"/>
          <dgm:chPref val="0"/>
          <dgm:bulletEnabled val="1"/>
        </dgm:presLayoutVars>
      </dgm:prSet>
      <dgm:spPr/>
      <dgm:t>
        <a:bodyPr/>
        <a:lstStyle/>
        <a:p>
          <a:endParaRPr lang="en-US"/>
        </a:p>
      </dgm:t>
    </dgm:pt>
    <dgm:pt modelId="{6196E3D5-E376-4C73-A0AF-F952BC482E3D}" type="pres">
      <dgm:prSet presAssocID="{9D26F6AD-49A4-436E-B3A7-653EB91DA8D6}" presName="parTxOnlySpace" presStyleCnt="0"/>
      <dgm:spPr/>
    </dgm:pt>
    <dgm:pt modelId="{9C004B71-24CF-4D07-A477-EAFD46EEEA9A}" type="pres">
      <dgm:prSet presAssocID="{5FD749DD-5C70-4460-AB03-4336DA5D3A5F}" presName="parTxOnly" presStyleLbl="node1" presStyleIdx="5" presStyleCnt="6">
        <dgm:presLayoutVars>
          <dgm:chMax val="0"/>
          <dgm:chPref val="0"/>
          <dgm:bulletEnabled val="1"/>
        </dgm:presLayoutVars>
      </dgm:prSet>
      <dgm:spPr/>
      <dgm:t>
        <a:bodyPr/>
        <a:lstStyle/>
        <a:p>
          <a:endParaRPr lang="en-US"/>
        </a:p>
      </dgm:t>
    </dgm:pt>
  </dgm:ptLst>
  <dgm:cxnLst>
    <dgm:cxn modelId="{863560C1-3AC1-4F22-BF83-FD1914BE75F0}" srcId="{13658796-4379-4CB0-9092-51A5D033A3FB}" destId="{F53312B3-2AB5-4396-B4FC-4D28777249C2}" srcOrd="1" destOrd="0" parTransId="{143D7135-2BFA-4443-B2B5-51E23B323176}" sibTransId="{19B2B92E-392B-4D92-A1B5-68F8BC975253}"/>
    <dgm:cxn modelId="{53FD7568-10F7-4F36-9BE3-4E0E78AA17F8}" type="presOf" srcId="{13658796-4379-4CB0-9092-51A5D033A3FB}" destId="{7D22FBC0-97F3-4F28-9D88-FD7D722BABF5}" srcOrd="0" destOrd="0" presId="urn:microsoft.com/office/officeart/2005/8/layout/chevron1"/>
    <dgm:cxn modelId="{787AC865-0A5F-4055-A2E8-F66641265A2F}" type="presOf" srcId="{F53312B3-2AB5-4396-B4FC-4D28777249C2}" destId="{6CB6F2E0-2AAF-415B-9E0F-A32F8160C43F}" srcOrd="0" destOrd="0" presId="urn:microsoft.com/office/officeart/2005/8/layout/chevron1"/>
    <dgm:cxn modelId="{71664D68-D04E-4294-9214-9F883B694069}" type="presOf" srcId="{5FD749DD-5C70-4460-AB03-4336DA5D3A5F}" destId="{9C004B71-24CF-4D07-A477-EAFD46EEEA9A}" srcOrd="0" destOrd="0" presId="urn:microsoft.com/office/officeart/2005/8/layout/chevron1"/>
    <dgm:cxn modelId="{BFAC004F-31E6-443B-A7B2-88D49E699919}" type="presOf" srcId="{AAA0A707-DA96-45DF-8846-5CD37C757E54}" destId="{84C15590-610C-42E1-983D-EA07BBAFABD6}" srcOrd="0" destOrd="0" presId="urn:microsoft.com/office/officeart/2005/8/layout/chevron1"/>
    <dgm:cxn modelId="{74F6E0EB-F924-4E9A-B251-6BB32AB6199F}" type="presOf" srcId="{A27E294C-DDFA-4EB4-9398-6128EE0A80F9}" destId="{1D8035BB-D3CF-48A2-A575-4BDABCF80FCA}" srcOrd="0" destOrd="0" presId="urn:microsoft.com/office/officeart/2005/8/layout/chevron1"/>
    <dgm:cxn modelId="{E9F4CFFA-6CA6-4402-A53A-331509065498}" srcId="{13658796-4379-4CB0-9092-51A5D033A3FB}" destId="{D79FBC70-FD1D-40D6-9139-C50C005F964D}" srcOrd="4" destOrd="0" parTransId="{990CFEEF-DAA4-4A56-AD46-622A3CE4F08B}" sibTransId="{9D26F6AD-49A4-436E-B3A7-653EB91DA8D6}"/>
    <dgm:cxn modelId="{45355213-290A-4845-AE7E-8E749A0924A2}" srcId="{13658796-4379-4CB0-9092-51A5D033A3FB}" destId="{5FD749DD-5C70-4460-AB03-4336DA5D3A5F}" srcOrd="5" destOrd="0" parTransId="{EA1D6DC7-D085-4E8F-A6AA-5B7BDA0700DB}" sibTransId="{A94E78FD-1B3A-4DA0-AB1F-0CB0C969D708}"/>
    <dgm:cxn modelId="{2FEAD74A-7E13-45CA-90D7-F76B3D005783}" type="presOf" srcId="{D79FBC70-FD1D-40D6-9139-C50C005F964D}" destId="{05495B0F-5BA6-4B2E-A7CB-1408F1540470}" srcOrd="0" destOrd="0" presId="urn:microsoft.com/office/officeart/2005/8/layout/chevron1"/>
    <dgm:cxn modelId="{0A463E80-18FE-438F-B9D4-C69ABBF82A5F}" srcId="{13658796-4379-4CB0-9092-51A5D033A3FB}" destId="{A27E294C-DDFA-4EB4-9398-6128EE0A80F9}" srcOrd="2" destOrd="0" parTransId="{76BCEEA9-504A-4887-97E0-4F742BB79514}" sibTransId="{A603D32A-B033-4949-A04E-645E4EA5FD8D}"/>
    <dgm:cxn modelId="{1A397423-0B02-40E2-82B3-516024465DE0}" srcId="{13658796-4379-4CB0-9092-51A5D033A3FB}" destId="{AFCDC758-FC23-4575-8EBD-706E1374F3BB}" srcOrd="3" destOrd="0" parTransId="{FB8B298E-C979-4F5D-91BC-D005CBAB3EDF}" sibTransId="{C6C63EFE-56C8-4D8E-B9E5-4F7DCD09E47D}"/>
    <dgm:cxn modelId="{61E0E16F-FC97-4D34-A364-0B21CBEE59B8}" type="presOf" srcId="{AFCDC758-FC23-4575-8EBD-706E1374F3BB}" destId="{F56E1A70-249F-4B81-88A0-1CD5C6ED47BB}" srcOrd="0" destOrd="0" presId="urn:microsoft.com/office/officeart/2005/8/layout/chevron1"/>
    <dgm:cxn modelId="{CD6645FA-B792-4946-97A5-DF268BF159CE}" srcId="{13658796-4379-4CB0-9092-51A5D033A3FB}" destId="{AAA0A707-DA96-45DF-8846-5CD37C757E54}" srcOrd="0" destOrd="0" parTransId="{EF6F4F5B-BCDB-407D-86D8-D79B91F3B14C}" sibTransId="{6BEFD08B-0069-4698-841D-B43134F7EC4F}"/>
    <dgm:cxn modelId="{CEBD9D24-4AEC-4F9E-BB38-3993C647C9CD}" type="presParOf" srcId="{7D22FBC0-97F3-4F28-9D88-FD7D722BABF5}" destId="{84C15590-610C-42E1-983D-EA07BBAFABD6}" srcOrd="0" destOrd="0" presId="urn:microsoft.com/office/officeart/2005/8/layout/chevron1"/>
    <dgm:cxn modelId="{217B21C6-B01E-4F92-B00E-90AC2929E909}" type="presParOf" srcId="{7D22FBC0-97F3-4F28-9D88-FD7D722BABF5}" destId="{76B92856-112A-4B83-900D-FE1FA97A34EF}" srcOrd="1" destOrd="0" presId="urn:microsoft.com/office/officeart/2005/8/layout/chevron1"/>
    <dgm:cxn modelId="{5EAA73C3-AA9F-4A5C-9142-9CAA1700BD33}" type="presParOf" srcId="{7D22FBC0-97F3-4F28-9D88-FD7D722BABF5}" destId="{6CB6F2E0-2AAF-415B-9E0F-A32F8160C43F}" srcOrd="2" destOrd="0" presId="urn:microsoft.com/office/officeart/2005/8/layout/chevron1"/>
    <dgm:cxn modelId="{6EAB922D-C5F0-474E-8C1D-831669B325DB}" type="presParOf" srcId="{7D22FBC0-97F3-4F28-9D88-FD7D722BABF5}" destId="{050836FC-C08E-4515-BC10-8786B230F93C}" srcOrd="3" destOrd="0" presId="urn:microsoft.com/office/officeart/2005/8/layout/chevron1"/>
    <dgm:cxn modelId="{83FB2D71-D259-4413-A870-C134F76EA22E}" type="presParOf" srcId="{7D22FBC0-97F3-4F28-9D88-FD7D722BABF5}" destId="{1D8035BB-D3CF-48A2-A575-4BDABCF80FCA}" srcOrd="4" destOrd="0" presId="urn:microsoft.com/office/officeart/2005/8/layout/chevron1"/>
    <dgm:cxn modelId="{6E718756-36A0-4E55-AC7B-9124EF745EF3}" type="presParOf" srcId="{7D22FBC0-97F3-4F28-9D88-FD7D722BABF5}" destId="{23435124-E679-41CA-AFE5-B13B7466E6BA}" srcOrd="5" destOrd="0" presId="urn:microsoft.com/office/officeart/2005/8/layout/chevron1"/>
    <dgm:cxn modelId="{22284E6F-CE37-43BD-84FC-DB930DF766CE}" type="presParOf" srcId="{7D22FBC0-97F3-4F28-9D88-FD7D722BABF5}" destId="{F56E1A70-249F-4B81-88A0-1CD5C6ED47BB}" srcOrd="6" destOrd="0" presId="urn:microsoft.com/office/officeart/2005/8/layout/chevron1"/>
    <dgm:cxn modelId="{2E6BDD84-1022-48B9-B774-6BBE74D26AF8}" type="presParOf" srcId="{7D22FBC0-97F3-4F28-9D88-FD7D722BABF5}" destId="{EA8C88CC-BED9-4247-97C1-A59779481CD3}" srcOrd="7" destOrd="0" presId="urn:microsoft.com/office/officeart/2005/8/layout/chevron1"/>
    <dgm:cxn modelId="{467A7075-3628-4590-A0DA-6FDA497EC406}" type="presParOf" srcId="{7D22FBC0-97F3-4F28-9D88-FD7D722BABF5}" destId="{05495B0F-5BA6-4B2E-A7CB-1408F1540470}" srcOrd="8" destOrd="0" presId="urn:microsoft.com/office/officeart/2005/8/layout/chevron1"/>
    <dgm:cxn modelId="{3EA844E9-096E-4FAB-B5C3-B31EDD65B21F}" type="presParOf" srcId="{7D22FBC0-97F3-4F28-9D88-FD7D722BABF5}" destId="{6196E3D5-E376-4C73-A0AF-F952BC482E3D}" srcOrd="9" destOrd="0" presId="urn:microsoft.com/office/officeart/2005/8/layout/chevron1"/>
    <dgm:cxn modelId="{CB82EF7A-1A9A-4D06-916C-3AC7DE46B0B7}" type="presParOf" srcId="{7D22FBC0-97F3-4F28-9D88-FD7D722BABF5}" destId="{9C004B71-24CF-4D07-A477-EAFD46EEEA9A}" srcOrd="10"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EB1CE757-2378-42E7-954C-D877A7F7502E}" type="doc">
      <dgm:prSet loTypeId="urn:microsoft.com/office/officeart/2005/8/layout/chart3" loCatId="relationship" qsTypeId="urn:microsoft.com/office/officeart/2005/8/quickstyle/simple2" qsCatId="simple" csTypeId="urn:microsoft.com/office/officeart/2005/8/colors/accent0_3" csCatId="mainScheme" phldr="1"/>
      <dgm:spPr/>
    </dgm:pt>
    <dgm:pt modelId="{4CFAF214-4768-4A63-BA98-0480B23CB2D8}">
      <dgm:prSet phldrT="[Text]"/>
      <dgm:spPr/>
      <dgm:t>
        <a:bodyPr/>
        <a:lstStyle/>
        <a:p>
          <a:r>
            <a:rPr lang="en-US" dirty="0" smtClean="0"/>
            <a:t>Safety</a:t>
          </a:r>
        </a:p>
        <a:p>
          <a:r>
            <a:rPr lang="en-US" dirty="0" smtClean="0"/>
            <a:t>(25%)</a:t>
          </a:r>
          <a:endParaRPr lang="en-US" dirty="0"/>
        </a:p>
      </dgm:t>
    </dgm:pt>
    <dgm:pt modelId="{E8C64596-3117-4ABF-BCD4-48791569576E}" type="parTrans" cxnId="{E345A8DD-6BB4-4C03-ADE1-EC567F28F278}">
      <dgm:prSet/>
      <dgm:spPr/>
      <dgm:t>
        <a:bodyPr/>
        <a:lstStyle/>
        <a:p>
          <a:endParaRPr lang="en-US"/>
        </a:p>
      </dgm:t>
    </dgm:pt>
    <dgm:pt modelId="{F8E46066-0AEB-496B-A37A-0CB7C6C3A33D}" type="sibTrans" cxnId="{E345A8DD-6BB4-4C03-ADE1-EC567F28F278}">
      <dgm:prSet/>
      <dgm:spPr/>
      <dgm:t>
        <a:bodyPr/>
        <a:lstStyle/>
        <a:p>
          <a:endParaRPr lang="en-US"/>
        </a:p>
      </dgm:t>
    </dgm:pt>
    <dgm:pt modelId="{C4DBA2AD-41C1-499C-9BE5-F90B26C932AC}">
      <dgm:prSet phldrT="[Text]"/>
      <dgm:spPr/>
      <dgm:t>
        <a:bodyPr/>
        <a:lstStyle/>
        <a:p>
          <a:r>
            <a:rPr lang="en-US" dirty="0" smtClean="0"/>
            <a:t>Efficiency and Cost Reduction </a:t>
          </a:r>
        </a:p>
        <a:p>
          <a:r>
            <a:rPr lang="en-US" dirty="0" smtClean="0"/>
            <a:t>(25%)</a:t>
          </a:r>
          <a:endParaRPr lang="en-US" dirty="0"/>
        </a:p>
      </dgm:t>
    </dgm:pt>
    <dgm:pt modelId="{5060A62A-CD33-4007-952B-4C98EFEF9F0A}" type="parTrans" cxnId="{20CD6830-CEF1-44CE-9C03-E8822359FD0C}">
      <dgm:prSet/>
      <dgm:spPr/>
      <dgm:t>
        <a:bodyPr/>
        <a:lstStyle/>
        <a:p>
          <a:endParaRPr lang="en-US"/>
        </a:p>
      </dgm:t>
    </dgm:pt>
    <dgm:pt modelId="{6AE2B572-833F-4E27-896E-56305DB74CDD}" type="sibTrans" cxnId="{20CD6830-CEF1-44CE-9C03-E8822359FD0C}">
      <dgm:prSet/>
      <dgm:spPr/>
      <dgm:t>
        <a:bodyPr/>
        <a:lstStyle/>
        <a:p>
          <a:endParaRPr lang="en-US"/>
        </a:p>
      </dgm:t>
    </dgm:pt>
    <dgm:pt modelId="{515D209B-1ACC-47EB-AB9D-A18451FA748C}">
      <dgm:prSet phldrT="[Text]"/>
      <dgm:spPr/>
      <dgm:t>
        <a:bodyPr/>
        <a:lstStyle/>
        <a:p>
          <a:r>
            <a:rPr lang="en-US" dirty="0" smtClean="0"/>
            <a:t>Clinical Care </a:t>
          </a:r>
        </a:p>
        <a:p>
          <a:r>
            <a:rPr lang="en-US" dirty="0" smtClean="0"/>
            <a:t>(25%)</a:t>
          </a:r>
          <a:endParaRPr lang="en-US" dirty="0"/>
        </a:p>
      </dgm:t>
    </dgm:pt>
    <dgm:pt modelId="{F1829A3F-2493-4534-B53C-F44522B28146}" type="parTrans" cxnId="{99E1EDC8-8CAE-4A7C-B02D-384C135B437A}">
      <dgm:prSet/>
      <dgm:spPr/>
      <dgm:t>
        <a:bodyPr/>
        <a:lstStyle/>
        <a:p>
          <a:endParaRPr lang="en-US"/>
        </a:p>
      </dgm:t>
    </dgm:pt>
    <dgm:pt modelId="{9AB05956-CCC6-4C6B-BFA3-C3F0619C79A6}" type="sibTrans" cxnId="{99E1EDC8-8CAE-4A7C-B02D-384C135B437A}">
      <dgm:prSet/>
      <dgm:spPr/>
      <dgm:t>
        <a:bodyPr/>
        <a:lstStyle/>
        <a:p>
          <a:endParaRPr lang="en-US"/>
        </a:p>
      </dgm:t>
    </dgm:pt>
    <dgm:pt modelId="{B116A85E-69E8-485D-BB76-FB0DFEF3394C}">
      <dgm:prSet/>
      <dgm:spPr/>
      <dgm:t>
        <a:bodyPr/>
        <a:lstStyle/>
        <a:p>
          <a:r>
            <a:rPr lang="en-US" dirty="0" smtClean="0"/>
            <a:t>Person and Community Engagement* </a:t>
          </a:r>
        </a:p>
        <a:p>
          <a:r>
            <a:rPr lang="en-US" dirty="0" smtClean="0"/>
            <a:t>(25%)</a:t>
          </a:r>
          <a:endParaRPr lang="en-US" dirty="0"/>
        </a:p>
      </dgm:t>
    </dgm:pt>
    <dgm:pt modelId="{A0B97FDB-B811-4732-8F7D-9C1C3758E92A}" type="parTrans" cxnId="{148AA519-F528-4A6A-8239-00013DF0E70E}">
      <dgm:prSet/>
      <dgm:spPr/>
      <dgm:t>
        <a:bodyPr/>
        <a:lstStyle/>
        <a:p>
          <a:endParaRPr lang="en-US"/>
        </a:p>
      </dgm:t>
    </dgm:pt>
    <dgm:pt modelId="{ED2B1230-B351-4856-A895-458FF838610D}" type="sibTrans" cxnId="{148AA519-F528-4A6A-8239-00013DF0E70E}">
      <dgm:prSet/>
      <dgm:spPr/>
      <dgm:t>
        <a:bodyPr/>
        <a:lstStyle/>
        <a:p>
          <a:endParaRPr lang="en-US"/>
        </a:p>
      </dgm:t>
    </dgm:pt>
    <dgm:pt modelId="{80E538DD-65CE-434F-B247-BF525DCED750}" type="pres">
      <dgm:prSet presAssocID="{EB1CE757-2378-42E7-954C-D877A7F7502E}" presName="compositeShape" presStyleCnt="0">
        <dgm:presLayoutVars>
          <dgm:chMax val="7"/>
          <dgm:dir/>
          <dgm:resizeHandles val="exact"/>
        </dgm:presLayoutVars>
      </dgm:prSet>
      <dgm:spPr/>
    </dgm:pt>
    <dgm:pt modelId="{940250D7-0836-4932-B391-F57C4190BEA0}" type="pres">
      <dgm:prSet presAssocID="{EB1CE757-2378-42E7-954C-D877A7F7502E}" presName="wedge1" presStyleLbl="node1" presStyleIdx="0" presStyleCnt="4" custLinFactNeighborX="-4504" custLinFactNeighborY="4193"/>
      <dgm:spPr/>
      <dgm:t>
        <a:bodyPr/>
        <a:lstStyle/>
        <a:p>
          <a:endParaRPr lang="en-US"/>
        </a:p>
      </dgm:t>
    </dgm:pt>
    <dgm:pt modelId="{9C6CEBC8-0333-487F-9E3D-47502D202126}" type="pres">
      <dgm:prSet presAssocID="{EB1CE757-2378-42E7-954C-D877A7F7502E}" presName="wedge1Tx" presStyleLbl="node1" presStyleIdx="0" presStyleCnt="4">
        <dgm:presLayoutVars>
          <dgm:chMax val="0"/>
          <dgm:chPref val="0"/>
          <dgm:bulletEnabled val="1"/>
        </dgm:presLayoutVars>
      </dgm:prSet>
      <dgm:spPr/>
      <dgm:t>
        <a:bodyPr/>
        <a:lstStyle/>
        <a:p>
          <a:endParaRPr lang="en-US"/>
        </a:p>
      </dgm:t>
    </dgm:pt>
    <dgm:pt modelId="{CD51E4AE-0634-40D4-932F-2F54794FE321}" type="pres">
      <dgm:prSet presAssocID="{EB1CE757-2378-42E7-954C-D877A7F7502E}" presName="wedge2" presStyleLbl="node1" presStyleIdx="1" presStyleCnt="4"/>
      <dgm:spPr/>
      <dgm:t>
        <a:bodyPr/>
        <a:lstStyle/>
        <a:p>
          <a:endParaRPr lang="en-US"/>
        </a:p>
      </dgm:t>
    </dgm:pt>
    <dgm:pt modelId="{B0C4303A-9419-4C51-88D1-9712A7F96757}" type="pres">
      <dgm:prSet presAssocID="{EB1CE757-2378-42E7-954C-D877A7F7502E}" presName="wedge2Tx" presStyleLbl="node1" presStyleIdx="1" presStyleCnt="4">
        <dgm:presLayoutVars>
          <dgm:chMax val="0"/>
          <dgm:chPref val="0"/>
          <dgm:bulletEnabled val="1"/>
        </dgm:presLayoutVars>
      </dgm:prSet>
      <dgm:spPr/>
      <dgm:t>
        <a:bodyPr/>
        <a:lstStyle/>
        <a:p>
          <a:endParaRPr lang="en-US"/>
        </a:p>
      </dgm:t>
    </dgm:pt>
    <dgm:pt modelId="{06D3EE49-B270-43D9-8726-92794F174080}" type="pres">
      <dgm:prSet presAssocID="{EB1CE757-2378-42E7-954C-D877A7F7502E}" presName="wedge3" presStyleLbl="node1" presStyleIdx="2" presStyleCnt="4"/>
      <dgm:spPr/>
      <dgm:t>
        <a:bodyPr/>
        <a:lstStyle/>
        <a:p>
          <a:endParaRPr lang="en-US"/>
        </a:p>
      </dgm:t>
    </dgm:pt>
    <dgm:pt modelId="{231D7EDB-4859-4BB5-9B1D-98F40484CF93}" type="pres">
      <dgm:prSet presAssocID="{EB1CE757-2378-42E7-954C-D877A7F7502E}" presName="wedge3Tx" presStyleLbl="node1" presStyleIdx="2" presStyleCnt="4">
        <dgm:presLayoutVars>
          <dgm:chMax val="0"/>
          <dgm:chPref val="0"/>
          <dgm:bulletEnabled val="1"/>
        </dgm:presLayoutVars>
      </dgm:prSet>
      <dgm:spPr/>
      <dgm:t>
        <a:bodyPr/>
        <a:lstStyle/>
        <a:p>
          <a:endParaRPr lang="en-US"/>
        </a:p>
      </dgm:t>
    </dgm:pt>
    <dgm:pt modelId="{05B0CAA7-9991-4639-824E-2394044E107C}" type="pres">
      <dgm:prSet presAssocID="{EB1CE757-2378-42E7-954C-D877A7F7502E}" presName="wedge4" presStyleLbl="node1" presStyleIdx="3" presStyleCnt="4"/>
      <dgm:spPr/>
      <dgm:t>
        <a:bodyPr/>
        <a:lstStyle/>
        <a:p>
          <a:endParaRPr lang="en-US"/>
        </a:p>
      </dgm:t>
    </dgm:pt>
    <dgm:pt modelId="{EDBF48DA-8DEE-4529-A5F4-7EEEE846A5B3}" type="pres">
      <dgm:prSet presAssocID="{EB1CE757-2378-42E7-954C-D877A7F7502E}" presName="wedge4Tx" presStyleLbl="node1" presStyleIdx="3" presStyleCnt="4">
        <dgm:presLayoutVars>
          <dgm:chMax val="0"/>
          <dgm:chPref val="0"/>
          <dgm:bulletEnabled val="1"/>
        </dgm:presLayoutVars>
      </dgm:prSet>
      <dgm:spPr/>
      <dgm:t>
        <a:bodyPr/>
        <a:lstStyle/>
        <a:p>
          <a:endParaRPr lang="en-US"/>
        </a:p>
      </dgm:t>
    </dgm:pt>
  </dgm:ptLst>
  <dgm:cxnLst>
    <dgm:cxn modelId="{148AA519-F528-4A6A-8239-00013DF0E70E}" srcId="{EB1CE757-2378-42E7-954C-D877A7F7502E}" destId="{B116A85E-69E8-485D-BB76-FB0DFEF3394C}" srcOrd="1" destOrd="0" parTransId="{A0B97FDB-B811-4732-8F7D-9C1C3758E92A}" sibTransId="{ED2B1230-B351-4856-A895-458FF838610D}"/>
    <dgm:cxn modelId="{A0FF6B84-D760-43D5-A98F-7248005FAC98}" type="presOf" srcId="{C4DBA2AD-41C1-499C-9BE5-F90B26C932AC}" destId="{231D7EDB-4859-4BB5-9B1D-98F40484CF93}" srcOrd="1" destOrd="0" presId="urn:microsoft.com/office/officeart/2005/8/layout/chart3"/>
    <dgm:cxn modelId="{99E1EDC8-8CAE-4A7C-B02D-384C135B437A}" srcId="{EB1CE757-2378-42E7-954C-D877A7F7502E}" destId="{515D209B-1ACC-47EB-AB9D-A18451FA748C}" srcOrd="3" destOrd="0" parTransId="{F1829A3F-2493-4534-B53C-F44522B28146}" sibTransId="{9AB05956-CCC6-4C6B-BFA3-C3F0619C79A6}"/>
    <dgm:cxn modelId="{23237600-7E95-4615-88E3-423B118D4273}" type="presOf" srcId="{EB1CE757-2378-42E7-954C-D877A7F7502E}" destId="{80E538DD-65CE-434F-B247-BF525DCED750}" srcOrd="0" destOrd="0" presId="urn:microsoft.com/office/officeart/2005/8/layout/chart3"/>
    <dgm:cxn modelId="{6F37974F-345F-4118-8B99-E04AF10123E0}" type="presOf" srcId="{4CFAF214-4768-4A63-BA98-0480B23CB2D8}" destId="{940250D7-0836-4932-B391-F57C4190BEA0}" srcOrd="0" destOrd="0" presId="urn:microsoft.com/office/officeart/2005/8/layout/chart3"/>
    <dgm:cxn modelId="{069FA940-B9A6-4E5A-8920-39D28F7A8495}" type="presOf" srcId="{515D209B-1ACC-47EB-AB9D-A18451FA748C}" destId="{05B0CAA7-9991-4639-824E-2394044E107C}" srcOrd="0" destOrd="0" presId="urn:microsoft.com/office/officeart/2005/8/layout/chart3"/>
    <dgm:cxn modelId="{EBF17CBF-C011-4A83-9E01-C077347DF3D2}" type="presOf" srcId="{515D209B-1ACC-47EB-AB9D-A18451FA748C}" destId="{EDBF48DA-8DEE-4529-A5F4-7EEEE846A5B3}" srcOrd="1" destOrd="0" presId="urn:microsoft.com/office/officeart/2005/8/layout/chart3"/>
    <dgm:cxn modelId="{20CD6830-CEF1-44CE-9C03-E8822359FD0C}" srcId="{EB1CE757-2378-42E7-954C-D877A7F7502E}" destId="{C4DBA2AD-41C1-499C-9BE5-F90B26C932AC}" srcOrd="2" destOrd="0" parTransId="{5060A62A-CD33-4007-952B-4C98EFEF9F0A}" sibTransId="{6AE2B572-833F-4E27-896E-56305DB74CDD}"/>
    <dgm:cxn modelId="{58653D09-4A88-4F93-B76D-A001C39DB979}" type="presOf" srcId="{C4DBA2AD-41C1-499C-9BE5-F90B26C932AC}" destId="{06D3EE49-B270-43D9-8726-92794F174080}" srcOrd="0" destOrd="0" presId="urn:microsoft.com/office/officeart/2005/8/layout/chart3"/>
    <dgm:cxn modelId="{E345A8DD-6BB4-4C03-ADE1-EC567F28F278}" srcId="{EB1CE757-2378-42E7-954C-D877A7F7502E}" destId="{4CFAF214-4768-4A63-BA98-0480B23CB2D8}" srcOrd="0" destOrd="0" parTransId="{E8C64596-3117-4ABF-BCD4-48791569576E}" sibTransId="{F8E46066-0AEB-496B-A37A-0CB7C6C3A33D}"/>
    <dgm:cxn modelId="{DBCF7B22-3EB4-4AE7-A792-9403006DBF4F}" type="presOf" srcId="{B116A85E-69E8-485D-BB76-FB0DFEF3394C}" destId="{CD51E4AE-0634-40D4-932F-2F54794FE321}" srcOrd="0" destOrd="0" presId="urn:microsoft.com/office/officeart/2005/8/layout/chart3"/>
    <dgm:cxn modelId="{E498845A-DC28-4401-97DA-EEC78B1B620E}" type="presOf" srcId="{B116A85E-69E8-485D-BB76-FB0DFEF3394C}" destId="{B0C4303A-9419-4C51-88D1-9712A7F96757}" srcOrd="1" destOrd="0" presId="urn:microsoft.com/office/officeart/2005/8/layout/chart3"/>
    <dgm:cxn modelId="{9D5F5B39-CB19-4473-B55F-3770EA9E5BAA}" type="presOf" srcId="{4CFAF214-4768-4A63-BA98-0480B23CB2D8}" destId="{9C6CEBC8-0333-487F-9E3D-47502D202126}" srcOrd="1" destOrd="0" presId="urn:microsoft.com/office/officeart/2005/8/layout/chart3"/>
    <dgm:cxn modelId="{098F085C-57C9-4663-B70C-7CC3BE884F32}" type="presParOf" srcId="{80E538DD-65CE-434F-B247-BF525DCED750}" destId="{940250D7-0836-4932-B391-F57C4190BEA0}" srcOrd="0" destOrd="0" presId="urn:microsoft.com/office/officeart/2005/8/layout/chart3"/>
    <dgm:cxn modelId="{39090592-A126-40BD-88DE-A0C2893A281A}" type="presParOf" srcId="{80E538DD-65CE-434F-B247-BF525DCED750}" destId="{9C6CEBC8-0333-487F-9E3D-47502D202126}" srcOrd="1" destOrd="0" presId="urn:microsoft.com/office/officeart/2005/8/layout/chart3"/>
    <dgm:cxn modelId="{FEFE1962-5188-4123-A0C3-1A5755CF54D6}" type="presParOf" srcId="{80E538DD-65CE-434F-B247-BF525DCED750}" destId="{CD51E4AE-0634-40D4-932F-2F54794FE321}" srcOrd="2" destOrd="0" presId="urn:microsoft.com/office/officeart/2005/8/layout/chart3"/>
    <dgm:cxn modelId="{7DA871FD-AC48-4303-B887-33B0A1BD2D04}" type="presParOf" srcId="{80E538DD-65CE-434F-B247-BF525DCED750}" destId="{B0C4303A-9419-4C51-88D1-9712A7F96757}" srcOrd="3" destOrd="0" presId="urn:microsoft.com/office/officeart/2005/8/layout/chart3"/>
    <dgm:cxn modelId="{40B12375-5187-4638-83E2-5594DB5DB101}" type="presParOf" srcId="{80E538DD-65CE-434F-B247-BF525DCED750}" destId="{06D3EE49-B270-43D9-8726-92794F174080}" srcOrd="4" destOrd="0" presId="urn:microsoft.com/office/officeart/2005/8/layout/chart3"/>
    <dgm:cxn modelId="{C404EDEE-6EC1-4528-B5BD-82007D8CDFC6}" type="presParOf" srcId="{80E538DD-65CE-434F-B247-BF525DCED750}" destId="{231D7EDB-4859-4BB5-9B1D-98F40484CF93}" srcOrd="5" destOrd="0" presId="urn:microsoft.com/office/officeart/2005/8/layout/chart3"/>
    <dgm:cxn modelId="{386A9939-F627-422B-A140-07B1FEF2DE17}" type="presParOf" srcId="{80E538DD-65CE-434F-B247-BF525DCED750}" destId="{05B0CAA7-9991-4639-824E-2394044E107C}" srcOrd="6" destOrd="0" presId="urn:microsoft.com/office/officeart/2005/8/layout/chart3"/>
    <dgm:cxn modelId="{FD57E334-9420-43BF-97BF-797DE63664EA}" type="presParOf" srcId="{80E538DD-65CE-434F-B247-BF525DCED750}" destId="{EDBF48DA-8DEE-4529-A5F4-7EEEE846A5B3}" srcOrd="7"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864BCC1-F8AB-4A29-A3BD-742236B40C0A}" type="doc">
      <dgm:prSet loTypeId="urn:microsoft.com/office/officeart/2005/8/layout/target3" loCatId="list" qsTypeId="urn:microsoft.com/office/officeart/2005/8/quickstyle/simple1" qsCatId="simple" csTypeId="urn:microsoft.com/office/officeart/2005/8/colors/accent1_2" csCatId="accent1" phldr="1"/>
      <dgm:spPr/>
      <dgm:t>
        <a:bodyPr/>
        <a:lstStyle/>
        <a:p>
          <a:endParaRPr lang="en-US"/>
        </a:p>
      </dgm:t>
    </dgm:pt>
    <dgm:pt modelId="{F36D741F-2C50-48BF-A9D6-C9C098F71803}">
      <dgm:prSet/>
      <dgm:spPr/>
      <dgm:t>
        <a:bodyPr/>
        <a:lstStyle/>
        <a:p>
          <a:pPr rtl="0"/>
          <a:r>
            <a:rPr lang="en-US" dirty="0" smtClean="0">
              <a:solidFill>
                <a:srgbClr val="002060"/>
              </a:solidFill>
            </a:rPr>
            <a:t>All Hospitals: 0.7%</a:t>
          </a:r>
          <a:endParaRPr lang="en-US" dirty="0">
            <a:solidFill>
              <a:srgbClr val="002060"/>
            </a:solidFill>
          </a:endParaRPr>
        </a:p>
      </dgm:t>
    </dgm:pt>
    <dgm:pt modelId="{6114EFB6-272F-4379-9E5B-E7CA0EA9E365}" type="parTrans" cxnId="{50E9CBDB-536A-4C4B-A790-5AEB9A1DE053}">
      <dgm:prSet/>
      <dgm:spPr/>
      <dgm:t>
        <a:bodyPr/>
        <a:lstStyle/>
        <a:p>
          <a:endParaRPr lang="en-US"/>
        </a:p>
      </dgm:t>
    </dgm:pt>
    <dgm:pt modelId="{9F4152A2-3564-47EF-A0DA-063626E29B5B}" type="sibTrans" cxnId="{50E9CBDB-536A-4C4B-A790-5AEB9A1DE053}">
      <dgm:prSet/>
      <dgm:spPr/>
      <dgm:t>
        <a:bodyPr/>
        <a:lstStyle/>
        <a:p>
          <a:endParaRPr lang="en-US"/>
        </a:p>
      </dgm:t>
    </dgm:pt>
    <dgm:pt modelId="{625A26E5-5277-41DC-A9F3-FA74DE0EB3B7}">
      <dgm:prSet/>
      <dgm:spPr/>
      <dgm:t>
        <a:bodyPr/>
        <a:lstStyle/>
        <a:p>
          <a:pPr rtl="0"/>
          <a:r>
            <a:rPr lang="en-US" dirty="0" smtClean="0">
              <a:solidFill>
                <a:srgbClr val="002060"/>
              </a:solidFill>
            </a:rPr>
            <a:t>Major Teaching Hospitals: 0.8% </a:t>
          </a:r>
          <a:endParaRPr lang="en-US" dirty="0">
            <a:solidFill>
              <a:srgbClr val="002060"/>
            </a:solidFill>
          </a:endParaRPr>
        </a:p>
      </dgm:t>
    </dgm:pt>
    <dgm:pt modelId="{5D8219DA-7D2D-494E-9610-A12C6825506C}" type="parTrans" cxnId="{ADF44D75-62A5-4B36-BEED-26098E0D44DC}">
      <dgm:prSet/>
      <dgm:spPr/>
      <dgm:t>
        <a:bodyPr/>
        <a:lstStyle/>
        <a:p>
          <a:endParaRPr lang="en-US"/>
        </a:p>
      </dgm:t>
    </dgm:pt>
    <dgm:pt modelId="{3D2F5CAA-BC0E-43EB-AA39-65DDFECC3BFD}" type="sibTrans" cxnId="{ADF44D75-62A5-4B36-BEED-26098E0D44DC}">
      <dgm:prSet/>
      <dgm:spPr/>
      <dgm:t>
        <a:bodyPr/>
        <a:lstStyle/>
        <a:p>
          <a:endParaRPr lang="en-US"/>
        </a:p>
      </dgm:t>
    </dgm:pt>
    <dgm:pt modelId="{2C9059C6-7735-4470-B8DB-50BE066346B4}">
      <dgm:prSet/>
      <dgm:spPr>
        <a:solidFill>
          <a:schemeClr val="accent6">
            <a:lumMod val="20000"/>
            <a:lumOff val="80000"/>
            <a:alpha val="90000"/>
          </a:schemeClr>
        </a:solidFill>
      </dgm:spPr>
      <dgm:t>
        <a:bodyPr/>
        <a:lstStyle/>
        <a:p>
          <a:pPr rtl="0"/>
          <a:r>
            <a:rPr lang="en-US" dirty="0" smtClean="0">
              <a:solidFill>
                <a:srgbClr val="002060"/>
              </a:solidFill>
            </a:rPr>
            <a:t>Overall Impact</a:t>
          </a:r>
          <a:endParaRPr lang="en-US" dirty="0">
            <a:solidFill>
              <a:srgbClr val="002060"/>
            </a:solidFill>
          </a:endParaRPr>
        </a:p>
      </dgm:t>
    </dgm:pt>
    <dgm:pt modelId="{4F15FA3D-8989-4DCC-B1D6-5EA6B3EE2EA7}" type="sibTrans" cxnId="{414A8096-2623-4119-97A7-7120AAEA6F1B}">
      <dgm:prSet/>
      <dgm:spPr/>
      <dgm:t>
        <a:bodyPr/>
        <a:lstStyle/>
        <a:p>
          <a:endParaRPr lang="en-US"/>
        </a:p>
      </dgm:t>
    </dgm:pt>
    <dgm:pt modelId="{F4C6CAE4-A0A0-49DC-9E78-07F0675E1D23}" type="parTrans" cxnId="{414A8096-2623-4119-97A7-7120AAEA6F1B}">
      <dgm:prSet/>
      <dgm:spPr/>
      <dgm:t>
        <a:bodyPr/>
        <a:lstStyle/>
        <a:p>
          <a:endParaRPr lang="en-US"/>
        </a:p>
      </dgm:t>
    </dgm:pt>
    <dgm:pt modelId="{A40C40B3-5121-48D2-BE8F-8573427DE5A4}" type="pres">
      <dgm:prSet presAssocID="{8864BCC1-F8AB-4A29-A3BD-742236B40C0A}" presName="Name0" presStyleCnt="0">
        <dgm:presLayoutVars>
          <dgm:chMax val="7"/>
          <dgm:dir/>
          <dgm:animLvl val="lvl"/>
          <dgm:resizeHandles val="exact"/>
        </dgm:presLayoutVars>
      </dgm:prSet>
      <dgm:spPr/>
      <dgm:t>
        <a:bodyPr/>
        <a:lstStyle/>
        <a:p>
          <a:endParaRPr lang="en-US"/>
        </a:p>
      </dgm:t>
    </dgm:pt>
    <dgm:pt modelId="{825B0D18-9215-40E5-9394-B526B32FACF9}" type="pres">
      <dgm:prSet presAssocID="{2C9059C6-7735-4470-B8DB-50BE066346B4}" presName="circle1" presStyleLbl="node1" presStyleIdx="0" presStyleCnt="1" custLinFactNeighborX="-1401"/>
      <dgm:spPr>
        <a:solidFill>
          <a:srgbClr val="002060"/>
        </a:solidFill>
      </dgm:spPr>
      <dgm:t>
        <a:bodyPr/>
        <a:lstStyle/>
        <a:p>
          <a:endParaRPr lang="en-US"/>
        </a:p>
      </dgm:t>
    </dgm:pt>
    <dgm:pt modelId="{CDDE0254-4321-45FE-82FB-16E1CB08A6DD}" type="pres">
      <dgm:prSet presAssocID="{2C9059C6-7735-4470-B8DB-50BE066346B4}" presName="space" presStyleCnt="0"/>
      <dgm:spPr/>
    </dgm:pt>
    <dgm:pt modelId="{C361A5C9-9CC3-492A-AC93-CAD4904255B4}" type="pres">
      <dgm:prSet presAssocID="{2C9059C6-7735-4470-B8DB-50BE066346B4}" presName="rect1" presStyleLbl="alignAcc1" presStyleIdx="0" presStyleCnt="1" custLinFactNeighborX="-630"/>
      <dgm:spPr/>
      <dgm:t>
        <a:bodyPr/>
        <a:lstStyle/>
        <a:p>
          <a:endParaRPr lang="en-US"/>
        </a:p>
      </dgm:t>
    </dgm:pt>
    <dgm:pt modelId="{4EE923EA-BB53-412C-8E43-6B5F0556938C}" type="pres">
      <dgm:prSet presAssocID="{2C9059C6-7735-4470-B8DB-50BE066346B4}" presName="rect1ParTx" presStyleLbl="alignAcc1" presStyleIdx="0" presStyleCnt="1">
        <dgm:presLayoutVars>
          <dgm:chMax val="1"/>
          <dgm:bulletEnabled val="1"/>
        </dgm:presLayoutVars>
      </dgm:prSet>
      <dgm:spPr/>
      <dgm:t>
        <a:bodyPr/>
        <a:lstStyle/>
        <a:p>
          <a:endParaRPr lang="en-US"/>
        </a:p>
      </dgm:t>
    </dgm:pt>
    <dgm:pt modelId="{B78E7A52-7B2E-4A42-9712-315858F211A3}" type="pres">
      <dgm:prSet presAssocID="{2C9059C6-7735-4470-B8DB-50BE066346B4}" presName="rect1ChTx" presStyleLbl="alignAcc1" presStyleIdx="0" presStyleCnt="1">
        <dgm:presLayoutVars>
          <dgm:bulletEnabled val="1"/>
        </dgm:presLayoutVars>
      </dgm:prSet>
      <dgm:spPr/>
      <dgm:t>
        <a:bodyPr/>
        <a:lstStyle/>
        <a:p>
          <a:endParaRPr lang="en-US"/>
        </a:p>
      </dgm:t>
    </dgm:pt>
  </dgm:ptLst>
  <dgm:cxnLst>
    <dgm:cxn modelId="{0985BBF4-C5A6-4EE2-8DAD-37359C8B2E40}" type="presOf" srcId="{F36D741F-2C50-48BF-A9D6-C9C098F71803}" destId="{B78E7A52-7B2E-4A42-9712-315858F211A3}" srcOrd="0" destOrd="0" presId="urn:microsoft.com/office/officeart/2005/8/layout/target3"/>
    <dgm:cxn modelId="{ADF44D75-62A5-4B36-BEED-26098E0D44DC}" srcId="{2C9059C6-7735-4470-B8DB-50BE066346B4}" destId="{625A26E5-5277-41DC-A9F3-FA74DE0EB3B7}" srcOrd="1" destOrd="0" parTransId="{5D8219DA-7D2D-494E-9610-A12C6825506C}" sibTransId="{3D2F5CAA-BC0E-43EB-AA39-65DDFECC3BFD}"/>
    <dgm:cxn modelId="{09E4B80F-1BE3-4DEE-9399-2A48EA4B851C}" type="presOf" srcId="{2C9059C6-7735-4470-B8DB-50BE066346B4}" destId="{4EE923EA-BB53-412C-8E43-6B5F0556938C}" srcOrd="1" destOrd="0" presId="urn:microsoft.com/office/officeart/2005/8/layout/target3"/>
    <dgm:cxn modelId="{3FCC6F9D-CC0C-4E85-9E20-E8ECD324285C}" type="presOf" srcId="{8864BCC1-F8AB-4A29-A3BD-742236B40C0A}" destId="{A40C40B3-5121-48D2-BE8F-8573427DE5A4}" srcOrd="0" destOrd="0" presId="urn:microsoft.com/office/officeart/2005/8/layout/target3"/>
    <dgm:cxn modelId="{50E9CBDB-536A-4C4B-A790-5AEB9A1DE053}" srcId="{2C9059C6-7735-4470-B8DB-50BE066346B4}" destId="{F36D741F-2C50-48BF-A9D6-C9C098F71803}" srcOrd="0" destOrd="0" parTransId="{6114EFB6-272F-4379-9E5B-E7CA0EA9E365}" sibTransId="{9F4152A2-3564-47EF-A0DA-063626E29B5B}"/>
    <dgm:cxn modelId="{508486C4-16E8-4434-994B-ECA6D0F48DD1}" type="presOf" srcId="{2C9059C6-7735-4470-B8DB-50BE066346B4}" destId="{C361A5C9-9CC3-492A-AC93-CAD4904255B4}" srcOrd="0" destOrd="0" presId="urn:microsoft.com/office/officeart/2005/8/layout/target3"/>
    <dgm:cxn modelId="{414A8096-2623-4119-97A7-7120AAEA6F1B}" srcId="{8864BCC1-F8AB-4A29-A3BD-742236B40C0A}" destId="{2C9059C6-7735-4470-B8DB-50BE066346B4}" srcOrd="0" destOrd="0" parTransId="{F4C6CAE4-A0A0-49DC-9E78-07F0675E1D23}" sibTransId="{4F15FA3D-8989-4DCC-B1D6-5EA6B3EE2EA7}"/>
    <dgm:cxn modelId="{0B5857D5-87E4-4BEA-AAD0-0B17068D32F1}" type="presOf" srcId="{625A26E5-5277-41DC-A9F3-FA74DE0EB3B7}" destId="{B78E7A52-7B2E-4A42-9712-315858F211A3}" srcOrd="0" destOrd="1" presId="urn:microsoft.com/office/officeart/2005/8/layout/target3"/>
    <dgm:cxn modelId="{3EE2D716-C804-42A0-B41A-FA6CEA38C59A}" type="presParOf" srcId="{A40C40B3-5121-48D2-BE8F-8573427DE5A4}" destId="{825B0D18-9215-40E5-9394-B526B32FACF9}" srcOrd="0" destOrd="0" presId="urn:microsoft.com/office/officeart/2005/8/layout/target3"/>
    <dgm:cxn modelId="{B1A1AB2E-FE0D-4428-B14F-7A1F99918522}" type="presParOf" srcId="{A40C40B3-5121-48D2-BE8F-8573427DE5A4}" destId="{CDDE0254-4321-45FE-82FB-16E1CB08A6DD}" srcOrd="1" destOrd="0" presId="urn:microsoft.com/office/officeart/2005/8/layout/target3"/>
    <dgm:cxn modelId="{71D17EB3-A3DC-4FC6-B060-A1816F005235}" type="presParOf" srcId="{A40C40B3-5121-48D2-BE8F-8573427DE5A4}" destId="{C361A5C9-9CC3-492A-AC93-CAD4904255B4}" srcOrd="2" destOrd="0" presId="urn:microsoft.com/office/officeart/2005/8/layout/target3"/>
    <dgm:cxn modelId="{1E4D9D83-8338-49D5-992D-E277F397F716}" type="presParOf" srcId="{A40C40B3-5121-48D2-BE8F-8573427DE5A4}" destId="{4EE923EA-BB53-412C-8E43-6B5F0556938C}" srcOrd="3" destOrd="0" presId="urn:microsoft.com/office/officeart/2005/8/layout/target3"/>
    <dgm:cxn modelId="{0FFC9A0C-D066-4D79-A2E2-1ED8483BB8C7}" type="presParOf" srcId="{A40C40B3-5121-48D2-BE8F-8573427DE5A4}" destId="{B78E7A52-7B2E-4A42-9712-315858F211A3}" srcOrd="4" destOrd="0" presId="urn:microsoft.com/office/officeart/2005/8/layout/target3"/>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ECE3841-1D0B-4B60-8931-9152D12CCC7B}" type="doc">
      <dgm:prSet loTypeId="urn:microsoft.com/office/officeart/2005/8/layout/hChevron3" loCatId="process" qsTypeId="urn:microsoft.com/office/officeart/2005/8/quickstyle/simple1" qsCatId="simple" csTypeId="urn:microsoft.com/office/officeart/2005/8/colors/accent1_2" csCatId="accent1" phldr="1"/>
      <dgm:spPr/>
    </dgm:pt>
    <dgm:pt modelId="{72075A28-E088-467C-AA0C-4935A173948E}">
      <dgm:prSet phldrT="[Text]" custT="1"/>
      <dgm:spPr>
        <a:solidFill>
          <a:schemeClr val="tx1">
            <a:lumMod val="40000"/>
            <a:lumOff val="60000"/>
          </a:schemeClr>
        </a:solidFill>
      </dgm:spPr>
      <dgm:t>
        <a:bodyPr/>
        <a:lstStyle/>
        <a:p>
          <a:r>
            <a:rPr lang="en-US" sz="1500" b="1" dirty="0" smtClean="0">
              <a:solidFill>
                <a:srgbClr val="002060"/>
              </a:solidFill>
              <a:latin typeface="+mn-lt"/>
            </a:rPr>
            <a:t>Year 1</a:t>
          </a:r>
          <a:endParaRPr lang="en-US" sz="1500" b="1" dirty="0">
            <a:solidFill>
              <a:srgbClr val="002060"/>
            </a:solidFill>
            <a:latin typeface="+mn-lt"/>
          </a:endParaRPr>
        </a:p>
      </dgm:t>
    </dgm:pt>
    <dgm:pt modelId="{49BC0DA5-F44B-4499-9753-746700F11F21}" type="parTrans" cxnId="{E7C95617-8DA4-46E8-9FFE-4B8CCCC86E87}">
      <dgm:prSet/>
      <dgm:spPr/>
      <dgm:t>
        <a:bodyPr/>
        <a:lstStyle/>
        <a:p>
          <a:endParaRPr lang="en-US"/>
        </a:p>
      </dgm:t>
    </dgm:pt>
    <dgm:pt modelId="{F9DF0CBD-328A-4838-A926-F8112EC8D334}" type="sibTrans" cxnId="{E7C95617-8DA4-46E8-9FFE-4B8CCCC86E87}">
      <dgm:prSet/>
      <dgm:spPr/>
      <dgm:t>
        <a:bodyPr/>
        <a:lstStyle/>
        <a:p>
          <a:endParaRPr lang="en-US"/>
        </a:p>
      </dgm:t>
    </dgm:pt>
    <dgm:pt modelId="{DF3E3343-AD97-4FDA-9EB1-557ABCF8DFDA}">
      <dgm:prSet phldrT="[Text]" custT="1"/>
      <dgm:spPr>
        <a:solidFill>
          <a:schemeClr val="tx1">
            <a:lumMod val="40000"/>
            <a:lumOff val="60000"/>
          </a:schemeClr>
        </a:solidFill>
      </dgm:spPr>
      <dgm:t>
        <a:bodyPr/>
        <a:lstStyle/>
        <a:p>
          <a:r>
            <a:rPr lang="en-US" sz="1500" b="1" dirty="0" smtClean="0">
              <a:solidFill>
                <a:srgbClr val="002060"/>
              </a:solidFill>
              <a:latin typeface="+mn-lt"/>
            </a:rPr>
            <a:t>Year 2</a:t>
          </a:r>
          <a:endParaRPr lang="en-US" sz="1500" b="1" dirty="0">
            <a:solidFill>
              <a:srgbClr val="002060"/>
            </a:solidFill>
            <a:latin typeface="+mn-lt"/>
          </a:endParaRPr>
        </a:p>
      </dgm:t>
    </dgm:pt>
    <dgm:pt modelId="{B954B565-23C1-4B1E-85D2-8A04B166D458}" type="parTrans" cxnId="{4D1C5FC4-622B-49A7-AA4B-B43CA23CDD77}">
      <dgm:prSet/>
      <dgm:spPr/>
      <dgm:t>
        <a:bodyPr/>
        <a:lstStyle/>
        <a:p>
          <a:endParaRPr lang="en-US"/>
        </a:p>
      </dgm:t>
    </dgm:pt>
    <dgm:pt modelId="{956E5475-6438-4CE4-A336-A482B10C171B}" type="sibTrans" cxnId="{4D1C5FC4-622B-49A7-AA4B-B43CA23CDD77}">
      <dgm:prSet/>
      <dgm:spPr/>
      <dgm:t>
        <a:bodyPr/>
        <a:lstStyle/>
        <a:p>
          <a:endParaRPr lang="en-US"/>
        </a:p>
      </dgm:t>
    </dgm:pt>
    <dgm:pt modelId="{CFE93DFB-9647-4A29-B0B8-35099DF71F4C}">
      <dgm:prSet phldrT="[Text]" custT="1"/>
      <dgm:spPr>
        <a:solidFill>
          <a:schemeClr val="tx1">
            <a:lumMod val="40000"/>
            <a:lumOff val="60000"/>
          </a:schemeClr>
        </a:solidFill>
      </dgm:spPr>
      <dgm:t>
        <a:bodyPr/>
        <a:lstStyle/>
        <a:p>
          <a:r>
            <a:rPr lang="en-US" sz="1500" b="1" dirty="0" smtClean="0">
              <a:solidFill>
                <a:srgbClr val="002060"/>
              </a:solidFill>
            </a:rPr>
            <a:t>Year 3</a:t>
          </a:r>
          <a:endParaRPr lang="en-US" sz="1500" b="1" dirty="0">
            <a:solidFill>
              <a:srgbClr val="002060"/>
            </a:solidFill>
          </a:endParaRPr>
        </a:p>
      </dgm:t>
    </dgm:pt>
    <dgm:pt modelId="{DEE710F3-63A0-49DA-8F8F-6030144DB9BA}" type="parTrans" cxnId="{0E15D537-C406-4E0C-BD9B-2B9FD36538B7}">
      <dgm:prSet/>
      <dgm:spPr/>
      <dgm:t>
        <a:bodyPr/>
        <a:lstStyle/>
        <a:p>
          <a:endParaRPr lang="en-US"/>
        </a:p>
      </dgm:t>
    </dgm:pt>
    <dgm:pt modelId="{148F9073-F7B9-409E-B32D-23159E895D59}" type="sibTrans" cxnId="{0E15D537-C406-4E0C-BD9B-2B9FD36538B7}">
      <dgm:prSet/>
      <dgm:spPr/>
      <dgm:t>
        <a:bodyPr/>
        <a:lstStyle/>
        <a:p>
          <a:endParaRPr lang="en-US"/>
        </a:p>
      </dgm:t>
    </dgm:pt>
    <dgm:pt modelId="{13D4CED5-629A-49DA-B778-E0DA6AF25E6B}">
      <dgm:prSet/>
      <dgm:spPr>
        <a:solidFill>
          <a:schemeClr val="tx1">
            <a:lumMod val="40000"/>
            <a:lumOff val="60000"/>
          </a:schemeClr>
        </a:solidFill>
      </dgm:spPr>
      <dgm:t>
        <a:bodyPr/>
        <a:lstStyle/>
        <a:p>
          <a:endParaRPr lang="en-US"/>
        </a:p>
      </dgm:t>
    </dgm:pt>
    <dgm:pt modelId="{28CAC633-B297-4EF8-A42C-BAA6DD44AC18}" type="parTrans" cxnId="{709A21C0-1EDF-43BA-9EEE-D316CE8A4CDD}">
      <dgm:prSet/>
      <dgm:spPr/>
      <dgm:t>
        <a:bodyPr/>
        <a:lstStyle/>
        <a:p>
          <a:endParaRPr lang="en-US"/>
        </a:p>
      </dgm:t>
    </dgm:pt>
    <dgm:pt modelId="{3FBE02E0-4430-4BD5-A296-FDB7128FABD6}" type="sibTrans" cxnId="{709A21C0-1EDF-43BA-9EEE-D316CE8A4CDD}">
      <dgm:prSet/>
      <dgm:spPr/>
      <dgm:t>
        <a:bodyPr/>
        <a:lstStyle/>
        <a:p>
          <a:endParaRPr lang="en-US"/>
        </a:p>
      </dgm:t>
    </dgm:pt>
    <dgm:pt modelId="{169F1F9C-33C2-45DB-90B7-B6CEA6077C82}">
      <dgm:prSet/>
      <dgm:spPr>
        <a:solidFill>
          <a:schemeClr val="tx1">
            <a:lumMod val="40000"/>
            <a:lumOff val="60000"/>
          </a:schemeClr>
        </a:solidFill>
      </dgm:spPr>
      <dgm:t>
        <a:bodyPr/>
        <a:lstStyle/>
        <a:p>
          <a:endParaRPr lang="en-US"/>
        </a:p>
      </dgm:t>
    </dgm:pt>
    <dgm:pt modelId="{A0562EC3-CACD-4064-A242-28AE2AFC7E6D}" type="parTrans" cxnId="{FA4D7588-CB21-4CDF-997B-8BECD9FC4965}">
      <dgm:prSet/>
      <dgm:spPr/>
      <dgm:t>
        <a:bodyPr/>
        <a:lstStyle/>
        <a:p>
          <a:endParaRPr lang="en-US"/>
        </a:p>
      </dgm:t>
    </dgm:pt>
    <dgm:pt modelId="{E3E91868-3762-4A62-853A-62773A7907A2}" type="sibTrans" cxnId="{FA4D7588-CB21-4CDF-997B-8BECD9FC4965}">
      <dgm:prSet/>
      <dgm:spPr/>
      <dgm:t>
        <a:bodyPr/>
        <a:lstStyle/>
        <a:p>
          <a:endParaRPr lang="en-US"/>
        </a:p>
      </dgm:t>
    </dgm:pt>
    <dgm:pt modelId="{57AD214A-EA44-488C-B548-407DB0AA034F}">
      <dgm:prSet/>
      <dgm:spPr>
        <a:solidFill>
          <a:srgbClr val="CBCBFE"/>
        </a:solidFill>
      </dgm:spPr>
      <dgm:t>
        <a:bodyPr/>
        <a:lstStyle/>
        <a:p>
          <a:endParaRPr lang="en-US"/>
        </a:p>
      </dgm:t>
    </dgm:pt>
    <dgm:pt modelId="{6C6D4E02-8AFE-43EF-B55C-92691A297C73}" type="parTrans" cxnId="{4DBA640A-1A41-4511-8461-C6DFF26A3DAE}">
      <dgm:prSet/>
      <dgm:spPr/>
      <dgm:t>
        <a:bodyPr/>
        <a:lstStyle/>
        <a:p>
          <a:endParaRPr lang="en-US"/>
        </a:p>
      </dgm:t>
    </dgm:pt>
    <dgm:pt modelId="{67C4B573-5BB0-4889-BE27-33CF64AD5469}" type="sibTrans" cxnId="{4DBA640A-1A41-4511-8461-C6DFF26A3DAE}">
      <dgm:prSet/>
      <dgm:spPr/>
      <dgm:t>
        <a:bodyPr/>
        <a:lstStyle/>
        <a:p>
          <a:endParaRPr lang="en-US"/>
        </a:p>
      </dgm:t>
    </dgm:pt>
    <dgm:pt modelId="{65500783-2EB4-48E7-B990-4EE0689BAAEE}" type="pres">
      <dgm:prSet presAssocID="{8ECE3841-1D0B-4B60-8931-9152D12CCC7B}" presName="Name0" presStyleCnt="0">
        <dgm:presLayoutVars>
          <dgm:dir/>
          <dgm:resizeHandles val="exact"/>
        </dgm:presLayoutVars>
      </dgm:prSet>
      <dgm:spPr/>
    </dgm:pt>
    <dgm:pt modelId="{A22A91FD-56EF-4564-832B-BDCB348A0C3D}" type="pres">
      <dgm:prSet presAssocID="{72075A28-E088-467C-AA0C-4935A173948E}" presName="parTxOnly" presStyleLbl="node1" presStyleIdx="0" presStyleCnt="6">
        <dgm:presLayoutVars>
          <dgm:bulletEnabled val="1"/>
        </dgm:presLayoutVars>
      </dgm:prSet>
      <dgm:spPr/>
      <dgm:t>
        <a:bodyPr/>
        <a:lstStyle/>
        <a:p>
          <a:endParaRPr lang="en-US"/>
        </a:p>
      </dgm:t>
    </dgm:pt>
    <dgm:pt modelId="{A19096B3-8F63-4418-BC23-32EB83002F98}" type="pres">
      <dgm:prSet presAssocID="{F9DF0CBD-328A-4838-A926-F8112EC8D334}" presName="parSpace" presStyleCnt="0"/>
      <dgm:spPr/>
    </dgm:pt>
    <dgm:pt modelId="{48F22C62-0B9C-4BBF-9014-4A642CA63278}" type="pres">
      <dgm:prSet presAssocID="{DF3E3343-AD97-4FDA-9EB1-557ABCF8DFDA}" presName="parTxOnly" presStyleLbl="node1" presStyleIdx="1" presStyleCnt="6" custLinFactNeighborX="2928">
        <dgm:presLayoutVars>
          <dgm:bulletEnabled val="1"/>
        </dgm:presLayoutVars>
      </dgm:prSet>
      <dgm:spPr/>
      <dgm:t>
        <a:bodyPr/>
        <a:lstStyle/>
        <a:p>
          <a:endParaRPr lang="en-US"/>
        </a:p>
      </dgm:t>
    </dgm:pt>
    <dgm:pt modelId="{3724D603-02FC-4BD0-A2D5-D1C78D48DAA7}" type="pres">
      <dgm:prSet presAssocID="{956E5475-6438-4CE4-A336-A482B10C171B}" presName="parSpace" presStyleCnt="0"/>
      <dgm:spPr/>
    </dgm:pt>
    <dgm:pt modelId="{A50FF018-BF3C-42B7-A908-E21B73C4539A}" type="pres">
      <dgm:prSet presAssocID="{CFE93DFB-9647-4A29-B0B8-35099DF71F4C}" presName="parTxOnly" presStyleLbl="node1" presStyleIdx="2" presStyleCnt="6">
        <dgm:presLayoutVars>
          <dgm:bulletEnabled val="1"/>
        </dgm:presLayoutVars>
      </dgm:prSet>
      <dgm:spPr/>
      <dgm:t>
        <a:bodyPr/>
        <a:lstStyle/>
        <a:p>
          <a:endParaRPr lang="en-US"/>
        </a:p>
      </dgm:t>
    </dgm:pt>
    <dgm:pt modelId="{AA704A64-2F71-43D2-9862-A8EAF581EC92}" type="pres">
      <dgm:prSet presAssocID="{148F9073-F7B9-409E-B32D-23159E895D59}" presName="parSpace" presStyleCnt="0"/>
      <dgm:spPr/>
    </dgm:pt>
    <dgm:pt modelId="{822A864D-0C3B-40CC-BA91-C44D42F6E573}" type="pres">
      <dgm:prSet presAssocID="{13D4CED5-629A-49DA-B778-E0DA6AF25E6B}" presName="parTxOnly" presStyleLbl="node1" presStyleIdx="3" presStyleCnt="6">
        <dgm:presLayoutVars>
          <dgm:bulletEnabled val="1"/>
        </dgm:presLayoutVars>
      </dgm:prSet>
      <dgm:spPr/>
      <dgm:t>
        <a:bodyPr/>
        <a:lstStyle/>
        <a:p>
          <a:endParaRPr lang="en-US"/>
        </a:p>
      </dgm:t>
    </dgm:pt>
    <dgm:pt modelId="{2EE6EA30-0033-4314-9630-11804080003D}" type="pres">
      <dgm:prSet presAssocID="{3FBE02E0-4430-4BD5-A296-FDB7128FABD6}" presName="parSpace" presStyleCnt="0"/>
      <dgm:spPr/>
    </dgm:pt>
    <dgm:pt modelId="{5A48D92A-99EA-40A0-89F2-59E2F470F083}" type="pres">
      <dgm:prSet presAssocID="{169F1F9C-33C2-45DB-90B7-B6CEA6077C82}" presName="parTxOnly" presStyleLbl="node1" presStyleIdx="4" presStyleCnt="6">
        <dgm:presLayoutVars>
          <dgm:bulletEnabled val="1"/>
        </dgm:presLayoutVars>
      </dgm:prSet>
      <dgm:spPr/>
      <dgm:t>
        <a:bodyPr/>
        <a:lstStyle/>
        <a:p>
          <a:endParaRPr lang="en-US"/>
        </a:p>
      </dgm:t>
    </dgm:pt>
    <dgm:pt modelId="{F0DB085A-8332-4D93-8F0A-1AED9E15331D}" type="pres">
      <dgm:prSet presAssocID="{E3E91868-3762-4A62-853A-62773A7907A2}" presName="parSpace" presStyleCnt="0"/>
      <dgm:spPr/>
    </dgm:pt>
    <dgm:pt modelId="{EAFDBE65-13FB-42DA-A7B4-7491AD7B1786}" type="pres">
      <dgm:prSet presAssocID="{57AD214A-EA44-488C-B548-407DB0AA034F}" presName="parTxOnly" presStyleLbl="node1" presStyleIdx="5" presStyleCnt="6">
        <dgm:presLayoutVars>
          <dgm:bulletEnabled val="1"/>
        </dgm:presLayoutVars>
      </dgm:prSet>
      <dgm:spPr/>
      <dgm:t>
        <a:bodyPr/>
        <a:lstStyle/>
        <a:p>
          <a:endParaRPr lang="en-US"/>
        </a:p>
      </dgm:t>
    </dgm:pt>
  </dgm:ptLst>
  <dgm:cxnLst>
    <dgm:cxn modelId="{DE042A01-D536-4734-B2F3-1DB3E68B9E38}" type="presOf" srcId="{8ECE3841-1D0B-4B60-8931-9152D12CCC7B}" destId="{65500783-2EB4-48E7-B990-4EE0689BAAEE}" srcOrd="0" destOrd="0" presId="urn:microsoft.com/office/officeart/2005/8/layout/hChevron3"/>
    <dgm:cxn modelId="{E4337D48-75E5-4693-A29E-69E8112FB7EE}" type="presOf" srcId="{13D4CED5-629A-49DA-B778-E0DA6AF25E6B}" destId="{822A864D-0C3B-40CC-BA91-C44D42F6E573}" srcOrd="0" destOrd="0" presId="urn:microsoft.com/office/officeart/2005/8/layout/hChevron3"/>
    <dgm:cxn modelId="{E7C95617-8DA4-46E8-9FFE-4B8CCCC86E87}" srcId="{8ECE3841-1D0B-4B60-8931-9152D12CCC7B}" destId="{72075A28-E088-467C-AA0C-4935A173948E}" srcOrd="0" destOrd="0" parTransId="{49BC0DA5-F44B-4499-9753-746700F11F21}" sibTransId="{F9DF0CBD-328A-4838-A926-F8112EC8D334}"/>
    <dgm:cxn modelId="{FD3F7B5F-D72B-477F-BBB7-ACB51361D928}" type="presOf" srcId="{72075A28-E088-467C-AA0C-4935A173948E}" destId="{A22A91FD-56EF-4564-832B-BDCB348A0C3D}" srcOrd="0" destOrd="0" presId="urn:microsoft.com/office/officeart/2005/8/layout/hChevron3"/>
    <dgm:cxn modelId="{FA4D7588-CB21-4CDF-997B-8BECD9FC4965}" srcId="{8ECE3841-1D0B-4B60-8931-9152D12CCC7B}" destId="{169F1F9C-33C2-45DB-90B7-B6CEA6077C82}" srcOrd="4" destOrd="0" parTransId="{A0562EC3-CACD-4064-A242-28AE2AFC7E6D}" sibTransId="{E3E91868-3762-4A62-853A-62773A7907A2}"/>
    <dgm:cxn modelId="{4D1C5FC4-622B-49A7-AA4B-B43CA23CDD77}" srcId="{8ECE3841-1D0B-4B60-8931-9152D12CCC7B}" destId="{DF3E3343-AD97-4FDA-9EB1-557ABCF8DFDA}" srcOrd="1" destOrd="0" parTransId="{B954B565-23C1-4B1E-85D2-8A04B166D458}" sibTransId="{956E5475-6438-4CE4-A336-A482B10C171B}"/>
    <dgm:cxn modelId="{709A21C0-1EDF-43BA-9EEE-D316CE8A4CDD}" srcId="{8ECE3841-1D0B-4B60-8931-9152D12CCC7B}" destId="{13D4CED5-629A-49DA-B778-E0DA6AF25E6B}" srcOrd="3" destOrd="0" parTransId="{28CAC633-B297-4EF8-A42C-BAA6DD44AC18}" sibTransId="{3FBE02E0-4430-4BD5-A296-FDB7128FABD6}"/>
    <dgm:cxn modelId="{72FE241E-BA3A-4C2F-96B7-C17DCAF4EB62}" type="presOf" srcId="{169F1F9C-33C2-45DB-90B7-B6CEA6077C82}" destId="{5A48D92A-99EA-40A0-89F2-59E2F470F083}" srcOrd="0" destOrd="0" presId="urn:microsoft.com/office/officeart/2005/8/layout/hChevron3"/>
    <dgm:cxn modelId="{4DBA640A-1A41-4511-8461-C6DFF26A3DAE}" srcId="{8ECE3841-1D0B-4B60-8931-9152D12CCC7B}" destId="{57AD214A-EA44-488C-B548-407DB0AA034F}" srcOrd="5" destOrd="0" parTransId="{6C6D4E02-8AFE-43EF-B55C-92691A297C73}" sibTransId="{67C4B573-5BB0-4889-BE27-33CF64AD5469}"/>
    <dgm:cxn modelId="{0E15D537-C406-4E0C-BD9B-2B9FD36538B7}" srcId="{8ECE3841-1D0B-4B60-8931-9152D12CCC7B}" destId="{CFE93DFB-9647-4A29-B0B8-35099DF71F4C}" srcOrd="2" destOrd="0" parTransId="{DEE710F3-63A0-49DA-8F8F-6030144DB9BA}" sibTransId="{148F9073-F7B9-409E-B32D-23159E895D59}"/>
    <dgm:cxn modelId="{84A3DCE8-0003-4576-AEB1-BF43EC1D892C}" type="presOf" srcId="{DF3E3343-AD97-4FDA-9EB1-557ABCF8DFDA}" destId="{48F22C62-0B9C-4BBF-9014-4A642CA63278}" srcOrd="0" destOrd="0" presId="urn:microsoft.com/office/officeart/2005/8/layout/hChevron3"/>
    <dgm:cxn modelId="{0A8515B9-179F-457A-AEA7-05726E3384D6}" type="presOf" srcId="{CFE93DFB-9647-4A29-B0B8-35099DF71F4C}" destId="{A50FF018-BF3C-42B7-A908-E21B73C4539A}" srcOrd="0" destOrd="0" presId="urn:microsoft.com/office/officeart/2005/8/layout/hChevron3"/>
    <dgm:cxn modelId="{70F056BB-3C65-4AF5-AC9F-5CCEAE1BDF61}" type="presOf" srcId="{57AD214A-EA44-488C-B548-407DB0AA034F}" destId="{EAFDBE65-13FB-42DA-A7B4-7491AD7B1786}" srcOrd="0" destOrd="0" presId="urn:microsoft.com/office/officeart/2005/8/layout/hChevron3"/>
    <dgm:cxn modelId="{07165856-40D4-47BA-A755-F5D1CFBFD804}" type="presParOf" srcId="{65500783-2EB4-48E7-B990-4EE0689BAAEE}" destId="{A22A91FD-56EF-4564-832B-BDCB348A0C3D}" srcOrd="0" destOrd="0" presId="urn:microsoft.com/office/officeart/2005/8/layout/hChevron3"/>
    <dgm:cxn modelId="{78BD972E-9600-4D4E-833E-AAE4EC565134}" type="presParOf" srcId="{65500783-2EB4-48E7-B990-4EE0689BAAEE}" destId="{A19096B3-8F63-4418-BC23-32EB83002F98}" srcOrd="1" destOrd="0" presId="urn:microsoft.com/office/officeart/2005/8/layout/hChevron3"/>
    <dgm:cxn modelId="{77485D68-4176-491D-8BB8-F2F9099BB065}" type="presParOf" srcId="{65500783-2EB4-48E7-B990-4EE0689BAAEE}" destId="{48F22C62-0B9C-4BBF-9014-4A642CA63278}" srcOrd="2" destOrd="0" presId="urn:microsoft.com/office/officeart/2005/8/layout/hChevron3"/>
    <dgm:cxn modelId="{A6086CCA-DA1E-4A97-8C6E-3AE140CE9BE0}" type="presParOf" srcId="{65500783-2EB4-48E7-B990-4EE0689BAAEE}" destId="{3724D603-02FC-4BD0-A2D5-D1C78D48DAA7}" srcOrd="3" destOrd="0" presId="urn:microsoft.com/office/officeart/2005/8/layout/hChevron3"/>
    <dgm:cxn modelId="{6566D4CD-3F87-418F-9616-3D7D1286BC15}" type="presParOf" srcId="{65500783-2EB4-48E7-B990-4EE0689BAAEE}" destId="{A50FF018-BF3C-42B7-A908-E21B73C4539A}" srcOrd="4" destOrd="0" presId="urn:microsoft.com/office/officeart/2005/8/layout/hChevron3"/>
    <dgm:cxn modelId="{CE65A03D-106D-4BBE-BFEA-60E5C439D4CD}" type="presParOf" srcId="{65500783-2EB4-48E7-B990-4EE0689BAAEE}" destId="{AA704A64-2F71-43D2-9862-A8EAF581EC92}" srcOrd="5" destOrd="0" presId="urn:microsoft.com/office/officeart/2005/8/layout/hChevron3"/>
    <dgm:cxn modelId="{28514CE8-A8CC-40E8-820D-6EF08CE2FD52}" type="presParOf" srcId="{65500783-2EB4-48E7-B990-4EE0689BAAEE}" destId="{822A864D-0C3B-40CC-BA91-C44D42F6E573}" srcOrd="6" destOrd="0" presId="urn:microsoft.com/office/officeart/2005/8/layout/hChevron3"/>
    <dgm:cxn modelId="{56F7C898-349E-422B-83F1-1AFB76570B3F}" type="presParOf" srcId="{65500783-2EB4-48E7-B990-4EE0689BAAEE}" destId="{2EE6EA30-0033-4314-9630-11804080003D}" srcOrd="7" destOrd="0" presId="urn:microsoft.com/office/officeart/2005/8/layout/hChevron3"/>
    <dgm:cxn modelId="{E78A2BA1-8480-4271-95AC-680057AAFAE4}" type="presParOf" srcId="{65500783-2EB4-48E7-B990-4EE0689BAAEE}" destId="{5A48D92A-99EA-40A0-89F2-59E2F470F083}" srcOrd="8" destOrd="0" presId="urn:microsoft.com/office/officeart/2005/8/layout/hChevron3"/>
    <dgm:cxn modelId="{CD9127AE-FD8D-449B-8163-2879F8AB703D}" type="presParOf" srcId="{65500783-2EB4-48E7-B990-4EE0689BAAEE}" destId="{F0DB085A-8332-4D93-8F0A-1AED9E15331D}" srcOrd="9" destOrd="0" presId="urn:microsoft.com/office/officeart/2005/8/layout/hChevron3"/>
    <dgm:cxn modelId="{EDDB188F-00AD-4BB1-B59F-BCB3C9C94FB9}" type="presParOf" srcId="{65500783-2EB4-48E7-B990-4EE0689BAAEE}" destId="{EAFDBE65-13FB-42DA-A7B4-7491AD7B1786}" srcOrd="10"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331AB96-1315-4318-B4CB-D7E1A37F9915}"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6A9F67F9-3BD1-410D-B204-A9E54E65AA51}" type="pres">
      <dgm:prSet presAssocID="{2331AB96-1315-4318-B4CB-D7E1A37F9915}" presName="linearFlow" presStyleCnt="0">
        <dgm:presLayoutVars>
          <dgm:dir/>
          <dgm:animLvl val="lvl"/>
          <dgm:resizeHandles val="exact"/>
        </dgm:presLayoutVars>
      </dgm:prSet>
      <dgm:spPr/>
      <dgm:t>
        <a:bodyPr/>
        <a:lstStyle/>
        <a:p>
          <a:endParaRPr lang="en-US"/>
        </a:p>
      </dgm:t>
    </dgm:pt>
  </dgm:ptLst>
  <dgm:cxnLst>
    <dgm:cxn modelId="{B6620860-9DFB-4156-B49B-E3BBBBACEE0C}" type="presOf" srcId="{2331AB96-1315-4318-B4CB-D7E1A37F9915}" destId="{6A9F67F9-3BD1-410D-B204-A9E54E65AA51}" srcOrd="0"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690F5B3-BF63-432E-905A-74D3C8E4642D}" type="doc">
      <dgm:prSet loTypeId="urn:microsoft.com/office/officeart/2005/8/layout/funnel1" loCatId="process" qsTypeId="urn:microsoft.com/office/officeart/2005/8/quickstyle/3d3" qsCatId="3D" csTypeId="urn:microsoft.com/office/officeart/2005/8/colors/accent4_4" csCatId="accent4" phldr="1"/>
      <dgm:spPr/>
      <dgm:t>
        <a:bodyPr/>
        <a:lstStyle/>
        <a:p>
          <a:endParaRPr lang="en-US"/>
        </a:p>
      </dgm:t>
    </dgm:pt>
    <dgm:pt modelId="{5634AC64-A931-4512-99DC-6FF988594C52}">
      <dgm:prSet phldrT="[Text]"/>
      <dgm:spPr>
        <a:solidFill>
          <a:srgbClr val="002060"/>
        </a:solidFill>
      </dgm:spPr>
      <dgm:t>
        <a:bodyPr/>
        <a:lstStyle/>
        <a:p>
          <a:r>
            <a:rPr lang="en-US" dirty="0" smtClean="0"/>
            <a:t>Factor 1</a:t>
          </a:r>
          <a:endParaRPr lang="en-US" dirty="0"/>
        </a:p>
      </dgm:t>
    </dgm:pt>
    <dgm:pt modelId="{223E3339-DEF2-4B2B-B49B-E29EA70DE9F7}" type="parTrans" cxnId="{DFA6112B-C4D1-4823-8570-6B691F322059}">
      <dgm:prSet/>
      <dgm:spPr/>
      <dgm:t>
        <a:bodyPr/>
        <a:lstStyle/>
        <a:p>
          <a:endParaRPr lang="en-US"/>
        </a:p>
      </dgm:t>
    </dgm:pt>
    <dgm:pt modelId="{27A6FF0F-1F09-41DB-B8FF-945F3A794B6D}" type="sibTrans" cxnId="{DFA6112B-C4D1-4823-8570-6B691F322059}">
      <dgm:prSet/>
      <dgm:spPr/>
      <dgm:t>
        <a:bodyPr/>
        <a:lstStyle/>
        <a:p>
          <a:endParaRPr lang="en-US"/>
        </a:p>
      </dgm:t>
    </dgm:pt>
    <dgm:pt modelId="{F80C8C51-15CE-44A9-8BE8-94C436329718}">
      <dgm:prSet phldrT="[Text]"/>
      <dgm:spPr>
        <a:solidFill>
          <a:srgbClr val="002060"/>
        </a:solidFill>
      </dgm:spPr>
      <dgm:t>
        <a:bodyPr/>
        <a:lstStyle/>
        <a:p>
          <a:r>
            <a:rPr lang="en-US" dirty="0" smtClean="0"/>
            <a:t>Factor 2</a:t>
          </a:r>
          <a:endParaRPr lang="en-US" dirty="0"/>
        </a:p>
      </dgm:t>
    </dgm:pt>
    <dgm:pt modelId="{2266BBD3-B7A4-4BCC-AF0B-07D27AD4270C}" type="parTrans" cxnId="{7B771562-A512-4C8A-AE05-7F4D8D504E85}">
      <dgm:prSet/>
      <dgm:spPr/>
      <dgm:t>
        <a:bodyPr/>
        <a:lstStyle/>
        <a:p>
          <a:endParaRPr lang="en-US"/>
        </a:p>
      </dgm:t>
    </dgm:pt>
    <dgm:pt modelId="{CA6D0CEE-42FD-4477-8C35-C3CBAD2359C1}" type="sibTrans" cxnId="{7B771562-A512-4C8A-AE05-7F4D8D504E85}">
      <dgm:prSet/>
      <dgm:spPr/>
      <dgm:t>
        <a:bodyPr/>
        <a:lstStyle/>
        <a:p>
          <a:endParaRPr lang="en-US"/>
        </a:p>
      </dgm:t>
    </dgm:pt>
    <dgm:pt modelId="{BAEEEC72-2518-4654-A7F7-876B72814639}">
      <dgm:prSet phldrT="[Text]"/>
      <dgm:spPr>
        <a:solidFill>
          <a:srgbClr val="002060"/>
        </a:solidFill>
      </dgm:spPr>
      <dgm:t>
        <a:bodyPr/>
        <a:lstStyle/>
        <a:p>
          <a:r>
            <a:rPr lang="en-US" dirty="0" smtClean="0"/>
            <a:t>Factor 3</a:t>
          </a:r>
          <a:endParaRPr lang="en-US" dirty="0"/>
        </a:p>
      </dgm:t>
    </dgm:pt>
    <dgm:pt modelId="{4FF71167-B3A9-478E-A187-5583620CA8E7}" type="parTrans" cxnId="{519A1256-1069-4862-BDC6-F32D35EAE4E0}">
      <dgm:prSet/>
      <dgm:spPr/>
      <dgm:t>
        <a:bodyPr/>
        <a:lstStyle/>
        <a:p>
          <a:endParaRPr lang="en-US"/>
        </a:p>
      </dgm:t>
    </dgm:pt>
    <dgm:pt modelId="{DAAAAFC7-AD10-46D5-A484-33A11FE4EEDB}" type="sibTrans" cxnId="{519A1256-1069-4862-BDC6-F32D35EAE4E0}">
      <dgm:prSet/>
      <dgm:spPr/>
      <dgm:t>
        <a:bodyPr/>
        <a:lstStyle/>
        <a:p>
          <a:endParaRPr lang="en-US"/>
        </a:p>
      </dgm:t>
    </dgm:pt>
    <dgm:pt modelId="{88277588-D399-444E-A14F-9B650BCE0A5A}">
      <dgm:prSet phldrT="[Text]" custT="1"/>
      <dgm:spPr/>
      <dgm:t>
        <a:bodyPr/>
        <a:lstStyle/>
        <a:p>
          <a:r>
            <a:rPr lang="en-US" sz="2400" b="1" dirty="0" smtClean="0">
              <a:solidFill>
                <a:srgbClr val="FF0000"/>
              </a:solidFill>
              <a:effectLst>
                <a:outerShdw blurRad="38100" dist="38100" dir="2700000" algn="tl">
                  <a:srgbClr val="000000">
                    <a:alpha val="43137"/>
                  </a:srgbClr>
                </a:outerShdw>
              </a:effectLst>
            </a:rPr>
            <a:t>Total Uncompensated Care Payment</a:t>
          </a:r>
          <a:endParaRPr lang="en-US" sz="2400" b="1" dirty="0">
            <a:solidFill>
              <a:srgbClr val="FF0000"/>
            </a:solidFill>
            <a:effectLst>
              <a:outerShdw blurRad="38100" dist="38100" dir="2700000" algn="tl">
                <a:srgbClr val="000000">
                  <a:alpha val="43137"/>
                </a:srgbClr>
              </a:outerShdw>
            </a:effectLst>
          </a:endParaRPr>
        </a:p>
      </dgm:t>
    </dgm:pt>
    <dgm:pt modelId="{CD43665A-6AD5-43BD-9503-85F3B8D88C83}" type="parTrans" cxnId="{5A08EB09-9E88-49F3-8E54-38FAF9B0EDA1}">
      <dgm:prSet/>
      <dgm:spPr/>
      <dgm:t>
        <a:bodyPr/>
        <a:lstStyle/>
        <a:p>
          <a:endParaRPr lang="en-US"/>
        </a:p>
      </dgm:t>
    </dgm:pt>
    <dgm:pt modelId="{134A0C2C-4AFA-4719-A1E3-D4CFF81A75DB}" type="sibTrans" cxnId="{5A08EB09-9E88-49F3-8E54-38FAF9B0EDA1}">
      <dgm:prSet/>
      <dgm:spPr/>
      <dgm:t>
        <a:bodyPr/>
        <a:lstStyle/>
        <a:p>
          <a:endParaRPr lang="en-US"/>
        </a:p>
      </dgm:t>
    </dgm:pt>
    <dgm:pt modelId="{28223F8E-9C24-4E7F-B890-5EE665DF1542}" type="pres">
      <dgm:prSet presAssocID="{6690F5B3-BF63-432E-905A-74D3C8E4642D}" presName="Name0" presStyleCnt="0">
        <dgm:presLayoutVars>
          <dgm:chMax val="4"/>
          <dgm:resizeHandles val="exact"/>
        </dgm:presLayoutVars>
      </dgm:prSet>
      <dgm:spPr/>
      <dgm:t>
        <a:bodyPr/>
        <a:lstStyle/>
        <a:p>
          <a:endParaRPr lang="en-US"/>
        </a:p>
      </dgm:t>
    </dgm:pt>
    <dgm:pt modelId="{F2E614A9-B9AD-4583-9645-60C02D14E4DE}" type="pres">
      <dgm:prSet presAssocID="{6690F5B3-BF63-432E-905A-74D3C8E4642D}" presName="ellipse" presStyleLbl="trBgShp" presStyleIdx="0" presStyleCnt="1" custLinFactNeighborX="3369" custLinFactNeighborY="-4379"/>
      <dgm:spPr>
        <a:solidFill>
          <a:schemeClr val="accent1">
            <a:lumMod val="20000"/>
            <a:lumOff val="80000"/>
            <a:alpha val="55000"/>
          </a:schemeClr>
        </a:solidFill>
        <a:ln>
          <a:solidFill>
            <a:schemeClr val="accent1"/>
          </a:solidFill>
        </a:ln>
      </dgm:spPr>
    </dgm:pt>
    <dgm:pt modelId="{00D9CB12-8758-46FF-A588-88D176F29D01}" type="pres">
      <dgm:prSet presAssocID="{6690F5B3-BF63-432E-905A-74D3C8E4642D}" presName="arrow1" presStyleLbl="fgShp" presStyleIdx="0" presStyleCnt="1" custLinFactNeighborX="7407" custLinFactNeighborY="-7563"/>
      <dgm:spPr>
        <a:solidFill>
          <a:srgbClr val="002060"/>
        </a:solidFill>
      </dgm:spPr>
    </dgm:pt>
    <dgm:pt modelId="{07E9700B-1A33-4C71-84D4-527A2E648B5A}" type="pres">
      <dgm:prSet presAssocID="{6690F5B3-BF63-432E-905A-74D3C8E4642D}" presName="rectangle" presStyleLbl="revTx" presStyleIdx="0" presStyleCnt="1" custScaleX="121148" custLinFactNeighborX="3037" custLinFactNeighborY="45900">
        <dgm:presLayoutVars>
          <dgm:bulletEnabled val="1"/>
        </dgm:presLayoutVars>
      </dgm:prSet>
      <dgm:spPr/>
      <dgm:t>
        <a:bodyPr/>
        <a:lstStyle/>
        <a:p>
          <a:endParaRPr lang="en-US"/>
        </a:p>
      </dgm:t>
    </dgm:pt>
    <dgm:pt modelId="{55DDEC76-6A08-4A22-92FC-9260D417C837}" type="pres">
      <dgm:prSet presAssocID="{F80C8C51-15CE-44A9-8BE8-94C436329718}" presName="item1" presStyleLbl="node1" presStyleIdx="0" presStyleCnt="3" custLinFactNeighborX="693">
        <dgm:presLayoutVars>
          <dgm:bulletEnabled val="1"/>
        </dgm:presLayoutVars>
      </dgm:prSet>
      <dgm:spPr/>
      <dgm:t>
        <a:bodyPr/>
        <a:lstStyle/>
        <a:p>
          <a:endParaRPr lang="en-US"/>
        </a:p>
      </dgm:t>
    </dgm:pt>
    <dgm:pt modelId="{BF7918C7-C1C1-4B31-9158-7DDEABC57E09}" type="pres">
      <dgm:prSet presAssocID="{BAEEEC72-2518-4654-A7F7-876B72814639}" presName="item2" presStyleLbl="node1" presStyleIdx="1" presStyleCnt="3" custLinFactNeighborX="11077" custLinFactNeighborY="-3462">
        <dgm:presLayoutVars>
          <dgm:bulletEnabled val="1"/>
        </dgm:presLayoutVars>
      </dgm:prSet>
      <dgm:spPr/>
      <dgm:t>
        <a:bodyPr/>
        <a:lstStyle/>
        <a:p>
          <a:endParaRPr lang="en-US"/>
        </a:p>
      </dgm:t>
    </dgm:pt>
    <dgm:pt modelId="{2746DF0A-5289-4922-9CAD-3D11DA55758A}" type="pres">
      <dgm:prSet presAssocID="{88277588-D399-444E-A14F-9B650BCE0A5A}" presName="item3" presStyleLbl="node1" presStyleIdx="2" presStyleCnt="3" custLinFactNeighborX="5937" custLinFactNeighborY="-2953">
        <dgm:presLayoutVars>
          <dgm:bulletEnabled val="1"/>
        </dgm:presLayoutVars>
      </dgm:prSet>
      <dgm:spPr/>
      <dgm:t>
        <a:bodyPr/>
        <a:lstStyle/>
        <a:p>
          <a:endParaRPr lang="en-US"/>
        </a:p>
      </dgm:t>
    </dgm:pt>
    <dgm:pt modelId="{551D5DEB-7C4F-4D08-B5A0-BA2C60F62442}" type="pres">
      <dgm:prSet presAssocID="{6690F5B3-BF63-432E-905A-74D3C8E4642D}" presName="funnel" presStyleLbl="trAlignAcc1" presStyleIdx="0" presStyleCnt="1" custScaleX="94475" custScaleY="94650" custLinFactNeighborX="1976" custLinFactNeighborY="-1792"/>
      <dgm:spPr/>
    </dgm:pt>
  </dgm:ptLst>
  <dgm:cxnLst>
    <dgm:cxn modelId="{7B771562-A512-4C8A-AE05-7F4D8D504E85}" srcId="{6690F5B3-BF63-432E-905A-74D3C8E4642D}" destId="{F80C8C51-15CE-44A9-8BE8-94C436329718}" srcOrd="1" destOrd="0" parTransId="{2266BBD3-B7A4-4BCC-AF0B-07D27AD4270C}" sibTransId="{CA6D0CEE-42FD-4477-8C35-C3CBAD2359C1}"/>
    <dgm:cxn modelId="{6A91606C-2E20-4F71-A91E-8F794FDC38EF}" type="presOf" srcId="{BAEEEC72-2518-4654-A7F7-876B72814639}" destId="{55DDEC76-6A08-4A22-92FC-9260D417C837}" srcOrd="0" destOrd="0" presId="urn:microsoft.com/office/officeart/2005/8/layout/funnel1"/>
    <dgm:cxn modelId="{DFA6112B-C4D1-4823-8570-6B691F322059}" srcId="{6690F5B3-BF63-432E-905A-74D3C8E4642D}" destId="{5634AC64-A931-4512-99DC-6FF988594C52}" srcOrd="0" destOrd="0" parTransId="{223E3339-DEF2-4B2B-B49B-E29EA70DE9F7}" sibTransId="{27A6FF0F-1F09-41DB-B8FF-945F3A794B6D}"/>
    <dgm:cxn modelId="{519A1256-1069-4862-BDC6-F32D35EAE4E0}" srcId="{6690F5B3-BF63-432E-905A-74D3C8E4642D}" destId="{BAEEEC72-2518-4654-A7F7-876B72814639}" srcOrd="2" destOrd="0" parTransId="{4FF71167-B3A9-478E-A187-5583620CA8E7}" sibTransId="{DAAAAFC7-AD10-46D5-A484-33A11FE4EEDB}"/>
    <dgm:cxn modelId="{C2A86F99-40B9-49E4-BE24-201697BD19CC}" type="presOf" srcId="{88277588-D399-444E-A14F-9B650BCE0A5A}" destId="{07E9700B-1A33-4C71-84D4-527A2E648B5A}" srcOrd="0" destOrd="0" presId="urn:microsoft.com/office/officeart/2005/8/layout/funnel1"/>
    <dgm:cxn modelId="{5A08EB09-9E88-49F3-8E54-38FAF9B0EDA1}" srcId="{6690F5B3-BF63-432E-905A-74D3C8E4642D}" destId="{88277588-D399-444E-A14F-9B650BCE0A5A}" srcOrd="3" destOrd="0" parTransId="{CD43665A-6AD5-43BD-9503-85F3B8D88C83}" sibTransId="{134A0C2C-4AFA-4719-A1E3-D4CFF81A75DB}"/>
    <dgm:cxn modelId="{F0F10C69-3029-4118-A34A-4C94F316E6F5}" type="presOf" srcId="{6690F5B3-BF63-432E-905A-74D3C8E4642D}" destId="{28223F8E-9C24-4E7F-B890-5EE665DF1542}" srcOrd="0" destOrd="0" presId="urn:microsoft.com/office/officeart/2005/8/layout/funnel1"/>
    <dgm:cxn modelId="{03DBE428-9013-49F0-8F66-CCE9A4BF9644}" type="presOf" srcId="{F80C8C51-15CE-44A9-8BE8-94C436329718}" destId="{BF7918C7-C1C1-4B31-9158-7DDEABC57E09}" srcOrd="0" destOrd="0" presId="urn:microsoft.com/office/officeart/2005/8/layout/funnel1"/>
    <dgm:cxn modelId="{8F625444-D552-42B7-9C62-B6C3DFEFE133}" type="presOf" srcId="{5634AC64-A931-4512-99DC-6FF988594C52}" destId="{2746DF0A-5289-4922-9CAD-3D11DA55758A}" srcOrd="0" destOrd="0" presId="urn:microsoft.com/office/officeart/2005/8/layout/funnel1"/>
    <dgm:cxn modelId="{B4115053-F6B6-4D6F-87BB-10C2DFF03F8A}" type="presParOf" srcId="{28223F8E-9C24-4E7F-B890-5EE665DF1542}" destId="{F2E614A9-B9AD-4583-9645-60C02D14E4DE}" srcOrd="0" destOrd="0" presId="urn:microsoft.com/office/officeart/2005/8/layout/funnel1"/>
    <dgm:cxn modelId="{33193221-7AAE-43DB-8449-8A03D44481A1}" type="presParOf" srcId="{28223F8E-9C24-4E7F-B890-5EE665DF1542}" destId="{00D9CB12-8758-46FF-A588-88D176F29D01}" srcOrd="1" destOrd="0" presId="urn:microsoft.com/office/officeart/2005/8/layout/funnel1"/>
    <dgm:cxn modelId="{4A78CA32-CCEB-4655-AB58-0FFD401762D1}" type="presParOf" srcId="{28223F8E-9C24-4E7F-B890-5EE665DF1542}" destId="{07E9700B-1A33-4C71-84D4-527A2E648B5A}" srcOrd="2" destOrd="0" presId="urn:microsoft.com/office/officeart/2005/8/layout/funnel1"/>
    <dgm:cxn modelId="{E7DAEF5C-7F1C-46A5-9A34-9433F4F92635}" type="presParOf" srcId="{28223F8E-9C24-4E7F-B890-5EE665DF1542}" destId="{55DDEC76-6A08-4A22-92FC-9260D417C837}" srcOrd="3" destOrd="0" presId="urn:microsoft.com/office/officeart/2005/8/layout/funnel1"/>
    <dgm:cxn modelId="{029D9846-AB51-4A0D-AAF5-21E672ACF576}" type="presParOf" srcId="{28223F8E-9C24-4E7F-B890-5EE665DF1542}" destId="{BF7918C7-C1C1-4B31-9158-7DDEABC57E09}" srcOrd="4" destOrd="0" presId="urn:microsoft.com/office/officeart/2005/8/layout/funnel1"/>
    <dgm:cxn modelId="{912DAA0D-C729-4539-A9AC-6010B2048AD3}" type="presParOf" srcId="{28223F8E-9C24-4E7F-B890-5EE665DF1542}" destId="{2746DF0A-5289-4922-9CAD-3D11DA55758A}" srcOrd="5" destOrd="0" presId="urn:microsoft.com/office/officeart/2005/8/layout/funnel1"/>
    <dgm:cxn modelId="{549D45A3-151B-4AD1-A31B-47808B3201F8}" type="presParOf" srcId="{28223F8E-9C24-4E7F-B890-5EE665DF1542}" destId="{551D5DEB-7C4F-4D08-B5A0-BA2C60F62442}"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A2F6B8D-A9E4-4D20-B1D2-E25106C399B3}" type="doc">
      <dgm:prSet loTypeId="urn:microsoft.com/office/officeart/2009/layout/CircleArrowProcess" loCatId="cycle" qsTypeId="urn:microsoft.com/office/officeart/2005/8/quickstyle/3d3" qsCatId="3D" csTypeId="urn:microsoft.com/office/officeart/2005/8/colors/accent1_2" csCatId="accent1" phldr="1"/>
      <dgm:spPr/>
      <dgm:t>
        <a:bodyPr/>
        <a:lstStyle/>
        <a:p>
          <a:endParaRPr lang="en-US"/>
        </a:p>
      </dgm:t>
    </dgm:pt>
    <dgm:pt modelId="{980C7689-9E0F-4C22-86BA-290B9E4AC2EF}">
      <dgm:prSet phldrT="[Text]"/>
      <dgm:spPr>
        <a:solidFill>
          <a:schemeClr val="bg1"/>
        </a:solidFill>
      </dgm:spPr>
      <dgm:t>
        <a:bodyPr/>
        <a:lstStyle/>
        <a:p>
          <a:r>
            <a:rPr lang="en-US" dirty="0" smtClean="0"/>
            <a:t>FY2011: </a:t>
          </a:r>
          <a:endParaRPr lang="en-US" dirty="0"/>
        </a:p>
      </dgm:t>
    </dgm:pt>
    <dgm:pt modelId="{C871CA54-38E4-4AAB-95D3-9B74E5347932}" type="parTrans" cxnId="{AD6AF187-FDC2-4B56-A63A-51723B589EDD}">
      <dgm:prSet/>
      <dgm:spPr/>
      <dgm:t>
        <a:bodyPr/>
        <a:lstStyle/>
        <a:p>
          <a:endParaRPr lang="en-US"/>
        </a:p>
      </dgm:t>
    </dgm:pt>
    <dgm:pt modelId="{E719FB3A-F66E-4769-AD20-7746F63D370B}" type="sibTrans" cxnId="{AD6AF187-FDC2-4B56-A63A-51723B589EDD}">
      <dgm:prSet/>
      <dgm:spPr/>
      <dgm:t>
        <a:bodyPr/>
        <a:lstStyle/>
        <a:p>
          <a:endParaRPr lang="en-US"/>
        </a:p>
      </dgm:t>
    </dgm:pt>
    <dgm:pt modelId="{21E533C1-7C50-439F-9FDC-352362989611}">
      <dgm:prSet phldrT="[Text]"/>
      <dgm:spPr>
        <a:solidFill>
          <a:schemeClr val="bg1"/>
        </a:solidFill>
      </dgm:spPr>
      <dgm:t>
        <a:bodyPr/>
        <a:lstStyle/>
        <a:p>
          <a:r>
            <a:rPr lang="en-US" dirty="0" smtClean="0"/>
            <a:t>FY2012:</a:t>
          </a:r>
          <a:endParaRPr lang="en-US" dirty="0"/>
        </a:p>
      </dgm:t>
    </dgm:pt>
    <dgm:pt modelId="{2A74EEEB-74FE-47E6-95B9-3AF954E47B6D}" type="parTrans" cxnId="{ABD7BF5D-CA1D-4F8E-B392-5644E7A0B0A4}">
      <dgm:prSet/>
      <dgm:spPr/>
      <dgm:t>
        <a:bodyPr/>
        <a:lstStyle/>
        <a:p>
          <a:endParaRPr lang="en-US"/>
        </a:p>
      </dgm:t>
    </dgm:pt>
    <dgm:pt modelId="{DFCDD56E-FF39-46FF-907B-25E14CCB1336}" type="sibTrans" cxnId="{ABD7BF5D-CA1D-4F8E-B392-5644E7A0B0A4}">
      <dgm:prSet/>
      <dgm:spPr/>
      <dgm:t>
        <a:bodyPr/>
        <a:lstStyle/>
        <a:p>
          <a:endParaRPr lang="en-US"/>
        </a:p>
      </dgm:t>
    </dgm:pt>
    <dgm:pt modelId="{589F1A0C-5517-440E-BEC3-9804037AC4CB}">
      <dgm:prSet phldrT="[Text]"/>
      <dgm:spPr>
        <a:solidFill>
          <a:schemeClr val="bg1"/>
        </a:solidFill>
      </dgm:spPr>
      <dgm:t>
        <a:bodyPr/>
        <a:lstStyle/>
        <a:p>
          <a:r>
            <a:rPr lang="en-US" dirty="0" smtClean="0"/>
            <a:t>FY2013:</a:t>
          </a:r>
          <a:endParaRPr lang="en-US" dirty="0"/>
        </a:p>
      </dgm:t>
    </dgm:pt>
    <dgm:pt modelId="{02F4FA70-C8F5-438B-9454-8FD36EA09B34}" type="parTrans" cxnId="{D8573873-F59A-498B-A721-F258C3C547A6}">
      <dgm:prSet/>
      <dgm:spPr/>
      <dgm:t>
        <a:bodyPr/>
        <a:lstStyle/>
        <a:p>
          <a:endParaRPr lang="en-US"/>
        </a:p>
      </dgm:t>
    </dgm:pt>
    <dgm:pt modelId="{82420F64-6149-44EC-8704-3F205C237186}" type="sibTrans" cxnId="{D8573873-F59A-498B-A721-F258C3C547A6}">
      <dgm:prSet/>
      <dgm:spPr/>
      <dgm:t>
        <a:bodyPr/>
        <a:lstStyle/>
        <a:p>
          <a:endParaRPr lang="en-US"/>
        </a:p>
      </dgm:t>
    </dgm:pt>
    <dgm:pt modelId="{1EFF8706-50C0-4994-811D-139662C0FEBE}" type="pres">
      <dgm:prSet presAssocID="{3A2F6B8D-A9E4-4D20-B1D2-E25106C399B3}" presName="Name0" presStyleCnt="0">
        <dgm:presLayoutVars>
          <dgm:chMax val="7"/>
          <dgm:chPref val="7"/>
          <dgm:dir/>
          <dgm:animLvl val="lvl"/>
        </dgm:presLayoutVars>
      </dgm:prSet>
      <dgm:spPr/>
      <dgm:t>
        <a:bodyPr/>
        <a:lstStyle/>
        <a:p>
          <a:endParaRPr lang="en-US"/>
        </a:p>
      </dgm:t>
    </dgm:pt>
    <dgm:pt modelId="{65F09693-EEA9-4A8B-B55C-0E11FC02952C}" type="pres">
      <dgm:prSet presAssocID="{980C7689-9E0F-4C22-86BA-290B9E4AC2EF}" presName="Accent1" presStyleCnt="0"/>
      <dgm:spPr/>
    </dgm:pt>
    <dgm:pt modelId="{5A19E22F-2320-44D3-A4A2-F259C4A039DA}" type="pres">
      <dgm:prSet presAssocID="{980C7689-9E0F-4C22-86BA-290B9E4AC2EF}" presName="Accent" presStyleLbl="node1" presStyleIdx="0" presStyleCnt="3" custScaleX="418294" custLinFactNeighborX="13721" custLinFactNeighborY="-14551"/>
      <dgm:spPr>
        <a:solidFill>
          <a:srgbClr val="002060"/>
        </a:solidFill>
        <a:ln>
          <a:solidFill>
            <a:schemeClr val="accent4">
              <a:lumMod val="40000"/>
              <a:lumOff val="60000"/>
            </a:schemeClr>
          </a:solidFill>
        </a:ln>
      </dgm:spPr>
    </dgm:pt>
    <dgm:pt modelId="{34F35232-E42C-4260-A3A3-22416A1AE14E}" type="pres">
      <dgm:prSet presAssocID="{980C7689-9E0F-4C22-86BA-290B9E4AC2EF}" presName="Parent1" presStyleLbl="revTx" presStyleIdx="0" presStyleCnt="3" custLinFactX="-100000" custLinFactNeighborX="-108768" custLinFactNeighborY="-40211">
        <dgm:presLayoutVars>
          <dgm:chMax val="1"/>
          <dgm:chPref val="1"/>
          <dgm:bulletEnabled val="1"/>
        </dgm:presLayoutVars>
      </dgm:prSet>
      <dgm:spPr/>
      <dgm:t>
        <a:bodyPr/>
        <a:lstStyle/>
        <a:p>
          <a:endParaRPr lang="en-US"/>
        </a:p>
      </dgm:t>
    </dgm:pt>
    <dgm:pt modelId="{5F57AA30-725E-49B3-A0B6-BC23F3933521}" type="pres">
      <dgm:prSet presAssocID="{21E533C1-7C50-439F-9FDC-352362989611}" presName="Accent2" presStyleCnt="0"/>
      <dgm:spPr/>
    </dgm:pt>
    <dgm:pt modelId="{DD528913-2DF4-4013-9F69-0D182E37E295}" type="pres">
      <dgm:prSet presAssocID="{21E533C1-7C50-439F-9FDC-352362989611}" presName="Accent" presStyleLbl="node1" presStyleIdx="1" presStyleCnt="3" custScaleX="330313"/>
      <dgm:spPr>
        <a:solidFill>
          <a:srgbClr val="002060"/>
        </a:solidFill>
        <a:ln>
          <a:solidFill>
            <a:schemeClr val="accent4">
              <a:lumMod val="40000"/>
              <a:lumOff val="60000"/>
            </a:schemeClr>
          </a:solidFill>
        </a:ln>
      </dgm:spPr>
    </dgm:pt>
    <dgm:pt modelId="{DCDAD264-29E3-4E95-8F91-7034F77EE8E9}" type="pres">
      <dgm:prSet presAssocID="{21E533C1-7C50-439F-9FDC-352362989611}" presName="Parent2" presStyleLbl="revTx" presStyleIdx="1" presStyleCnt="3" custLinFactX="-57137" custLinFactNeighborX="-100000" custLinFactNeighborY="-11426">
        <dgm:presLayoutVars>
          <dgm:chMax val="1"/>
          <dgm:chPref val="1"/>
          <dgm:bulletEnabled val="1"/>
        </dgm:presLayoutVars>
      </dgm:prSet>
      <dgm:spPr/>
      <dgm:t>
        <a:bodyPr/>
        <a:lstStyle/>
        <a:p>
          <a:endParaRPr lang="en-US"/>
        </a:p>
      </dgm:t>
    </dgm:pt>
    <dgm:pt modelId="{AC7E66C7-6C0B-416E-A285-21DEF62D5409}" type="pres">
      <dgm:prSet presAssocID="{589F1A0C-5517-440E-BEC3-9804037AC4CB}" presName="Accent3" presStyleCnt="0"/>
      <dgm:spPr/>
    </dgm:pt>
    <dgm:pt modelId="{5F1D2A4E-0C13-41F5-982C-CE098C5BC82D}" type="pres">
      <dgm:prSet presAssocID="{589F1A0C-5517-440E-BEC3-9804037AC4CB}" presName="Accent" presStyleLbl="node1" presStyleIdx="2" presStyleCnt="3" custScaleX="456068" custLinFactNeighborX="24198" custLinFactNeighborY="20318"/>
      <dgm:spPr>
        <a:solidFill>
          <a:srgbClr val="002060"/>
        </a:solidFill>
        <a:ln>
          <a:solidFill>
            <a:schemeClr val="accent4">
              <a:lumMod val="40000"/>
              <a:lumOff val="60000"/>
            </a:schemeClr>
          </a:solidFill>
        </a:ln>
      </dgm:spPr>
    </dgm:pt>
    <dgm:pt modelId="{07617440-B88A-42A8-97AD-3DC9B6DDE5DD}" type="pres">
      <dgm:prSet presAssocID="{589F1A0C-5517-440E-BEC3-9804037AC4CB}" presName="Parent3" presStyleLbl="revTx" presStyleIdx="2" presStyleCnt="3" custLinFactX="-100000" custLinFactNeighborX="-101933" custLinFactNeighborY="51289">
        <dgm:presLayoutVars>
          <dgm:chMax val="1"/>
          <dgm:chPref val="1"/>
          <dgm:bulletEnabled val="1"/>
        </dgm:presLayoutVars>
      </dgm:prSet>
      <dgm:spPr/>
      <dgm:t>
        <a:bodyPr/>
        <a:lstStyle/>
        <a:p>
          <a:endParaRPr lang="en-US"/>
        </a:p>
      </dgm:t>
    </dgm:pt>
  </dgm:ptLst>
  <dgm:cxnLst>
    <dgm:cxn modelId="{804AB1BE-D3E3-4926-890A-975EF6D25204}" type="presOf" srcId="{21E533C1-7C50-439F-9FDC-352362989611}" destId="{DCDAD264-29E3-4E95-8F91-7034F77EE8E9}" srcOrd="0" destOrd="0" presId="urn:microsoft.com/office/officeart/2009/layout/CircleArrowProcess"/>
    <dgm:cxn modelId="{50AAC7C3-EB94-417F-A3CF-94A4966E4A5F}" type="presOf" srcId="{3A2F6B8D-A9E4-4D20-B1D2-E25106C399B3}" destId="{1EFF8706-50C0-4994-811D-139662C0FEBE}" srcOrd="0" destOrd="0" presId="urn:microsoft.com/office/officeart/2009/layout/CircleArrowProcess"/>
    <dgm:cxn modelId="{D8573873-F59A-498B-A721-F258C3C547A6}" srcId="{3A2F6B8D-A9E4-4D20-B1D2-E25106C399B3}" destId="{589F1A0C-5517-440E-BEC3-9804037AC4CB}" srcOrd="2" destOrd="0" parTransId="{02F4FA70-C8F5-438B-9454-8FD36EA09B34}" sibTransId="{82420F64-6149-44EC-8704-3F205C237186}"/>
    <dgm:cxn modelId="{ABD7BF5D-CA1D-4F8E-B392-5644E7A0B0A4}" srcId="{3A2F6B8D-A9E4-4D20-B1D2-E25106C399B3}" destId="{21E533C1-7C50-439F-9FDC-352362989611}" srcOrd="1" destOrd="0" parTransId="{2A74EEEB-74FE-47E6-95B9-3AF954E47B6D}" sibTransId="{DFCDD56E-FF39-46FF-907B-25E14CCB1336}"/>
    <dgm:cxn modelId="{9EDD4352-A29B-4C69-8247-989E4D924427}" type="presOf" srcId="{589F1A0C-5517-440E-BEC3-9804037AC4CB}" destId="{07617440-B88A-42A8-97AD-3DC9B6DDE5DD}" srcOrd="0" destOrd="0" presId="urn:microsoft.com/office/officeart/2009/layout/CircleArrowProcess"/>
    <dgm:cxn modelId="{AD72695F-82F7-4D11-A825-1CF6018CBD09}" type="presOf" srcId="{980C7689-9E0F-4C22-86BA-290B9E4AC2EF}" destId="{34F35232-E42C-4260-A3A3-22416A1AE14E}" srcOrd="0" destOrd="0" presId="urn:microsoft.com/office/officeart/2009/layout/CircleArrowProcess"/>
    <dgm:cxn modelId="{AD6AF187-FDC2-4B56-A63A-51723B589EDD}" srcId="{3A2F6B8D-A9E4-4D20-B1D2-E25106C399B3}" destId="{980C7689-9E0F-4C22-86BA-290B9E4AC2EF}" srcOrd="0" destOrd="0" parTransId="{C871CA54-38E4-4AAB-95D3-9B74E5347932}" sibTransId="{E719FB3A-F66E-4769-AD20-7746F63D370B}"/>
    <dgm:cxn modelId="{0BB99736-8857-46F0-AEB6-1EE8582AE0F4}" type="presParOf" srcId="{1EFF8706-50C0-4994-811D-139662C0FEBE}" destId="{65F09693-EEA9-4A8B-B55C-0E11FC02952C}" srcOrd="0" destOrd="0" presId="urn:microsoft.com/office/officeart/2009/layout/CircleArrowProcess"/>
    <dgm:cxn modelId="{73E18C11-1174-439D-B3EF-5DE650BBDD8A}" type="presParOf" srcId="{65F09693-EEA9-4A8B-B55C-0E11FC02952C}" destId="{5A19E22F-2320-44D3-A4A2-F259C4A039DA}" srcOrd="0" destOrd="0" presId="urn:microsoft.com/office/officeart/2009/layout/CircleArrowProcess"/>
    <dgm:cxn modelId="{00AC6967-F3A9-4E67-9BF7-8959469C20CA}" type="presParOf" srcId="{1EFF8706-50C0-4994-811D-139662C0FEBE}" destId="{34F35232-E42C-4260-A3A3-22416A1AE14E}" srcOrd="1" destOrd="0" presId="urn:microsoft.com/office/officeart/2009/layout/CircleArrowProcess"/>
    <dgm:cxn modelId="{473A1489-6917-4161-9955-5FD3EE7E0FE3}" type="presParOf" srcId="{1EFF8706-50C0-4994-811D-139662C0FEBE}" destId="{5F57AA30-725E-49B3-A0B6-BC23F3933521}" srcOrd="2" destOrd="0" presId="urn:microsoft.com/office/officeart/2009/layout/CircleArrowProcess"/>
    <dgm:cxn modelId="{CBBE5F17-964F-4CB9-B456-072895267123}" type="presParOf" srcId="{5F57AA30-725E-49B3-A0B6-BC23F3933521}" destId="{DD528913-2DF4-4013-9F69-0D182E37E295}" srcOrd="0" destOrd="0" presId="urn:microsoft.com/office/officeart/2009/layout/CircleArrowProcess"/>
    <dgm:cxn modelId="{9BF5C188-AED0-4741-994B-979AD1EB755B}" type="presParOf" srcId="{1EFF8706-50C0-4994-811D-139662C0FEBE}" destId="{DCDAD264-29E3-4E95-8F91-7034F77EE8E9}" srcOrd="3" destOrd="0" presId="urn:microsoft.com/office/officeart/2009/layout/CircleArrowProcess"/>
    <dgm:cxn modelId="{A8272CDB-885B-4179-AE60-3E8E503CDE6C}" type="presParOf" srcId="{1EFF8706-50C0-4994-811D-139662C0FEBE}" destId="{AC7E66C7-6C0B-416E-A285-21DEF62D5409}" srcOrd="4" destOrd="0" presId="urn:microsoft.com/office/officeart/2009/layout/CircleArrowProcess"/>
    <dgm:cxn modelId="{5E164178-1809-486D-AE26-B02BCE35080A}" type="presParOf" srcId="{AC7E66C7-6C0B-416E-A285-21DEF62D5409}" destId="{5F1D2A4E-0C13-41F5-982C-CE098C5BC82D}" srcOrd="0" destOrd="0" presId="urn:microsoft.com/office/officeart/2009/layout/CircleArrowProcess"/>
    <dgm:cxn modelId="{E85A06DD-2C0F-4BB9-9BDF-F50245141FAB}" type="presParOf" srcId="{1EFF8706-50C0-4994-811D-139662C0FEBE}" destId="{07617440-B88A-42A8-97AD-3DC9B6DDE5DD}"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75CDDF5-6F99-4167-AFCD-52E10B380E30}" type="doc">
      <dgm:prSet loTypeId="urn:microsoft.com/office/officeart/2005/8/layout/equation1" loCatId="process" qsTypeId="urn:microsoft.com/office/officeart/2005/8/quickstyle/simple1" qsCatId="simple" csTypeId="urn:microsoft.com/office/officeart/2005/8/colors/colorful1" csCatId="colorful" phldr="1"/>
      <dgm:spPr/>
    </dgm:pt>
    <dgm:pt modelId="{3832C3DA-1FF7-4215-8A53-72B70F7D8018}">
      <dgm:prSet phldrT="[Text]"/>
      <dgm:spPr/>
      <dgm:t>
        <a:bodyPr/>
        <a:lstStyle/>
        <a:p>
          <a:r>
            <a:rPr lang="en-US" b="0" dirty="0" smtClean="0"/>
            <a:t>Factor 1 </a:t>
          </a:r>
        </a:p>
        <a:p>
          <a:r>
            <a:rPr lang="en-US" b="0" dirty="0" smtClean="0"/>
            <a:t>x </a:t>
          </a:r>
        </a:p>
        <a:p>
          <a:r>
            <a:rPr lang="en-US" b="0" dirty="0" smtClean="0"/>
            <a:t>Factor 2</a:t>
          </a:r>
          <a:endParaRPr lang="en-US" b="0" dirty="0"/>
        </a:p>
      </dgm:t>
    </dgm:pt>
    <dgm:pt modelId="{B1F96A3E-A42C-463A-A61B-E485A3EC67D8}" type="parTrans" cxnId="{CAE7D17C-410E-43C7-8FE3-A177A5862AB7}">
      <dgm:prSet/>
      <dgm:spPr/>
      <dgm:t>
        <a:bodyPr/>
        <a:lstStyle/>
        <a:p>
          <a:endParaRPr lang="en-US"/>
        </a:p>
      </dgm:t>
    </dgm:pt>
    <dgm:pt modelId="{2C94F291-6913-4192-BFED-C26AE15A4125}" type="sibTrans" cxnId="{CAE7D17C-410E-43C7-8FE3-A177A5862AB7}">
      <dgm:prSet/>
      <dgm:spPr/>
      <dgm:t>
        <a:bodyPr/>
        <a:lstStyle/>
        <a:p>
          <a:endParaRPr lang="en-US"/>
        </a:p>
      </dgm:t>
    </dgm:pt>
    <dgm:pt modelId="{1EE905A8-1956-4CE8-8B48-15B6699D351D}">
      <dgm:prSet phldrT="[Text]"/>
      <dgm:spPr/>
      <dgm:t>
        <a:bodyPr/>
        <a:lstStyle/>
        <a:p>
          <a:r>
            <a:rPr lang="en-US" smtClean="0"/>
            <a:t>Factor 3</a:t>
          </a:r>
          <a:endParaRPr lang="en-US" dirty="0"/>
        </a:p>
      </dgm:t>
    </dgm:pt>
    <dgm:pt modelId="{051145C7-BFC0-495E-84E5-4A730AE08332}" type="parTrans" cxnId="{CFC5F260-49CC-439D-B424-A2AFCB6AF17E}">
      <dgm:prSet/>
      <dgm:spPr/>
      <dgm:t>
        <a:bodyPr/>
        <a:lstStyle/>
        <a:p>
          <a:endParaRPr lang="en-US"/>
        </a:p>
      </dgm:t>
    </dgm:pt>
    <dgm:pt modelId="{C24D0F76-A736-403F-A043-FC2F13F15B1E}" type="sibTrans" cxnId="{CFC5F260-49CC-439D-B424-A2AFCB6AF17E}">
      <dgm:prSet/>
      <dgm:spPr/>
      <dgm:t>
        <a:bodyPr/>
        <a:lstStyle/>
        <a:p>
          <a:endParaRPr lang="en-US"/>
        </a:p>
      </dgm:t>
    </dgm:pt>
    <dgm:pt modelId="{FD739110-DF5D-493C-96F8-05F0A06CF544}">
      <dgm:prSet phldrT="[Text]" custT="1"/>
      <dgm:spPr/>
      <dgm:t>
        <a:bodyPr/>
        <a:lstStyle/>
        <a:p>
          <a:r>
            <a:rPr lang="en-US" sz="2400" b="1" dirty="0" smtClean="0"/>
            <a:t>UCP</a:t>
          </a:r>
          <a:endParaRPr lang="en-US" sz="2400" b="1" dirty="0"/>
        </a:p>
      </dgm:t>
    </dgm:pt>
    <dgm:pt modelId="{53FEEE71-2B5E-4961-AB99-49A597C5020F}" type="parTrans" cxnId="{ECFBCF44-2D45-486D-A172-3217A807C3D1}">
      <dgm:prSet/>
      <dgm:spPr/>
      <dgm:t>
        <a:bodyPr/>
        <a:lstStyle/>
        <a:p>
          <a:endParaRPr lang="en-US"/>
        </a:p>
      </dgm:t>
    </dgm:pt>
    <dgm:pt modelId="{D9918676-D272-49A7-9FB6-6A49F618491B}" type="sibTrans" cxnId="{ECFBCF44-2D45-486D-A172-3217A807C3D1}">
      <dgm:prSet/>
      <dgm:spPr/>
      <dgm:t>
        <a:bodyPr/>
        <a:lstStyle/>
        <a:p>
          <a:endParaRPr lang="en-US"/>
        </a:p>
      </dgm:t>
    </dgm:pt>
    <dgm:pt modelId="{237FFFF2-BD3E-42AE-81B9-5D4DC6156B6E}" type="pres">
      <dgm:prSet presAssocID="{A75CDDF5-6F99-4167-AFCD-52E10B380E30}" presName="linearFlow" presStyleCnt="0">
        <dgm:presLayoutVars>
          <dgm:dir/>
          <dgm:resizeHandles val="exact"/>
        </dgm:presLayoutVars>
      </dgm:prSet>
      <dgm:spPr/>
    </dgm:pt>
    <dgm:pt modelId="{B96263AC-FD8F-4E8C-A0B2-CC3E2FA0789A}" type="pres">
      <dgm:prSet presAssocID="{3832C3DA-1FF7-4215-8A53-72B70F7D8018}" presName="node" presStyleLbl="node1" presStyleIdx="0" presStyleCnt="3">
        <dgm:presLayoutVars>
          <dgm:bulletEnabled val="1"/>
        </dgm:presLayoutVars>
      </dgm:prSet>
      <dgm:spPr/>
      <dgm:t>
        <a:bodyPr/>
        <a:lstStyle/>
        <a:p>
          <a:endParaRPr lang="en-US"/>
        </a:p>
      </dgm:t>
    </dgm:pt>
    <dgm:pt modelId="{FDCB037B-B284-4554-8CA0-23122167221C}" type="pres">
      <dgm:prSet presAssocID="{2C94F291-6913-4192-BFED-C26AE15A4125}" presName="spacerL" presStyleCnt="0"/>
      <dgm:spPr/>
    </dgm:pt>
    <dgm:pt modelId="{D3B1314D-82B7-4251-A2D3-8C8B4628184D}" type="pres">
      <dgm:prSet presAssocID="{2C94F291-6913-4192-BFED-C26AE15A4125}" presName="sibTrans" presStyleLbl="sibTrans2D1" presStyleIdx="0" presStyleCnt="2"/>
      <dgm:spPr>
        <a:prstGeom prst="mathMultiply">
          <a:avLst/>
        </a:prstGeom>
      </dgm:spPr>
      <dgm:t>
        <a:bodyPr/>
        <a:lstStyle/>
        <a:p>
          <a:endParaRPr lang="en-US"/>
        </a:p>
      </dgm:t>
    </dgm:pt>
    <dgm:pt modelId="{EDD045B1-A9D3-43C4-9998-33040FD9EEED}" type="pres">
      <dgm:prSet presAssocID="{2C94F291-6913-4192-BFED-C26AE15A4125}" presName="spacerR" presStyleCnt="0"/>
      <dgm:spPr/>
    </dgm:pt>
    <dgm:pt modelId="{8521D6D6-4F2E-48AC-9AFA-84FC2DFC6CB3}" type="pres">
      <dgm:prSet presAssocID="{1EE905A8-1956-4CE8-8B48-15B6699D351D}" presName="node" presStyleLbl="node1" presStyleIdx="1" presStyleCnt="3">
        <dgm:presLayoutVars>
          <dgm:bulletEnabled val="1"/>
        </dgm:presLayoutVars>
      </dgm:prSet>
      <dgm:spPr/>
      <dgm:t>
        <a:bodyPr/>
        <a:lstStyle/>
        <a:p>
          <a:endParaRPr lang="en-US"/>
        </a:p>
      </dgm:t>
    </dgm:pt>
    <dgm:pt modelId="{458D37DC-B98A-47DE-96A6-24BB20649F3F}" type="pres">
      <dgm:prSet presAssocID="{C24D0F76-A736-403F-A043-FC2F13F15B1E}" presName="spacerL" presStyleCnt="0"/>
      <dgm:spPr/>
    </dgm:pt>
    <dgm:pt modelId="{D3E1A358-A980-4E52-B449-7AE8EC8777FE}" type="pres">
      <dgm:prSet presAssocID="{C24D0F76-A736-403F-A043-FC2F13F15B1E}" presName="sibTrans" presStyleLbl="sibTrans2D1" presStyleIdx="1" presStyleCnt="2"/>
      <dgm:spPr/>
      <dgm:t>
        <a:bodyPr/>
        <a:lstStyle/>
        <a:p>
          <a:endParaRPr lang="en-US"/>
        </a:p>
      </dgm:t>
    </dgm:pt>
    <dgm:pt modelId="{8DA80E6F-01E4-4BF5-9A84-B6641E8DF6DC}" type="pres">
      <dgm:prSet presAssocID="{C24D0F76-A736-403F-A043-FC2F13F15B1E}" presName="spacerR" presStyleCnt="0"/>
      <dgm:spPr/>
    </dgm:pt>
    <dgm:pt modelId="{AEA0D4A8-1113-4E58-A7ED-14DE13592C81}" type="pres">
      <dgm:prSet presAssocID="{FD739110-DF5D-493C-96F8-05F0A06CF544}" presName="node" presStyleLbl="node1" presStyleIdx="2" presStyleCnt="3" custScaleX="109836" custScaleY="100122" custLinFactX="12150" custLinFactNeighborX="100000" custLinFactNeighborY="-2569">
        <dgm:presLayoutVars>
          <dgm:bulletEnabled val="1"/>
        </dgm:presLayoutVars>
      </dgm:prSet>
      <dgm:spPr/>
      <dgm:t>
        <a:bodyPr/>
        <a:lstStyle/>
        <a:p>
          <a:endParaRPr lang="en-US"/>
        </a:p>
      </dgm:t>
    </dgm:pt>
  </dgm:ptLst>
  <dgm:cxnLst>
    <dgm:cxn modelId="{14746C2B-539E-4163-B220-1A9DC700AEE9}" type="presOf" srcId="{3832C3DA-1FF7-4215-8A53-72B70F7D8018}" destId="{B96263AC-FD8F-4E8C-A0B2-CC3E2FA0789A}" srcOrd="0" destOrd="0" presId="urn:microsoft.com/office/officeart/2005/8/layout/equation1"/>
    <dgm:cxn modelId="{CAE7D17C-410E-43C7-8FE3-A177A5862AB7}" srcId="{A75CDDF5-6F99-4167-AFCD-52E10B380E30}" destId="{3832C3DA-1FF7-4215-8A53-72B70F7D8018}" srcOrd="0" destOrd="0" parTransId="{B1F96A3E-A42C-463A-A61B-E485A3EC67D8}" sibTransId="{2C94F291-6913-4192-BFED-C26AE15A4125}"/>
    <dgm:cxn modelId="{ECFBCF44-2D45-486D-A172-3217A807C3D1}" srcId="{A75CDDF5-6F99-4167-AFCD-52E10B380E30}" destId="{FD739110-DF5D-493C-96F8-05F0A06CF544}" srcOrd="2" destOrd="0" parTransId="{53FEEE71-2B5E-4961-AB99-49A597C5020F}" sibTransId="{D9918676-D272-49A7-9FB6-6A49F618491B}"/>
    <dgm:cxn modelId="{2D387838-5C02-45BE-A51B-3A61151DB1E3}" type="presOf" srcId="{C24D0F76-A736-403F-A043-FC2F13F15B1E}" destId="{D3E1A358-A980-4E52-B449-7AE8EC8777FE}" srcOrd="0" destOrd="0" presId="urn:microsoft.com/office/officeart/2005/8/layout/equation1"/>
    <dgm:cxn modelId="{504CD1B6-B8F4-435F-B50E-F7583C381ED6}" type="presOf" srcId="{FD739110-DF5D-493C-96F8-05F0A06CF544}" destId="{AEA0D4A8-1113-4E58-A7ED-14DE13592C81}" srcOrd="0" destOrd="0" presId="urn:microsoft.com/office/officeart/2005/8/layout/equation1"/>
    <dgm:cxn modelId="{CFC5F260-49CC-439D-B424-A2AFCB6AF17E}" srcId="{A75CDDF5-6F99-4167-AFCD-52E10B380E30}" destId="{1EE905A8-1956-4CE8-8B48-15B6699D351D}" srcOrd="1" destOrd="0" parTransId="{051145C7-BFC0-495E-84E5-4A730AE08332}" sibTransId="{C24D0F76-A736-403F-A043-FC2F13F15B1E}"/>
    <dgm:cxn modelId="{BB37CE5A-54C4-4CC8-A55E-376994EEB72E}" type="presOf" srcId="{1EE905A8-1956-4CE8-8B48-15B6699D351D}" destId="{8521D6D6-4F2E-48AC-9AFA-84FC2DFC6CB3}" srcOrd="0" destOrd="0" presId="urn:microsoft.com/office/officeart/2005/8/layout/equation1"/>
    <dgm:cxn modelId="{AEF3F1D2-229F-4DA7-B75B-D8E5675A56B9}" type="presOf" srcId="{A75CDDF5-6F99-4167-AFCD-52E10B380E30}" destId="{237FFFF2-BD3E-42AE-81B9-5D4DC6156B6E}" srcOrd="0" destOrd="0" presId="urn:microsoft.com/office/officeart/2005/8/layout/equation1"/>
    <dgm:cxn modelId="{60B47641-CEE5-4482-B4C1-CC0B38FCFBBA}" type="presOf" srcId="{2C94F291-6913-4192-BFED-C26AE15A4125}" destId="{D3B1314D-82B7-4251-A2D3-8C8B4628184D}" srcOrd="0" destOrd="0" presId="urn:microsoft.com/office/officeart/2005/8/layout/equation1"/>
    <dgm:cxn modelId="{37BB96AF-B378-4DAE-9977-BD22609245F8}" type="presParOf" srcId="{237FFFF2-BD3E-42AE-81B9-5D4DC6156B6E}" destId="{B96263AC-FD8F-4E8C-A0B2-CC3E2FA0789A}" srcOrd="0" destOrd="0" presId="urn:microsoft.com/office/officeart/2005/8/layout/equation1"/>
    <dgm:cxn modelId="{4F7C1865-77EE-4FFC-B1EF-548BF24E6F38}" type="presParOf" srcId="{237FFFF2-BD3E-42AE-81B9-5D4DC6156B6E}" destId="{FDCB037B-B284-4554-8CA0-23122167221C}" srcOrd="1" destOrd="0" presId="urn:microsoft.com/office/officeart/2005/8/layout/equation1"/>
    <dgm:cxn modelId="{F0AC9F14-6C02-43FD-A004-5426F73E8284}" type="presParOf" srcId="{237FFFF2-BD3E-42AE-81B9-5D4DC6156B6E}" destId="{D3B1314D-82B7-4251-A2D3-8C8B4628184D}" srcOrd="2" destOrd="0" presId="urn:microsoft.com/office/officeart/2005/8/layout/equation1"/>
    <dgm:cxn modelId="{589D9924-1B80-402C-AB64-3B0CE6F823C2}" type="presParOf" srcId="{237FFFF2-BD3E-42AE-81B9-5D4DC6156B6E}" destId="{EDD045B1-A9D3-43C4-9998-33040FD9EEED}" srcOrd="3" destOrd="0" presId="urn:microsoft.com/office/officeart/2005/8/layout/equation1"/>
    <dgm:cxn modelId="{C1F83212-8E17-42DD-869D-FBC8E751FD2B}" type="presParOf" srcId="{237FFFF2-BD3E-42AE-81B9-5D4DC6156B6E}" destId="{8521D6D6-4F2E-48AC-9AFA-84FC2DFC6CB3}" srcOrd="4" destOrd="0" presId="urn:microsoft.com/office/officeart/2005/8/layout/equation1"/>
    <dgm:cxn modelId="{AC5135BA-B8C8-465F-B6B9-41F228816E4C}" type="presParOf" srcId="{237FFFF2-BD3E-42AE-81B9-5D4DC6156B6E}" destId="{458D37DC-B98A-47DE-96A6-24BB20649F3F}" srcOrd="5" destOrd="0" presId="urn:microsoft.com/office/officeart/2005/8/layout/equation1"/>
    <dgm:cxn modelId="{0332B368-CCB0-4443-B88C-ED1D8CF8D54B}" type="presParOf" srcId="{237FFFF2-BD3E-42AE-81B9-5D4DC6156B6E}" destId="{D3E1A358-A980-4E52-B449-7AE8EC8777FE}" srcOrd="6" destOrd="0" presId="urn:microsoft.com/office/officeart/2005/8/layout/equation1"/>
    <dgm:cxn modelId="{72C4FC61-167E-4D32-A459-9C72433D27E9}" type="presParOf" srcId="{237FFFF2-BD3E-42AE-81B9-5D4DC6156B6E}" destId="{8DA80E6F-01E4-4BF5-9A84-B6641E8DF6DC}" srcOrd="7" destOrd="0" presId="urn:microsoft.com/office/officeart/2005/8/layout/equation1"/>
    <dgm:cxn modelId="{55B7171B-A0E1-453E-8DBD-1A7FEF32338A}" type="presParOf" srcId="{237FFFF2-BD3E-42AE-81B9-5D4DC6156B6E}" destId="{AEA0D4A8-1113-4E58-A7ED-14DE13592C81}" srcOrd="8" destOrd="0" presId="urn:microsoft.com/office/officeart/2005/8/layout/equation1"/>
  </dgm:cxnLst>
  <dgm:bg>
    <a:solidFill>
      <a:schemeClr val="tx1">
        <a:lumMod val="20000"/>
        <a:lumOff val="80000"/>
      </a:schemeClr>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EC925DF-12ED-4E48-BD99-769744FB67C2}" type="doc">
      <dgm:prSet loTypeId="urn:microsoft.com/office/officeart/2005/8/layout/equation1" loCatId="process" qsTypeId="urn:microsoft.com/office/officeart/2005/8/quickstyle/simple1" qsCatId="simple" csTypeId="urn:microsoft.com/office/officeart/2005/8/colors/colorful1" csCatId="colorful" phldr="1"/>
      <dgm:spPr/>
    </dgm:pt>
    <dgm:pt modelId="{2E42D8D0-27AD-4B92-8C6D-A9E20A0C8268}">
      <dgm:prSet phldrT="[Text]"/>
      <dgm:spPr/>
      <dgm:t>
        <a:bodyPr/>
        <a:lstStyle/>
        <a:p>
          <a:endParaRPr lang="en-US" dirty="0"/>
        </a:p>
      </dgm:t>
    </dgm:pt>
    <dgm:pt modelId="{D09A9E39-8EE2-4BF5-A8C2-45F3EA305FFD}" type="parTrans" cxnId="{9AEE51A9-F171-48D2-9864-CB48FA47AEF3}">
      <dgm:prSet/>
      <dgm:spPr/>
      <dgm:t>
        <a:bodyPr/>
        <a:lstStyle/>
        <a:p>
          <a:endParaRPr lang="en-US"/>
        </a:p>
      </dgm:t>
    </dgm:pt>
    <dgm:pt modelId="{89BB68BD-4095-430B-A773-A979F99A142E}" type="sibTrans" cxnId="{9AEE51A9-F171-48D2-9864-CB48FA47AEF3}">
      <dgm:prSet/>
      <dgm:spPr/>
      <dgm:t>
        <a:bodyPr/>
        <a:lstStyle/>
        <a:p>
          <a:endParaRPr lang="en-US"/>
        </a:p>
      </dgm:t>
    </dgm:pt>
    <dgm:pt modelId="{8877D877-3CAB-4A8C-950B-2B4FC9F14427}">
      <dgm:prSet phldrT="[Text]" custT="1"/>
      <dgm:spPr/>
      <dgm:t>
        <a:bodyPr/>
        <a:lstStyle/>
        <a:p>
          <a:r>
            <a:rPr lang="en-US" sz="1800" b="1" dirty="0" smtClean="0"/>
            <a:t>Factor 3</a:t>
          </a:r>
          <a:endParaRPr lang="en-US" sz="1800" b="1" dirty="0"/>
        </a:p>
      </dgm:t>
    </dgm:pt>
    <dgm:pt modelId="{4057676E-FB0D-440E-87CE-294D288E3414}" type="parTrans" cxnId="{7AC8E6EF-D6A6-48C0-8C3F-F0F8C6A269A9}">
      <dgm:prSet/>
      <dgm:spPr/>
      <dgm:t>
        <a:bodyPr/>
        <a:lstStyle/>
        <a:p>
          <a:endParaRPr lang="en-US"/>
        </a:p>
      </dgm:t>
    </dgm:pt>
    <dgm:pt modelId="{3247082B-8833-44AA-A8D7-BEEB29553FB0}" type="sibTrans" cxnId="{7AC8E6EF-D6A6-48C0-8C3F-F0F8C6A269A9}">
      <dgm:prSet/>
      <dgm:spPr/>
      <dgm:t>
        <a:bodyPr/>
        <a:lstStyle/>
        <a:p>
          <a:endParaRPr lang="en-US"/>
        </a:p>
      </dgm:t>
    </dgm:pt>
    <dgm:pt modelId="{2B0758F7-95B9-4D50-8A3A-730E3E9F8A00}" type="pres">
      <dgm:prSet presAssocID="{9EC925DF-12ED-4E48-BD99-769744FB67C2}" presName="linearFlow" presStyleCnt="0">
        <dgm:presLayoutVars>
          <dgm:dir/>
          <dgm:resizeHandles val="exact"/>
        </dgm:presLayoutVars>
      </dgm:prSet>
      <dgm:spPr/>
    </dgm:pt>
    <dgm:pt modelId="{E9ACF9D7-DCA4-4A6A-B402-4BD30BEBFBA5}" type="pres">
      <dgm:prSet presAssocID="{2E42D8D0-27AD-4B92-8C6D-A9E20A0C8268}" presName="node" presStyleLbl="node1" presStyleIdx="0" presStyleCnt="2" custScaleX="121459" custScaleY="98405" custLinFactNeighborX="-81748" custLinFactNeighborY="0">
        <dgm:presLayoutVars>
          <dgm:bulletEnabled val="1"/>
        </dgm:presLayoutVars>
      </dgm:prSet>
      <dgm:spPr/>
      <dgm:t>
        <a:bodyPr/>
        <a:lstStyle/>
        <a:p>
          <a:endParaRPr lang="en-US"/>
        </a:p>
      </dgm:t>
    </dgm:pt>
    <dgm:pt modelId="{91F45C9F-1512-45F4-AD55-BB203AD173E6}" type="pres">
      <dgm:prSet presAssocID="{89BB68BD-4095-430B-A773-A979F99A142E}" presName="spacerL" presStyleCnt="0"/>
      <dgm:spPr/>
    </dgm:pt>
    <dgm:pt modelId="{3E214E8A-3CE1-4D33-97E5-9407AACE8C1C}" type="pres">
      <dgm:prSet presAssocID="{89BB68BD-4095-430B-A773-A979F99A142E}" presName="sibTrans" presStyleLbl="sibTrans2D1" presStyleIdx="0" presStyleCnt="1"/>
      <dgm:spPr/>
      <dgm:t>
        <a:bodyPr/>
        <a:lstStyle/>
        <a:p>
          <a:endParaRPr lang="en-US"/>
        </a:p>
      </dgm:t>
    </dgm:pt>
    <dgm:pt modelId="{0584547B-41A8-468C-B1A3-BF025843EB4F}" type="pres">
      <dgm:prSet presAssocID="{89BB68BD-4095-430B-A773-A979F99A142E}" presName="spacerR" presStyleCnt="0"/>
      <dgm:spPr/>
    </dgm:pt>
    <dgm:pt modelId="{BACF1F4E-1DC2-4395-AFCC-BC80885A7AA7}" type="pres">
      <dgm:prSet presAssocID="{8877D877-3CAB-4A8C-950B-2B4FC9F14427}" presName="node" presStyleLbl="node1" presStyleIdx="1" presStyleCnt="2" custScaleX="107359" custScaleY="98314">
        <dgm:presLayoutVars>
          <dgm:bulletEnabled val="1"/>
        </dgm:presLayoutVars>
      </dgm:prSet>
      <dgm:spPr/>
      <dgm:t>
        <a:bodyPr/>
        <a:lstStyle/>
        <a:p>
          <a:endParaRPr lang="en-US"/>
        </a:p>
      </dgm:t>
    </dgm:pt>
  </dgm:ptLst>
  <dgm:cxnLst>
    <dgm:cxn modelId="{7AC8E6EF-D6A6-48C0-8C3F-F0F8C6A269A9}" srcId="{9EC925DF-12ED-4E48-BD99-769744FB67C2}" destId="{8877D877-3CAB-4A8C-950B-2B4FC9F14427}" srcOrd="1" destOrd="0" parTransId="{4057676E-FB0D-440E-87CE-294D288E3414}" sibTransId="{3247082B-8833-44AA-A8D7-BEEB29553FB0}"/>
    <dgm:cxn modelId="{E4C5BB7B-A94F-4E9B-A343-AD1C5D749600}" type="presOf" srcId="{9EC925DF-12ED-4E48-BD99-769744FB67C2}" destId="{2B0758F7-95B9-4D50-8A3A-730E3E9F8A00}" srcOrd="0" destOrd="0" presId="urn:microsoft.com/office/officeart/2005/8/layout/equation1"/>
    <dgm:cxn modelId="{C514C824-B84D-46D9-B280-C9FC887599A8}" type="presOf" srcId="{89BB68BD-4095-430B-A773-A979F99A142E}" destId="{3E214E8A-3CE1-4D33-97E5-9407AACE8C1C}" srcOrd="0" destOrd="0" presId="urn:microsoft.com/office/officeart/2005/8/layout/equation1"/>
    <dgm:cxn modelId="{9AEE51A9-F171-48D2-9864-CB48FA47AEF3}" srcId="{9EC925DF-12ED-4E48-BD99-769744FB67C2}" destId="{2E42D8D0-27AD-4B92-8C6D-A9E20A0C8268}" srcOrd="0" destOrd="0" parTransId="{D09A9E39-8EE2-4BF5-A8C2-45F3EA305FFD}" sibTransId="{89BB68BD-4095-430B-A773-A979F99A142E}"/>
    <dgm:cxn modelId="{BC7DAD72-FEF3-40CC-BC62-1A40FBAF7179}" type="presOf" srcId="{2E42D8D0-27AD-4B92-8C6D-A9E20A0C8268}" destId="{E9ACF9D7-DCA4-4A6A-B402-4BD30BEBFBA5}" srcOrd="0" destOrd="0" presId="urn:microsoft.com/office/officeart/2005/8/layout/equation1"/>
    <dgm:cxn modelId="{C313491A-96D2-4C3C-8F3C-46ACE25C4BDC}" type="presOf" srcId="{8877D877-3CAB-4A8C-950B-2B4FC9F14427}" destId="{BACF1F4E-1DC2-4395-AFCC-BC80885A7AA7}" srcOrd="0" destOrd="0" presId="urn:microsoft.com/office/officeart/2005/8/layout/equation1"/>
    <dgm:cxn modelId="{10A6AD4F-6B8C-421A-806C-54A7EB959263}" type="presParOf" srcId="{2B0758F7-95B9-4D50-8A3A-730E3E9F8A00}" destId="{E9ACF9D7-DCA4-4A6A-B402-4BD30BEBFBA5}" srcOrd="0" destOrd="0" presId="urn:microsoft.com/office/officeart/2005/8/layout/equation1"/>
    <dgm:cxn modelId="{AE4BFE6F-B052-4766-A086-AEAE1E8B0725}" type="presParOf" srcId="{2B0758F7-95B9-4D50-8A3A-730E3E9F8A00}" destId="{91F45C9F-1512-45F4-AD55-BB203AD173E6}" srcOrd="1" destOrd="0" presId="urn:microsoft.com/office/officeart/2005/8/layout/equation1"/>
    <dgm:cxn modelId="{AF1BB3EB-5561-4FF5-B731-0207811F5D6E}" type="presParOf" srcId="{2B0758F7-95B9-4D50-8A3A-730E3E9F8A00}" destId="{3E214E8A-3CE1-4D33-97E5-9407AACE8C1C}" srcOrd="2" destOrd="0" presId="urn:microsoft.com/office/officeart/2005/8/layout/equation1"/>
    <dgm:cxn modelId="{48F909A9-3B20-4C51-9FB4-64378589C3F5}" type="presParOf" srcId="{2B0758F7-95B9-4D50-8A3A-730E3E9F8A00}" destId="{0584547B-41A8-468C-B1A3-BF025843EB4F}" srcOrd="3" destOrd="0" presId="urn:microsoft.com/office/officeart/2005/8/layout/equation1"/>
    <dgm:cxn modelId="{FB841744-F3E6-49CA-B7E3-72E7A616CF5E}" type="presParOf" srcId="{2B0758F7-95B9-4D50-8A3A-730E3E9F8A00}" destId="{BACF1F4E-1DC2-4395-AFCC-BC80885A7AA7}" srcOrd="4" destOrd="0" presId="urn:microsoft.com/office/officeart/2005/8/layout/equation1"/>
  </dgm:cxnLst>
  <dgm:bg>
    <a:solidFill>
      <a:schemeClr val="tx1">
        <a:lumMod val="20000"/>
        <a:lumOff val="80000"/>
      </a:schemeClr>
    </a:solidFill>
  </dgm:bg>
  <dgm:whole/>
  <dgm:extLst>
    <a:ext uri="http://schemas.microsoft.com/office/drawing/2008/diagram">
      <dsp:dataModelExt xmlns:dsp="http://schemas.microsoft.com/office/drawing/2008/diagram" relId="rId14"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9129534-A921-47AB-919B-0A655E830BC6}" type="doc">
      <dgm:prSet loTypeId="urn:microsoft.com/office/officeart/2005/8/layout/hierarchy3" loCatId="relationship" qsTypeId="urn:microsoft.com/office/officeart/2005/8/quickstyle/simple1" qsCatId="simple" csTypeId="urn:microsoft.com/office/officeart/2005/8/colors/accent1_2" csCatId="accent1" phldr="1"/>
      <dgm:spPr/>
      <dgm:t>
        <a:bodyPr/>
        <a:lstStyle/>
        <a:p>
          <a:endParaRPr lang="en-US"/>
        </a:p>
      </dgm:t>
    </dgm:pt>
    <dgm:pt modelId="{348AC8A5-7820-4FD2-AC5C-173FE4643D2A}">
      <dgm:prSet phldrT="[Text]"/>
      <dgm:spPr/>
      <dgm:t>
        <a:bodyPr/>
        <a:lstStyle/>
        <a:p>
          <a:r>
            <a:rPr lang="en-US" dirty="0" smtClean="0"/>
            <a:t>Total low income days</a:t>
          </a:r>
          <a:endParaRPr lang="en-US" dirty="0"/>
        </a:p>
      </dgm:t>
    </dgm:pt>
    <dgm:pt modelId="{67E376DC-7229-4F09-9C2D-F19B116555F0}" type="parTrans" cxnId="{ADCB08F2-924F-4AC0-95EB-A1D1636AE92A}">
      <dgm:prSet/>
      <dgm:spPr/>
      <dgm:t>
        <a:bodyPr/>
        <a:lstStyle/>
        <a:p>
          <a:endParaRPr lang="en-US"/>
        </a:p>
      </dgm:t>
    </dgm:pt>
    <dgm:pt modelId="{176A4686-D21D-457F-A250-F8FC06883C1C}" type="sibTrans" cxnId="{ADCB08F2-924F-4AC0-95EB-A1D1636AE92A}">
      <dgm:prSet/>
      <dgm:spPr/>
      <dgm:t>
        <a:bodyPr/>
        <a:lstStyle/>
        <a:p>
          <a:endParaRPr lang="en-US"/>
        </a:p>
      </dgm:t>
    </dgm:pt>
    <dgm:pt modelId="{5F004DBE-5538-4DB9-960C-9A46609BB397}">
      <dgm:prSet phldrT="[Text]"/>
      <dgm:spPr/>
      <dgm:t>
        <a:bodyPr/>
        <a:lstStyle/>
        <a:p>
          <a:r>
            <a:rPr lang="en-US" dirty="0" smtClean="0"/>
            <a:t>Medicaid days</a:t>
          </a:r>
          <a:endParaRPr lang="en-US" dirty="0"/>
        </a:p>
      </dgm:t>
    </dgm:pt>
    <dgm:pt modelId="{F4905634-1D73-47FE-A566-ABD3AF730A06}" type="parTrans" cxnId="{2D8C57BA-167B-4C89-9811-5B4D9A2AE76B}">
      <dgm:prSet/>
      <dgm:spPr/>
      <dgm:t>
        <a:bodyPr/>
        <a:lstStyle/>
        <a:p>
          <a:endParaRPr lang="en-US"/>
        </a:p>
      </dgm:t>
    </dgm:pt>
    <dgm:pt modelId="{BC527A04-0E2D-41C6-ABB4-9594A5CDAF51}" type="sibTrans" cxnId="{2D8C57BA-167B-4C89-9811-5B4D9A2AE76B}">
      <dgm:prSet/>
      <dgm:spPr/>
      <dgm:t>
        <a:bodyPr/>
        <a:lstStyle/>
        <a:p>
          <a:endParaRPr lang="en-US"/>
        </a:p>
      </dgm:t>
    </dgm:pt>
    <dgm:pt modelId="{DA43844E-A1D5-48BE-80FC-FC3FD0E81008}">
      <dgm:prSet phldrT="[Text]"/>
      <dgm:spPr/>
      <dgm:t>
        <a:bodyPr/>
        <a:lstStyle/>
        <a:p>
          <a:r>
            <a:rPr lang="en-US" dirty="0" smtClean="0"/>
            <a:t>SSI days</a:t>
          </a:r>
          <a:endParaRPr lang="en-US" dirty="0"/>
        </a:p>
      </dgm:t>
    </dgm:pt>
    <dgm:pt modelId="{F9743403-5ACF-4252-AE90-664D38A8B04B}" type="parTrans" cxnId="{610373BD-D422-4E0E-8F18-832E96E1BA28}">
      <dgm:prSet/>
      <dgm:spPr/>
      <dgm:t>
        <a:bodyPr/>
        <a:lstStyle/>
        <a:p>
          <a:endParaRPr lang="en-US"/>
        </a:p>
      </dgm:t>
    </dgm:pt>
    <dgm:pt modelId="{8534B576-E2D5-4096-860F-0AD7683E79E8}" type="sibTrans" cxnId="{610373BD-D422-4E0E-8F18-832E96E1BA28}">
      <dgm:prSet/>
      <dgm:spPr/>
      <dgm:t>
        <a:bodyPr/>
        <a:lstStyle/>
        <a:p>
          <a:endParaRPr lang="en-US"/>
        </a:p>
      </dgm:t>
    </dgm:pt>
    <dgm:pt modelId="{5B55A227-08D0-4419-947B-1646CD8EC665}">
      <dgm:prSet phldrT="[Text]"/>
      <dgm:spPr/>
      <dgm:t>
        <a:bodyPr/>
        <a:lstStyle/>
        <a:p>
          <a:r>
            <a:rPr lang="en-US" dirty="0" smtClean="0"/>
            <a:t>Total uncompensated care costs</a:t>
          </a:r>
          <a:endParaRPr lang="en-US" dirty="0"/>
        </a:p>
      </dgm:t>
    </dgm:pt>
    <dgm:pt modelId="{5A90EA8C-0939-4BE2-81A0-A0C6750988A8}" type="parTrans" cxnId="{6CEB9F4D-43AD-48B4-AE11-00446BC85D88}">
      <dgm:prSet/>
      <dgm:spPr/>
      <dgm:t>
        <a:bodyPr/>
        <a:lstStyle/>
        <a:p>
          <a:endParaRPr lang="en-US"/>
        </a:p>
      </dgm:t>
    </dgm:pt>
    <dgm:pt modelId="{E9840467-AD3D-47E0-B97B-296A8ACDEB06}" type="sibTrans" cxnId="{6CEB9F4D-43AD-48B4-AE11-00446BC85D88}">
      <dgm:prSet/>
      <dgm:spPr/>
      <dgm:t>
        <a:bodyPr/>
        <a:lstStyle/>
        <a:p>
          <a:endParaRPr lang="en-US"/>
        </a:p>
      </dgm:t>
    </dgm:pt>
    <dgm:pt modelId="{A840EC39-1A4B-45A7-B9BA-4CF95A2624C2}">
      <dgm:prSet phldrT="[Text]"/>
      <dgm:spPr/>
      <dgm:t>
        <a:bodyPr/>
        <a:lstStyle/>
        <a:p>
          <a:r>
            <a:rPr lang="en-US" smtClean="0"/>
            <a:t>Charity </a:t>
          </a:r>
          <a:r>
            <a:rPr lang="en-US" dirty="0" smtClean="0"/>
            <a:t>care costs</a:t>
          </a:r>
          <a:endParaRPr lang="en-US" dirty="0"/>
        </a:p>
      </dgm:t>
    </dgm:pt>
    <dgm:pt modelId="{0DE40009-EB25-45EE-A033-34D25DFD76B8}" type="parTrans" cxnId="{734FEFF1-27D6-46D7-B1C7-661C65970191}">
      <dgm:prSet/>
      <dgm:spPr/>
      <dgm:t>
        <a:bodyPr/>
        <a:lstStyle/>
        <a:p>
          <a:endParaRPr lang="en-US"/>
        </a:p>
      </dgm:t>
    </dgm:pt>
    <dgm:pt modelId="{193F8983-EEAC-4B23-8D42-68CF2D57802E}" type="sibTrans" cxnId="{734FEFF1-27D6-46D7-B1C7-661C65970191}">
      <dgm:prSet/>
      <dgm:spPr/>
      <dgm:t>
        <a:bodyPr/>
        <a:lstStyle/>
        <a:p>
          <a:endParaRPr lang="en-US"/>
        </a:p>
      </dgm:t>
    </dgm:pt>
    <dgm:pt modelId="{6A3FE7F7-9BE3-4130-9201-C4AF6D6B4F28}">
      <dgm:prSet phldrT="[Text]"/>
      <dgm:spPr/>
      <dgm:t>
        <a:bodyPr/>
        <a:lstStyle/>
        <a:p>
          <a:r>
            <a:rPr lang="en-US" dirty="0" smtClean="0"/>
            <a:t>Bad debt costs</a:t>
          </a:r>
          <a:endParaRPr lang="en-US" dirty="0"/>
        </a:p>
      </dgm:t>
    </dgm:pt>
    <dgm:pt modelId="{A5F93CB0-CE10-40E9-8720-F3F456946E6A}" type="parTrans" cxnId="{A3D3FE87-D80C-438E-BDAC-4D1B53A347D9}">
      <dgm:prSet/>
      <dgm:spPr/>
      <dgm:t>
        <a:bodyPr/>
        <a:lstStyle/>
        <a:p>
          <a:endParaRPr lang="en-US"/>
        </a:p>
      </dgm:t>
    </dgm:pt>
    <dgm:pt modelId="{9017A103-0024-4AF9-B4F2-7A0BF8144590}" type="sibTrans" cxnId="{A3D3FE87-D80C-438E-BDAC-4D1B53A347D9}">
      <dgm:prSet/>
      <dgm:spPr/>
      <dgm:t>
        <a:bodyPr/>
        <a:lstStyle/>
        <a:p>
          <a:endParaRPr lang="en-US"/>
        </a:p>
      </dgm:t>
    </dgm:pt>
    <dgm:pt modelId="{E4C4587C-25D5-4B7F-9299-BF41AFC72C02}" type="pres">
      <dgm:prSet presAssocID="{D9129534-A921-47AB-919B-0A655E830BC6}" presName="diagram" presStyleCnt="0">
        <dgm:presLayoutVars>
          <dgm:chPref val="1"/>
          <dgm:dir/>
          <dgm:animOne val="branch"/>
          <dgm:animLvl val="lvl"/>
          <dgm:resizeHandles/>
        </dgm:presLayoutVars>
      </dgm:prSet>
      <dgm:spPr/>
      <dgm:t>
        <a:bodyPr/>
        <a:lstStyle/>
        <a:p>
          <a:endParaRPr lang="en-US"/>
        </a:p>
      </dgm:t>
    </dgm:pt>
    <dgm:pt modelId="{FD1ED1DD-93A4-4488-95E7-B91F9D734164}" type="pres">
      <dgm:prSet presAssocID="{348AC8A5-7820-4FD2-AC5C-173FE4643D2A}" presName="root" presStyleCnt="0"/>
      <dgm:spPr/>
    </dgm:pt>
    <dgm:pt modelId="{6F87F119-C794-4F6B-B642-0266ED14E1DC}" type="pres">
      <dgm:prSet presAssocID="{348AC8A5-7820-4FD2-AC5C-173FE4643D2A}" presName="rootComposite" presStyleCnt="0"/>
      <dgm:spPr/>
    </dgm:pt>
    <dgm:pt modelId="{E893805C-4290-4025-AB55-F56392E5AC9D}" type="pres">
      <dgm:prSet presAssocID="{348AC8A5-7820-4FD2-AC5C-173FE4643D2A}" presName="rootText" presStyleLbl="node1" presStyleIdx="0" presStyleCnt="2"/>
      <dgm:spPr/>
      <dgm:t>
        <a:bodyPr/>
        <a:lstStyle/>
        <a:p>
          <a:endParaRPr lang="en-US"/>
        </a:p>
      </dgm:t>
    </dgm:pt>
    <dgm:pt modelId="{19071A6E-34A7-46D2-AFDA-94A06607F4E2}" type="pres">
      <dgm:prSet presAssocID="{348AC8A5-7820-4FD2-AC5C-173FE4643D2A}" presName="rootConnector" presStyleLbl="node1" presStyleIdx="0" presStyleCnt="2"/>
      <dgm:spPr/>
      <dgm:t>
        <a:bodyPr/>
        <a:lstStyle/>
        <a:p>
          <a:endParaRPr lang="en-US"/>
        </a:p>
      </dgm:t>
    </dgm:pt>
    <dgm:pt modelId="{6F4DCC22-591D-4732-9937-006C27A47EE0}" type="pres">
      <dgm:prSet presAssocID="{348AC8A5-7820-4FD2-AC5C-173FE4643D2A}" presName="childShape" presStyleCnt="0"/>
      <dgm:spPr/>
    </dgm:pt>
    <dgm:pt modelId="{B14D07DF-1AEA-4A40-8046-3B98E530ABC1}" type="pres">
      <dgm:prSet presAssocID="{F4905634-1D73-47FE-A566-ABD3AF730A06}" presName="Name13" presStyleLbl="parChTrans1D2" presStyleIdx="0" presStyleCnt="4"/>
      <dgm:spPr/>
      <dgm:t>
        <a:bodyPr/>
        <a:lstStyle/>
        <a:p>
          <a:endParaRPr lang="en-US"/>
        </a:p>
      </dgm:t>
    </dgm:pt>
    <dgm:pt modelId="{49508D36-4B49-4464-BD70-3F6DBD9E4D94}" type="pres">
      <dgm:prSet presAssocID="{5F004DBE-5538-4DB9-960C-9A46609BB397}" presName="childText" presStyleLbl="bgAcc1" presStyleIdx="0" presStyleCnt="4">
        <dgm:presLayoutVars>
          <dgm:bulletEnabled val="1"/>
        </dgm:presLayoutVars>
      </dgm:prSet>
      <dgm:spPr/>
      <dgm:t>
        <a:bodyPr/>
        <a:lstStyle/>
        <a:p>
          <a:endParaRPr lang="en-US"/>
        </a:p>
      </dgm:t>
    </dgm:pt>
    <dgm:pt modelId="{48BC73E0-7EF3-4A17-ADE5-A27D87847911}" type="pres">
      <dgm:prSet presAssocID="{F9743403-5ACF-4252-AE90-664D38A8B04B}" presName="Name13" presStyleLbl="parChTrans1D2" presStyleIdx="1" presStyleCnt="4"/>
      <dgm:spPr/>
      <dgm:t>
        <a:bodyPr/>
        <a:lstStyle/>
        <a:p>
          <a:endParaRPr lang="en-US"/>
        </a:p>
      </dgm:t>
    </dgm:pt>
    <dgm:pt modelId="{4B17C407-D252-4EB3-B685-D1784507D9F3}" type="pres">
      <dgm:prSet presAssocID="{DA43844E-A1D5-48BE-80FC-FC3FD0E81008}" presName="childText" presStyleLbl="bgAcc1" presStyleIdx="1" presStyleCnt="4">
        <dgm:presLayoutVars>
          <dgm:bulletEnabled val="1"/>
        </dgm:presLayoutVars>
      </dgm:prSet>
      <dgm:spPr/>
      <dgm:t>
        <a:bodyPr/>
        <a:lstStyle/>
        <a:p>
          <a:endParaRPr lang="en-US"/>
        </a:p>
      </dgm:t>
    </dgm:pt>
    <dgm:pt modelId="{39F21EFF-4C09-4370-974C-9FF78D22DAE2}" type="pres">
      <dgm:prSet presAssocID="{5B55A227-08D0-4419-947B-1646CD8EC665}" presName="root" presStyleCnt="0"/>
      <dgm:spPr/>
    </dgm:pt>
    <dgm:pt modelId="{8EA76318-3726-44AA-BC71-5D6C60AB8F9A}" type="pres">
      <dgm:prSet presAssocID="{5B55A227-08D0-4419-947B-1646CD8EC665}" presName="rootComposite" presStyleCnt="0"/>
      <dgm:spPr/>
    </dgm:pt>
    <dgm:pt modelId="{DC9B4BFF-2FBE-46DE-8EC6-2A989BD44278}" type="pres">
      <dgm:prSet presAssocID="{5B55A227-08D0-4419-947B-1646CD8EC665}" presName="rootText" presStyleLbl="node1" presStyleIdx="1" presStyleCnt="2" custLinFactNeighborX="424" custLinFactNeighborY="-43"/>
      <dgm:spPr/>
      <dgm:t>
        <a:bodyPr/>
        <a:lstStyle/>
        <a:p>
          <a:endParaRPr lang="en-US"/>
        </a:p>
      </dgm:t>
    </dgm:pt>
    <dgm:pt modelId="{B6401DFE-B70B-4503-B5E2-EBBC4FA6B7F6}" type="pres">
      <dgm:prSet presAssocID="{5B55A227-08D0-4419-947B-1646CD8EC665}" presName="rootConnector" presStyleLbl="node1" presStyleIdx="1" presStyleCnt="2"/>
      <dgm:spPr/>
      <dgm:t>
        <a:bodyPr/>
        <a:lstStyle/>
        <a:p>
          <a:endParaRPr lang="en-US"/>
        </a:p>
      </dgm:t>
    </dgm:pt>
    <dgm:pt modelId="{9246EF7F-2506-4D1A-8518-0FEFA120EF3D}" type="pres">
      <dgm:prSet presAssocID="{5B55A227-08D0-4419-947B-1646CD8EC665}" presName="childShape" presStyleCnt="0"/>
      <dgm:spPr/>
    </dgm:pt>
    <dgm:pt modelId="{5784EDF3-9B96-481C-A016-7EF3D1DF97D2}" type="pres">
      <dgm:prSet presAssocID="{0DE40009-EB25-45EE-A033-34D25DFD76B8}" presName="Name13" presStyleLbl="parChTrans1D2" presStyleIdx="2" presStyleCnt="4"/>
      <dgm:spPr/>
      <dgm:t>
        <a:bodyPr/>
        <a:lstStyle/>
        <a:p>
          <a:endParaRPr lang="en-US"/>
        </a:p>
      </dgm:t>
    </dgm:pt>
    <dgm:pt modelId="{DC214046-880B-4743-9ACF-907E0522D827}" type="pres">
      <dgm:prSet presAssocID="{A840EC39-1A4B-45A7-B9BA-4CF95A2624C2}" presName="childText" presStyleLbl="bgAcc1" presStyleIdx="2" presStyleCnt="4">
        <dgm:presLayoutVars>
          <dgm:bulletEnabled val="1"/>
        </dgm:presLayoutVars>
      </dgm:prSet>
      <dgm:spPr/>
      <dgm:t>
        <a:bodyPr/>
        <a:lstStyle/>
        <a:p>
          <a:endParaRPr lang="en-US"/>
        </a:p>
      </dgm:t>
    </dgm:pt>
    <dgm:pt modelId="{F0F092FC-822C-4AB8-905B-990F97F722F6}" type="pres">
      <dgm:prSet presAssocID="{A5F93CB0-CE10-40E9-8720-F3F456946E6A}" presName="Name13" presStyleLbl="parChTrans1D2" presStyleIdx="3" presStyleCnt="4"/>
      <dgm:spPr/>
      <dgm:t>
        <a:bodyPr/>
        <a:lstStyle/>
        <a:p>
          <a:endParaRPr lang="en-US"/>
        </a:p>
      </dgm:t>
    </dgm:pt>
    <dgm:pt modelId="{B266E321-7FF3-45A5-80C6-912B884EE520}" type="pres">
      <dgm:prSet presAssocID="{6A3FE7F7-9BE3-4130-9201-C4AF6D6B4F28}" presName="childText" presStyleLbl="bgAcc1" presStyleIdx="3" presStyleCnt="4">
        <dgm:presLayoutVars>
          <dgm:bulletEnabled val="1"/>
        </dgm:presLayoutVars>
      </dgm:prSet>
      <dgm:spPr/>
      <dgm:t>
        <a:bodyPr/>
        <a:lstStyle/>
        <a:p>
          <a:endParaRPr lang="en-US"/>
        </a:p>
      </dgm:t>
    </dgm:pt>
  </dgm:ptLst>
  <dgm:cxnLst>
    <dgm:cxn modelId="{AF989EF8-91F9-4137-B16B-44E8CC48A133}" type="presOf" srcId="{A840EC39-1A4B-45A7-B9BA-4CF95A2624C2}" destId="{DC214046-880B-4743-9ACF-907E0522D827}" srcOrd="0" destOrd="0" presId="urn:microsoft.com/office/officeart/2005/8/layout/hierarchy3"/>
    <dgm:cxn modelId="{55BD6D8E-B9E3-4F70-AB9C-F04EDAC41054}" type="presOf" srcId="{0DE40009-EB25-45EE-A033-34D25DFD76B8}" destId="{5784EDF3-9B96-481C-A016-7EF3D1DF97D2}" srcOrd="0" destOrd="0" presId="urn:microsoft.com/office/officeart/2005/8/layout/hierarchy3"/>
    <dgm:cxn modelId="{5CFF5B49-2418-4314-822E-5F48FD97C941}" type="presOf" srcId="{F9743403-5ACF-4252-AE90-664D38A8B04B}" destId="{48BC73E0-7EF3-4A17-ADE5-A27D87847911}" srcOrd="0" destOrd="0" presId="urn:microsoft.com/office/officeart/2005/8/layout/hierarchy3"/>
    <dgm:cxn modelId="{6CEB9F4D-43AD-48B4-AE11-00446BC85D88}" srcId="{D9129534-A921-47AB-919B-0A655E830BC6}" destId="{5B55A227-08D0-4419-947B-1646CD8EC665}" srcOrd="1" destOrd="0" parTransId="{5A90EA8C-0939-4BE2-81A0-A0C6750988A8}" sibTransId="{E9840467-AD3D-47E0-B97B-296A8ACDEB06}"/>
    <dgm:cxn modelId="{C314EDC7-3A88-4776-B332-1ADD44EC8246}" type="presOf" srcId="{348AC8A5-7820-4FD2-AC5C-173FE4643D2A}" destId="{19071A6E-34A7-46D2-AFDA-94A06607F4E2}" srcOrd="1" destOrd="0" presId="urn:microsoft.com/office/officeart/2005/8/layout/hierarchy3"/>
    <dgm:cxn modelId="{70F20171-F517-43A4-BDC8-9AB01C047BA9}" type="presOf" srcId="{DA43844E-A1D5-48BE-80FC-FC3FD0E81008}" destId="{4B17C407-D252-4EB3-B685-D1784507D9F3}" srcOrd="0" destOrd="0" presId="urn:microsoft.com/office/officeart/2005/8/layout/hierarchy3"/>
    <dgm:cxn modelId="{95DBDB23-FBEF-484B-908E-3F49111D90D0}" type="presOf" srcId="{D9129534-A921-47AB-919B-0A655E830BC6}" destId="{E4C4587C-25D5-4B7F-9299-BF41AFC72C02}" srcOrd="0" destOrd="0" presId="urn:microsoft.com/office/officeart/2005/8/layout/hierarchy3"/>
    <dgm:cxn modelId="{610373BD-D422-4E0E-8F18-832E96E1BA28}" srcId="{348AC8A5-7820-4FD2-AC5C-173FE4643D2A}" destId="{DA43844E-A1D5-48BE-80FC-FC3FD0E81008}" srcOrd="1" destOrd="0" parTransId="{F9743403-5ACF-4252-AE90-664D38A8B04B}" sibTransId="{8534B576-E2D5-4096-860F-0AD7683E79E8}"/>
    <dgm:cxn modelId="{476FB951-84BF-4E0F-96A9-FE0D7743047A}" type="presOf" srcId="{A5F93CB0-CE10-40E9-8720-F3F456946E6A}" destId="{F0F092FC-822C-4AB8-905B-990F97F722F6}" srcOrd="0" destOrd="0" presId="urn:microsoft.com/office/officeart/2005/8/layout/hierarchy3"/>
    <dgm:cxn modelId="{734FEFF1-27D6-46D7-B1C7-661C65970191}" srcId="{5B55A227-08D0-4419-947B-1646CD8EC665}" destId="{A840EC39-1A4B-45A7-B9BA-4CF95A2624C2}" srcOrd="0" destOrd="0" parTransId="{0DE40009-EB25-45EE-A033-34D25DFD76B8}" sibTransId="{193F8983-EEAC-4B23-8D42-68CF2D57802E}"/>
    <dgm:cxn modelId="{B4367B1E-1A78-412F-9A9B-E7E3D3241DD4}" type="presOf" srcId="{348AC8A5-7820-4FD2-AC5C-173FE4643D2A}" destId="{E893805C-4290-4025-AB55-F56392E5AC9D}" srcOrd="0" destOrd="0" presId="urn:microsoft.com/office/officeart/2005/8/layout/hierarchy3"/>
    <dgm:cxn modelId="{56EF1DF4-D015-4265-A406-3E3C5B4F9E3A}" type="presOf" srcId="{5B55A227-08D0-4419-947B-1646CD8EC665}" destId="{DC9B4BFF-2FBE-46DE-8EC6-2A989BD44278}" srcOrd="0" destOrd="0" presId="urn:microsoft.com/office/officeart/2005/8/layout/hierarchy3"/>
    <dgm:cxn modelId="{A3D3FE87-D80C-438E-BDAC-4D1B53A347D9}" srcId="{5B55A227-08D0-4419-947B-1646CD8EC665}" destId="{6A3FE7F7-9BE3-4130-9201-C4AF6D6B4F28}" srcOrd="1" destOrd="0" parTransId="{A5F93CB0-CE10-40E9-8720-F3F456946E6A}" sibTransId="{9017A103-0024-4AF9-B4F2-7A0BF8144590}"/>
    <dgm:cxn modelId="{7DD49BE9-1FE9-4DDE-879A-CBEC1DD330FE}" type="presOf" srcId="{5F004DBE-5538-4DB9-960C-9A46609BB397}" destId="{49508D36-4B49-4464-BD70-3F6DBD9E4D94}" srcOrd="0" destOrd="0" presId="urn:microsoft.com/office/officeart/2005/8/layout/hierarchy3"/>
    <dgm:cxn modelId="{8B4FD254-2EB9-459D-AB13-70583F907CF8}" type="presOf" srcId="{F4905634-1D73-47FE-A566-ABD3AF730A06}" destId="{B14D07DF-1AEA-4A40-8046-3B98E530ABC1}" srcOrd="0" destOrd="0" presId="urn:microsoft.com/office/officeart/2005/8/layout/hierarchy3"/>
    <dgm:cxn modelId="{203FB1D9-0FCE-415C-9C60-D6772894A4CB}" type="presOf" srcId="{5B55A227-08D0-4419-947B-1646CD8EC665}" destId="{B6401DFE-B70B-4503-B5E2-EBBC4FA6B7F6}" srcOrd="1" destOrd="0" presId="urn:microsoft.com/office/officeart/2005/8/layout/hierarchy3"/>
    <dgm:cxn modelId="{2D8C57BA-167B-4C89-9811-5B4D9A2AE76B}" srcId="{348AC8A5-7820-4FD2-AC5C-173FE4643D2A}" destId="{5F004DBE-5538-4DB9-960C-9A46609BB397}" srcOrd="0" destOrd="0" parTransId="{F4905634-1D73-47FE-A566-ABD3AF730A06}" sibTransId="{BC527A04-0E2D-41C6-ABB4-9594A5CDAF51}"/>
    <dgm:cxn modelId="{F7969EB8-23A7-4388-82D9-FF3943F3320C}" type="presOf" srcId="{6A3FE7F7-9BE3-4130-9201-C4AF6D6B4F28}" destId="{B266E321-7FF3-45A5-80C6-912B884EE520}" srcOrd="0" destOrd="0" presId="urn:microsoft.com/office/officeart/2005/8/layout/hierarchy3"/>
    <dgm:cxn modelId="{ADCB08F2-924F-4AC0-95EB-A1D1636AE92A}" srcId="{D9129534-A921-47AB-919B-0A655E830BC6}" destId="{348AC8A5-7820-4FD2-AC5C-173FE4643D2A}" srcOrd="0" destOrd="0" parTransId="{67E376DC-7229-4F09-9C2D-F19B116555F0}" sibTransId="{176A4686-D21D-457F-A250-F8FC06883C1C}"/>
    <dgm:cxn modelId="{F7091251-4F77-432F-9AA9-63ADFBB34484}" type="presParOf" srcId="{E4C4587C-25D5-4B7F-9299-BF41AFC72C02}" destId="{FD1ED1DD-93A4-4488-95E7-B91F9D734164}" srcOrd="0" destOrd="0" presId="urn:microsoft.com/office/officeart/2005/8/layout/hierarchy3"/>
    <dgm:cxn modelId="{DE2A30BF-90BD-4E94-9F3E-29689BB849AD}" type="presParOf" srcId="{FD1ED1DD-93A4-4488-95E7-B91F9D734164}" destId="{6F87F119-C794-4F6B-B642-0266ED14E1DC}" srcOrd="0" destOrd="0" presId="urn:microsoft.com/office/officeart/2005/8/layout/hierarchy3"/>
    <dgm:cxn modelId="{3CF96430-1C11-471E-8C02-0E9B76944B63}" type="presParOf" srcId="{6F87F119-C794-4F6B-B642-0266ED14E1DC}" destId="{E893805C-4290-4025-AB55-F56392E5AC9D}" srcOrd="0" destOrd="0" presId="urn:microsoft.com/office/officeart/2005/8/layout/hierarchy3"/>
    <dgm:cxn modelId="{7E28AF20-B3FE-437A-AE83-537124BE840E}" type="presParOf" srcId="{6F87F119-C794-4F6B-B642-0266ED14E1DC}" destId="{19071A6E-34A7-46D2-AFDA-94A06607F4E2}" srcOrd="1" destOrd="0" presId="urn:microsoft.com/office/officeart/2005/8/layout/hierarchy3"/>
    <dgm:cxn modelId="{E865E846-0839-4131-A2E2-80BCFE7C8F0E}" type="presParOf" srcId="{FD1ED1DD-93A4-4488-95E7-B91F9D734164}" destId="{6F4DCC22-591D-4732-9937-006C27A47EE0}" srcOrd="1" destOrd="0" presId="urn:microsoft.com/office/officeart/2005/8/layout/hierarchy3"/>
    <dgm:cxn modelId="{5C7066D3-CA60-4F91-935B-B3A6FAB9EE22}" type="presParOf" srcId="{6F4DCC22-591D-4732-9937-006C27A47EE0}" destId="{B14D07DF-1AEA-4A40-8046-3B98E530ABC1}" srcOrd="0" destOrd="0" presId="urn:microsoft.com/office/officeart/2005/8/layout/hierarchy3"/>
    <dgm:cxn modelId="{064F3446-5226-473A-AB40-B2FFCCD17FBA}" type="presParOf" srcId="{6F4DCC22-591D-4732-9937-006C27A47EE0}" destId="{49508D36-4B49-4464-BD70-3F6DBD9E4D94}" srcOrd="1" destOrd="0" presId="urn:microsoft.com/office/officeart/2005/8/layout/hierarchy3"/>
    <dgm:cxn modelId="{C3A4519C-1E46-47A5-9AFD-D4ABDA47AE44}" type="presParOf" srcId="{6F4DCC22-591D-4732-9937-006C27A47EE0}" destId="{48BC73E0-7EF3-4A17-ADE5-A27D87847911}" srcOrd="2" destOrd="0" presId="urn:microsoft.com/office/officeart/2005/8/layout/hierarchy3"/>
    <dgm:cxn modelId="{EAE43F69-2D02-410E-86BA-0AEA04D6323E}" type="presParOf" srcId="{6F4DCC22-591D-4732-9937-006C27A47EE0}" destId="{4B17C407-D252-4EB3-B685-D1784507D9F3}" srcOrd="3" destOrd="0" presId="urn:microsoft.com/office/officeart/2005/8/layout/hierarchy3"/>
    <dgm:cxn modelId="{309CC0AD-F989-42EB-8850-853F94FD7F7B}" type="presParOf" srcId="{E4C4587C-25D5-4B7F-9299-BF41AFC72C02}" destId="{39F21EFF-4C09-4370-974C-9FF78D22DAE2}" srcOrd="1" destOrd="0" presId="urn:microsoft.com/office/officeart/2005/8/layout/hierarchy3"/>
    <dgm:cxn modelId="{5C3C6868-0E88-4160-8A7F-8F6328BFF6EA}" type="presParOf" srcId="{39F21EFF-4C09-4370-974C-9FF78D22DAE2}" destId="{8EA76318-3726-44AA-BC71-5D6C60AB8F9A}" srcOrd="0" destOrd="0" presId="urn:microsoft.com/office/officeart/2005/8/layout/hierarchy3"/>
    <dgm:cxn modelId="{690E1341-C420-4177-9355-67B5981DC1AB}" type="presParOf" srcId="{8EA76318-3726-44AA-BC71-5D6C60AB8F9A}" destId="{DC9B4BFF-2FBE-46DE-8EC6-2A989BD44278}" srcOrd="0" destOrd="0" presId="urn:microsoft.com/office/officeart/2005/8/layout/hierarchy3"/>
    <dgm:cxn modelId="{CA168A1B-7E71-4287-85FF-962BF81B8632}" type="presParOf" srcId="{8EA76318-3726-44AA-BC71-5D6C60AB8F9A}" destId="{B6401DFE-B70B-4503-B5E2-EBBC4FA6B7F6}" srcOrd="1" destOrd="0" presId="urn:microsoft.com/office/officeart/2005/8/layout/hierarchy3"/>
    <dgm:cxn modelId="{316EE91B-8E90-4383-BC01-4E27A8B05F14}" type="presParOf" srcId="{39F21EFF-4C09-4370-974C-9FF78D22DAE2}" destId="{9246EF7F-2506-4D1A-8518-0FEFA120EF3D}" srcOrd="1" destOrd="0" presId="urn:microsoft.com/office/officeart/2005/8/layout/hierarchy3"/>
    <dgm:cxn modelId="{25E2A78D-1513-4381-A96B-8141E2D90C76}" type="presParOf" srcId="{9246EF7F-2506-4D1A-8518-0FEFA120EF3D}" destId="{5784EDF3-9B96-481C-A016-7EF3D1DF97D2}" srcOrd="0" destOrd="0" presId="urn:microsoft.com/office/officeart/2005/8/layout/hierarchy3"/>
    <dgm:cxn modelId="{571AE6FD-9122-4C2F-B9EA-34F983848E72}" type="presParOf" srcId="{9246EF7F-2506-4D1A-8518-0FEFA120EF3D}" destId="{DC214046-880B-4743-9ACF-907E0522D827}" srcOrd="1" destOrd="0" presId="urn:microsoft.com/office/officeart/2005/8/layout/hierarchy3"/>
    <dgm:cxn modelId="{415C53C2-87C9-44EE-8E89-FAE3F9E7C63E}" type="presParOf" srcId="{9246EF7F-2506-4D1A-8518-0FEFA120EF3D}" destId="{F0F092FC-822C-4AB8-905B-990F97F722F6}" srcOrd="2" destOrd="0" presId="urn:microsoft.com/office/officeart/2005/8/layout/hierarchy3"/>
    <dgm:cxn modelId="{60B9A79E-39F6-4C03-B5D8-5585AFF3FEF4}" type="presParOf" srcId="{9246EF7F-2506-4D1A-8518-0FEFA120EF3D}" destId="{B266E321-7FF3-45A5-80C6-912B884EE520}"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10.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14.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1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6.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6.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0.04615</cdr:x>
      <cdr:y>0.88451</cdr:y>
    </cdr:from>
    <cdr:to>
      <cdr:x>0.98745</cdr:x>
      <cdr:y>1</cdr:y>
    </cdr:to>
    <cdr:sp macro="" textlink="">
      <cdr:nvSpPr>
        <cdr:cNvPr id="2" name="TextBox 1"/>
        <cdr:cNvSpPr txBox="1"/>
      </cdr:nvSpPr>
      <cdr:spPr>
        <a:xfrm xmlns:a="http://schemas.openxmlformats.org/drawingml/2006/main">
          <a:off x="316150" y="4563157"/>
          <a:ext cx="6448253" cy="59580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000" dirty="0" smtClean="0"/>
            <a:t>Source: FY 2017 IPPS Proposed Rule Federal Register, Page 25307. (The Federal Register copy includes errors in the calculation of penalized hospitals by teaching status – corrected in the chart). This is a preliminary estimate </a:t>
          </a:r>
          <a:endParaRPr lang="en-US" sz="1000" dirty="0"/>
        </a:p>
      </cdr:txBody>
    </cdr:sp>
  </cdr:relSizeAnchor>
  <cdr:relSizeAnchor xmlns:cdr="http://schemas.openxmlformats.org/drawingml/2006/chartDrawing">
    <cdr:from>
      <cdr:x>0.89545</cdr:x>
      <cdr:y>0.43156</cdr:y>
    </cdr:from>
    <cdr:to>
      <cdr:x>0.96849</cdr:x>
      <cdr:y>0.55711</cdr:y>
    </cdr:to>
    <cdr:sp macro="" textlink="">
      <cdr:nvSpPr>
        <cdr:cNvPr id="8" name="TextBox 7"/>
        <cdr:cNvSpPr txBox="1"/>
      </cdr:nvSpPr>
      <cdr:spPr>
        <a:xfrm xmlns:a="http://schemas.openxmlformats.org/drawingml/2006/main">
          <a:off x="5955020" y="2226386"/>
          <a:ext cx="485775" cy="6477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10050" name="Rectangle 2"/>
          <p:cNvSpPr>
            <a:spLocks noGrp="1" noChangeArrowheads="1"/>
          </p:cNvSpPr>
          <p:nvPr>
            <p:ph type="hdr" sz="quarter"/>
          </p:nvPr>
        </p:nvSpPr>
        <p:spPr bwMode="auto">
          <a:xfrm>
            <a:off x="1" y="-14288"/>
            <a:ext cx="188238" cy="278754"/>
          </a:xfrm>
          <a:prstGeom prst="rect">
            <a:avLst/>
          </a:prstGeom>
          <a:noFill/>
          <a:ln w="9525">
            <a:noFill/>
            <a:miter lim="800000"/>
            <a:headEnd/>
            <a:tailEnd/>
          </a:ln>
          <a:effectLst/>
        </p:spPr>
        <p:txBody>
          <a:bodyPr vert="horz" wrap="none" lIns="93177" tIns="46589" rIns="93177" bIns="46589" numCol="1" anchor="t" anchorCtr="0" compatLnSpc="1">
            <a:prstTxWarp prst="textNoShape">
              <a:avLst/>
            </a:prstTxWarp>
            <a:spAutoFit/>
          </a:bodyPr>
          <a:lstStyle>
            <a:lvl1pPr defTabSz="931863">
              <a:defRPr sz="1200" b="0">
                <a:solidFill>
                  <a:srgbClr val="474747"/>
                </a:solidFill>
              </a:defRPr>
            </a:lvl1pPr>
          </a:lstStyle>
          <a:p>
            <a:endParaRPr lang="en-US" dirty="0"/>
          </a:p>
        </p:txBody>
      </p:sp>
      <p:sp>
        <p:nvSpPr>
          <p:cNvPr id="1410051" name="Rectangle 3"/>
          <p:cNvSpPr>
            <a:spLocks noGrp="1" noChangeArrowheads="1"/>
          </p:cNvSpPr>
          <p:nvPr>
            <p:ph type="dt" sz="quarter" idx="1"/>
          </p:nvPr>
        </p:nvSpPr>
        <p:spPr bwMode="auto">
          <a:xfrm>
            <a:off x="6822162" y="-14288"/>
            <a:ext cx="188238" cy="278754"/>
          </a:xfrm>
          <a:prstGeom prst="rect">
            <a:avLst/>
          </a:prstGeom>
          <a:noFill/>
          <a:ln w="9525">
            <a:noFill/>
            <a:miter lim="800000"/>
            <a:headEnd/>
            <a:tailEnd/>
          </a:ln>
          <a:effectLst/>
        </p:spPr>
        <p:txBody>
          <a:bodyPr vert="horz" wrap="none" lIns="93177" tIns="46589" rIns="93177" bIns="46589" numCol="1" anchor="t" anchorCtr="0" compatLnSpc="1">
            <a:prstTxWarp prst="textNoShape">
              <a:avLst/>
            </a:prstTxWarp>
            <a:spAutoFit/>
          </a:bodyPr>
          <a:lstStyle>
            <a:lvl1pPr algn="r" defTabSz="931863">
              <a:defRPr sz="1200" b="0">
                <a:solidFill>
                  <a:srgbClr val="474747"/>
                </a:solidFill>
              </a:defRPr>
            </a:lvl1pPr>
          </a:lstStyle>
          <a:p>
            <a:endParaRPr lang="en-US" dirty="0"/>
          </a:p>
        </p:txBody>
      </p:sp>
      <p:sp>
        <p:nvSpPr>
          <p:cNvPr id="1410053" name="Rectangle 5"/>
          <p:cNvSpPr>
            <a:spLocks noGrp="1" noChangeArrowheads="1"/>
          </p:cNvSpPr>
          <p:nvPr>
            <p:ph type="sldNum" sz="quarter" idx="3"/>
          </p:nvPr>
        </p:nvSpPr>
        <p:spPr bwMode="auto">
          <a:xfrm>
            <a:off x="6634675" y="9017647"/>
            <a:ext cx="375725" cy="278754"/>
          </a:xfrm>
          <a:prstGeom prst="rect">
            <a:avLst/>
          </a:prstGeom>
          <a:noFill/>
          <a:ln w="9525">
            <a:noFill/>
            <a:miter lim="800000"/>
            <a:headEnd/>
            <a:tailEnd/>
          </a:ln>
          <a:effectLst/>
        </p:spPr>
        <p:txBody>
          <a:bodyPr vert="horz" wrap="none" lIns="93177" tIns="46589" rIns="93177" bIns="46589" numCol="1" anchor="b" anchorCtr="0" compatLnSpc="1">
            <a:prstTxWarp prst="textNoShape">
              <a:avLst/>
            </a:prstTxWarp>
            <a:spAutoFit/>
          </a:bodyPr>
          <a:lstStyle>
            <a:lvl1pPr algn="r" defTabSz="931863">
              <a:defRPr sz="1200" b="0">
                <a:solidFill>
                  <a:srgbClr val="474747"/>
                </a:solidFill>
              </a:defRPr>
            </a:lvl1pPr>
          </a:lstStyle>
          <a:p>
            <a:fld id="{E9BF1EA9-1DE5-4D0D-9DC9-5C92465C2818}" type="slidenum">
              <a:rPr lang="en-US"/>
              <a:pPr/>
              <a:t>‹#›</a:t>
            </a:fld>
            <a:endParaRPr lang="en-US" dirty="0"/>
          </a:p>
        </p:txBody>
      </p:sp>
    </p:spTree>
    <p:extLst>
      <p:ext uri="{BB962C8B-B14F-4D97-AF65-F5344CB8AC3E}">
        <p14:creationId xmlns:p14="http://schemas.microsoft.com/office/powerpoint/2010/main" val="9939919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8850" name="Rectangle 2"/>
          <p:cNvSpPr>
            <a:spLocks noGrp="1" noChangeArrowheads="1"/>
          </p:cNvSpPr>
          <p:nvPr>
            <p:ph type="hdr" sz="quarter"/>
          </p:nvPr>
        </p:nvSpPr>
        <p:spPr bwMode="auto">
          <a:xfrm>
            <a:off x="0" y="0"/>
            <a:ext cx="3037840"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b="0">
                <a:solidFill>
                  <a:srgbClr val="000052"/>
                </a:solidFill>
              </a:defRPr>
            </a:lvl1pPr>
          </a:lstStyle>
          <a:p>
            <a:endParaRPr lang="en-US" dirty="0"/>
          </a:p>
        </p:txBody>
      </p:sp>
      <p:sp>
        <p:nvSpPr>
          <p:cNvPr id="78851" name="Rectangle 3"/>
          <p:cNvSpPr>
            <a:spLocks noGrp="1" noChangeArrowheads="1"/>
          </p:cNvSpPr>
          <p:nvPr>
            <p:ph type="dt" idx="1"/>
          </p:nvPr>
        </p:nvSpPr>
        <p:spPr bwMode="auto">
          <a:xfrm>
            <a:off x="3972560" y="0"/>
            <a:ext cx="3037840"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b="0">
                <a:solidFill>
                  <a:srgbClr val="000052"/>
                </a:solidFill>
              </a:defRPr>
            </a:lvl1pPr>
          </a:lstStyle>
          <a:p>
            <a:endParaRPr lang="en-US" dirty="0"/>
          </a:p>
        </p:txBody>
      </p:sp>
      <p:sp>
        <p:nvSpPr>
          <p:cNvPr id="78852"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p:spPr>
      </p:sp>
      <p:sp>
        <p:nvSpPr>
          <p:cNvPr id="78853" name="Rectangle 5"/>
          <p:cNvSpPr>
            <a:spLocks noGrp="1" noChangeArrowheads="1"/>
          </p:cNvSpPr>
          <p:nvPr>
            <p:ph type="body" sz="quarter" idx="3"/>
          </p:nvPr>
        </p:nvSpPr>
        <p:spPr bwMode="auto">
          <a:xfrm>
            <a:off x="934720" y="4416426"/>
            <a:ext cx="514096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8855" name="Rectangle 7"/>
          <p:cNvSpPr>
            <a:spLocks noGrp="1" noChangeArrowheads="1"/>
          </p:cNvSpPr>
          <p:nvPr>
            <p:ph type="sldNum" sz="quarter" idx="5"/>
          </p:nvPr>
        </p:nvSpPr>
        <p:spPr bwMode="auto">
          <a:xfrm>
            <a:off x="3972560" y="8831264"/>
            <a:ext cx="3037840"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b="0">
                <a:solidFill>
                  <a:srgbClr val="000052"/>
                </a:solidFill>
              </a:defRPr>
            </a:lvl1pPr>
          </a:lstStyle>
          <a:p>
            <a:fld id="{AE825233-37C7-4EA0-914D-215BCF8766FC}" type="slidenum">
              <a:rPr lang="en-US"/>
              <a:pPr/>
              <a:t>‹#›</a:t>
            </a:fld>
            <a:endParaRPr lang="en-US" dirty="0"/>
          </a:p>
        </p:txBody>
      </p:sp>
    </p:spTree>
    <p:extLst>
      <p:ext uri="{BB962C8B-B14F-4D97-AF65-F5344CB8AC3E}">
        <p14:creationId xmlns:p14="http://schemas.microsoft.com/office/powerpoint/2010/main" val="2064308067"/>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0" fontAlgn="base" hangingPunct="0"/>
            <a:r>
              <a:rPr lang="en-US" sz="1200" b="0" i="1" kern="1200" dirty="0" smtClean="0">
                <a:solidFill>
                  <a:schemeClr val="tx1"/>
                </a:solidFill>
                <a:effectLst/>
                <a:latin typeface="Arial" charset="0"/>
                <a:ea typeface="+mn-ea"/>
                <a:cs typeface="+mn-cs"/>
              </a:rPr>
              <a:t>1.   Have this slide up in the room so attendees can view this as they log in. </a:t>
            </a:r>
          </a:p>
          <a:p>
            <a:pPr marL="228600" indent="-228600" eaLnBrk="0" fontAlgn="base" hangingPunct="0">
              <a:buAutoNum type="arabicPeriod" startAt="2"/>
            </a:pPr>
            <a:r>
              <a:rPr lang="en-US" sz="1200" b="0" i="1" kern="1200" dirty="0" smtClean="0">
                <a:solidFill>
                  <a:schemeClr val="tx1"/>
                </a:solidFill>
                <a:effectLst/>
                <a:latin typeface="Arial" charset="0"/>
                <a:ea typeface="+mn-ea"/>
                <a:cs typeface="+mn-cs"/>
              </a:rPr>
              <a:t>Assign the “Host” role to the Q&amp;A moderator as this is the person people tend to private chat when they have technical or audio issues.   </a:t>
            </a:r>
          </a:p>
          <a:p>
            <a:pPr marL="0" indent="0" eaLnBrk="0" fontAlgn="base" hangingPunct="0">
              <a:buNone/>
            </a:pPr>
            <a:endParaRPr lang="en-US" sz="1200" kern="1200" dirty="0" smtClean="0">
              <a:solidFill>
                <a:schemeClr val="tx1"/>
              </a:solidFill>
              <a:effectLst/>
              <a:latin typeface="Arial" charset="0"/>
              <a:ea typeface="+mn-ea"/>
              <a:cs typeface="+mn-cs"/>
            </a:endParaRPr>
          </a:p>
          <a:p>
            <a:pPr eaLnBrk="0" fontAlgn="base" hangingPunct="0"/>
            <a:r>
              <a:rPr lang="en-US" sz="1200" b="1" i="1" u="sng" kern="1200" dirty="0" smtClean="0">
                <a:solidFill>
                  <a:srgbClr val="FF0000"/>
                </a:solidFill>
                <a:effectLst/>
                <a:latin typeface="Arial" charset="0"/>
                <a:ea typeface="+mn-ea"/>
                <a:cs typeface="+mn-cs"/>
              </a:rPr>
              <a:t>Be sure to delete either the word “Chat or Questions” depending on which panel you’d prefer to use in your session.   And delete either the word “Host or Tech Support” depending on who’s available to address technical issues.  </a:t>
            </a:r>
          </a:p>
          <a:p>
            <a:endParaRPr lang="en-US" dirty="0" smtClean="0"/>
          </a:p>
          <a:p>
            <a:r>
              <a:rPr lang="en-US" dirty="0" smtClean="0"/>
              <a:t>Then once the session begins say this…</a:t>
            </a:r>
          </a:p>
          <a:p>
            <a:endParaRPr lang="en-US" dirty="0" smtClean="0"/>
          </a:p>
          <a:p>
            <a:r>
              <a:rPr lang="en-US" b="0" baseline="0" dirty="0" smtClean="0"/>
              <a:t> </a:t>
            </a:r>
            <a:r>
              <a:rPr lang="en-US" b="1" baseline="0" dirty="0" smtClean="0"/>
              <a:t>“Welcome to  [say the name of your webinar]. Before we begin, let’s go over some best practices for today’s webinar.</a:t>
            </a:r>
          </a:p>
          <a:p>
            <a:pPr marL="171450" indent="-171450">
              <a:buFont typeface="Arial" panose="020B0604020202020204" pitchFamily="34" charset="0"/>
              <a:buChar char="•"/>
            </a:pPr>
            <a:r>
              <a:rPr lang="en-US" b="1" baseline="0" dirty="0" smtClean="0"/>
              <a:t>To mute and unmute your line simply click the microphone icon next to your name in the participants panel.  Remember to keep your phone line muted if you aren’t addressing the group.</a:t>
            </a:r>
          </a:p>
          <a:p>
            <a:pPr marL="171450" indent="-171450">
              <a:buFont typeface="Arial" panose="020B0604020202020204" pitchFamily="34" charset="0"/>
              <a:buChar char="•"/>
            </a:pPr>
            <a:r>
              <a:rPr lang="en-US" b="1" baseline="0" dirty="0" smtClean="0"/>
              <a:t>You’re welcome to ask your questions verbally or type them in the Q&amp;A panel.  To ask verbally, please use the “Raise Hand” icon found on the right hand side of your screen in the Participants Panel. Your name will be called and your phone line will be unmuted. When entering your question in the Q&amp;A panel </a:t>
            </a:r>
            <a:r>
              <a:rPr lang="en-US" b="1" u="sng" baseline="0" dirty="0" smtClean="0"/>
              <a:t>Be sure to “Send To” ALL PANELISTS</a:t>
            </a:r>
            <a:r>
              <a:rPr lang="en-US" b="1" baseline="0" dirty="0" smtClean="0"/>
              <a:t>. All questions will be answered during the Q&amp;A session.</a:t>
            </a:r>
          </a:p>
          <a:p>
            <a:pPr marL="171450" indent="-171450">
              <a:buFont typeface="Arial" panose="020B0604020202020204" pitchFamily="34" charset="0"/>
              <a:buChar char="•"/>
            </a:pPr>
            <a:r>
              <a:rPr lang="en-US" b="1" baseline="0" dirty="0" smtClean="0"/>
              <a:t>Please do not put this call on hold at anytime as this will introduce your company’s hold music into the call.</a:t>
            </a:r>
          </a:p>
          <a:p>
            <a:pPr marL="171450" indent="-171450">
              <a:buFont typeface="Arial" panose="020B0604020202020204" pitchFamily="34" charset="0"/>
              <a:buChar char="•"/>
            </a:pPr>
            <a:r>
              <a:rPr lang="en-US" b="1" baseline="0" dirty="0" smtClean="0"/>
              <a:t>If you experience any technical or audio issues private chat the [Host or Tech Support].</a:t>
            </a:r>
          </a:p>
          <a:p>
            <a:pPr marL="171450" indent="-171450">
              <a:buFont typeface="Arial" panose="020B0604020202020204" pitchFamily="34" charset="0"/>
              <a:buChar char="•"/>
            </a:pPr>
            <a:r>
              <a:rPr lang="en-US" b="1" baseline="0" dirty="0" smtClean="0"/>
              <a:t>And close all other applications to minimize any memory conflicts.”</a:t>
            </a:r>
          </a:p>
          <a:p>
            <a:pPr marL="0" indent="0">
              <a:buFont typeface="Arial" panose="020B0604020202020204" pitchFamily="34" charset="0"/>
              <a:buNone/>
            </a:pPr>
            <a:r>
              <a:rPr lang="en-US" b="1" baseline="0" dirty="0" smtClean="0"/>
              <a:t>   </a:t>
            </a:r>
            <a:endParaRPr lang="en-US" b="1" dirty="0"/>
          </a:p>
        </p:txBody>
      </p:sp>
      <p:sp>
        <p:nvSpPr>
          <p:cNvPr id="4" name="Slide Number Placeholder 3"/>
          <p:cNvSpPr>
            <a:spLocks noGrp="1"/>
          </p:cNvSpPr>
          <p:nvPr>
            <p:ph type="sldNum" sz="quarter" idx="10"/>
          </p:nvPr>
        </p:nvSpPr>
        <p:spPr/>
        <p:txBody>
          <a:bodyPr/>
          <a:lstStyle/>
          <a:p>
            <a:fld id="{AE825233-37C7-4EA0-914D-215BCF8766FC}" type="slidenum">
              <a:rPr lang="en-US" smtClean="0"/>
              <a:pPr/>
              <a:t>1</a:t>
            </a:fld>
            <a:endParaRPr lang="en-US"/>
          </a:p>
        </p:txBody>
      </p:sp>
    </p:spTree>
    <p:extLst>
      <p:ext uri="{BB962C8B-B14F-4D97-AF65-F5344CB8AC3E}">
        <p14:creationId xmlns:p14="http://schemas.microsoft.com/office/powerpoint/2010/main" val="2694924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825233-37C7-4EA0-914D-215BCF8766FC}" type="slidenum">
              <a:rPr lang="en-US" smtClean="0"/>
              <a:pPr/>
              <a:t>37</a:t>
            </a:fld>
            <a:endParaRPr lang="en-US" dirty="0"/>
          </a:p>
        </p:txBody>
      </p:sp>
    </p:spTree>
    <p:extLst>
      <p:ext uri="{BB962C8B-B14F-4D97-AF65-F5344CB8AC3E}">
        <p14:creationId xmlns:p14="http://schemas.microsoft.com/office/powerpoint/2010/main" val="17897680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825233-37C7-4EA0-914D-215BCF8766FC}" type="slidenum">
              <a:rPr lang="en-US" smtClean="0"/>
              <a:pPr/>
              <a:t>39</a:t>
            </a:fld>
            <a:endParaRPr lang="en-US" dirty="0"/>
          </a:p>
        </p:txBody>
      </p:sp>
    </p:spTree>
    <p:extLst>
      <p:ext uri="{BB962C8B-B14F-4D97-AF65-F5344CB8AC3E}">
        <p14:creationId xmlns:p14="http://schemas.microsoft.com/office/powerpoint/2010/main" val="42824401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825233-37C7-4EA0-914D-215BCF8766FC}" type="slidenum">
              <a:rPr lang="en-US" smtClean="0"/>
              <a:pPr/>
              <a:t>40</a:t>
            </a:fld>
            <a:endParaRPr lang="en-US" dirty="0"/>
          </a:p>
        </p:txBody>
      </p:sp>
    </p:spTree>
    <p:extLst>
      <p:ext uri="{BB962C8B-B14F-4D97-AF65-F5344CB8AC3E}">
        <p14:creationId xmlns:p14="http://schemas.microsoft.com/office/powerpoint/2010/main" val="30328061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825233-37C7-4EA0-914D-215BCF8766FC}" type="slidenum">
              <a:rPr lang="en-US" smtClean="0"/>
              <a:pPr/>
              <a:t>41</a:t>
            </a:fld>
            <a:endParaRPr lang="en-US" dirty="0"/>
          </a:p>
        </p:txBody>
      </p:sp>
    </p:spTree>
    <p:extLst>
      <p:ext uri="{BB962C8B-B14F-4D97-AF65-F5344CB8AC3E}">
        <p14:creationId xmlns:p14="http://schemas.microsoft.com/office/powerpoint/2010/main" val="27234936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825233-37C7-4EA0-914D-215BCF8766FC}" type="slidenum">
              <a:rPr lang="en-US" smtClean="0"/>
              <a:pPr/>
              <a:t>42</a:t>
            </a:fld>
            <a:endParaRPr lang="en-US" dirty="0"/>
          </a:p>
        </p:txBody>
      </p:sp>
    </p:spTree>
    <p:extLst>
      <p:ext uri="{BB962C8B-B14F-4D97-AF65-F5344CB8AC3E}">
        <p14:creationId xmlns:p14="http://schemas.microsoft.com/office/powerpoint/2010/main" val="500986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825233-37C7-4EA0-914D-215BCF8766FC}" type="slidenum">
              <a:rPr lang="en-US" smtClean="0"/>
              <a:pPr/>
              <a:t>46</a:t>
            </a:fld>
            <a:endParaRPr lang="en-US" dirty="0"/>
          </a:p>
        </p:txBody>
      </p:sp>
    </p:spTree>
    <p:extLst>
      <p:ext uri="{BB962C8B-B14F-4D97-AF65-F5344CB8AC3E}">
        <p14:creationId xmlns:p14="http://schemas.microsoft.com/office/powerpoint/2010/main" val="35145059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825233-37C7-4EA0-914D-215BCF8766FC}" type="slidenum">
              <a:rPr lang="en-US" smtClean="0"/>
              <a:pPr/>
              <a:t>49</a:t>
            </a:fld>
            <a:endParaRPr lang="en-US" dirty="0"/>
          </a:p>
        </p:txBody>
      </p:sp>
    </p:spTree>
    <p:extLst>
      <p:ext uri="{BB962C8B-B14F-4D97-AF65-F5344CB8AC3E}">
        <p14:creationId xmlns:p14="http://schemas.microsoft.com/office/powerpoint/2010/main" val="14984885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E825233-37C7-4EA0-914D-215BCF8766FC}" type="slidenum">
              <a:rPr lang="en-US" smtClean="0"/>
              <a:pPr/>
              <a:t>51</a:t>
            </a:fld>
            <a:endParaRPr lang="en-US" dirty="0"/>
          </a:p>
        </p:txBody>
      </p:sp>
    </p:spTree>
    <p:extLst>
      <p:ext uri="{BB962C8B-B14F-4D97-AF65-F5344CB8AC3E}">
        <p14:creationId xmlns:p14="http://schemas.microsoft.com/office/powerpoint/2010/main" val="21900469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Changed</a:t>
            </a:r>
            <a:r>
              <a:rPr lang="en-US" baseline="0" dirty="0" smtClean="0"/>
              <a:t> Title</a:t>
            </a:r>
            <a:endParaRPr lang="en-US" dirty="0"/>
          </a:p>
        </p:txBody>
      </p:sp>
      <p:sp>
        <p:nvSpPr>
          <p:cNvPr id="4" name="Slide Number Placeholder 3"/>
          <p:cNvSpPr>
            <a:spLocks noGrp="1"/>
          </p:cNvSpPr>
          <p:nvPr>
            <p:ph type="sldNum" sz="quarter" idx="10"/>
          </p:nvPr>
        </p:nvSpPr>
        <p:spPr/>
        <p:txBody>
          <a:bodyPr/>
          <a:lstStyle/>
          <a:p>
            <a:fld id="{AE825233-37C7-4EA0-914D-215BCF8766FC}" type="slidenum">
              <a:rPr lang="en-US" smtClean="0"/>
              <a:pPr/>
              <a:t>53</a:t>
            </a:fld>
            <a:endParaRPr lang="en-US" dirty="0"/>
          </a:p>
        </p:txBody>
      </p:sp>
    </p:spTree>
    <p:extLst>
      <p:ext uri="{BB962C8B-B14F-4D97-AF65-F5344CB8AC3E}">
        <p14:creationId xmlns:p14="http://schemas.microsoft.com/office/powerpoint/2010/main" val="14383282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E825233-37C7-4EA0-914D-215BCF8766FC}" type="slidenum">
              <a:rPr lang="en-US" smtClean="0"/>
              <a:pPr/>
              <a:t>54</a:t>
            </a:fld>
            <a:endParaRPr lang="en-US" dirty="0"/>
          </a:p>
        </p:txBody>
      </p:sp>
    </p:spTree>
    <p:extLst>
      <p:ext uri="{BB962C8B-B14F-4D97-AF65-F5344CB8AC3E}">
        <p14:creationId xmlns:p14="http://schemas.microsoft.com/office/powerpoint/2010/main" val="40953005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00DD42-4994-45A4-A65E-9843E63605F1}" type="slidenum">
              <a:rPr lang="en-US"/>
              <a:pPr/>
              <a:t>2</a:t>
            </a:fld>
            <a:endParaRPr lang="en-US" dirty="0"/>
          </a:p>
        </p:txBody>
      </p:sp>
      <p:sp>
        <p:nvSpPr>
          <p:cNvPr id="8897538" name="Rectangle 2"/>
          <p:cNvSpPr>
            <a:spLocks noGrp="1" noRot="1" noChangeAspect="1" noChangeArrowheads="1" noTextEdit="1"/>
          </p:cNvSpPr>
          <p:nvPr>
            <p:ph type="sldImg"/>
          </p:nvPr>
        </p:nvSpPr>
        <p:spPr>
          <a:ln/>
        </p:spPr>
      </p:sp>
      <p:sp>
        <p:nvSpPr>
          <p:cNvPr id="889753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8336291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E825233-37C7-4EA0-914D-215BCF8766FC}" type="slidenum">
              <a:rPr lang="en-US" smtClean="0"/>
              <a:pPr/>
              <a:t>55</a:t>
            </a:fld>
            <a:endParaRPr lang="en-US" dirty="0"/>
          </a:p>
        </p:txBody>
      </p:sp>
    </p:spTree>
    <p:extLst>
      <p:ext uri="{BB962C8B-B14F-4D97-AF65-F5344CB8AC3E}">
        <p14:creationId xmlns:p14="http://schemas.microsoft.com/office/powerpoint/2010/main" val="32784863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E825233-37C7-4EA0-914D-215BCF8766FC}" type="slidenum">
              <a:rPr lang="en-US" smtClean="0"/>
              <a:pPr/>
              <a:t>56</a:t>
            </a:fld>
            <a:endParaRPr lang="en-US" dirty="0"/>
          </a:p>
        </p:txBody>
      </p:sp>
    </p:spTree>
    <p:extLst>
      <p:ext uri="{BB962C8B-B14F-4D97-AF65-F5344CB8AC3E}">
        <p14:creationId xmlns:p14="http://schemas.microsoft.com/office/powerpoint/2010/main" val="34245578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smtClean="0"/>
          </a:p>
        </p:txBody>
      </p:sp>
      <p:sp>
        <p:nvSpPr>
          <p:cNvPr id="4" name="Slide Number Placeholder 3"/>
          <p:cNvSpPr>
            <a:spLocks noGrp="1"/>
          </p:cNvSpPr>
          <p:nvPr>
            <p:ph type="sldNum" sz="quarter" idx="10"/>
          </p:nvPr>
        </p:nvSpPr>
        <p:spPr/>
        <p:txBody>
          <a:bodyPr/>
          <a:lstStyle/>
          <a:p>
            <a:fld id="{AE825233-37C7-4EA0-914D-215BCF8766FC}" type="slidenum">
              <a:rPr lang="en-US" smtClean="0"/>
              <a:pPr/>
              <a:t>3</a:t>
            </a:fld>
            <a:endParaRPr lang="en-US" dirty="0"/>
          </a:p>
        </p:txBody>
      </p:sp>
    </p:spTree>
    <p:extLst>
      <p:ext uri="{BB962C8B-B14F-4D97-AF65-F5344CB8AC3E}">
        <p14:creationId xmlns:p14="http://schemas.microsoft.com/office/powerpoint/2010/main" val="14759822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825233-37C7-4EA0-914D-215BCF8766FC}" type="slidenum">
              <a:rPr lang="en-US" smtClean="0"/>
              <a:pPr/>
              <a:t>8</a:t>
            </a:fld>
            <a:endParaRPr lang="en-US" dirty="0"/>
          </a:p>
        </p:txBody>
      </p:sp>
    </p:spTree>
    <p:extLst>
      <p:ext uri="{BB962C8B-B14F-4D97-AF65-F5344CB8AC3E}">
        <p14:creationId xmlns:p14="http://schemas.microsoft.com/office/powerpoint/2010/main" val="31031277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1DE2562-B5C0-4175-AFB3-47279D9B1F0E}" type="slidenum">
              <a:rPr lang="en-US" smtClean="0"/>
              <a:t>17</a:t>
            </a:fld>
            <a:endParaRPr lang="en-US"/>
          </a:p>
        </p:txBody>
      </p:sp>
    </p:spTree>
    <p:extLst>
      <p:ext uri="{BB962C8B-B14F-4D97-AF65-F5344CB8AC3E}">
        <p14:creationId xmlns:p14="http://schemas.microsoft.com/office/powerpoint/2010/main" val="34328631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DE2562-B5C0-4175-AFB3-47279D9B1F0E}" type="slidenum">
              <a:rPr lang="en-US" smtClean="0"/>
              <a:t>21</a:t>
            </a:fld>
            <a:endParaRPr lang="en-US"/>
          </a:p>
        </p:txBody>
      </p:sp>
    </p:spTree>
    <p:extLst>
      <p:ext uri="{BB962C8B-B14F-4D97-AF65-F5344CB8AC3E}">
        <p14:creationId xmlns:p14="http://schemas.microsoft.com/office/powerpoint/2010/main" val="27877114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E825233-37C7-4EA0-914D-215BCF8766FC}" type="slidenum">
              <a:rPr lang="en-US" smtClean="0"/>
              <a:pPr/>
              <a:t>23</a:t>
            </a:fld>
            <a:endParaRPr lang="en-US" dirty="0"/>
          </a:p>
        </p:txBody>
      </p:sp>
    </p:spTree>
    <p:extLst>
      <p:ext uri="{BB962C8B-B14F-4D97-AF65-F5344CB8AC3E}">
        <p14:creationId xmlns:p14="http://schemas.microsoft.com/office/powerpoint/2010/main" val="4078709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825233-37C7-4EA0-914D-215BCF8766FC}" type="slidenum">
              <a:rPr lang="en-US" smtClean="0"/>
              <a:pPr/>
              <a:t>34</a:t>
            </a:fld>
            <a:endParaRPr lang="en-US" dirty="0"/>
          </a:p>
        </p:txBody>
      </p:sp>
    </p:spTree>
    <p:extLst>
      <p:ext uri="{BB962C8B-B14F-4D97-AF65-F5344CB8AC3E}">
        <p14:creationId xmlns:p14="http://schemas.microsoft.com/office/powerpoint/2010/main" val="24029428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825233-37C7-4EA0-914D-215BCF8766FC}" type="slidenum">
              <a:rPr lang="en-US" smtClean="0"/>
              <a:pPr/>
              <a:t>36</a:t>
            </a:fld>
            <a:endParaRPr lang="en-US" dirty="0"/>
          </a:p>
        </p:txBody>
      </p:sp>
    </p:spTree>
    <p:extLst>
      <p:ext uri="{BB962C8B-B14F-4D97-AF65-F5344CB8AC3E}">
        <p14:creationId xmlns:p14="http://schemas.microsoft.com/office/powerpoint/2010/main" val="12399073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060198" name="Picture 38" descr="AAMC_revPPTtitle_wh"/>
          <p:cNvPicPr>
            <a:picLocks noChangeAspect="1" noChangeArrowheads="1"/>
          </p:cNvPicPr>
          <p:nvPr/>
        </p:nvPicPr>
        <p:blipFill>
          <a:blip r:embed="rId2" cstate="print"/>
          <a:srcRect/>
          <a:stretch>
            <a:fillRect/>
          </a:stretch>
        </p:blipFill>
        <p:spPr bwMode="auto">
          <a:xfrm>
            <a:off x="1588" y="1588"/>
            <a:ext cx="9139237" cy="6853237"/>
          </a:xfrm>
          <a:prstGeom prst="rect">
            <a:avLst/>
          </a:prstGeom>
          <a:noFill/>
        </p:spPr>
      </p:pic>
      <p:sp>
        <p:nvSpPr>
          <p:cNvPr id="4060162" name="Rectangle 2"/>
          <p:cNvSpPr>
            <a:spLocks noGrp="1" noChangeArrowheads="1"/>
          </p:cNvSpPr>
          <p:nvPr>
            <p:ph type="ctrTitle"/>
          </p:nvPr>
        </p:nvSpPr>
        <p:spPr>
          <a:xfrm>
            <a:off x="873125" y="2535238"/>
            <a:ext cx="7304088" cy="1187450"/>
          </a:xfrm>
        </p:spPr>
        <p:txBody>
          <a:bodyPr anchor="t"/>
          <a:lstStyle>
            <a:lvl1pPr>
              <a:lnSpc>
                <a:spcPct val="80000"/>
              </a:lnSpc>
              <a:defRPr>
                <a:solidFill>
                  <a:schemeClr val="tx1"/>
                </a:solidFill>
              </a:defRPr>
            </a:lvl1pPr>
          </a:lstStyle>
          <a:p>
            <a:r>
              <a:rPr lang="en-US" smtClean="0"/>
              <a:t>Click to edit Master title style</a:t>
            </a:r>
            <a:endParaRPr lang="en-US"/>
          </a:p>
        </p:txBody>
      </p:sp>
      <p:sp>
        <p:nvSpPr>
          <p:cNvPr id="4060163" name="Rectangle 3"/>
          <p:cNvSpPr>
            <a:spLocks noGrp="1" noChangeArrowheads="1"/>
          </p:cNvSpPr>
          <p:nvPr>
            <p:ph type="subTitle" idx="1"/>
          </p:nvPr>
        </p:nvSpPr>
        <p:spPr>
          <a:xfrm>
            <a:off x="873125" y="4681538"/>
            <a:ext cx="7304088" cy="1273175"/>
          </a:xfrm>
        </p:spPr>
        <p:txBody>
          <a:bodyPr/>
          <a:lstStyle>
            <a:lvl1pPr>
              <a:defRPr sz="2600"/>
            </a:lvl1pPr>
          </a:lstStyle>
          <a:p>
            <a:r>
              <a:rPr lang="en-US" smtClean="0"/>
              <a:t>Click to edit Master subtitle style</a:t>
            </a:r>
            <a:endParaRPr lang="en-US"/>
          </a:p>
        </p:txBody>
      </p:sp>
      <p:sp>
        <p:nvSpPr>
          <p:cNvPr id="4060164" name="Text Box 4"/>
          <p:cNvSpPr txBox="1">
            <a:spLocks noChangeArrowheads="1"/>
          </p:cNvSpPr>
          <p:nvPr/>
        </p:nvSpPr>
        <p:spPr bwMode="auto">
          <a:xfrm>
            <a:off x="1085850" y="4740275"/>
            <a:ext cx="1282700" cy="365125"/>
          </a:xfrm>
          <a:prstGeom prst="rect">
            <a:avLst/>
          </a:prstGeom>
          <a:noFill/>
          <a:ln w="9525">
            <a:noFill/>
            <a:miter lim="800000"/>
            <a:headEnd/>
            <a:tailEnd/>
          </a:ln>
          <a:effectLst/>
        </p:spPr>
        <p:txBody>
          <a:bodyPr lIns="0" tIns="0" rIns="0" bIns="0"/>
          <a:lstStyle/>
          <a:p>
            <a:pPr defTabSz="1066800">
              <a:spcBef>
                <a:spcPct val="50000"/>
              </a:spcBef>
            </a:pPr>
            <a:endParaRPr lang="en-US" b="0" dirty="0">
              <a:solidFill>
                <a:srgbClr val="474747"/>
              </a:solidFill>
            </a:endParaRPr>
          </a:p>
        </p:txBody>
      </p:sp>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4"/>
          </p:nvPr>
        </p:nvSpPr>
        <p:spPr>
          <a:xfrm>
            <a:off x="0" y="6456829"/>
            <a:ext cx="2133600" cy="365125"/>
          </a:xfrm>
          <a:prstGeom prst="rect">
            <a:avLst/>
          </a:prstGeom>
        </p:spPr>
        <p:txBody>
          <a:bodyPr vert="horz" lIns="91440" tIns="45720" rIns="91440" bIns="45720" rtlCol="0" anchor="ctr"/>
          <a:lstStyle>
            <a:lvl1pPr algn="l">
              <a:defRPr sz="1400" b="0">
                <a:solidFill>
                  <a:schemeClr val="tx1"/>
                </a:solidFill>
              </a:defRPr>
            </a:lvl1pPr>
          </a:lstStyle>
          <a:p>
            <a:fld id="{51AC3CF6-25CD-4E75-9FFD-C5B9E43CD78B}" type="slidenum">
              <a:rPr lang="en-US" smtClean="0">
                <a:solidFill>
                  <a:srgbClr val="01267F"/>
                </a:solidFill>
              </a:rPr>
              <a:pPr/>
              <a:t>‹#›</a:t>
            </a:fld>
            <a:endParaRPr lang="en-US" dirty="0">
              <a:solidFill>
                <a:srgbClr val="01267F"/>
              </a:solidFill>
            </a:endParaRPr>
          </a:p>
        </p:txBody>
      </p:sp>
    </p:spTree>
    <p:extLst>
      <p:ext uri="{BB962C8B-B14F-4D97-AF65-F5344CB8AC3E}">
        <p14:creationId xmlns:p14="http://schemas.microsoft.com/office/powerpoint/2010/main" val="3848550489"/>
      </p:ext>
    </p:extLst>
  </p:cSld>
  <p:clrMapOvr>
    <a:masterClrMapping/>
  </p:clrMapOv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0" y="6456829"/>
            <a:ext cx="2133600" cy="365125"/>
          </a:xfrm>
          <a:prstGeom prst="rect">
            <a:avLst/>
          </a:prstGeom>
        </p:spPr>
        <p:txBody>
          <a:bodyPr vert="horz" lIns="91440" tIns="45720" rIns="91440" bIns="45720" rtlCol="0" anchor="ctr"/>
          <a:lstStyle>
            <a:lvl1pPr algn="l">
              <a:defRPr sz="1400" b="0">
                <a:solidFill>
                  <a:schemeClr val="tx1"/>
                </a:solidFill>
              </a:defRPr>
            </a:lvl1pPr>
          </a:lstStyle>
          <a:p>
            <a:fld id="{51AC3CF6-25CD-4E75-9FFD-C5B9E43CD78B}" type="slidenum">
              <a:rPr lang="en-US" smtClean="0">
                <a:solidFill>
                  <a:srgbClr val="01267F"/>
                </a:solidFill>
              </a:rPr>
              <a:pPr/>
              <a:t>‹#›</a:t>
            </a:fld>
            <a:endParaRPr lang="en-US" dirty="0">
              <a:solidFill>
                <a:srgbClr val="01267F"/>
              </a:solidFill>
            </a:endParaRPr>
          </a:p>
        </p:txBody>
      </p:sp>
    </p:spTree>
    <p:extLst>
      <p:ext uri="{BB962C8B-B14F-4D97-AF65-F5344CB8AC3E}">
        <p14:creationId xmlns:p14="http://schemas.microsoft.com/office/powerpoint/2010/main" val="2164344886"/>
      </p:ext>
    </p:extLst>
  </p:cSld>
  <p:clrMapOvr>
    <a:masterClrMapping/>
  </p:clrMapOv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End Slide">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0" y="6456829"/>
            <a:ext cx="2133600" cy="365125"/>
          </a:xfrm>
          <a:prstGeom prst="rect">
            <a:avLst/>
          </a:prstGeom>
        </p:spPr>
        <p:txBody>
          <a:bodyPr vert="horz" lIns="91440" tIns="45720" rIns="91440" bIns="45720" rtlCol="0" anchor="ctr"/>
          <a:lstStyle>
            <a:lvl1pPr algn="l">
              <a:defRPr sz="1400" b="0">
                <a:solidFill>
                  <a:schemeClr val="tx1"/>
                </a:solidFill>
              </a:defRPr>
            </a:lvl1pPr>
          </a:lstStyle>
          <a:p>
            <a:fld id="{51AC3CF6-25CD-4E75-9FFD-C5B9E43CD78B}" type="slidenum">
              <a:rPr lang="en-US" smtClean="0">
                <a:solidFill>
                  <a:srgbClr val="01267F"/>
                </a:solidFill>
              </a:rPr>
              <a:pPr/>
              <a:t>‹#›</a:t>
            </a:fld>
            <a:endParaRPr lang="en-US" dirty="0">
              <a:solidFill>
                <a:srgbClr val="01267F"/>
              </a:solidFill>
            </a:endParaRPr>
          </a:p>
        </p:txBody>
      </p:sp>
      <p:pic>
        <p:nvPicPr>
          <p:cNvPr id="3" name="Picture 10"/>
          <p:cNvPicPr>
            <a:picLocks noChangeAspect="1" noChangeArrowheads="1"/>
          </p:cNvPicPr>
          <p:nvPr userDrawn="1"/>
        </p:nvPicPr>
        <p:blipFill>
          <a:blip r:embed="rId2" cstate="print"/>
          <a:srcRect/>
          <a:stretch>
            <a:fillRect/>
          </a:stretch>
        </p:blipFill>
        <p:spPr bwMode="auto">
          <a:xfrm>
            <a:off x="0" y="0"/>
            <a:ext cx="9145588" cy="6859588"/>
          </a:xfrm>
          <a:prstGeom prst="rect">
            <a:avLst/>
          </a:prstGeom>
          <a:noFill/>
        </p:spPr>
      </p:pic>
    </p:spTree>
    <p:extLst>
      <p:ext uri="{BB962C8B-B14F-4D97-AF65-F5344CB8AC3E}">
        <p14:creationId xmlns:p14="http://schemas.microsoft.com/office/powerpoint/2010/main" val="303975728"/>
      </p:ext>
    </p:extLst>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4"/>
          </p:nvPr>
        </p:nvSpPr>
        <p:spPr>
          <a:xfrm>
            <a:off x="0" y="6456829"/>
            <a:ext cx="2133600" cy="365125"/>
          </a:xfrm>
          <a:prstGeom prst="rect">
            <a:avLst/>
          </a:prstGeom>
        </p:spPr>
        <p:txBody>
          <a:bodyPr vert="horz" lIns="91440" tIns="45720" rIns="91440" bIns="45720" rtlCol="0" anchor="ctr"/>
          <a:lstStyle>
            <a:lvl1pPr algn="l">
              <a:defRPr sz="1400" b="0">
                <a:solidFill>
                  <a:schemeClr val="tx1"/>
                </a:solidFill>
              </a:defRPr>
            </a:lvl1pPr>
          </a:lstStyle>
          <a:p>
            <a:fld id="{51AC3CF6-25CD-4E75-9FFD-C5B9E43CD78B}" type="slidenum">
              <a:rPr lang="en-US" smtClean="0"/>
              <a:pPr/>
              <a:t>‹#›</a:t>
            </a:fld>
            <a:endParaRPr lang="en-US" dirty="0"/>
          </a:p>
        </p:txBody>
      </p:sp>
    </p:spTree>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81025" y="1401763"/>
            <a:ext cx="3917950" cy="4767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1375" y="1401763"/>
            <a:ext cx="3917950" cy="4767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4"/>
          </p:nvPr>
        </p:nvSpPr>
        <p:spPr>
          <a:xfrm>
            <a:off x="0" y="6456829"/>
            <a:ext cx="2133600" cy="365125"/>
          </a:xfrm>
          <a:prstGeom prst="rect">
            <a:avLst/>
          </a:prstGeom>
        </p:spPr>
        <p:txBody>
          <a:bodyPr vert="horz" lIns="91440" tIns="45720" rIns="91440" bIns="45720" rtlCol="0" anchor="ctr"/>
          <a:lstStyle>
            <a:lvl1pPr algn="l">
              <a:defRPr sz="1400" b="0">
                <a:solidFill>
                  <a:schemeClr val="tx1"/>
                </a:solidFill>
              </a:defRPr>
            </a:lvl1pPr>
          </a:lstStyle>
          <a:p>
            <a:fld id="{51AC3CF6-25CD-4E75-9FFD-C5B9E43CD78B}" type="slidenum">
              <a:rPr lang="en-US" smtClean="0"/>
              <a:pPr/>
              <a:t>‹#›</a:t>
            </a:fld>
            <a:endParaRPr lang="en-US" dirty="0"/>
          </a:p>
        </p:txBody>
      </p:sp>
    </p:spTree>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74430" y="1488221"/>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74430" y="2127983"/>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762255" y="1488221"/>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62255" y="2127983"/>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1"/>
          <p:cNvSpPr>
            <a:spLocks noGrp="1"/>
          </p:cNvSpPr>
          <p:nvPr>
            <p:ph type="title"/>
          </p:nvPr>
        </p:nvSpPr>
        <p:spPr>
          <a:xfrm>
            <a:off x="569913" y="611188"/>
            <a:ext cx="8386762" cy="620712"/>
          </a:xfrm>
        </p:spPr>
        <p:txBody>
          <a:bodyPr/>
          <a:lstStyle/>
          <a:p>
            <a:r>
              <a:rPr lang="en-US" smtClean="0"/>
              <a:t>Click to edit Master title style</a:t>
            </a:r>
            <a:endParaRPr lang="en-US" dirty="0"/>
          </a:p>
        </p:txBody>
      </p:sp>
      <p:sp>
        <p:nvSpPr>
          <p:cNvPr id="8" name="Slide Number Placeholder 5"/>
          <p:cNvSpPr>
            <a:spLocks noGrp="1"/>
          </p:cNvSpPr>
          <p:nvPr>
            <p:ph type="sldNum" sz="quarter" idx="10"/>
          </p:nvPr>
        </p:nvSpPr>
        <p:spPr>
          <a:xfrm>
            <a:off x="0" y="6456829"/>
            <a:ext cx="2133600" cy="365125"/>
          </a:xfrm>
          <a:prstGeom prst="rect">
            <a:avLst/>
          </a:prstGeom>
        </p:spPr>
        <p:txBody>
          <a:bodyPr vert="horz" lIns="91440" tIns="45720" rIns="91440" bIns="45720" rtlCol="0" anchor="ctr"/>
          <a:lstStyle>
            <a:lvl1pPr algn="l">
              <a:defRPr sz="1400" b="0">
                <a:solidFill>
                  <a:schemeClr val="tx1"/>
                </a:solidFill>
              </a:defRPr>
            </a:lvl1pPr>
          </a:lstStyle>
          <a:p>
            <a:fld id="{51AC3CF6-25CD-4E75-9FFD-C5B9E43CD78B}" type="slidenum">
              <a:rPr lang="en-US" smtClean="0"/>
              <a:pPr/>
              <a:t>‹#›</a:t>
            </a:fld>
            <a:endParaRPr lang="en-US" dirty="0"/>
          </a:p>
        </p:txBody>
      </p:sp>
    </p:spTree>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4"/>
          </p:nvPr>
        </p:nvSpPr>
        <p:spPr>
          <a:xfrm>
            <a:off x="0" y="6456829"/>
            <a:ext cx="2133600" cy="365125"/>
          </a:xfrm>
          <a:prstGeom prst="rect">
            <a:avLst/>
          </a:prstGeom>
        </p:spPr>
        <p:txBody>
          <a:bodyPr vert="horz" lIns="91440" tIns="45720" rIns="91440" bIns="45720" rtlCol="0" anchor="ctr"/>
          <a:lstStyle>
            <a:lvl1pPr algn="l">
              <a:defRPr sz="1400" b="0">
                <a:solidFill>
                  <a:schemeClr val="tx1"/>
                </a:solidFill>
              </a:defRPr>
            </a:lvl1pPr>
          </a:lstStyle>
          <a:p>
            <a:fld id="{51AC3CF6-25CD-4E75-9FFD-C5B9E43CD78B}" type="slidenum">
              <a:rPr lang="en-US" smtClean="0"/>
              <a:pPr/>
              <a:t>‹#›</a:t>
            </a:fld>
            <a:endParaRPr lang="en-US" dirty="0"/>
          </a:p>
        </p:txBody>
      </p:sp>
    </p:spTree>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0" y="6456829"/>
            <a:ext cx="2133600" cy="365125"/>
          </a:xfrm>
          <a:prstGeom prst="rect">
            <a:avLst/>
          </a:prstGeom>
        </p:spPr>
        <p:txBody>
          <a:bodyPr vert="horz" lIns="91440" tIns="45720" rIns="91440" bIns="45720" rtlCol="0" anchor="ctr"/>
          <a:lstStyle>
            <a:lvl1pPr algn="l">
              <a:defRPr sz="1400" b="0">
                <a:solidFill>
                  <a:schemeClr val="tx1"/>
                </a:solidFill>
              </a:defRPr>
            </a:lvl1pPr>
          </a:lstStyle>
          <a:p>
            <a:fld id="{51AC3CF6-25CD-4E75-9FFD-C5B9E43CD78B}" type="slidenum">
              <a:rPr lang="en-US" smtClean="0"/>
              <a:pPr/>
              <a:t>‹#›</a:t>
            </a:fld>
            <a:endParaRPr lang="en-US" dirty="0"/>
          </a:p>
        </p:txBody>
      </p:sp>
    </p:spTree>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4"/>
          </p:nvPr>
        </p:nvSpPr>
        <p:spPr>
          <a:xfrm>
            <a:off x="0" y="6456829"/>
            <a:ext cx="2133600" cy="365125"/>
          </a:xfrm>
          <a:prstGeom prst="rect">
            <a:avLst/>
          </a:prstGeom>
        </p:spPr>
        <p:txBody>
          <a:bodyPr vert="horz" lIns="91440" tIns="45720" rIns="91440" bIns="45720" rtlCol="0" anchor="ctr"/>
          <a:lstStyle>
            <a:lvl1pPr algn="l">
              <a:defRPr sz="1400" b="0">
                <a:solidFill>
                  <a:schemeClr val="tx1"/>
                </a:solidFill>
              </a:defRPr>
            </a:lvl1pPr>
          </a:lstStyle>
          <a:p>
            <a:fld id="{51AC3CF6-25CD-4E75-9FFD-C5B9E43CD78B}" type="slidenum">
              <a:rPr lang="en-US" smtClean="0"/>
              <a:pPr/>
              <a:t>‹#›</a:t>
            </a:fld>
            <a:endParaRPr lang="en-US" dirty="0"/>
          </a:p>
        </p:txBody>
      </p:sp>
    </p:spTree>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060198" name="Picture 38" descr="AAMC_revPPTtitle_wh"/>
          <p:cNvPicPr>
            <a:picLocks noChangeAspect="1" noChangeArrowheads="1"/>
          </p:cNvPicPr>
          <p:nvPr/>
        </p:nvPicPr>
        <p:blipFill>
          <a:blip r:embed="rId2" cstate="print"/>
          <a:srcRect/>
          <a:stretch>
            <a:fillRect/>
          </a:stretch>
        </p:blipFill>
        <p:spPr bwMode="auto">
          <a:xfrm>
            <a:off x="1588" y="1588"/>
            <a:ext cx="9139237" cy="6853237"/>
          </a:xfrm>
          <a:prstGeom prst="rect">
            <a:avLst/>
          </a:prstGeom>
          <a:noFill/>
        </p:spPr>
      </p:pic>
      <p:sp>
        <p:nvSpPr>
          <p:cNvPr id="4060162" name="Rectangle 2"/>
          <p:cNvSpPr>
            <a:spLocks noGrp="1" noChangeArrowheads="1"/>
          </p:cNvSpPr>
          <p:nvPr>
            <p:ph type="ctrTitle"/>
          </p:nvPr>
        </p:nvSpPr>
        <p:spPr>
          <a:xfrm>
            <a:off x="873125" y="2535238"/>
            <a:ext cx="7304088" cy="1187450"/>
          </a:xfrm>
        </p:spPr>
        <p:txBody>
          <a:bodyPr anchor="t"/>
          <a:lstStyle>
            <a:lvl1pPr>
              <a:lnSpc>
                <a:spcPct val="80000"/>
              </a:lnSpc>
              <a:defRPr>
                <a:solidFill>
                  <a:schemeClr val="tx1"/>
                </a:solidFill>
              </a:defRPr>
            </a:lvl1pPr>
          </a:lstStyle>
          <a:p>
            <a:r>
              <a:rPr lang="en-US" smtClean="0"/>
              <a:t>Click to edit Master title style</a:t>
            </a:r>
            <a:endParaRPr lang="en-US"/>
          </a:p>
        </p:txBody>
      </p:sp>
      <p:sp>
        <p:nvSpPr>
          <p:cNvPr id="4060163" name="Rectangle 3"/>
          <p:cNvSpPr>
            <a:spLocks noGrp="1" noChangeArrowheads="1"/>
          </p:cNvSpPr>
          <p:nvPr>
            <p:ph type="subTitle" idx="1"/>
          </p:nvPr>
        </p:nvSpPr>
        <p:spPr>
          <a:xfrm>
            <a:off x="873125" y="4681538"/>
            <a:ext cx="7304088" cy="1273175"/>
          </a:xfrm>
        </p:spPr>
        <p:txBody>
          <a:bodyPr/>
          <a:lstStyle>
            <a:lvl1pPr>
              <a:defRPr sz="2600"/>
            </a:lvl1pPr>
          </a:lstStyle>
          <a:p>
            <a:r>
              <a:rPr lang="en-US" smtClean="0"/>
              <a:t>Click to edit Master subtitle style</a:t>
            </a:r>
            <a:endParaRPr lang="en-US"/>
          </a:p>
        </p:txBody>
      </p:sp>
      <p:sp>
        <p:nvSpPr>
          <p:cNvPr id="4060164" name="Text Box 4"/>
          <p:cNvSpPr txBox="1">
            <a:spLocks noChangeArrowheads="1"/>
          </p:cNvSpPr>
          <p:nvPr/>
        </p:nvSpPr>
        <p:spPr bwMode="auto">
          <a:xfrm>
            <a:off x="1085850" y="4740275"/>
            <a:ext cx="1282700" cy="365125"/>
          </a:xfrm>
          <a:prstGeom prst="rect">
            <a:avLst/>
          </a:prstGeom>
          <a:noFill/>
          <a:ln w="9525">
            <a:noFill/>
            <a:miter lim="800000"/>
            <a:headEnd/>
            <a:tailEnd/>
          </a:ln>
          <a:effectLst/>
        </p:spPr>
        <p:txBody>
          <a:bodyPr lIns="0" tIns="0" rIns="0" bIns="0"/>
          <a:lstStyle/>
          <a:p>
            <a:pPr defTabSz="1066800">
              <a:spcBef>
                <a:spcPct val="50000"/>
              </a:spcBef>
            </a:pPr>
            <a:endParaRPr lang="en-US" b="0">
              <a:solidFill>
                <a:srgbClr val="474747"/>
              </a:solidFill>
            </a:endParaRPr>
          </a:p>
        </p:txBody>
      </p:sp>
    </p:spTree>
    <p:extLst>
      <p:ext uri="{BB962C8B-B14F-4D97-AF65-F5344CB8AC3E}">
        <p14:creationId xmlns:p14="http://schemas.microsoft.com/office/powerpoint/2010/main" val="62721537"/>
      </p:ext>
    </p:extLst>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3pPr>
              <a:buClr>
                <a:schemeClr val="accent4"/>
              </a:buClr>
              <a:defRPr>
                <a:solidFill>
                  <a:schemeClr val="accent4"/>
                </a:solidFill>
              </a:defRPr>
            </a:lvl3pPr>
            <a:lvl4pPr>
              <a:buClr>
                <a:schemeClr val="accent1"/>
              </a:buClr>
              <a:defRPr>
                <a:solidFill>
                  <a:schemeClr val="accent1"/>
                </a:solidFill>
              </a:defRPr>
            </a:lvl4pPr>
            <a:lvl5pPr>
              <a:buClr>
                <a:schemeClr val="accent5"/>
              </a:buClr>
              <a:defRPr>
                <a:solidFill>
                  <a:schemeClr val="accent5"/>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4"/>
          </p:nvPr>
        </p:nvSpPr>
        <p:spPr>
          <a:xfrm>
            <a:off x="0" y="6456829"/>
            <a:ext cx="2133600" cy="365125"/>
          </a:xfrm>
          <a:prstGeom prst="rect">
            <a:avLst/>
          </a:prstGeom>
        </p:spPr>
        <p:txBody>
          <a:bodyPr vert="horz" lIns="91440" tIns="45720" rIns="91440" bIns="45720" rtlCol="0" anchor="ctr"/>
          <a:lstStyle>
            <a:lvl1pPr algn="l">
              <a:defRPr sz="1400" b="0">
                <a:solidFill>
                  <a:schemeClr val="tx1"/>
                </a:solidFill>
              </a:defRPr>
            </a:lvl1pPr>
          </a:lstStyle>
          <a:p>
            <a:fld id="{51AC3CF6-25CD-4E75-9FFD-C5B9E43CD78B}" type="slidenum">
              <a:rPr lang="en-US" smtClean="0">
                <a:solidFill>
                  <a:srgbClr val="01267F"/>
                </a:solidFill>
              </a:rPr>
              <a:pPr/>
              <a:t>‹#›</a:t>
            </a:fld>
            <a:endParaRPr lang="en-US" dirty="0">
              <a:solidFill>
                <a:srgbClr val="01267F"/>
              </a:solidFill>
            </a:endParaRPr>
          </a:p>
        </p:txBody>
      </p:sp>
    </p:spTree>
    <p:extLst>
      <p:ext uri="{BB962C8B-B14F-4D97-AF65-F5344CB8AC3E}">
        <p14:creationId xmlns:p14="http://schemas.microsoft.com/office/powerpoint/2010/main" val="1893840975"/>
      </p:ext>
    </p:extLst>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7" Type="http://schemas.openxmlformats.org/officeDocument/2006/relationships/image" Target="../media/image1.png"/><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theme" Target="../theme/theme2.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69913" y="469670"/>
            <a:ext cx="8386762" cy="620712"/>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p>
            <a:pPr lvl="0"/>
            <a:r>
              <a:rPr lang="en-US" smtClean="0"/>
              <a:t>Click to edit Master title style</a:t>
            </a:r>
          </a:p>
        </p:txBody>
      </p:sp>
      <p:sp>
        <p:nvSpPr>
          <p:cNvPr id="1055" name="Rectangle 31"/>
          <p:cNvSpPr>
            <a:spLocks noGrp="1" noChangeArrowheads="1"/>
          </p:cNvSpPr>
          <p:nvPr>
            <p:ph type="body" idx="1"/>
          </p:nvPr>
        </p:nvSpPr>
        <p:spPr bwMode="auto">
          <a:xfrm>
            <a:off x="581025" y="1260245"/>
            <a:ext cx="7988300" cy="476726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78" name="Text Box 54"/>
          <p:cNvSpPr txBox="1">
            <a:spLocks noChangeArrowheads="1"/>
          </p:cNvSpPr>
          <p:nvPr/>
        </p:nvSpPr>
        <p:spPr bwMode="auto">
          <a:xfrm>
            <a:off x="1085850" y="4740275"/>
            <a:ext cx="1282700" cy="365125"/>
          </a:xfrm>
          <a:prstGeom prst="rect">
            <a:avLst/>
          </a:prstGeom>
          <a:noFill/>
          <a:ln w="9525">
            <a:noFill/>
            <a:miter lim="800000"/>
            <a:headEnd/>
            <a:tailEnd/>
          </a:ln>
          <a:effectLst/>
        </p:spPr>
        <p:txBody>
          <a:bodyPr lIns="0" tIns="0" rIns="0" bIns="0"/>
          <a:lstStyle/>
          <a:p>
            <a:pPr defTabSz="1066800">
              <a:spcBef>
                <a:spcPct val="50000"/>
              </a:spcBef>
            </a:pPr>
            <a:endParaRPr lang="en-US" b="0" dirty="0">
              <a:solidFill>
                <a:srgbClr val="474747"/>
              </a:solidFill>
            </a:endParaRPr>
          </a:p>
        </p:txBody>
      </p:sp>
      <p:pic>
        <p:nvPicPr>
          <p:cNvPr id="1105" name="Picture 81" descr="AAMCsymbol"/>
          <p:cNvPicPr>
            <a:picLocks noChangeAspect="1" noChangeArrowheads="1"/>
          </p:cNvPicPr>
          <p:nvPr/>
        </p:nvPicPr>
        <p:blipFill>
          <a:blip r:embed="rId9" cstate="print"/>
          <a:srcRect/>
          <a:stretch>
            <a:fillRect/>
          </a:stretch>
        </p:blipFill>
        <p:spPr bwMode="auto">
          <a:xfrm>
            <a:off x="7986713" y="6022975"/>
            <a:ext cx="1023937" cy="768350"/>
          </a:xfrm>
          <a:prstGeom prst="rect">
            <a:avLst/>
          </a:prstGeom>
          <a:noFill/>
        </p:spPr>
      </p:pic>
      <p:sp>
        <p:nvSpPr>
          <p:cNvPr id="6" name="Slide Number Placeholder 5"/>
          <p:cNvSpPr>
            <a:spLocks noGrp="1"/>
          </p:cNvSpPr>
          <p:nvPr>
            <p:ph type="sldNum" sz="quarter" idx="4"/>
          </p:nvPr>
        </p:nvSpPr>
        <p:spPr>
          <a:xfrm>
            <a:off x="0" y="6456829"/>
            <a:ext cx="2133600" cy="365125"/>
          </a:xfrm>
          <a:prstGeom prst="rect">
            <a:avLst/>
          </a:prstGeom>
        </p:spPr>
        <p:txBody>
          <a:bodyPr vert="horz" lIns="91440" tIns="45720" rIns="91440" bIns="45720" rtlCol="0" anchor="ctr"/>
          <a:lstStyle>
            <a:lvl1pPr algn="l">
              <a:defRPr sz="1400" b="0">
                <a:solidFill>
                  <a:schemeClr val="tx1"/>
                </a:solidFill>
              </a:defRPr>
            </a:lvl1pPr>
          </a:lstStyle>
          <a:p>
            <a:fld id="{51AC3CF6-25CD-4E75-9FFD-C5B9E43CD78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7" r:id="rId7"/>
  </p:sldLayoutIdLst>
  <p:transition/>
  <p:timing>
    <p:tnLst>
      <p:par>
        <p:cTn id="1" dur="indefinite" restart="never" nodeType="tmRoot"/>
      </p:par>
    </p:tnLst>
  </p:timing>
  <p:hf hdr="0" ftr="0" dt="0"/>
  <p:txStyles>
    <p:titleStyle>
      <a:lvl1pPr algn="l" defTabSz="889000" rtl="0" eaLnBrk="1" fontAlgn="base" hangingPunct="1">
        <a:lnSpc>
          <a:spcPct val="85000"/>
        </a:lnSpc>
        <a:spcBef>
          <a:spcPct val="0"/>
        </a:spcBef>
        <a:spcAft>
          <a:spcPct val="0"/>
        </a:spcAft>
        <a:buClr>
          <a:srgbClr val="DADDFE"/>
        </a:buClr>
        <a:defRPr sz="3600">
          <a:solidFill>
            <a:schemeClr val="tx2"/>
          </a:solidFill>
          <a:latin typeface="+mj-lt"/>
          <a:ea typeface="+mj-ea"/>
          <a:cs typeface="+mj-cs"/>
        </a:defRPr>
      </a:lvl1pPr>
      <a:lvl2pPr algn="l" defTabSz="889000"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2pPr>
      <a:lvl3pPr algn="l" defTabSz="889000"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3pPr>
      <a:lvl4pPr algn="l" defTabSz="889000"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4pPr>
      <a:lvl5pPr algn="l" defTabSz="889000"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5pPr>
      <a:lvl6pPr marL="457200" algn="l" defTabSz="889000"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6pPr>
      <a:lvl7pPr marL="914400" algn="l" defTabSz="889000"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7pPr>
      <a:lvl8pPr marL="1371600" algn="l" defTabSz="889000"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8pPr>
      <a:lvl9pPr marL="1828800" algn="l" defTabSz="889000"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9pPr>
    </p:titleStyle>
    <p:bodyStyle>
      <a:lvl1pPr algn="l" defTabSz="889000" rtl="0" eaLnBrk="1" fontAlgn="base" hangingPunct="1">
        <a:lnSpc>
          <a:spcPct val="88000"/>
        </a:lnSpc>
        <a:spcBef>
          <a:spcPct val="50000"/>
        </a:spcBef>
        <a:spcAft>
          <a:spcPct val="0"/>
        </a:spcAft>
        <a:buClr>
          <a:schemeClr val="tx1"/>
        </a:buClr>
        <a:buSzPct val="90000"/>
        <a:defRPr sz="2800">
          <a:solidFill>
            <a:schemeClr val="tx1"/>
          </a:solidFill>
          <a:latin typeface="+mn-lt"/>
          <a:ea typeface="+mn-ea"/>
          <a:cs typeface="+mn-cs"/>
        </a:defRPr>
      </a:lvl1pPr>
      <a:lvl2pPr marL="398463" indent="-284163" algn="l" defTabSz="889000" rtl="0" eaLnBrk="1" fontAlgn="base" hangingPunct="1">
        <a:lnSpc>
          <a:spcPct val="88000"/>
        </a:lnSpc>
        <a:spcBef>
          <a:spcPct val="35000"/>
        </a:spcBef>
        <a:spcAft>
          <a:spcPct val="0"/>
        </a:spcAft>
        <a:buClr>
          <a:schemeClr val="tx1"/>
        </a:buClr>
        <a:buChar char="•"/>
        <a:defRPr sz="2800">
          <a:solidFill>
            <a:schemeClr val="tx1"/>
          </a:solidFill>
          <a:latin typeface="+mn-lt"/>
        </a:defRPr>
      </a:lvl2pPr>
      <a:lvl3pPr marL="804863" indent="-292100" algn="l" defTabSz="889000" rtl="0" eaLnBrk="1" fontAlgn="base" hangingPunct="1">
        <a:lnSpc>
          <a:spcPct val="88000"/>
        </a:lnSpc>
        <a:spcBef>
          <a:spcPct val="25000"/>
        </a:spcBef>
        <a:spcAft>
          <a:spcPct val="0"/>
        </a:spcAft>
        <a:buClr>
          <a:schemeClr val="tx1"/>
        </a:buClr>
        <a:buSzPct val="80000"/>
        <a:buFont typeface="Wingdings" pitchFamily="2" charset="2"/>
        <a:buChar char="§"/>
        <a:defRPr sz="2800">
          <a:solidFill>
            <a:schemeClr val="tx1"/>
          </a:solidFill>
          <a:latin typeface="+mn-lt"/>
        </a:defRPr>
      </a:lvl3pPr>
      <a:lvl4pPr marL="1201738" indent="-282575" algn="l" defTabSz="889000" rtl="0" eaLnBrk="1" fontAlgn="base" hangingPunct="1">
        <a:lnSpc>
          <a:spcPct val="88000"/>
        </a:lnSpc>
        <a:spcBef>
          <a:spcPct val="15000"/>
        </a:spcBef>
        <a:spcAft>
          <a:spcPct val="0"/>
        </a:spcAft>
        <a:buClr>
          <a:schemeClr val="tx1"/>
        </a:buClr>
        <a:buSzPct val="80000"/>
        <a:buFont typeface="Arial" charset="0"/>
        <a:buChar char="–"/>
        <a:defRPr sz="2800">
          <a:solidFill>
            <a:schemeClr val="tx1"/>
          </a:solidFill>
          <a:latin typeface="+mn-lt"/>
        </a:defRPr>
      </a:lvl4pPr>
      <a:lvl5pPr marL="16002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5pPr>
      <a:lvl6pPr marL="20574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6pPr>
      <a:lvl7pPr marL="25146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7pPr>
      <a:lvl8pPr marL="29718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8pPr>
      <a:lvl9pPr marL="34290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69913" y="301510"/>
            <a:ext cx="8386762" cy="620712"/>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p>
            <a:pPr lvl="0"/>
            <a:r>
              <a:rPr lang="en-US" smtClean="0"/>
              <a:t>Click to edit Master title style</a:t>
            </a:r>
          </a:p>
        </p:txBody>
      </p:sp>
      <p:sp>
        <p:nvSpPr>
          <p:cNvPr id="1055" name="Rectangle 31"/>
          <p:cNvSpPr>
            <a:spLocks noGrp="1" noChangeArrowheads="1"/>
          </p:cNvSpPr>
          <p:nvPr>
            <p:ph type="body" idx="1"/>
          </p:nvPr>
        </p:nvSpPr>
        <p:spPr bwMode="auto">
          <a:xfrm>
            <a:off x="581025" y="1092085"/>
            <a:ext cx="7988300" cy="476726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78" name="Text Box 54"/>
          <p:cNvSpPr txBox="1">
            <a:spLocks noChangeArrowheads="1"/>
          </p:cNvSpPr>
          <p:nvPr/>
        </p:nvSpPr>
        <p:spPr bwMode="auto">
          <a:xfrm>
            <a:off x="1085850" y="4740275"/>
            <a:ext cx="1282700" cy="365125"/>
          </a:xfrm>
          <a:prstGeom prst="rect">
            <a:avLst/>
          </a:prstGeom>
          <a:noFill/>
          <a:ln w="9525">
            <a:noFill/>
            <a:miter lim="800000"/>
            <a:headEnd/>
            <a:tailEnd/>
          </a:ln>
          <a:effectLst/>
        </p:spPr>
        <p:txBody>
          <a:bodyPr lIns="0" tIns="0" rIns="0" bIns="0"/>
          <a:lstStyle/>
          <a:p>
            <a:pPr defTabSz="1066800">
              <a:spcBef>
                <a:spcPct val="50000"/>
              </a:spcBef>
            </a:pPr>
            <a:endParaRPr lang="en-US" b="0">
              <a:solidFill>
                <a:srgbClr val="474747"/>
              </a:solidFill>
            </a:endParaRPr>
          </a:p>
        </p:txBody>
      </p:sp>
      <p:pic>
        <p:nvPicPr>
          <p:cNvPr id="1105" name="Picture 81" descr="AAMCsymbol"/>
          <p:cNvPicPr>
            <a:picLocks noChangeAspect="1" noChangeArrowheads="1"/>
          </p:cNvPicPr>
          <p:nvPr/>
        </p:nvPicPr>
        <p:blipFill>
          <a:blip r:embed="rId7" cstate="print"/>
          <a:srcRect/>
          <a:stretch>
            <a:fillRect/>
          </a:stretch>
        </p:blipFill>
        <p:spPr bwMode="auto">
          <a:xfrm>
            <a:off x="7986713" y="6022975"/>
            <a:ext cx="1023937" cy="768350"/>
          </a:xfrm>
          <a:prstGeom prst="rect">
            <a:avLst/>
          </a:prstGeom>
          <a:noFill/>
        </p:spPr>
      </p:pic>
      <p:sp>
        <p:nvSpPr>
          <p:cNvPr id="6" name="Slide Number Placeholder 5"/>
          <p:cNvSpPr>
            <a:spLocks noGrp="1"/>
          </p:cNvSpPr>
          <p:nvPr>
            <p:ph type="sldNum" sz="quarter" idx="4"/>
          </p:nvPr>
        </p:nvSpPr>
        <p:spPr>
          <a:xfrm>
            <a:off x="0" y="6456829"/>
            <a:ext cx="2133600" cy="365125"/>
          </a:xfrm>
          <a:prstGeom prst="rect">
            <a:avLst/>
          </a:prstGeom>
        </p:spPr>
        <p:txBody>
          <a:bodyPr vert="horz" lIns="91440" tIns="45720" rIns="91440" bIns="45720" rtlCol="0" anchor="ctr"/>
          <a:lstStyle>
            <a:lvl1pPr algn="l">
              <a:defRPr sz="1400" b="0">
                <a:solidFill>
                  <a:schemeClr val="tx1"/>
                </a:solidFill>
              </a:defRPr>
            </a:lvl1pPr>
          </a:lstStyle>
          <a:p>
            <a:fld id="{51AC3CF6-25CD-4E75-9FFD-C5B9E43CD78B}" type="slidenum">
              <a:rPr lang="en-US" smtClean="0">
                <a:solidFill>
                  <a:srgbClr val="01267F"/>
                </a:solidFill>
              </a:rPr>
              <a:pPr/>
              <a:t>‹#›</a:t>
            </a:fld>
            <a:endParaRPr lang="en-US" dirty="0">
              <a:solidFill>
                <a:srgbClr val="01267F"/>
              </a:solidFill>
            </a:endParaRPr>
          </a:p>
        </p:txBody>
      </p:sp>
    </p:spTree>
    <p:extLst>
      <p:ext uri="{BB962C8B-B14F-4D97-AF65-F5344CB8AC3E}">
        <p14:creationId xmlns:p14="http://schemas.microsoft.com/office/powerpoint/2010/main" val="3783021390"/>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Lst>
  <p:transition/>
  <p:timing>
    <p:tnLst>
      <p:par>
        <p:cTn id="1" dur="indefinite" restart="never" nodeType="tmRoot"/>
      </p:par>
    </p:tnLst>
  </p:timing>
  <p:hf hdr="0" ftr="0" dt="0"/>
  <p:txStyles>
    <p:titleStyle>
      <a:lvl1pPr algn="l" defTabSz="889000" rtl="0" eaLnBrk="1" fontAlgn="base" hangingPunct="1">
        <a:lnSpc>
          <a:spcPct val="85000"/>
        </a:lnSpc>
        <a:spcBef>
          <a:spcPct val="0"/>
        </a:spcBef>
        <a:spcAft>
          <a:spcPct val="0"/>
        </a:spcAft>
        <a:buClr>
          <a:srgbClr val="DADDFE"/>
        </a:buClr>
        <a:defRPr sz="3200" b="1">
          <a:solidFill>
            <a:schemeClr val="tx2"/>
          </a:solidFill>
          <a:latin typeface="+mn-lt"/>
          <a:ea typeface="+mj-ea"/>
          <a:cs typeface="+mj-cs"/>
        </a:defRPr>
      </a:lvl1pPr>
      <a:lvl2pPr algn="l" defTabSz="889000"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2pPr>
      <a:lvl3pPr algn="l" defTabSz="889000"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3pPr>
      <a:lvl4pPr algn="l" defTabSz="889000"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4pPr>
      <a:lvl5pPr algn="l" defTabSz="889000"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5pPr>
      <a:lvl6pPr marL="457200" algn="l" defTabSz="889000"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6pPr>
      <a:lvl7pPr marL="914400" algn="l" defTabSz="889000"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7pPr>
      <a:lvl8pPr marL="1371600" algn="l" defTabSz="889000"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8pPr>
      <a:lvl9pPr marL="1828800" algn="l" defTabSz="889000"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9pPr>
    </p:titleStyle>
    <p:bodyStyle>
      <a:lvl1pPr algn="l" defTabSz="889000" rtl="0" eaLnBrk="1" fontAlgn="base" hangingPunct="1">
        <a:lnSpc>
          <a:spcPct val="88000"/>
        </a:lnSpc>
        <a:spcBef>
          <a:spcPct val="50000"/>
        </a:spcBef>
        <a:spcAft>
          <a:spcPct val="0"/>
        </a:spcAft>
        <a:buClr>
          <a:schemeClr val="tx1"/>
        </a:buClr>
        <a:buSzPct val="90000"/>
        <a:defRPr sz="2800">
          <a:solidFill>
            <a:schemeClr val="tx1"/>
          </a:solidFill>
          <a:latin typeface="+mn-lt"/>
          <a:ea typeface="+mn-ea"/>
          <a:cs typeface="+mn-cs"/>
        </a:defRPr>
      </a:lvl1pPr>
      <a:lvl2pPr marL="398463" indent="-284163" algn="l" defTabSz="889000" rtl="0" eaLnBrk="1" fontAlgn="base" hangingPunct="1">
        <a:lnSpc>
          <a:spcPct val="88000"/>
        </a:lnSpc>
        <a:spcBef>
          <a:spcPct val="35000"/>
        </a:spcBef>
        <a:spcAft>
          <a:spcPct val="0"/>
        </a:spcAft>
        <a:buClr>
          <a:schemeClr val="tx1"/>
        </a:buClr>
        <a:buChar char="•"/>
        <a:defRPr sz="2800">
          <a:solidFill>
            <a:schemeClr val="tx1"/>
          </a:solidFill>
          <a:latin typeface="+mn-lt"/>
        </a:defRPr>
      </a:lvl2pPr>
      <a:lvl3pPr marL="804863" indent="-292100" algn="l" defTabSz="889000" rtl="0" eaLnBrk="1" fontAlgn="base" hangingPunct="1">
        <a:lnSpc>
          <a:spcPct val="88000"/>
        </a:lnSpc>
        <a:spcBef>
          <a:spcPct val="25000"/>
        </a:spcBef>
        <a:spcAft>
          <a:spcPct val="0"/>
        </a:spcAft>
        <a:buClr>
          <a:schemeClr val="accent1"/>
        </a:buClr>
        <a:buSzPct val="80000"/>
        <a:buFont typeface="Wingdings" pitchFamily="2" charset="2"/>
        <a:buChar char="§"/>
        <a:defRPr sz="2800">
          <a:solidFill>
            <a:schemeClr val="accent1"/>
          </a:solidFill>
          <a:latin typeface="+mn-lt"/>
        </a:defRPr>
      </a:lvl3pPr>
      <a:lvl4pPr marL="1201738" indent="-282575" algn="l" defTabSz="889000" rtl="0" eaLnBrk="1" fontAlgn="base" hangingPunct="1">
        <a:lnSpc>
          <a:spcPct val="88000"/>
        </a:lnSpc>
        <a:spcBef>
          <a:spcPct val="15000"/>
        </a:spcBef>
        <a:spcAft>
          <a:spcPct val="0"/>
        </a:spcAft>
        <a:buClr>
          <a:schemeClr val="accent4"/>
        </a:buClr>
        <a:buSzPct val="80000"/>
        <a:buFont typeface="Arial" charset="0"/>
        <a:buChar char="–"/>
        <a:defRPr sz="2800">
          <a:solidFill>
            <a:schemeClr val="accent4"/>
          </a:solidFill>
          <a:latin typeface="+mn-lt"/>
        </a:defRPr>
      </a:lvl4pPr>
      <a:lvl5pPr marL="1600200" indent="-284163" algn="l" defTabSz="889000" rtl="0" eaLnBrk="1" fontAlgn="base" hangingPunct="1">
        <a:lnSpc>
          <a:spcPct val="88000"/>
        </a:lnSpc>
        <a:spcBef>
          <a:spcPct val="5000"/>
        </a:spcBef>
        <a:spcAft>
          <a:spcPct val="0"/>
        </a:spcAft>
        <a:buClr>
          <a:schemeClr val="accent5"/>
        </a:buClr>
        <a:buSzPct val="80000"/>
        <a:buChar char="o"/>
        <a:defRPr sz="2800">
          <a:solidFill>
            <a:schemeClr val="accent5"/>
          </a:solidFill>
          <a:latin typeface="+mn-lt"/>
        </a:defRPr>
      </a:lvl5pPr>
      <a:lvl6pPr marL="20574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6pPr>
      <a:lvl7pPr marL="25146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7pPr>
      <a:lvl8pPr marL="29718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8pPr>
      <a:lvl9pPr marL="34290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8.gif"/><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1.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diagramColors" Target="../diagrams/colors8.xml"/><Relationship Id="rId3" Type="http://schemas.openxmlformats.org/officeDocument/2006/relationships/diagramData" Target="../diagrams/data7.xml"/><Relationship Id="rId7" Type="http://schemas.microsoft.com/office/2007/relationships/diagramDrawing" Target="../diagrams/drawing7.xml"/><Relationship Id="rId12" Type="http://schemas.openxmlformats.org/officeDocument/2006/relationships/diagramQuickStyle" Target="../diagrams/quickStyle8.xml"/><Relationship Id="rId2" Type="http://schemas.openxmlformats.org/officeDocument/2006/relationships/notesSlide" Target="../notesSlides/notesSlide6.xml"/><Relationship Id="rId16" Type="http://schemas.microsoft.com/office/2007/relationships/hdphoto" Target="../media/hdphoto2.wdp"/><Relationship Id="rId1" Type="http://schemas.openxmlformats.org/officeDocument/2006/relationships/slideLayout" Target="../slideLayouts/slideLayout2.xml"/><Relationship Id="rId6" Type="http://schemas.openxmlformats.org/officeDocument/2006/relationships/diagramColors" Target="../diagrams/colors7.xml"/><Relationship Id="rId11" Type="http://schemas.openxmlformats.org/officeDocument/2006/relationships/diagramLayout" Target="../diagrams/layout8.xml"/><Relationship Id="rId5" Type="http://schemas.openxmlformats.org/officeDocument/2006/relationships/diagramQuickStyle" Target="../diagrams/quickStyle7.xml"/><Relationship Id="rId15" Type="http://schemas.openxmlformats.org/officeDocument/2006/relationships/image" Target="../media/image11.png"/><Relationship Id="rId10" Type="http://schemas.openxmlformats.org/officeDocument/2006/relationships/diagramData" Target="../diagrams/data8.xml"/><Relationship Id="rId4" Type="http://schemas.openxmlformats.org/officeDocument/2006/relationships/diagramLayout" Target="../diagrams/layout7.xml"/><Relationship Id="rId9" Type="http://schemas.microsoft.com/office/2007/relationships/hdphoto" Target="../media/hdphoto1.wdp"/><Relationship Id="rId14" Type="http://schemas.microsoft.com/office/2007/relationships/diagramDrawing" Target="../diagrams/drawing8.xml"/></Relationships>
</file>

<file path=ppt/slides/_rels/slide22.xml.rels><?xml version="1.0" encoding="UTF-8" standalone="yes"?>
<Relationships xmlns="http://schemas.openxmlformats.org/package/2006/relationships"><Relationship Id="rId2" Type="http://schemas.openxmlformats.org/officeDocument/2006/relationships/hyperlink" Target="mailto:Section3133DSH@cms.hhs.gov"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4.xml.rels><?xml version="1.0" encoding="UTF-8" standalone="yes"?>
<Relationships xmlns="http://schemas.openxmlformats.org/package/2006/relationships"><Relationship Id="rId2" Type="http://schemas.openxmlformats.org/officeDocument/2006/relationships/hyperlink" Target="https://www.cms.gov/Medicare/Medicare-Fee-for-Service-Payment/AcuteInpatientPPS/dsh.html" TargetMode="Externa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8" Type="http://schemas.openxmlformats.org/officeDocument/2006/relationships/diagramLayout" Target="../diagrams/layout11.xml"/><Relationship Id="rId13" Type="http://schemas.openxmlformats.org/officeDocument/2006/relationships/diagramLayout" Target="../diagrams/layout12.xml"/><Relationship Id="rId3" Type="http://schemas.openxmlformats.org/officeDocument/2006/relationships/diagramLayout" Target="../diagrams/layout10.xml"/><Relationship Id="rId7" Type="http://schemas.openxmlformats.org/officeDocument/2006/relationships/diagramData" Target="../diagrams/data11.xml"/><Relationship Id="rId12" Type="http://schemas.openxmlformats.org/officeDocument/2006/relationships/diagramData" Target="../diagrams/data12.xml"/><Relationship Id="rId2" Type="http://schemas.openxmlformats.org/officeDocument/2006/relationships/diagramData" Target="../diagrams/data10.xml"/><Relationship Id="rId16" Type="http://schemas.microsoft.com/office/2007/relationships/diagramDrawing" Target="../diagrams/drawing12.xml"/><Relationship Id="rId1" Type="http://schemas.openxmlformats.org/officeDocument/2006/relationships/slideLayout" Target="../slideLayouts/slideLayout9.xml"/><Relationship Id="rId6" Type="http://schemas.microsoft.com/office/2007/relationships/diagramDrawing" Target="../diagrams/drawing10.xml"/><Relationship Id="rId11" Type="http://schemas.microsoft.com/office/2007/relationships/diagramDrawing" Target="../diagrams/drawing11.xml"/><Relationship Id="rId5" Type="http://schemas.openxmlformats.org/officeDocument/2006/relationships/diagramColors" Target="../diagrams/colors10.xml"/><Relationship Id="rId15" Type="http://schemas.openxmlformats.org/officeDocument/2006/relationships/diagramColors" Target="../diagrams/colors12.xml"/><Relationship Id="rId10" Type="http://schemas.openxmlformats.org/officeDocument/2006/relationships/diagramColors" Target="../diagrams/colors11.xml"/><Relationship Id="rId4" Type="http://schemas.openxmlformats.org/officeDocument/2006/relationships/diagramQuickStyle" Target="../diagrams/quickStyle10.xml"/><Relationship Id="rId9" Type="http://schemas.openxmlformats.org/officeDocument/2006/relationships/diagramQuickStyle" Target="../diagrams/quickStyle11.xml"/><Relationship Id="rId14" Type="http://schemas.openxmlformats.org/officeDocument/2006/relationships/diagramQuickStyle" Target="../diagrams/quickStyle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diagramLayout" Target="../diagrams/layout13.xml"/><Relationship Id="rId7" Type="http://schemas.openxmlformats.org/officeDocument/2006/relationships/image" Target="../media/image12.png"/><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hyperlink" Target="https://www.gpo.gov/fdsys/pkg/FR-2016-04-27/pdf/2016-09120.pd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2" Type="http://schemas.openxmlformats.org/officeDocument/2006/relationships/hyperlink" Target="https://www.cms.gov/Regulations-and-Guidance/Legislation/PaperworkReductionActof1995/PRA-Listing.html"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mailto:swetzel@aamc.org" TargetMode="External"/><Relationship Id="rId2" Type="http://schemas.openxmlformats.org/officeDocument/2006/relationships/hyperlink" Target="mailto:mbaker@aamc.org" TargetMode="Externa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hyperlink" Target="https://www.aamc.org/download/412838/data/aamcqualitymeasuresspreadsheet.xlsx" TargetMode="External"/><Relationship Id="rId4" Type="http://schemas.openxmlformats.org/officeDocument/2006/relationships/hyperlink" Target="http://www.aamc.org/hospitalpaymentandquality"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mailto:swetzel@aamc.org" TargetMode="External"/><Relationship Id="rId2" Type="http://schemas.openxmlformats.org/officeDocument/2006/relationships/hyperlink" Target="mailto:mbaker@aamc.org" TargetMode="External"/><Relationship Id="rId1" Type="http://schemas.openxmlformats.org/officeDocument/2006/relationships/slideLayout" Target="../slideLayouts/slideLayout2.xml"/><Relationship Id="rId5" Type="http://schemas.openxmlformats.org/officeDocument/2006/relationships/hyperlink" Target="https://www.aamc.org/download/412838/data/aamcqualitymeasuresspreadsheet.xlsx" TargetMode="External"/><Relationship Id="rId4" Type="http://schemas.openxmlformats.org/officeDocument/2006/relationships/hyperlink" Target="http://www.aamc.org/hospitalpaymentandquality" TargetMode="Externa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13" Type="http://schemas.microsoft.com/office/2007/relationships/diagramDrawing" Target="../diagrams/drawing2.xml"/><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diagramColors" Target="../diagrams/colors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QuickStyle" Target="../diagrams/quickStyle2.xml"/><Relationship Id="rId5" Type="http://schemas.openxmlformats.org/officeDocument/2006/relationships/diagramQuickStyle" Target="../diagrams/quickStyle1.xml"/><Relationship Id="rId10" Type="http://schemas.openxmlformats.org/officeDocument/2006/relationships/diagramLayout" Target="../diagrams/layout2.xml"/><Relationship Id="rId4" Type="http://schemas.openxmlformats.org/officeDocument/2006/relationships/diagramLayout" Target="../diagrams/layout1.xml"/><Relationship Id="rId9" Type="http://schemas.openxmlformats.org/officeDocument/2006/relationships/diagramData" Target="../diagrams/data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Housekeeping</a:t>
            </a:r>
          </a:p>
        </p:txBody>
      </p:sp>
      <p:sp>
        <p:nvSpPr>
          <p:cNvPr id="3" name="Content Placeholder 2"/>
          <p:cNvSpPr>
            <a:spLocks noGrp="1"/>
          </p:cNvSpPr>
          <p:nvPr>
            <p:ph idx="1"/>
          </p:nvPr>
        </p:nvSpPr>
        <p:spPr>
          <a:xfrm>
            <a:off x="503273" y="3978833"/>
            <a:ext cx="7988300" cy="3230656"/>
          </a:xfrm>
        </p:spPr>
        <p:txBody>
          <a:bodyPr/>
          <a:lstStyle/>
          <a:p>
            <a:pPr marL="457200" indent="-457200">
              <a:buFont typeface="Arial" panose="020B0604020202020204" pitchFamily="34" charset="0"/>
              <a:buChar char="•"/>
            </a:pPr>
            <a:r>
              <a:rPr lang="en-US" sz="2000" dirty="0" smtClean="0"/>
              <a:t>To ask a question, click the </a:t>
            </a:r>
            <a:r>
              <a:rPr lang="en-US" sz="2000" u="sng" dirty="0" smtClean="0">
                <a:solidFill>
                  <a:srgbClr val="FF0000"/>
                </a:solidFill>
              </a:rPr>
              <a:t>“Raise Hand” icon</a:t>
            </a:r>
            <a:r>
              <a:rPr lang="en-US" sz="2000" dirty="0" smtClean="0">
                <a:solidFill>
                  <a:srgbClr val="FF0000"/>
                </a:solidFill>
              </a:rPr>
              <a:t> </a:t>
            </a:r>
            <a:r>
              <a:rPr lang="en-US" sz="2000" dirty="0" smtClean="0"/>
              <a:t>          . Your name will be called and your phone line will be unmuted.  </a:t>
            </a:r>
          </a:p>
          <a:p>
            <a:pPr marL="457200" indent="-457200">
              <a:buFont typeface="Arial" panose="020B0604020202020204" pitchFamily="34" charset="0"/>
              <a:buChar char="•"/>
            </a:pPr>
            <a:r>
              <a:rPr lang="en-US" sz="2000" dirty="0" smtClean="0"/>
              <a:t>Submit typed questions through the </a:t>
            </a:r>
            <a:r>
              <a:rPr lang="en-US" sz="2000" u="sng" dirty="0" smtClean="0">
                <a:solidFill>
                  <a:srgbClr val="FF0000"/>
                </a:solidFill>
              </a:rPr>
              <a:t>Q&amp;A</a:t>
            </a:r>
            <a:r>
              <a:rPr lang="en-US" sz="2000" dirty="0" smtClean="0"/>
              <a:t> panel. Send to </a:t>
            </a:r>
            <a:r>
              <a:rPr lang="en-US" sz="2000" u="sng" dirty="0" smtClean="0">
                <a:solidFill>
                  <a:srgbClr val="FF0000"/>
                </a:solidFill>
              </a:rPr>
              <a:t>All Panelists. </a:t>
            </a:r>
          </a:p>
          <a:p>
            <a:pPr marL="457200" lvl="0" indent="-457200">
              <a:buClr>
                <a:srgbClr val="01267F"/>
              </a:buClr>
              <a:buFont typeface="Arial" panose="020B0604020202020204" pitchFamily="34" charset="0"/>
              <a:buChar char="•"/>
            </a:pPr>
            <a:r>
              <a:rPr lang="en-US" sz="2000" dirty="0" smtClean="0">
                <a:solidFill>
                  <a:srgbClr val="01267F"/>
                </a:solidFill>
              </a:rPr>
              <a:t>If </a:t>
            </a:r>
            <a:r>
              <a:rPr lang="en-US" sz="2000" dirty="0">
                <a:solidFill>
                  <a:srgbClr val="01267F"/>
                </a:solidFill>
              </a:rPr>
              <a:t>you experience technical issues, Type a message in the </a:t>
            </a:r>
            <a:r>
              <a:rPr lang="en-US" sz="2000" u="sng" dirty="0" smtClean="0">
                <a:solidFill>
                  <a:srgbClr val="FF0000"/>
                </a:solidFill>
              </a:rPr>
              <a:t>Chat</a:t>
            </a:r>
            <a:r>
              <a:rPr lang="en-US" sz="2000" dirty="0" smtClean="0">
                <a:solidFill>
                  <a:srgbClr val="01267F"/>
                </a:solidFill>
              </a:rPr>
              <a:t> panel to </a:t>
            </a:r>
            <a:r>
              <a:rPr lang="en-US" sz="2000" u="sng" dirty="0">
                <a:solidFill>
                  <a:srgbClr val="FF0000"/>
                </a:solidFill>
              </a:rPr>
              <a:t>AAMC </a:t>
            </a:r>
            <a:r>
              <a:rPr lang="en-US" sz="2000" u="sng" dirty="0" smtClean="0">
                <a:solidFill>
                  <a:srgbClr val="FF0000"/>
                </a:solidFill>
              </a:rPr>
              <a:t>Meetings.</a:t>
            </a:r>
            <a:r>
              <a:rPr lang="en-US" sz="2000" dirty="0" smtClean="0">
                <a:solidFill>
                  <a:srgbClr val="01267F"/>
                </a:solidFill>
              </a:rPr>
              <a:t> </a:t>
            </a:r>
            <a:endParaRPr lang="en-US" sz="2000" u="sng" dirty="0">
              <a:solidFill>
                <a:srgbClr val="FF0000"/>
              </a:solidFill>
            </a:endParaRPr>
          </a:p>
          <a:p>
            <a:pPr marL="457200" indent="-457200">
              <a:buFont typeface="Arial" panose="020B0604020202020204" pitchFamily="34" charset="0"/>
              <a:buChar char="•"/>
            </a:pPr>
            <a:endParaRPr lang="en-US" sz="2000" u="sng" dirty="0">
              <a:solidFill>
                <a:srgbClr val="C00000"/>
              </a:solidFill>
            </a:endParaRPr>
          </a:p>
          <a:p>
            <a:endParaRPr lang="en-US" sz="2000" dirty="0"/>
          </a:p>
        </p:txBody>
      </p:sp>
      <p:pic>
        <p:nvPicPr>
          <p:cNvPr id="4" name="Picture 3"/>
          <p:cNvPicPr>
            <a:picLocks noChangeAspect="1"/>
          </p:cNvPicPr>
          <p:nvPr/>
        </p:nvPicPr>
        <p:blipFill>
          <a:blip r:embed="rId3" cstate="print"/>
          <a:stretch>
            <a:fillRect/>
          </a:stretch>
        </p:blipFill>
        <p:spPr>
          <a:xfrm>
            <a:off x="6265149" y="3978833"/>
            <a:ext cx="520207" cy="317332"/>
          </a:xfrm>
          <a:prstGeom prst="rect">
            <a:avLst/>
          </a:prstGeom>
        </p:spPr>
      </p:pic>
      <p:sp>
        <p:nvSpPr>
          <p:cNvPr id="6" name="TextBox 5"/>
          <p:cNvSpPr txBox="1"/>
          <p:nvPr/>
        </p:nvSpPr>
        <p:spPr>
          <a:xfrm>
            <a:off x="503273" y="1080709"/>
            <a:ext cx="5897527" cy="2296013"/>
          </a:xfrm>
          <a:prstGeom prst="rect">
            <a:avLst/>
          </a:prstGeom>
          <a:noFill/>
        </p:spPr>
        <p:txBody>
          <a:bodyPr wrap="square" rtlCol="0">
            <a:spAutoFit/>
          </a:bodyPr>
          <a:lstStyle/>
          <a:p>
            <a:pPr marL="457200" indent="-457200" defTabSz="889000" eaLnBrk="1" hangingPunct="1">
              <a:lnSpc>
                <a:spcPct val="88000"/>
              </a:lnSpc>
              <a:spcBef>
                <a:spcPct val="50000"/>
              </a:spcBef>
              <a:buClr>
                <a:srgbClr val="01267F"/>
              </a:buClr>
              <a:buSzPct val="90000"/>
              <a:buFont typeface="Arial" panose="020B0604020202020204" pitchFamily="34" charset="0"/>
              <a:buChar char="•"/>
            </a:pPr>
            <a:r>
              <a:rPr lang="en-US" b="0" kern="0" dirty="0">
                <a:solidFill>
                  <a:srgbClr val="01267F"/>
                </a:solidFill>
                <a:latin typeface="Arial"/>
              </a:rPr>
              <a:t>You will not hear any audio until the </a:t>
            </a:r>
            <a:r>
              <a:rPr lang="en-US" b="0" kern="0" dirty="0" smtClean="0">
                <a:solidFill>
                  <a:srgbClr val="01267F"/>
                </a:solidFill>
                <a:latin typeface="Arial"/>
              </a:rPr>
              <a:t>webinar begins. </a:t>
            </a:r>
          </a:p>
          <a:p>
            <a:pPr marL="457200" lvl="0" indent="-457200" defTabSz="889000" eaLnBrk="1" hangingPunct="1">
              <a:lnSpc>
                <a:spcPct val="88000"/>
              </a:lnSpc>
              <a:spcBef>
                <a:spcPct val="50000"/>
              </a:spcBef>
              <a:buClr>
                <a:srgbClr val="01267F"/>
              </a:buClr>
              <a:buSzPct val="90000"/>
              <a:buFont typeface="Arial" panose="020B0604020202020204" pitchFamily="34" charset="0"/>
              <a:buChar char="•"/>
            </a:pPr>
            <a:r>
              <a:rPr lang="en-US" b="0" kern="0" dirty="0" smtClean="0">
                <a:solidFill>
                  <a:srgbClr val="01267F"/>
                </a:solidFill>
                <a:latin typeface="Arial"/>
              </a:rPr>
              <a:t>To </a:t>
            </a:r>
            <a:r>
              <a:rPr lang="en-US" b="0" kern="0" dirty="0">
                <a:solidFill>
                  <a:srgbClr val="01267F"/>
                </a:solidFill>
                <a:latin typeface="Arial"/>
              </a:rPr>
              <a:t>join </a:t>
            </a:r>
            <a:r>
              <a:rPr lang="en-US" b="0" kern="0" dirty="0" smtClean="0">
                <a:solidFill>
                  <a:srgbClr val="01267F"/>
                </a:solidFill>
                <a:latin typeface="Arial"/>
              </a:rPr>
              <a:t>the </a:t>
            </a:r>
            <a:r>
              <a:rPr lang="en-US" b="0" kern="0" dirty="0">
                <a:solidFill>
                  <a:srgbClr val="01267F"/>
                </a:solidFill>
                <a:latin typeface="Arial"/>
              </a:rPr>
              <a:t>audio, </a:t>
            </a:r>
            <a:r>
              <a:rPr lang="en-US" b="0" kern="0" dirty="0" smtClean="0">
                <a:solidFill>
                  <a:srgbClr val="01267F"/>
                </a:solidFill>
                <a:latin typeface="Arial"/>
              </a:rPr>
              <a:t>select “</a:t>
            </a:r>
            <a:r>
              <a:rPr lang="en-US" b="0" kern="0" dirty="0" smtClean="0">
                <a:solidFill>
                  <a:srgbClr val="FF0000"/>
                </a:solidFill>
                <a:latin typeface="Arial"/>
              </a:rPr>
              <a:t>call me</a:t>
            </a:r>
            <a:r>
              <a:rPr lang="en-US" b="0" kern="0" dirty="0" smtClean="0">
                <a:solidFill>
                  <a:srgbClr val="01267F"/>
                </a:solidFill>
                <a:latin typeface="Arial"/>
              </a:rPr>
              <a:t>” and enter your phone number </a:t>
            </a:r>
            <a:r>
              <a:rPr lang="en-US" b="0" u="sng" kern="0" dirty="0" smtClean="0">
                <a:solidFill>
                  <a:srgbClr val="FF0000"/>
                </a:solidFill>
                <a:latin typeface="Arial"/>
              </a:rPr>
              <a:t>or</a:t>
            </a:r>
            <a:r>
              <a:rPr lang="en-US" b="0" kern="0" dirty="0" smtClean="0">
                <a:solidFill>
                  <a:srgbClr val="01267F"/>
                </a:solidFill>
                <a:latin typeface="Arial"/>
              </a:rPr>
              <a:t> select “</a:t>
            </a:r>
            <a:r>
              <a:rPr lang="en-US" b="0" kern="0" dirty="0" smtClean="0">
                <a:solidFill>
                  <a:srgbClr val="FF0000"/>
                </a:solidFill>
                <a:latin typeface="Arial"/>
              </a:rPr>
              <a:t>I will call in</a:t>
            </a:r>
            <a:r>
              <a:rPr lang="en-US" b="0" kern="0" dirty="0" smtClean="0">
                <a:solidFill>
                  <a:srgbClr val="01267F"/>
                </a:solidFill>
                <a:latin typeface="Arial"/>
              </a:rPr>
              <a:t>”. </a:t>
            </a:r>
          </a:p>
          <a:p>
            <a:pPr marL="457200" lvl="0" indent="-457200" defTabSz="889000" eaLnBrk="1" hangingPunct="1">
              <a:lnSpc>
                <a:spcPct val="88000"/>
              </a:lnSpc>
              <a:spcBef>
                <a:spcPct val="50000"/>
              </a:spcBef>
              <a:buClr>
                <a:srgbClr val="01267F"/>
              </a:buClr>
              <a:buSzPct val="90000"/>
              <a:buFont typeface="Arial" panose="020B0604020202020204" pitchFamily="34" charset="0"/>
              <a:buChar char="•"/>
            </a:pPr>
            <a:r>
              <a:rPr lang="en-US" b="0" kern="0" dirty="0" smtClean="0">
                <a:solidFill>
                  <a:srgbClr val="01267F"/>
                </a:solidFill>
                <a:latin typeface="Arial"/>
              </a:rPr>
              <a:t>If you select “I will call in, follow </a:t>
            </a:r>
            <a:r>
              <a:rPr lang="en-US" b="0" kern="0" dirty="0">
                <a:solidFill>
                  <a:srgbClr val="01267F"/>
                </a:solidFill>
                <a:latin typeface="Arial"/>
              </a:rPr>
              <a:t>the </a:t>
            </a:r>
            <a:r>
              <a:rPr lang="en-US" b="0" kern="0" dirty="0" smtClean="0">
                <a:solidFill>
                  <a:srgbClr val="01267F"/>
                </a:solidFill>
                <a:latin typeface="Arial"/>
              </a:rPr>
              <a:t>prompts and </a:t>
            </a:r>
            <a:r>
              <a:rPr lang="en-US" b="0" kern="0" dirty="0">
                <a:solidFill>
                  <a:srgbClr val="01267F"/>
                </a:solidFill>
                <a:latin typeface="Arial"/>
              </a:rPr>
              <a:t>b</a:t>
            </a:r>
            <a:r>
              <a:rPr lang="en-US" b="0" kern="0" dirty="0" smtClean="0">
                <a:solidFill>
                  <a:srgbClr val="01267F"/>
                </a:solidFill>
                <a:latin typeface="Arial"/>
              </a:rPr>
              <a:t>e sure to enter the access code and “</a:t>
            </a:r>
            <a:r>
              <a:rPr lang="en-US" b="0" kern="0" dirty="0" smtClean="0">
                <a:solidFill>
                  <a:srgbClr val="FF0000"/>
                </a:solidFill>
                <a:latin typeface="Arial"/>
              </a:rPr>
              <a:t>Attendee </a:t>
            </a:r>
            <a:r>
              <a:rPr lang="en-US" b="0" kern="0" dirty="0">
                <a:solidFill>
                  <a:srgbClr val="FF0000"/>
                </a:solidFill>
                <a:latin typeface="Arial"/>
              </a:rPr>
              <a:t>ID</a:t>
            </a:r>
            <a:r>
              <a:rPr lang="en-US" b="0" kern="0" dirty="0" smtClean="0">
                <a:solidFill>
                  <a:srgbClr val="01267F"/>
                </a:solidFill>
                <a:latin typeface="Arial"/>
              </a:rPr>
              <a:t>”.</a:t>
            </a:r>
            <a:endParaRPr lang="en-US" dirty="0"/>
          </a:p>
        </p:txBody>
      </p:sp>
      <p:pic>
        <p:nvPicPr>
          <p:cNvPr id="8" name="Picture 7"/>
          <p:cNvPicPr>
            <a:picLocks noChangeAspect="1"/>
          </p:cNvPicPr>
          <p:nvPr/>
        </p:nvPicPr>
        <p:blipFill>
          <a:blip r:embed="rId4"/>
          <a:stretch>
            <a:fillRect/>
          </a:stretch>
        </p:blipFill>
        <p:spPr>
          <a:xfrm>
            <a:off x="6400799" y="79104"/>
            <a:ext cx="2643635" cy="3224813"/>
          </a:xfrm>
          <a:prstGeom prst="rect">
            <a:avLst/>
          </a:prstGeom>
          <a:ln>
            <a:solidFill>
              <a:schemeClr val="tx1"/>
            </a:solidFill>
          </a:ln>
        </p:spPr>
      </p:pic>
    </p:spTree>
    <p:extLst>
      <p:ext uri="{BB962C8B-B14F-4D97-AF65-F5344CB8AC3E}">
        <p14:creationId xmlns:p14="http://schemas.microsoft.com/office/powerpoint/2010/main" val="3899709781"/>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1025" y="1372169"/>
            <a:ext cx="7988300" cy="4767262"/>
          </a:xfrm>
        </p:spPr>
        <p:txBody>
          <a:bodyPr/>
          <a:lstStyle/>
          <a:p>
            <a:r>
              <a:rPr lang="en-US" dirty="0" smtClean="0">
                <a:solidFill>
                  <a:srgbClr val="002060"/>
                </a:solidFill>
              </a:rPr>
              <a:t>The American Taxpayer Relief Act (ATRA) required $11B recoupment adjustment by FY2017 for documentation and coding</a:t>
            </a:r>
          </a:p>
        </p:txBody>
      </p:sp>
      <p:sp>
        <p:nvSpPr>
          <p:cNvPr id="2" name="Title 1"/>
          <p:cNvSpPr>
            <a:spLocks noGrp="1"/>
          </p:cNvSpPr>
          <p:nvPr>
            <p:ph type="title"/>
          </p:nvPr>
        </p:nvSpPr>
        <p:spPr/>
        <p:txBody>
          <a:bodyPr/>
          <a:lstStyle/>
          <a:p>
            <a:r>
              <a:rPr lang="en-US" b="1" dirty="0" smtClean="0">
                <a:solidFill>
                  <a:srgbClr val="002060"/>
                </a:solidFill>
                <a:effectLst>
                  <a:outerShdw blurRad="38100" dist="38100" dir="2700000" algn="tl">
                    <a:srgbClr val="000000">
                      <a:alpha val="43137"/>
                    </a:srgbClr>
                  </a:outerShdw>
                </a:effectLst>
              </a:rPr>
              <a:t>Documentation &amp; Coding</a:t>
            </a:r>
            <a:endParaRPr lang="en-US" b="1" dirty="0">
              <a:solidFill>
                <a:srgbClr val="002060"/>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4294967295"/>
          </p:nvPr>
        </p:nvSpPr>
        <p:spPr>
          <a:xfrm>
            <a:off x="147684" y="6421218"/>
            <a:ext cx="2057400" cy="273844"/>
          </a:xfrm>
          <a:prstGeom prst="rect">
            <a:avLst/>
          </a:prstGeom>
        </p:spPr>
        <p:txBody>
          <a:bodyPr/>
          <a:lstStyle/>
          <a:p>
            <a:fld id="{13E92D58-6566-40E5-AD74-B9D6A4F270CD}" type="slidenum">
              <a:rPr lang="en-US" smtClean="0"/>
              <a:t>10</a:t>
            </a:fld>
            <a:endParaRPr lang="en-US" dirty="0"/>
          </a:p>
        </p:txBody>
      </p:sp>
      <p:sp useBgFill="1">
        <p:nvSpPr>
          <p:cNvPr id="11" name="TextBox 10"/>
          <p:cNvSpPr txBox="1"/>
          <p:nvPr/>
        </p:nvSpPr>
        <p:spPr>
          <a:xfrm>
            <a:off x="1176384" y="3038364"/>
            <a:ext cx="6309360" cy="2616101"/>
          </a:xfrm>
          <a:prstGeom prst="rect">
            <a:avLst/>
          </a:prstGeom>
          <a:ln>
            <a:noFill/>
          </a:ln>
          <a:scene3d>
            <a:camera prst="orthographicFront"/>
            <a:lightRig rig="threePt" dir="t"/>
          </a:scene3d>
          <a:sp3d>
            <a:bevelT prst="angle"/>
          </a:sp3d>
        </p:spPr>
        <p:style>
          <a:lnRef idx="1">
            <a:schemeClr val="accent6"/>
          </a:lnRef>
          <a:fillRef idx="3">
            <a:schemeClr val="accent6"/>
          </a:fillRef>
          <a:effectRef idx="2">
            <a:schemeClr val="accent6"/>
          </a:effectRef>
          <a:fontRef idx="minor">
            <a:schemeClr val="lt1"/>
          </a:fontRef>
        </p:style>
        <p:txBody>
          <a:bodyPr wrap="square" rtlCol="0">
            <a:spAutoFit/>
          </a:bodyPr>
          <a:lstStyle/>
          <a:p>
            <a:pPr marL="457200" indent="-457200">
              <a:buFont typeface="Arial" panose="020B0604020202020204" pitchFamily="34" charset="0"/>
              <a:buChar char="•"/>
            </a:pPr>
            <a:r>
              <a:rPr lang="en-US" sz="2400" dirty="0">
                <a:solidFill>
                  <a:srgbClr val="002060"/>
                </a:solidFill>
              </a:rPr>
              <a:t>FY2014-FY2016</a:t>
            </a:r>
          </a:p>
          <a:p>
            <a:pPr marL="855663" lvl="1" indent="-457200">
              <a:buFont typeface="Arial" panose="020B0604020202020204" pitchFamily="34" charset="0"/>
              <a:buChar char="•"/>
            </a:pPr>
            <a:r>
              <a:rPr lang="en-US" sz="2400" b="0" dirty="0">
                <a:solidFill>
                  <a:srgbClr val="002060"/>
                </a:solidFill>
              </a:rPr>
              <a:t>CMS collected </a:t>
            </a:r>
            <a:r>
              <a:rPr lang="en-US" sz="2400" b="0" dirty="0" smtClean="0">
                <a:solidFill>
                  <a:srgbClr val="002060"/>
                </a:solidFill>
              </a:rPr>
              <a:t>$6 billion</a:t>
            </a:r>
          </a:p>
          <a:p>
            <a:pPr marL="398463" lvl="1"/>
            <a:endParaRPr lang="en-US" sz="2400" b="0" dirty="0">
              <a:solidFill>
                <a:srgbClr val="002060"/>
              </a:solidFill>
            </a:endParaRPr>
          </a:p>
          <a:p>
            <a:pPr marL="457200" indent="-457200">
              <a:buFont typeface="Arial" panose="020B0604020202020204" pitchFamily="34" charset="0"/>
              <a:buChar char="•"/>
            </a:pPr>
            <a:r>
              <a:rPr lang="en-US" sz="2400" dirty="0">
                <a:solidFill>
                  <a:srgbClr val="002060"/>
                </a:solidFill>
              </a:rPr>
              <a:t>FY2017</a:t>
            </a:r>
          </a:p>
          <a:p>
            <a:pPr marL="855663" lvl="1" indent="-457200">
              <a:buFont typeface="Arial" panose="020B0604020202020204" pitchFamily="34" charset="0"/>
              <a:buChar char="•"/>
            </a:pPr>
            <a:r>
              <a:rPr lang="en-US" sz="2400" b="0" dirty="0">
                <a:solidFill>
                  <a:srgbClr val="002060"/>
                </a:solidFill>
              </a:rPr>
              <a:t>CMS will collect remaining </a:t>
            </a:r>
            <a:r>
              <a:rPr lang="en-US" sz="2400" b="0" dirty="0" smtClean="0">
                <a:solidFill>
                  <a:srgbClr val="002060"/>
                </a:solidFill>
              </a:rPr>
              <a:t>$5 </a:t>
            </a:r>
            <a:r>
              <a:rPr lang="en-US" sz="2400" b="0" dirty="0">
                <a:solidFill>
                  <a:srgbClr val="002060"/>
                </a:solidFill>
              </a:rPr>
              <a:t>billion</a:t>
            </a:r>
          </a:p>
          <a:p>
            <a:pPr marL="855663" lvl="1" indent="-457200">
              <a:buFont typeface="Arial" panose="020B0604020202020204" pitchFamily="34" charset="0"/>
              <a:buChar char="•"/>
            </a:pPr>
            <a:r>
              <a:rPr lang="en-US" sz="2400" b="0" dirty="0">
                <a:solidFill>
                  <a:srgbClr val="002060"/>
                </a:solidFill>
              </a:rPr>
              <a:t>-1.5% recoupment adjustment</a:t>
            </a:r>
          </a:p>
          <a:p>
            <a:endParaRPr lang="en-US" dirty="0"/>
          </a:p>
        </p:txBody>
      </p:sp>
    </p:spTree>
    <p:extLst>
      <p:ext uri="{BB962C8B-B14F-4D97-AF65-F5344CB8AC3E}">
        <p14:creationId xmlns:p14="http://schemas.microsoft.com/office/powerpoint/2010/main" val="3870993193"/>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69913" y="469669"/>
            <a:ext cx="8386762" cy="3280527"/>
          </a:xfrm>
        </p:spPr>
        <p:txBody>
          <a:bodyPr/>
          <a:lstStyle/>
          <a:p>
            <a:pPr algn="ctr"/>
            <a:r>
              <a:rPr lang="en-US" dirty="0" smtClean="0"/>
              <a:t>Outlier Payments</a:t>
            </a:r>
            <a:endParaRPr lang="en-US" dirty="0"/>
          </a:p>
        </p:txBody>
      </p:sp>
      <p:sp>
        <p:nvSpPr>
          <p:cNvPr id="4" name="Slide Number Placeholder 3"/>
          <p:cNvSpPr>
            <a:spLocks noGrp="1"/>
          </p:cNvSpPr>
          <p:nvPr>
            <p:ph type="sldNum" sz="quarter" idx="4"/>
          </p:nvPr>
        </p:nvSpPr>
        <p:spPr/>
        <p:txBody>
          <a:bodyPr/>
          <a:lstStyle/>
          <a:p>
            <a:fld id="{51AC3CF6-25CD-4E75-9FFD-C5B9E43CD78B}" type="slidenum">
              <a:rPr lang="en-US" smtClean="0"/>
              <a:pPr/>
              <a:t>11</a:t>
            </a:fld>
            <a:endParaRPr lang="en-US" dirty="0"/>
          </a:p>
        </p:txBody>
      </p:sp>
    </p:spTree>
    <p:extLst>
      <p:ext uri="{BB962C8B-B14F-4D97-AF65-F5344CB8AC3E}">
        <p14:creationId xmlns:p14="http://schemas.microsoft.com/office/powerpoint/2010/main" val="1170781615"/>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Outlier Payments</a:t>
            </a:r>
            <a:endParaRPr lang="en-US" dirty="0"/>
          </a:p>
        </p:txBody>
      </p:sp>
      <p:sp>
        <p:nvSpPr>
          <p:cNvPr id="3" name="Content Placeholder 2"/>
          <p:cNvSpPr>
            <a:spLocks noGrp="1"/>
          </p:cNvSpPr>
          <p:nvPr>
            <p:ph idx="1"/>
          </p:nvPr>
        </p:nvSpPr>
        <p:spPr/>
        <p:txBody>
          <a:bodyPr/>
          <a:lstStyle/>
          <a:p>
            <a:pPr marL="457200" lvl="1" indent="-457200">
              <a:spcBef>
                <a:spcPct val="50000"/>
              </a:spcBef>
              <a:buSzPct val="90000"/>
            </a:pPr>
            <a:r>
              <a:rPr lang="en-US" b="1" dirty="0" smtClean="0">
                <a:solidFill>
                  <a:srgbClr val="002060"/>
                </a:solidFill>
              </a:rPr>
              <a:t>Outlier Threshold</a:t>
            </a:r>
          </a:p>
          <a:p>
            <a:pPr marL="863600" lvl="2" indent="-457200">
              <a:spcBef>
                <a:spcPct val="50000"/>
              </a:spcBef>
              <a:buSzPct val="90000"/>
            </a:pPr>
            <a:r>
              <a:rPr lang="en-US" dirty="0" smtClean="0">
                <a:solidFill>
                  <a:srgbClr val="002060"/>
                </a:solidFill>
              </a:rPr>
              <a:t>For FY2017</a:t>
            </a:r>
            <a:r>
              <a:rPr lang="en-US" dirty="0" smtClean="0"/>
              <a:t>, </a:t>
            </a:r>
            <a:r>
              <a:rPr lang="en-US" dirty="0"/>
              <a:t>CMS proposes an outlier fixed-loss cost threshold equal to the proposed prospective payment rate for the MS-DRG, plus any IME, empirically justified DSH payments, estimated uncompensated care payment, and any new technology add-on payments, plus</a:t>
            </a:r>
            <a:r>
              <a:rPr lang="en-US" dirty="0">
                <a:solidFill>
                  <a:srgbClr val="FF0000"/>
                </a:solidFill>
              </a:rPr>
              <a:t> </a:t>
            </a:r>
            <a:r>
              <a:rPr lang="en-US" b="1" dirty="0" smtClean="0">
                <a:solidFill>
                  <a:srgbClr val="FF0000"/>
                </a:solidFill>
              </a:rPr>
              <a:t>$23,681</a:t>
            </a:r>
            <a:r>
              <a:rPr lang="en-US" dirty="0" smtClean="0"/>
              <a:t>.</a:t>
            </a:r>
            <a:endParaRPr lang="en-US" dirty="0"/>
          </a:p>
          <a:p>
            <a:endParaRPr lang="en-US" dirty="0"/>
          </a:p>
        </p:txBody>
      </p:sp>
      <p:sp>
        <p:nvSpPr>
          <p:cNvPr id="4" name="Slide Number Placeholder 3"/>
          <p:cNvSpPr>
            <a:spLocks noGrp="1"/>
          </p:cNvSpPr>
          <p:nvPr>
            <p:ph type="sldNum" sz="quarter" idx="4"/>
          </p:nvPr>
        </p:nvSpPr>
        <p:spPr/>
        <p:txBody>
          <a:bodyPr/>
          <a:lstStyle/>
          <a:p>
            <a:fld id="{51AC3CF6-25CD-4E75-9FFD-C5B9E43CD78B}" type="slidenum">
              <a:rPr lang="en-US" smtClean="0"/>
              <a:pPr/>
              <a:t>12</a:t>
            </a:fld>
            <a:endParaRPr lang="en-US" dirty="0"/>
          </a:p>
        </p:txBody>
      </p:sp>
    </p:spTree>
    <p:extLst>
      <p:ext uri="{BB962C8B-B14F-4D97-AF65-F5344CB8AC3E}">
        <p14:creationId xmlns:p14="http://schemas.microsoft.com/office/powerpoint/2010/main" val="1623596232"/>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69913" y="469670"/>
            <a:ext cx="8386762" cy="3315252"/>
          </a:xfrm>
        </p:spPr>
        <p:txBody>
          <a:bodyPr/>
          <a:lstStyle/>
          <a:p>
            <a:pPr algn="ctr"/>
            <a:r>
              <a:rPr lang="en-US" dirty="0" smtClean="0"/>
              <a:t>Graduate Medical Education (GME)</a:t>
            </a:r>
            <a:endParaRPr lang="en-US" dirty="0"/>
          </a:p>
        </p:txBody>
      </p:sp>
      <p:sp>
        <p:nvSpPr>
          <p:cNvPr id="4" name="Slide Number Placeholder 3"/>
          <p:cNvSpPr>
            <a:spLocks noGrp="1"/>
          </p:cNvSpPr>
          <p:nvPr>
            <p:ph type="sldNum" sz="quarter" idx="4"/>
          </p:nvPr>
        </p:nvSpPr>
        <p:spPr/>
        <p:txBody>
          <a:bodyPr/>
          <a:lstStyle/>
          <a:p>
            <a:fld id="{51AC3CF6-25CD-4E75-9FFD-C5B9E43CD78B}" type="slidenum">
              <a:rPr lang="en-US" smtClean="0"/>
              <a:pPr/>
              <a:t>13</a:t>
            </a:fld>
            <a:endParaRPr lang="en-US" dirty="0"/>
          </a:p>
        </p:txBody>
      </p:sp>
    </p:spTree>
    <p:extLst>
      <p:ext uri="{BB962C8B-B14F-4D97-AF65-F5344CB8AC3E}">
        <p14:creationId xmlns:p14="http://schemas.microsoft.com/office/powerpoint/2010/main" val="1567674174"/>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3917" y="322134"/>
            <a:ext cx="8469630" cy="994172"/>
          </a:xfrm>
        </p:spPr>
        <p:txBody>
          <a:bodyPr>
            <a:normAutofit/>
          </a:bodyPr>
          <a:lstStyle/>
          <a:p>
            <a:r>
              <a:rPr lang="en-US" dirty="0" smtClean="0">
                <a:solidFill>
                  <a:srgbClr val="002060"/>
                </a:solidFill>
                <a:effectLst>
                  <a:outerShdw blurRad="38100" dist="38100" dir="2700000" algn="tl">
                    <a:srgbClr val="000000">
                      <a:alpha val="43137"/>
                    </a:srgbClr>
                  </a:outerShdw>
                </a:effectLst>
              </a:rPr>
              <a:t>Urban Hospitals with Rural Training Tracks (RTTs)</a:t>
            </a:r>
            <a:endParaRPr lang="en-US" dirty="0">
              <a:solidFill>
                <a:srgbClr val="00206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08709" y="2501744"/>
            <a:ext cx="7886700" cy="2829068"/>
          </a:xfrm>
        </p:spPr>
        <p:txBody>
          <a:bodyPr>
            <a:normAutofit/>
          </a:bodyPr>
          <a:lstStyle/>
          <a:p>
            <a:pPr algn="ctr"/>
            <a:r>
              <a:rPr lang="en-US" dirty="0" smtClean="0"/>
              <a:t>The </a:t>
            </a:r>
            <a:r>
              <a:rPr lang="en-US" dirty="0"/>
              <a:t>rural track FTE limitation would take effect </a:t>
            </a:r>
            <a:r>
              <a:rPr lang="en-US" dirty="0" smtClean="0"/>
              <a:t>beginning with the urban hospital’s cost reporting period that follows or coincides with the start of the sixth program year of the RTT’s existence</a:t>
            </a:r>
            <a:r>
              <a:rPr lang="en-US" dirty="0"/>
              <a:t>.</a:t>
            </a:r>
            <a:r>
              <a:rPr lang="en-US" dirty="0" smtClean="0"/>
              <a:t> </a:t>
            </a:r>
          </a:p>
          <a:p>
            <a:endParaRPr lang="en-US" dirty="0"/>
          </a:p>
        </p:txBody>
      </p:sp>
      <p:sp>
        <p:nvSpPr>
          <p:cNvPr id="4" name="TextBox 3"/>
          <p:cNvSpPr txBox="1"/>
          <p:nvPr/>
        </p:nvSpPr>
        <p:spPr>
          <a:xfrm>
            <a:off x="283917" y="1605763"/>
            <a:ext cx="7482078" cy="553998"/>
          </a:xfrm>
          <a:prstGeom prst="rect">
            <a:avLst/>
          </a:prstGeom>
          <a:solidFill>
            <a:schemeClr val="accent4">
              <a:lumMod val="20000"/>
              <a:lumOff val="80000"/>
            </a:schemeClr>
          </a:solidFill>
        </p:spPr>
        <p:txBody>
          <a:bodyPr wrap="square" rtlCol="0">
            <a:spAutoFit/>
          </a:bodyPr>
          <a:lstStyle/>
          <a:p>
            <a:r>
              <a:rPr lang="en-US" sz="1500" dirty="0">
                <a:solidFill>
                  <a:srgbClr val="002060"/>
                </a:solidFill>
              </a:rPr>
              <a:t>Urban hospitals with RTTs will now have 5 years to establish an FTE limitation instead of 3 years</a:t>
            </a:r>
          </a:p>
        </p:txBody>
      </p:sp>
      <p:graphicFrame>
        <p:nvGraphicFramePr>
          <p:cNvPr id="5" name="Diagram 4"/>
          <p:cNvGraphicFramePr/>
          <p:nvPr>
            <p:extLst>
              <p:ext uri="{D42A27DB-BD31-4B8C-83A1-F6EECF244321}">
                <p14:modId xmlns:p14="http://schemas.microsoft.com/office/powerpoint/2010/main" val="221882504"/>
              </p:ext>
            </p:extLst>
          </p:nvPr>
        </p:nvGraphicFramePr>
        <p:xfrm>
          <a:off x="208709" y="3179167"/>
          <a:ext cx="8653272" cy="27383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4895540" y="4371615"/>
            <a:ext cx="980694" cy="323165"/>
          </a:xfrm>
          <a:prstGeom prst="rect">
            <a:avLst/>
          </a:prstGeom>
          <a:noFill/>
        </p:spPr>
        <p:txBody>
          <a:bodyPr wrap="square" rtlCol="0">
            <a:spAutoFit/>
          </a:bodyPr>
          <a:lstStyle/>
          <a:p>
            <a:r>
              <a:rPr lang="en-US" sz="1500" dirty="0">
                <a:solidFill>
                  <a:srgbClr val="002060"/>
                </a:solidFill>
              </a:rPr>
              <a:t>Year 4</a:t>
            </a:r>
          </a:p>
        </p:txBody>
      </p:sp>
      <p:sp>
        <p:nvSpPr>
          <p:cNvPr id="7" name="TextBox 6"/>
          <p:cNvSpPr txBox="1"/>
          <p:nvPr/>
        </p:nvSpPr>
        <p:spPr>
          <a:xfrm>
            <a:off x="6246035" y="4371615"/>
            <a:ext cx="1008126" cy="323165"/>
          </a:xfrm>
          <a:prstGeom prst="rect">
            <a:avLst/>
          </a:prstGeom>
          <a:noFill/>
        </p:spPr>
        <p:txBody>
          <a:bodyPr wrap="square" rtlCol="0">
            <a:spAutoFit/>
          </a:bodyPr>
          <a:lstStyle/>
          <a:p>
            <a:r>
              <a:rPr lang="en-US" sz="1500" dirty="0">
                <a:solidFill>
                  <a:srgbClr val="002060"/>
                </a:solidFill>
              </a:rPr>
              <a:t>Year 5</a:t>
            </a:r>
          </a:p>
        </p:txBody>
      </p:sp>
      <p:sp>
        <p:nvSpPr>
          <p:cNvPr id="8" name="TextBox 7"/>
          <p:cNvSpPr txBox="1"/>
          <p:nvPr/>
        </p:nvSpPr>
        <p:spPr>
          <a:xfrm>
            <a:off x="7617038" y="4371614"/>
            <a:ext cx="841248" cy="323165"/>
          </a:xfrm>
          <a:prstGeom prst="rect">
            <a:avLst/>
          </a:prstGeom>
          <a:noFill/>
        </p:spPr>
        <p:txBody>
          <a:bodyPr wrap="square" rtlCol="0">
            <a:spAutoFit/>
          </a:bodyPr>
          <a:lstStyle/>
          <a:p>
            <a:r>
              <a:rPr lang="en-US" sz="1500" dirty="0">
                <a:solidFill>
                  <a:srgbClr val="002060"/>
                </a:solidFill>
              </a:rPr>
              <a:t>Year 6</a:t>
            </a:r>
          </a:p>
        </p:txBody>
      </p:sp>
      <p:sp>
        <p:nvSpPr>
          <p:cNvPr id="10" name="Right Arrow 9"/>
          <p:cNvSpPr/>
          <p:nvPr/>
        </p:nvSpPr>
        <p:spPr>
          <a:xfrm rot="16200000">
            <a:off x="7881700" y="4972888"/>
            <a:ext cx="372618" cy="381762"/>
          </a:xfrm>
          <a:prstGeom prst="right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11" name="TextBox 10"/>
          <p:cNvSpPr txBox="1"/>
          <p:nvPr/>
        </p:nvSpPr>
        <p:spPr>
          <a:xfrm>
            <a:off x="7284482" y="5488599"/>
            <a:ext cx="1567053" cy="415498"/>
          </a:xfrm>
          <a:prstGeom prst="rect">
            <a:avLst/>
          </a:prstGeom>
          <a:noFill/>
        </p:spPr>
        <p:txBody>
          <a:bodyPr wrap="square" rtlCol="0">
            <a:spAutoFit/>
          </a:bodyPr>
          <a:lstStyle/>
          <a:p>
            <a:pPr algn="ctr"/>
            <a:r>
              <a:rPr lang="en-US" sz="1050" dirty="0">
                <a:solidFill>
                  <a:srgbClr val="002060"/>
                </a:solidFill>
              </a:rPr>
              <a:t>FTE Limitation becomes effective</a:t>
            </a:r>
          </a:p>
        </p:txBody>
      </p:sp>
      <p:sp>
        <p:nvSpPr>
          <p:cNvPr id="12" name="Right Arrow 11"/>
          <p:cNvSpPr/>
          <p:nvPr/>
        </p:nvSpPr>
        <p:spPr>
          <a:xfrm rot="16200000">
            <a:off x="3806905" y="4972888"/>
            <a:ext cx="372618" cy="381762"/>
          </a:xfrm>
          <a:prstGeom prst="right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13" name="Right Arrow 12"/>
          <p:cNvSpPr/>
          <p:nvPr/>
        </p:nvSpPr>
        <p:spPr>
          <a:xfrm rot="16200000">
            <a:off x="2369162" y="4953622"/>
            <a:ext cx="372618" cy="381762"/>
          </a:xfrm>
          <a:prstGeom prst="right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14" name="Right Arrow 13"/>
          <p:cNvSpPr/>
          <p:nvPr/>
        </p:nvSpPr>
        <p:spPr>
          <a:xfrm rot="16200000">
            <a:off x="897117" y="4972887"/>
            <a:ext cx="372618" cy="381762"/>
          </a:xfrm>
          <a:prstGeom prst="right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15" name="TextBox 14"/>
          <p:cNvSpPr txBox="1"/>
          <p:nvPr/>
        </p:nvSpPr>
        <p:spPr>
          <a:xfrm>
            <a:off x="1227305" y="5488256"/>
            <a:ext cx="2656332" cy="415498"/>
          </a:xfrm>
          <a:prstGeom prst="rect">
            <a:avLst/>
          </a:prstGeom>
          <a:noFill/>
        </p:spPr>
        <p:txBody>
          <a:bodyPr wrap="square" rtlCol="0">
            <a:spAutoFit/>
          </a:bodyPr>
          <a:lstStyle/>
          <a:p>
            <a:pPr algn="ctr"/>
            <a:r>
              <a:rPr lang="en-US" sz="1050" dirty="0">
                <a:solidFill>
                  <a:srgbClr val="002060"/>
                </a:solidFill>
              </a:rPr>
              <a:t>FTE Residents subject to 3-year rolling average</a:t>
            </a:r>
          </a:p>
        </p:txBody>
      </p:sp>
      <p:sp>
        <p:nvSpPr>
          <p:cNvPr id="9" name="Slide Number Placeholder 8"/>
          <p:cNvSpPr>
            <a:spLocks noGrp="1"/>
          </p:cNvSpPr>
          <p:nvPr>
            <p:ph type="sldNum" sz="quarter" idx="4294967295"/>
          </p:nvPr>
        </p:nvSpPr>
        <p:spPr>
          <a:xfrm>
            <a:off x="100584" y="6457432"/>
            <a:ext cx="2057400" cy="273844"/>
          </a:xfrm>
          <a:prstGeom prst="rect">
            <a:avLst/>
          </a:prstGeom>
        </p:spPr>
        <p:txBody>
          <a:bodyPr/>
          <a:lstStyle/>
          <a:p>
            <a:fld id="{13E92D58-6566-40E5-AD74-B9D6A4F270CD}" type="slidenum">
              <a:rPr lang="en-US" smtClean="0"/>
              <a:t>14</a:t>
            </a:fld>
            <a:endParaRPr lang="en-US" dirty="0"/>
          </a:p>
        </p:txBody>
      </p:sp>
    </p:spTree>
    <p:extLst>
      <p:ext uri="{BB962C8B-B14F-4D97-AF65-F5344CB8AC3E}">
        <p14:creationId xmlns:p14="http://schemas.microsoft.com/office/powerpoint/2010/main" val="268854493"/>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5592" y="520567"/>
            <a:ext cx="8386762" cy="620712"/>
          </a:xfrm>
        </p:spPr>
        <p:txBody>
          <a:bodyPr/>
          <a:lstStyle/>
          <a:p>
            <a:r>
              <a:rPr lang="en-US" dirty="0">
                <a:solidFill>
                  <a:srgbClr val="002060"/>
                </a:solidFill>
                <a:effectLst>
                  <a:outerShdw blurRad="38100" dist="38100" dir="2700000" algn="tl">
                    <a:srgbClr val="000000">
                      <a:alpha val="43137"/>
                    </a:srgbClr>
                  </a:outerShdw>
                </a:effectLst>
              </a:rPr>
              <a:t>Urban Hospitals with Rural Training Tracks (RTTs)</a:t>
            </a:r>
            <a:endParaRPr lang="en-US" dirty="0"/>
          </a:p>
        </p:txBody>
      </p:sp>
      <p:sp>
        <p:nvSpPr>
          <p:cNvPr id="3" name="Content Placeholder 2"/>
          <p:cNvSpPr>
            <a:spLocks noGrp="1"/>
          </p:cNvSpPr>
          <p:nvPr>
            <p:ph idx="1"/>
          </p:nvPr>
        </p:nvSpPr>
        <p:spPr>
          <a:xfrm>
            <a:off x="515592" y="1415423"/>
            <a:ext cx="7988300" cy="4767262"/>
          </a:xfrm>
        </p:spPr>
        <p:txBody>
          <a:bodyPr/>
          <a:lstStyle/>
          <a:p>
            <a:pPr marL="457200" lvl="1" indent="-457200">
              <a:spcBef>
                <a:spcPct val="50000"/>
              </a:spcBef>
              <a:buSzPct val="90000"/>
              <a:buFont typeface="Arial" panose="020B0604020202020204" pitchFamily="34" charset="0"/>
              <a:buChar char="•"/>
            </a:pPr>
            <a:endParaRPr lang="en-US" sz="2400" dirty="0" smtClean="0"/>
          </a:p>
          <a:p>
            <a:pPr marL="457200" lvl="1" indent="-457200">
              <a:spcBef>
                <a:spcPct val="50000"/>
              </a:spcBef>
              <a:buSzPct val="90000"/>
              <a:buFont typeface="Arial" panose="020B0604020202020204" pitchFamily="34" charset="0"/>
              <a:buChar char="•"/>
            </a:pPr>
            <a:r>
              <a:rPr lang="en-US" sz="2400" dirty="0" smtClean="0"/>
              <a:t>For Rural Track programs that started after October 1, 2012, for which FTE limitations would become effective this year, CMS is proposing an additional 2 years to establish an FTE limitation</a:t>
            </a:r>
          </a:p>
        </p:txBody>
      </p:sp>
      <p:sp>
        <p:nvSpPr>
          <p:cNvPr id="4" name="Slide Number Placeholder 3"/>
          <p:cNvSpPr>
            <a:spLocks noGrp="1"/>
          </p:cNvSpPr>
          <p:nvPr>
            <p:ph type="sldNum" sz="quarter" idx="4"/>
          </p:nvPr>
        </p:nvSpPr>
        <p:spPr/>
        <p:txBody>
          <a:bodyPr/>
          <a:lstStyle/>
          <a:p>
            <a:fld id="{51AC3CF6-25CD-4E75-9FFD-C5B9E43CD78B}" type="slidenum">
              <a:rPr lang="en-US" smtClean="0"/>
              <a:pPr/>
              <a:t>15</a:t>
            </a:fld>
            <a:endParaRPr lang="en-US" dirty="0"/>
          </a:p>
        </p:txBody>
      </p:sp>
    </p:spTree>
    <p:extLst>
      <p:ext uri="{BB962C8B-B14F-4D97-AF65-F5344CB8AC3E}">
        <p14:creationId xmlns:p14="http://schemas.microsoft.com/office/powerpoint/2010/main" val="2114348870"/>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69913" y="469669"/>
            <a:ext cx="8386762" cy="3141631"/>
          </a:xfrm>
        </p:spPr>
        <p:txBody>
          <a:bodyPr/>
          <a:lstStyle/>
          <a:p>
            <a:pPr algn="ctr"/>
            <a:r>
              <a:rPr lang="en-US" dirty="0" smtClean="0"/>
              <a:t>Medicare DSH</a:t>
            </a:r>
            <a:endParaRPr lang="en-US" dirty="0"/>
          </a:p>
        </p:txBody>
      </p:sp>
      <p:sp>
        <p:nvSpPr>
          <p:cNvPr id="4" name="Slide Number Placeholder 3"/>
          <p:cNvSpPr>
            <a:spLocks noGrp="1"/>
          </p:cNvSpPr>
          <p:nvPr>
            <p:ph type="sldNum" sz="quarter" idx="4"/>
          </p:nvPr>
        </p:nvSpPr>
        <p:spPr/>
        <p:txBody>
          <a:bodyPr/>
          <a:lstStyle/>
          <a:p>
            <a:fld id="{51AC3CF6-25CD-4E75-9FFD-C5B9E43CD78B}" type="slidenum">
              <a:rPr lang="en-US" smtClean="0"/>
              <a:pPr/>
              <a:t>16</a:t>
            </a:fld>
            <a:endParaRPr lang="en-US" dirty="0"/>
          </a:p>
        </p:txBody>
      </p:sp>
    </p:spTree>
    <p:extLst>
      <p:ext uri="{BB962C8B-B14F-4D97-AF65-F5344CB8AC3E}">
        <p14:creationId xmlns:p14="http://schemas.microsoft.com/office/powerpoint/2010/main" val="682907053"/>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199" y="482113"/>
            <a:ext cx="7743286" cy="509003"/>
          </a:xfrm>
          <a:effectLst>
            <a:outerShdw blurRad="50800" dist="38100" dir="2700000" algn="tl" rotWithShape="0">
              <a:prstClr val="black">
                <a:alpha val="40000"/>
              </a:prstClr>
            </a:outerShdw>
          </a:effectLst>
        </p:spPr>
        <p:txBody>
          <a:bodyPr>
            <a:normAutofit/>
          </a:bodyPr>
          <a:lstStyle/>
          <a:p>
            <a:r>
              <a:rPr lang="en-US" b="1" dirty="0" smtClean="0">
                <a:solidFill>
                  <a:srgbClr val="002060"/>
                </a:solidFill>
              </a:rPr>
              <a:t>Medicare DSH Payments</a:t>
            </a:r>
            <a:endParaRPr lang="en-US" b="1" dirty="0">
              <a:solidFill>
                <a:srgbClr val="00206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62181777"/>
              </p:ext>
            </p:extLst>
          </p:nvPr>
        </p:nvGraphicFramePr>
        <p:xfrm>
          <a:off x="846058" y="3081298"/>
          <a:ext cx="7703528" cy="33542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192952" y="1243684"/>
            <a:ext cx="7148063" cy="553998"/>
          </a:xfrm>
          <a:prstGeom prst="rect">
            <a:avLst/>
          </a:prstGeom>
          <a:solidFill>
            <a:schemeClr val="tx1">
              <a:lumMod val="20000"/>
              <a:lumOff val="80000"/>
            </a:schemeClr>
          </a:solidFill>
        </p:spPr>
        <p:txBody>
          <a:bodyPr wrap="square" rtlCol="0">
            <a:spAutoFit/>
          </a:bodyPr>
          <a:lstStyle/>
          <a:p>
            <a:r>
              <a:rPr lang="en-US" sz="1500" dirty="0">
                <a:solidFill>
                  <a:srgbClr val="002060"/>
                </a:solidFill>
              </a:rPr>
              <a:t>Section 3133 of the ACA added a new section to the SSA that modified the methodology for computing the Medicare DSH payment adjustment </a:t>
            </a:r>
          </a:p>
        </p:txBody>
      </p:sp>
      <p:sp>
        <p:nvSpPr>
          <p:cNvPr id="5" name="TextBox 4"/>
          <p:cNvSpPr txBox="1"/>
          <p:nvPr/>
        </p:nvSpPr>
        <p:spPr>
          <a:xfrm>
            <a:off x="3273812" y="2725744"/>
            <a:ext cx="1843679" cy="854080"/>
          </a:xfrm>
          <a:prstGeom prst="rect">
            <a:avLst/>
          </a:prstGeom>
          <a:noFill/>
        </p:spPr>
        <p:txBody>
          <a:bodyPr wrap="square" rtlCol="0">
            <a:spAutoFit/>
          </a:bodyPr>
          <a:lstStyle/>
          <a:p>
            <a:r>
              <a:rPr lang="en-US" sz="4950" dirty="0">
                <a:solidFill>
                  <a:srgbClr val="FFC000"/>
                </a:solidFill>
                <a:effectLst>
                  <a:outerShdw blurRad="38100" dist="38100" dir="2700000" algn="tl">
                    <a:srgbClr val="000000">
                      <a:alpha val="43137"/>
                    </a:srgbClr>
                  </a:outerShdw>
                </a:effectLst>
              </a:rPr>
              <a:t>25</a:t>
            </a:r>
            <a:r>
              <a:rPr lang="en-US" sz="2700" dirty="0">
                <a:solidFill>
                  <a:srgbClr val="FFC000"/>
                </a:solidFill>
                <a:effectLst>
                  <a:outerShdw blurRad="38100" dist="38100" dir="2700000" algn="tl">
                    <a:srgbClr val="000000">
                      <a:alpha val="43137"/>
                    </a:srgbClr>
                  </a:outerShdw>
                </a:effectLst>
              </a:rPr>
              <a:t>%</a:t>
            </a:r>
          </a:p>
        </p:txBody>
      </p:sp>
      <p:sp>
        <p:nvSpPr>
          <p:cNvPr id="15" name="TextBox 14"/>
          <p:cNvSpPr txBox="1"/>
          <p:nvPr/>
        </p:nvSpPr>
        <p:spPr>
          <a:xfrm>
            <a:off x="3253395" y="4848216"/>
            <a:ext cx="1612940" cy="854080"/>
          </a:xfrm>
          <a:prstGeom prst="rect">
            <a:avLst/>
          </a:prstGeom>
          <a:noFill/>
        </p:spPr>
        <p:txBody>
          <a:bodyPr wrap="square" rtlCol="0">
            <a:spAutoFit/>
          </a:bodyPr>
          <a:lstStyle/>
          <a:p>
            <a:r>
              <a:rPr lang="en-US" sz="4950" dirty="0">
                <a:solidFill>
                  <a:srgbClr val="FFC000"/>
                </a:solidFill>
                <a:effectLst>
                  <a:outerShdw blurRad="38100" dist="38100" dir="2700000" algn="tl">
                    <a:srgbClr val="000000">
                      <a:alpha val="43137"/>
                    </a:srgbClr>
                  </a:outerShdw>
                </a:effectLst>
              </a:rPr>
              <a:t>75</a:t>
            </a:r>
            <a:r>
              <a:rPr lang="en-US" sz="2700" dirty="0">
                <a:solidFill>
                  <a:srgbClr val="FFC000"/>
                </a:solidFill>
                <a:effectLst>
                  <a:outerShdw blurRad="38100" dist="38100" dir="2700000" algn="tl">
                    <a:srgbClr val="000000">
                      <a:alpha val="43137"/>
                    </a:srgbClr>
                  </a:outerShdw>
                </a:effectLst>
              </a:rPr>
              <a:t>%</a:t>
            </a:r>
          </a:p>
        </p:txBody>
      </p:sp>
      <p:sp>
        <p:nvSpPr>
          <p:cNvPr id="7" name="TextBox 6"/>
          <p:cNvSpPr txBox="1"/>
          <p:nvPr/>
        </p:nvSpPr>
        <p:spPr>
          <a:xfrm>
            <a:off x="416931" y="2082245"/>
            <a:ext cx="2633213" cy="1800493"/>
          </a:xfrm>
          <a:prstGeom prst="rect">
            <a:avLst/>
          </a:prstGeom>
          <a:noFill/>
        </p:spPr>
        <p:txBody>
          <a:bodyPr wrap="square" rtlCol="0">
            <a:spAutoFit/>
          </a:bodyPr>
          <a:lstStyle/>
          <a:p>
            <a:r>
              <a:rPr lang="en-US" sz="2100" dirty="0">
                <a:solidFill>
                  <a:srgbClr val="002060"/>
                </a:solidFill>
              </a:rPr>
              <a:t>Empirically Justified DSH Payment</a:t>
            </a:r>
          </a:p>
          <a:p>
            <a:r>
              <a:rPr lang="en-US" sz="1200" dirty="0">
                <a:solidFill>
                  <a:schemeClr val="accent5"/>
                </a:solidFill>
              </a:rPr>
              <a:t>The amount </a:t>
            </a:r>
            <a:r>
              <a:rPr lang="en-US" sz="1200" dirty="0" smtClean="0">
                <a:solidFill>
                  <a:schemeClr val="accent5"/>
                </a:solidFill>
              </a:rPr>
              <a:t>that will continue to be paid </a:t>
            </a:r>
            <a:r>
              <a:rPr lang="en-US" sz="1200" dirty="0">
                <a:solidFill>
                  <a:schemeClr val="accent5"/>
                </a:solidFill>
              </a:rPr>
              <a:t>under the statutory formula for Medicare DSH payments</a:t>
            </a:r>
          </a:p>
        </p:txBody>
      </p:sp>
      <p:sp>
        <p:nvSpPr>
          <p:cNvPr id="9" name="TextBox 8"/>
          <p:cNvSpPr txBox="1"/>
          <p:nvPr/>
        </p:nvSpPr>
        <p:spPr>
          <a:xfrm>
            <a:off x="393010" y="4219787"/>
            <a:ext cx="2851955" cy="1661993"/>
          </a:xfrm>
          <a:prstGeom prst="rect">
            <a:avLst/>
          </a:prstGeom>
          <a:noFill/>
        </p:spPr>
        <p:txBody>
          <a:bodyPr wrap="square" rtlCol="0">
            <a:spAutoFit/>
          </a:bodyPr>
          <a:lstStyle/>
          <a:p>
            <a:r>
              <a:rPr lang="en-US" sz="2100" dirty="0">
                <a:solidFill>
                  <a:srgbClr val="002060"/>
                </a:solidFill>
              </a:rPr>
              <a:t>Uncompensated Care Payment (UCP)</a:t>
            </a:r>
          </a:p>
          <a:p>
            <a:r>
              <a:rPr lang="en-US" sz="1200" dirty="0" smtClean="0">
                <a:solidFill>
                  <a:schemeClr val="accent5"/>
                </a:solidFill>
              </a:rPr>
              <a:t>What otherwise would have been paid as Medicare DSH payments, reduced to reflect changes in the percentage of individuals under age 65 who are uninsured</a:t>
            </a:r>
            <a:endParaRPr lang="en-US" sz="1500" dirty="0">
              <a:solidFill>
                <a:schemeClr val="accent5"/>
              </a:solidFill>
            </a:endParaRPr>
          </a:p>
        </p:txBody>
      </p:sp>
      <p:cxnSp>
        <p:nvCxnSpPr>
          <p:cNvPr id="17" name="Straight Connector 16"/>
          <p:cNvCxnSpPr/>
          <p:nvPr/>
        </p:nvCxnSpPr>
        <p:spPr>
          <a:xfrm>
            <a:off x="409414" y="4132044"/>
            <a:ext cx="6241552" cy="9"/>
          </a:xfrm>
          <a:prstGeom prst="line">
            <a:avLst/>
          </a:prstGeom>
        </p:spPr>
        <p:style>
          <a:lnRef idx="1">
            <a:schemeClr val="dk1"/>
          </a:lnRef>
          <a:fillRef idx="0">
            <a:schemeClr val="dk1"/>
          </a:fillRef>
          <a:effectRef idx="0">
            <a:schemeClr val="dk1"/>
          </a:effectRef>
          <a:fontRef idx="minor">
            <a:schemeClr val="tx1"/>
          </a:fontRef>
        </p:style>
      </p:cxnSp>
      <p:pic>
        <p:nvPicPr>
          <p:cNvPr id="18" name="Picture 17"/>
          <p:cNvPicPr/>
          <p:nvPr/>
        </p:nvPicPr>
        <p:blipFill>
          <a:blip r:embed="rId8" cstate="print">
            <a:extLst>
              <a:ext uri="{28A0092B-C50C-407E-A947-70E740481C1C}">
                <a14:useLocalDpi xmlns:a14="http://schemas.microsoft.com/office/drawing/2010/main" val="0"/>
              </a:ext>
            </a:extLst>
          </a:blip>
          <a:stretch>
            <a:fillRect/>
          </a:stretch>
        </p:blipFill>
        <p:spPr>
          <a:xfrm>
            <a:off x="4628621" y="2715477"/>
            <a:ext cx="712538" cy="830997"/>
          </a:xfrm>
          <a:prstGeom prst="rect">
            <a:avLst/>
          </a:prstGeom>
        </p:spPr>
      </p:pic>
      <p:pic>
        <p:nvPicPr>
          <p:cNvPr id="19" name="Picture 18"/>
          <p:cNvPicPr/>
          <p:nvPr/>
        </p:nvPicPr>
        <p:blipFill>
          <a:blip r:embed="rId8" cstate="print">
            <a:extLst>
              <a:ext uri="{28A0092B-C50C-407E-A947-70E740481C1C}">
                <a14:useLocalDpi xmlns:a14="http://schemas.microsoft.com/office/drawing/2010/main" val="0"/>
              </a:ext>
            </a:extLst>
          </a:blip>
          <a:stretch>
            <a:fillRect/>
          </a:stretch>
        </p:blipFill>
        <p:spPr>
          <a:xfrm>
            <a:off x="5163790" y="4762571"/>
            <a:ext cx="807131" cy="781996"/>
          </a:xfrm>
          <a:prstGeom prst="rect">
            <a:avLst/>
          </a:prstGeom>
        </p:spPr>
      </p:pic>
      <p:pic>
        <p:nvPicPr>
          <p:cNvPr id="20" name="Picture 19"/>
          <p:cNvPicPr/>
          <p:nvPr/>
        </p:nvPicPr>
        <p:blipFill>
          <a:blip r:embed="rId8" cstate="print">
            <a:extLst>
              <a:ext uri="{28A0092B-C50C-407E-A947-70E740481C1C}">
                <a14:useLocalDpi xmlns:a14="http://schemas.microsoft.com/office/drawing/2010/main" val="0"/>
              </a:ext>
            </a:extLst>
          </a:blip>
          <a:stretch>
            <a:fillRect/>
          </a:stretch>
        </p:blipFill>
        <p:spPr>
          <a:xfrm>
            <a:off x="4484731" y="5405690"/>
            <a:ext cx="805747" cy="770744"/>
          </a:xfrm>
          <a:prstGeom prst="rect">
            <a:avLst/>
          </a:prstGeom>
        </p:spPr>
      </p:pic>
      <p:pic>
        <p:nvPicPr>
          <p:cNvPr id="21" name="Picture 20"/>
          <p:cNvPicPr/>
          <p:nvPr/>
        </p:nvPicPr>
        <p:blipFill>
          <a:blip r:embed="rId8" cstate="print">
            <a:extLst>
              <a:ext uri="{28A0092B-C50C-407E-A947-70E740481C1C}">
                <a14:useLocalDpi xmlns:a14="http://schemas.microsoft.com/office/drawing/2010/main" val="0"/>
              </a:ext>
            </a:extLst>
          </a:blip>
          <a:stretch>
            <a:fillRect/>
          </a:stretch>
        </p:blipFill>
        <p:spPr>
          <a:xfrm>
            <a:off x="4459973" y="4557845"/>
            <a:ext cx="751114" cy="793021"/>
          </a:xfrm>
          <a:prstGeom prst="rect">
            <a:avLst/>
          </a:prstGeom>
        </p:spPr>
      </p:pic>
      <p:sp>
        <p:nvSpPr>
          <p:cNvPr id="6" name="Slide Number Placeholder 5"/>
          <p:cNvSpPr>
            <a:spLocks noGrp="1"/>
          </p:cNvSpPr>
          <p:nvPr>
            <p:ph type="sldNum" sz="quarter" idx="4294967295"/>
          </p:nvPr>
        </p:nvSpPr>
        <p:spPr>
          <a:xfrm>
            <a:off x="192952" y="6366897"/>
            <a:ext cx="2057400" cy="273844"/>
          </a:xfrm>
          <a:prstGeom prst="rect">
            <a:avLst/>
          </a:prstGeom>
        </p:spPr>
        <p:txBody>
          <a:bodyPr/>
          <a:lstStyle/>
          <a:p>
            <a:fld id="{13E92D58-6566-40E5-AD74-B9D6A4F270CD}" type="slidenum">
              <a:rPr lang="en-US" smtClean="0"/>
              <a:t>17</a:t>
            </a:fld>
            <a:endParaRPr lang="en-US" dirty="0"/>
          </a:p>
        </p:txBody>
      </p:sp>
    </p:spTree>
    <p:extLst>
      <p:ext uri="{BB962C8B-B14F-4D97-AF65-F5344CB8AC3E}">
        <p14:creationId xmlns:p14="http://schemas.microsoft.com/office/powerpoint/2010/main" val="3860194950"/>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effectLst>
                  <a:outerShdw blurRad="38100" dist="38100" dir="2700000" algn="tl">
                    <a:srgbClr val="000000">
                      <a:alpha val="43137"/>
                    </a:srgbClr>
                  </a:outerShdw>
                </a:effectLst>
              </a:rPr>
              <a:t>DSH Uncompensated Care Payment (UCP)</a:t>
            </a:r>
            <a:endParaRPr lang="en-US" b="1" dirty="0">
              <a:solidFill>
                <a:schemeClr val="tx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694960" y="1277471"/>
            <a:ext cx="4951499" cy="4639235"/>
          </a:xfrm>
          <a:solidFill>
            <a:schemeClr val="tx1">
              <a:lumMod val="20000"/>
              <a:lumOff val="80000"/>
            </a:schemeClr>
          </a:solidFill>
        </p:spPr>
        <p:txBody>
          <a:bodyPr>
            <a:normAutofit fontScale="55000" lnSpcReduction="20000"/>
          </a:bodyPr>
          <a:lstStyle/>
          <a:p>
            <a:endParaRPr lang="en-US" b="1" u="sng" dirty="0" smtClean="0">
              <a:solidFill>
                <a:schemeClr val="accent1">
                  <a:lumMod val="50000"/>
                </a:schemeClr>
              </a:solidFill>
            </a:endParaRPr>
          </a:p>
          <a:p>
            <a:pPr marL="0" lvl="1" indent="0">
              <a:spcBef>
                <a:spcPct val="50000"/>
              </a:spcBef>
              <a:buSzPct val="90000"/>
              <a:buNone/>
            </a:pPr>
            <a:r>
              <a:rPr lang="en-US" b="1" u="sng" dirty="0" smtClean="0">
                <a:solidFill>
                  <a:srgbClr val="002060"/>
                </a:solidFill>
              </a:rPr>
              <a:t>Factor 1:</a:t>
            </a:r>
            <a:r>
              <a:rPr lang="en-US" b="1" dirty="0" smtClean="0">
                <a:solidFill>
                  <a:srgbClr val="002060"/>
                </a:solidFill>
              </a:rPr>
              <a:t> </a:t>
            </a:r>
            <a:r>
              <a:rPr lang="en-US" b="1" dirty="0">
                <a:solidFill>
                  <a:srgbClr val="FF0000"/>
                </a:solidFill>
              </a:rPr>
              <a:t>$10.7 </a:t>
            </a:r>
            <a:r>
              <a:rPr lang="en-US" b="1" dirty="0" smtClean="0">
                <a:solidFill>
                  <a:srgbClr val="FF0000"/>
                </a:solidFill>
              </a:rPr>
              <a:t>billion</a:t>
            </a:r>
            <a:endParaRPr lang="en-US" b="1" u="sng" dirty="0" smtClean="0">
              <a:solidFill>
                <a:srgbClr val="FF0000"/>
              </a:solidFill>
            </a:endParaRPr>
          </a:p>
          <a:p>
            <a:pPr lvl="1"/>
            <a:r>
              <a:rPr lang="en-US" dirty="0" smtClean="0"/>
              <a:t>Equals </a:t>
            </a:r>
            <a:r>
              <a:rPr lang="en-US" b="1" dirty="0" smtClean="0"/>
              <a:t>75 percent of the aggregate DSH payments </a:t>
            </a:r>
            <a:r>
              <a:rPr lang="en-US" dirty="0" smtClean="0"/>
              <a:t>that would have been made under section 1886(d)(5)(F) without application of the DSH changes made by ACA; </a:t>
            </a:r>
          </a:p>
          <a:p>
            <a:pPr marL="114300" lvl="1" indent="0">
              <a:buNone/>
            </a:pPr>
            <a:endParaRPr lang="en-US" dirty="0" smtClean="0"/>
          </a:p>
          <a:p>
            <a:pPr marL="0" lvl="1" indent="0">
              <a:spcBef>
                <a:spcPct val="50000"/>
              </a:spcBef>
              <a:buSzPct val="90000"/>
              <a:buNone/>
            </a:pPr>
            <a:r>
              <a:rPr lang="en-US" b="1" u="sng" dirty="0" smtClean="0">
                <a:solidFill>
                  <a:srgbClr val="002060"/>
                </a:solidFill>
              </a:rPr>
              <a:t>Factor 2:</a:t>
            </a:r>
            <a:r>
              <a:rPr lang="en-US" b="1" dirty="0" smtClean="0">
                <a:solidFill>
                  <a:srgbClr val="002060"/>
                </a:solidFill>
              </a:rPr>
              <a:t>  </a:t>
            </a:r>
            <a:r>
              <a:rPr lang="en-US" b="1" dirty="0" smtClean="0">
                <a:solidFill>
                  <a:srgbClr val="FF0000"/>
                </a:solidFill>
              </a:rPr>
              <a:t>56.74%</a:t>
            </a:r>
            <a:endParaRPr lang="en-US" b="1" u="sng" dirty="0" smtClean="0">
              <a:solidFill>
                <a:srgbClr val="FF0000"/>
              </a:solidFill>
            </a:endParaRPr>
          </a:p>
          <a:p>
            <a:pPr lvl="1"/>
            <a:r>
              <a:rPr lang="en-US" dirty="0" smtClean="0"/>
              <a:t>Reduces the amount of Factor 1 based on the </a:t>
            </a:r>
            <a:r>
              <a:rPr lang="en-US" b="1" dirty="0" smtClean="0"/>
              <a:t>ratio</a:t>
            </a:r>
            <a:r>
              <a:rPr lang="en-US" dirty="0" smtClean="0"/>
              <a:t> of the percent of the population who are </a:t>
            </a:r>
            <a:r>
              <a:rPr lang="en-US" b="1" dirty="0" smtClean="0">
                <a:solidFill>
                  <a:srgbClr val="002060"/>
                </a:solidFill>
              </a:rPr>
              <a:t>insured in the most recent period</a:t>
            </a:r>
            <a:r>
              <a:rPr lang="en-US" dirty="0" smtClean="0">
                <a:solidFill>
                  <a:srgbClr val="002060"/>
                </a:solidFill>
              </a:rPr>
              <a:t> </a:t>
            </a:r>
            <a:r>
              <a:rPr lang="en-US" b="1" dirty="0" smtClean="0">
                <a:solidFill>
                  <a:srgbClr val="002060"/>
                </a:solidFill>
              </a:rPr>
              <a:t>following implementation of the ACA </a:t>
            </a:r>
            <a:r>
              <a:rPr lang="en-US" dirty="0" smtClean="0"/>
              <a:t>to the percent of the population who were </a:t>
            </a:r>
            <a:r>
              <a:rPr lang="en-US" b="1" dirty="0" smtClean="0">
                <a:solidFill>
                  <a:srgbClr val="002060"/>
                </a:solidFill>
              </a:rPr>
              <a:t>insured in a base year prior to ACA implementation</a:t>
            </a:r>
            <a:r>
              <a:rPr lang="en-US" dirty="0" smtClean="0"/>
              <a:t>;</a:t>
            </a:r>
          </a:p>
          <a:p>
            <a:pPr lvl="2"/>
            <a:r>
              <a:rPr lang="en-US" b="1" dirty="0" smtClean="0">
                <a:solidFill>
                  <a:srgbClr val="FF0000"/>
                </a:solidFill>
              </a:rPr>
              <a:t>FY2017 Proposed UCP Amount</a:t>
            </a:r>
            <a:r>
              <a:rPr lang="en-US" dirty="0" smtClean="0">
                <a:solidFill>
                  <a:srgbClr val="FF0000"/>
                </a:solidFill>
              </a:rPr>
              <a:t>: </a:t>
            </a:r>
            <a:r>
              <a:rPr lang="en-US" b="1" dirty="0" smtClean="0">
                <a:solidFill>
                  <a:srgbClr val="FF0000"/>
                </a:solidFill>
              </a:rPr>
              <a:t>$6 billion</a:t>
            </a:r>
          </a:p>
          <a:p>
            <a:pPr marL="512763" lvl="2" indent="0">
              <a:buNone/>
            </a:pPr>
            <a:endParaRPr lang="en-US" b="1" dirty="0" smtClean="0">
              <a:solidFill>
                <a:schemeClr val="accent5"/>
              </a:solidFill>
            </a:endParaRPr>
          </a:p>
          <a:p>
            <a:r>
              <a:rPr lang="en-US" b="1" u="sng" dirty="0" smtClean="0">
                <a:solidFill>
                  <a:srgbClr val="002060"/>
                </a:solidFill>
              </a:rPr>
              <a:t>Factor 3</a:t>
            </a:r>
          </a:p>
          <a:p>
            <a:pPr lvl="1"/>
            <a:r>
              <a:rPr lang="en-US" dirty="0" smtClean="0"/>
              <a:t>Determined by a hospital’s uncompensated care amount for a given time period relative to the uncompensated care amount for that same time period for </a:t>
            </a:r>
            <a:r>
              <a:rPr lang="en-US" b="1" dirty="0" smtClean="0"/>
              <a:t>all </a:t>
            </a:r>
            <a:r>
              <a:rPr lang="en-US" dirty="0" smtClean="0"/>
              <a:t>hospitals that receive Medicare DSH payments in that fiscal year, expressed as a percentage</a:t>
            </a:r>
          </a:p>
          <a:p>
            <a:pPr lvl="1"/>
            <a:endParaRPr lang="en-US" dirty="0"/>
          </a:p>
        </p:txBody>
      </p:sp>
      <p:graphicFrame>
        <p:nvGraphicFramePr>
          <p:cNvPr id="4" name="Diagram 3"/>
          <p:cNvGraphicFramePr/>
          <p:nvPr>
            <p:extLst>
              <p:ext uri="{D42A27DB-BD31-4B8C-83A1-F6EECF244321}">
                <p14:modId xmlns:p14="http://schemas.microsoft.com/office/powerpoint/2010/main" val="1356846690"/>
              </p:ext>
            </p:extLst>
          </p:nvPr>
        </p:nvGraphicFramePr>
        <p:xfrm>
          <a:off x="-520275" y="1317812"/>
          <a:ext cx="4369995" cy="40966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Slide Number Placeholder 7"/>
          <p:cNvSpPr>
            <a:spLocks noGrp="1"/>
          </p:cNvSpPr>
          <p:nvPr>
            <p:ph type="sldNum" sz="quarter" idx="4294967295"/>
          </p:nvPr>
        </p:nvSpPr>
        <p:spPr>
          <a:xfrm>
            <a:off x="138631" y="6440479"/>
            <a:ext cx="2057400" cy="273844"/>
          </a:xfrm>
          <a:prstGeom prst="rect">
            <a:avLst/>
          </a:prstGeom>
        </p:spPr>
        <p:txBody>
          <a:bodyPr/>
          <a:lstStyle/>
          <a:p>
            <a:fld id="{13E92D58-6566-40E5-AD74-B9D6A4F270CD}" type="slidenum">
              <a:rPr lang="en-US" smtClean="0"/>
              <a:t>18</a:t>
            </a:fld>
            <a:endParaRPr lang="en-US" dirty="0"/>
          </a:p>
        </p:txBody>
      </p:sp>
    </p:spTree>
    <p:extLst>
      <p:ext uri="{BB962C8B-B14F-4D97-AF65-F5344CB8AC3E}">
        <p14:creationId xmlns:p14="http://schemas.microsoft.com/office/powerpoint/2010/main" val="4259966772"/>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562" y="-30708"/>
            <a:ext cx="7886700" cy="994172"/>
          </a:xfrm>
        </p:spPr>
        <p:txBody>
          <a:bodyPr/>
          <a:lstStyle/>
          <a:p>
            <a:r>
              <a:rPr lang="en-US" b="1" dirty="0" smtClean="0">
                <a:solidFill>
                  <a:srgbClr val="002060"/>
                </a:solidFill>
                <a:effectLst>
                  <a:outerShdw blurRad="38100" dist="38100" dir="2700000" algn="tl">
                    <a:srgbClr val="000000">
                      <a:alpha val="43137"/>
                    </a:srgbClr>
                  </a:outerShdw>
                </a:effectLst>
              </a:rPr>
              <a:t>Changes to Factor 3</a:t>
            </a:r>
            <a:endParaRPr lang="en-US" b="1" dirty="0">
              <a:solidFill>
                <a:srgbClr val="002060"/>
              </a:solidFill>
              <a:effectLst>
                <a:outerShdw blurRad="38100" dist="38100" dir="2700000" algn="tl">
                  <a:srgbClr val="000000">
                    <a:alpha val="43137"/>
                  </a:srgbClr>
                </a:outerShdw>
              </a:effectLst>
            </a:endParaRPr>
          </a:p>
        </p:txBody>
      </p:sp>
      <p:sp>
        <p:nvSpPr>
          <p:cNvPr id="6" name="TextBox 5"/>
          <p:cNvSpPr txBox="1"/>
          <p:nvPr/>
        </p:nvSpPr>
        <p:spPr>
          <a:xfrm>
            <a:off x="357665" y="1400077"/>
            <a:ext cx="7111093" cy="553998"/>
          </a:xfrm>
          <a:prstGeom prst="rect">
            <a:avLst/>
          </a:prstGeom>
          <a:solidFill>
            <a:schemeClr val="accent4">
              <a:lumMod val="20000"/>
              <a:lumOff val="80000"/>
            </a:schemeClr>
          </a:solidFill>
        </p:spPr>
        <p:txBody>
          <a:bodyPr wrap="square" rtlCol="0">
            <a:spAutoFit/>
          </a:bodyPr>
          <a:lstStyle/>
          <a:p>
            <a:r>
              <a:rPr lang="en-US" sz="1500" dirty="0">
                <a:solidFill>
                  <a:srgbClr val="002060"/>
                </a:solidFill>
              </a:rPr>
              <a:t>CMS proposes changes to the methodology for Factor 3 in FY2017 and FY2018.</a:t>
            </a:r>
          </a:p>
        </p:txBody>
      </p:sp>
      <p:grpSp>
        <p:nvGrpSpPr>
          <p:cNvPr id="10" name="Group 9"/>
          <p:cNvGrpSpPr/>
          <p:nvPr/>
        </p:nvGrpSpPr>
        <p:grpSpPr>
          <a:xfrm>
            <a:off x="448681" y="1993365"/>
            <a:ext cx="7636025" cy="3369940"/>
            <a:chOff x="598241" y="1514819"/>
            <a:chExt cx="10181367" cy="4493253"/>
          </a:xfrm>
        </p:grpSpPr>
        <p:sp>
          <p:nvSpPr>
            <p:cNvPr id="13" name="Shape 12"/>
            <p:cNvSpPr/>
            <p:nvPr/>
          </p:nvSpPr>
          <p:spPr>
            <a:xfrm>
              <a:off x="598241" y="1514819"/>
              <a:ext cx="10181367" cy="3586075"/>
            </a:xfrm>
            <a:prstGeom prst="swooshArrow">
              <a:avLst>
                <a:gd name="adj1" fmla="val 25000"/>
                <a:gd name="adj2" fmla="val 25000"/>
              </a:avLst>
            </a:prstGeom>
            <a:solidFill>
              <a:srgbClr val="002060"/>
            </a:solidFill>
          </p:spPr>
          <p:style>
            <a:lnRef idx="0">
              <a:schemeClr val="dk1">
                <a:hueOff val="0"/>
                <a:satOff val="0"/>
                <a:lumOff val="0"/>
                <a:alphaOff val="0"/>
              </a:schemeClr>
            </a:lnRef>
            <a:fillRef idx="1">
              <a:scrgbClr r="0" g="0" b="0"/>
            </a:fillRef>
            <a:effectRef idx="0">
              <a:schemeClr val="accent5">
                <a:tint val="40000"/>
                <a:hueOff val="0"/>
                <a:satOff val="0"/>
                <a:lumOff val="0"/>
                <a:alphaOff val="0"/>
              </a:schemeClr>
            </a:effectRef>
            <a:fontRef idx="minor">
              <a:schemeClr val="dk1">
                <a:hueOff val="0"/>
                <a:satOff val="0"/>
                <a:lumOff val="0"/>
                <a:alphaOff val="0"/>
              </a:schemeClr>
            </a:fontRef>
          </p:style>
        </p:sp>
        <p:sp>
          <p:nvSpPr>
            <p:cNvPr id="14" name="Oval 13"/>
            <p:cNvSpPr/>
            <p:nvPr/>
          </p:nvSpPr>
          <p:spPr>
            <a:xfrm>
              <a:off x="2477203" y="4498220"/>
              <a:ext cx="222276" cy="222276"/>
            </a:xfrm>
            <a:prstGeom prst="ellipse">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5" name="Freeform 14"/>
            <p:cNvSpPr/>
            <p:nvPr/>
          </p:nvSpPr>
          <p:spPr>
            <a:xfrm>
              <a:off x="4837189" y="3348713"/>
              <a:ext cx="1816587" cy="2604922"/>
            </a:xfrm>
            <a:custGeom>
              <a:avLst/>
              <a:gdLst>
                <a:gd name="connsiteX0" fmla="*/ 0 w 1816587"/>
                <a:gd name="connsiteY0" fmla="*/ 302771 h 2604922"/>
                <a:gd name="connsiteX1" fmla="*/ 302771 w 1816587"/>
                <a:gd name="connsiteY1" fmla="*/ 0 h 2604922"/>
                <a:gd name="connsiteX2" fmla="*/ 1513816 w 1816587"/>
                <a:gd name="connsiteY2" fmla="*/ 0 h 2604922"/>
                <a:gd name="connsiteX3" fmla="*/ 1816587 w 1816587"/>
                <a:gd name="connsiteY3" fmla="*/ 302771 h 2604922"/>
                <a:gd name="connsiteX4" fmla="*/ 1816587 w 1816587"/>
                <a:gd name="connsiteY4" fmla="*/ 2302151 h 2604922"/>
                <a:gd name="connsiteX5" fmla="*/ 1513816 w 1816587"/>
                <a:gd name="connsiteY5" fmla="*/ 2604922 h 2604922"/>
                <a:gd name="connsiteX6" fmla="*/ 302771 w 1816587"/>
                <a:gd name="connsiteY6" fmla="*/ 2604922 h 2604922"/>
                <a:gd name="connsiteX7" fmla="*/ 0 w 1816587"/>
                <a:gd name="connsiteY7" fmla="*/ 2302151 h 2604922"/>
                <a:gd name="connsiteX8" fmla="*/ 0 w 1816587"/>
                <a:gd name="connsiteY8" fmla="*/ 302771 h 260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6587" h="2604922">
                  <a:moveTo>
                    <a:pt x="0" y="302771"/>
                  </a:moveTo>
                  <a:cubicBezTo>
                    <a:pt x="0" y="135555"/>
                    <a:pt x="135555" y="0"/>
                    <a:pt x="302771" y="0"/>
                  </a:cubicBezTo>
                  <a:lnTo>
                    <a:pt x="1513816" y="0"/>
                  </a:lnTo>
                  <a:cubicBezTo>
                    <a:pt x="1681032" y="0"/>
                    <a:pt x="1816587" y="135555"/>
                    <a:pt x="1816587" y="302771"/>
                  </a:cubicBezTo>
                  <a:lnTo>
                    <a:pt x="1816587" y="2302151"/>
                  </a:lnTo>
                  <a:cubicBezTo>
                    <a:pt x="1816587" y="2469367"/>
                    <a:pt x="1681032" y="2604922"/>
                    <a:pt x="1513816" y="2604922"/>
                  </a:cubicBezTo>
                  <a:lnTo>
                    <a:pt x="302771" y="2604922"/>
                  </a:lnTo>
                  <a:cubicBezTo>
                    <a:pt x="135555" y="2604922"/>
                    <a:pt x="0" y="2469367"/>
                    <a:pt x="0" y="2302151"/>
                  </a:cubicBezTo>
                  <a:lnTo>
                    <a:pt x="0" y="302771"/>
                  </a:lnTo>
                  <a:close/>
                </a:path>
              </a:pathLst>
            </a:custGeom>
            <a:solidFill>
              <a:schemeClr val="accent5">
                <a:lumMod val="20000"/>
                <a:lumOff val="80000"/>
              </a:schemeClr>
            </a:solidFill>
          </p:spPr>
          <p:style>
            <a:lnRef idx="0">
              <a:schemeClr val="dk1">
                <a:alpha val="0"/>
                <a:hueOff val="0"/>
                <a:satOff val="0"/>
                <a:lumOff val="0"/>
                <a:alphaOff val="0"/>
              </a:schemeClr>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54844" tIns="66509" rIns="66509" bIns="66509" numCol="1" spcCol="1270" anchor="t" anchorCtr="0">
              <a:noAutofit/>
            </a:bodyPr>
            <a:lstStyle/>
            <a:p>
              <a:pPr defTabSz="666750">
                <a:lnSpc>
                  <a:spcPct val="90000"/>
                </a:lnSpc>
                <a:spcAft>
                  <a:spcPct val="35000"/>
                </a:spcAft>
              </a:pPr>
              <a:r>
                <a:rPr lang="en-US" sz="1050" dirty="0">
                  <a:solidFill>
                    <a:srgbClr val="002060"/>
                  </a:solidFill>
                  <a:latin typeface="Arial" panose="020B0604020202020204" pitchFamily="34" charset="0"/>
                  <a:cs typeface="Arial" panose="020B0604020202020204" pitchFamily="34" charset="0"/>
                </a:rPr>
                <a:t>    </a:t>
              </a:r>
              <a:r>
                <a:rPr lang="en-US" sz="1500" dirty="0">
                  <a:solidFill>
                    <a:srgbClr val="002060"/>
                  </a:solidFill>
                  <a:latin typeface="Arial" panose="020B0604020202020204" pitchFamily="34" charset="0"/>
                  <a:cs typeface="Arial" panose="020B0604020202020204" pitchFamily="34" charset="0"/>
                </a:rPr>
                <a:t>FY2017</a:t>
              </a:r>
            </a:p>
            <a:p>
              <a:pPr defTabSz="666750">
                <a:lnSpc>
                  <a:spcPct val="90000"/>
                </a:lnSpc>
                <a:spcAft>
                  <a:spcPct val="35000"/>
                </a:spcAft>
              </a:pPr>
              <a:r>
                <a:rPr lang="en-US" sz="1050" dirty="0">
                  <a:solidFill>
                    <a:srgbClr val="002060"/>
                  </a:solidFill>
                  <a:latin typeface="Arial" panose="020B0604020202020204" pitchFamily="34" charset="0"/>
                  <a:cs typeface="Arial" panose="020B0604020202020204" pitchFamily="34" charset="0"/>
                </a:rPr>
                <a:t>Will use average from three cost reporting periods (</a:t>
              </a:r>
              <a:r>
                <a:rPr lang="en-US" sz="1050" dirty="0" smtClean="0">
                  <a:solidFill>
                    <a:srgbClr val="002060"/>
                  </a:solidFill>
                  <a:latin typeface="Arial" panose="020B0604020202020204" pitchFamily="34" charset="0"/>
                  <a:cs typeface="Arial" panose="020B0604020202020204" pitchFamily="34" charset="0"/>
                </a:rPr>
                <a:t>FY2011</a:t>
              </a:r>
              <a:r>
                <a:rPr lang="en-US" sz="1050" dirty="0">
                  <a:solidFill>
                    <a:srgbClr val="002060"/>
                  </a:solidFill>
                  <a:latin typeface="Arial" panose="020B0604020202020204" pitchFamily="34" charset="0"/>
                  <a:cs typeface="Arial" panose="020B0604020202020204" pitchFamily="34" charset="0"/>
                </a:rPr>
                <a:t>, </a:t>
              </a:r>
              <a:r>
                <a:rPr lang="en-US" sz="1050" dirty="0" smtClean="0">
                  <a:solidFill>
                    <a:srgbClr val="002060"/>
                  </a:solidFill>
                  <a:latin typeface="Arial" panose="020B0604020202020204" pitchFamily="34" charset="0"/>
                  <a:cs typeface="Arial" panose="020B0604020202020204" pitchFamily="34" charset="0"/>
                </a:rPr>
                <a:t>FY2012</a:t>
              </a:r>
              <a:r>
                <a:rPr lang="en-US" sz="1050" dirty="0">
                  <a:solidFill>
                    <a:srgbClr val="002060"/>
                  </a:solidFill>
                  <a:latin typeface="Arial" panose="020B0604020202020204" pitchFamily="34" charset="0"/>
                  <a:cs typeface="Arial" panose="020B0604020202020204" pitchFamily="34" charset="0"/>
                </a:rPr>
                <a:t>, </a:t>
              </a:r>
              <a:r>
                <a:rPr lang="en-US" sz="1050" dirty="0" smtClean="0">
                  <a:solidFill>
                    <a:srgbClr val="002060"/>
                  </a:solidFill>
                  <a:latin typeface="Arial" panose="020B0604020202020204" pitchFamily="34" charset="0"/>
                  <a:cs typeface="Arial" panose="020B0604020202020204" pitchFamily="34" charset="0"/>
                </a:rPr>
                <a:t>FY2013</a:t>
              </a:r>
              <a:r>
                <a:rPr lang="en-US" sz="1050" dirty="0">
                  <a:solidFill>
                    <a:srgbClr val="002060"/>
                  </a:solidFill>
                  <a:latin typeface="Arial" panose="020B0604020202020204" pitchFamily="34" charset="0"/>
                  <a:cs typeface="Arial" panose="020B0604020202020204" pitchFamily="34" charset="0"/>
                </a:rPr>
                <a:t>)</a:t>
              </a:r>
            </a:p>
            <a:p>
              <a:pPr defTabSz="666750">
                <a:lnSpc>
                  <a:spcPct val="90000"/>
                </a:lnSpc>
                <a:spcAft>
                  <a:spcPct val="35000"/>
                </a:spcAft>
              </a:pPr>
              <a:endParaRPr lang="en-US" sz="900" dirty="0">
                <a:solidFill>
                  <a:srgbClr val="002060"/>
                </a:solidFill>
                <a:latin typeface="Arial" panose="020B0604020202020204" pitchFamily="34" charset="0"/>
                <a:cs typeface="Arial" panose="020B0604020202020204" pitchFamily="34" charset="0"/>
              </a:endParaRPr>
            </a:p>
          </p:txBody>
        </p:sp>
        <p:sp>
          <p:nvSpPr>
            <p:cNvPr id="16" name="Oval 15"/>
            <p:cNvSpPr/>
            <p:nvPr/>
          </p:nvSpPr>
          <p:spPr>
            <a:xfrm>
              <a:off x="4744303" y="3137387"/>
              <a:ext cx="401807" cy="401807"/>
            </a:xfrm>
            <a:prstGeom prst="ellipse">
              <a:avLst/>
            </a:prstGeom>
            <a:solidFill>
              <a:schemeClr val="accent4">
                <a:lumMod val="60000"/>
                <a:lumOff val="40000"/>
              </a:schemeClr>
            </a:solidFill>
          </p:spPr>
          <p:style>
            <a:lnRef idx="2">
              <a:schemeClr val="lt1">
                <a:hueOff val="0"/>
                <a:satOff val="0"/>
                <a:lumOff val="0"/>
                <a:alphaOff val="0"/>
              </a:schemeClr>
            </a:lnRef>
            <a:fillRef idx="1">
              <a:schemeClr val="accent5">
                <a:hueOff val="-3676672"/>
                <a:satOff val="-5114"/>
                <a:lumOff val="-1961"/>
                <a:alphaOff val="0"/>
              </a:schemeClr>
            </a:fillRef>
            <a:effectRef idx="0">
              <a:schemeClr val="accent5">
                <a:hueOff val="-3676672"/>
                <a:satOff val="-5114"/>
                <a:lumOff val="-1961"/>
                <a:alphaOff val="0"/>
              </a:schemeClr>
            </a:effectRef>
            <a:fontRef idx="minor">
              <a:schemeClr val="lt1"/>
            </a:fontRef>
          </p:style>
        </p:sp>
        <p:sp>
          <p:nvSpPr>
            <p:cNvPr id="17" name="Freeform 16"/>
            <p:cNvSpPr/>
            <p:nvPr/>
          </p:nvSpPr>
          <p:spPr>
            <a:xfrm>
              <a:off x="2169685" y="4239148"/>
              <a:ext cx="1667749" cy="1768924"/>
            </a:xfrm>
            <a:custGeom>
              <a:avLst/>
              <a:gdLst>
                <a:gd name="connsiteX0" fmla="*/ 0 w 1667749"/>
                <a:gd name="connsiteY0" fmla="*/ 277964 h 1768924"/>
                <a:gd name="connsiteX1" fmla="*/ 277964 w 1667749"/>
                <a:gd name="connsiteY1" fmla="*/ 0 h 1768924"/>
                <a:gd name="connsiteX2" fmla="*/ 1389785 w 1667749"/>
                <a:gd name="connsiteY2" fmla="*/ 0 h 1768924"/>
                <a:gd name="connsiteX3" fmla="*/ 1667749 w 1667749"/>
                <a:gd name="connsiteY3" fmla="*/ 277964 h 1768924"/>
                <a:gd name="connsiteX4" fmla="*/ 1667749 w 1667749"/>
                <a:gd name="connsiteY4" fmla="*/ 1490960 h 1768924"/>
                <a:gd name="connsiteX5" fmla="*/ 1389785 w 1667749"/>
                <a:gd name="connsiteY5" fmla="*/ 1768924 h 1768924"/>
                <a:gd name="connsiteX6" fmla="*/ 277964 w 1667749"/>
                <a:gd name="connsiteY6" fmla="*/ 1768924 h 1768924"/>
                <a:gd name="connsiteX7" fmla="*/ 0 w 1667749"/>
                <a:gd name="connsiteY7" fmla="*/ 1490960 h 1768924"/>
                <a:gd name="connsiteX8" fmla="*/ 0 w 1667749"/>
                <a:gd name="connsiteY8" fmla="*/ 277964 h 1768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67749" h="1768924">
                  <a:moveTo>
                    <a:pt x="0" y="277964"/>
                  </a:moveTo>
                  <a:cubicBezTo>
                    <a:pt x="0" y="124449"/>
                    <a:pt x="124449" y="0"/>
                    <a:pt x="277964" y="0"/>
                  </a:cubicBezTo>
                  <a:lnTo>
                    <a:pt x="1389785" y="0"/>
                  </a:lnTo>
                  <a:cubicBezTo>
                    <a:pt x="1543300" y="0"/>
                    <a:pt x="1667749" y="124449"/>
                    <a:pt x="1667749" y="277964"/>
                  </a:cubicBezTo>
                  <a:lnTo>
                    <a:pt x="1667749" y="1490960"/>
                  </a:lnTo>
                  <a:cubicBezTo>
                    <a:pt x="1667749" y="1644475"/>
                    <a:pt x="1543300" y="1768924"/>
                    <a:pt x="1389785" y="1768924"/>
                  </a:cubicBezTo>
                  <a:lnTo>
                    <a:pt x="277964" y="1768924"/>
                  </a:lnTo>
                  <a:cubicBezTo>
                    <a:pt x="124449" y="1768924"/>
                    <a:pt x="0" y="1644475"/>
                    <a:pt x="0" y="1490960"/>
                  </a:cubicBezTo>
                  <a:lnTo>
                    <a:pt x="0" y="277964"/>
                  </a:lnTo>
                  <a:close/>
                </a:path>
              </a:pathLst>
            </a:custGeom>
            <a:solidFill>
              <a:schemeClr val="accent5">
                <a:lumMod val="20000"/>
                <a:lumOff val="80000"/>
              </a:schemeClr>
            </a:solidFill>
          </p:spPr>
          <p:style>
            <a:lnRef idx="0">
              <a:schemeClr val="dk1">
                <a:alpha val="0"/>
                <a:hueOff val="0"/>
                <a:satOff val="0"/>
                <a:lumOff val="0"/>
                <a:alphaOff val="0"/>
              </a:schemeClr>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20742" tIns="61060" rIns="61060" bIns="61060" numCol="1" spcCol="1270" anchor="t" anchorCtr="0">
              <a:noAutofit/>
            </a:bodyPr>
            <a:lstStyle/>
            <a:p>
              <a:pPr defTabSz="666750">
                <a:lnSpc>
                  <a:spcPct val="90000"/>
                </a:lnSpc>
                <a:spcAft>
                  <a:spcPct val="35000"/>
                </a:spcAft>
              </a:pPr>
              <a:r>
                <a:rPr lang="en-US" sz="1500" dirty="0" smtClean="0">
                  <a:solidFill>
                    <a:srgbClr val="002060"/>
                  </a:solidFill>
                </a:rPr>
                <a:t>FY2016</a:t>
              </a:r>
              <a:endParaRPr lang="en-US" sz="1500" dirty="0">
                <a:solidFill>
                  <a:srgbClr val="002060"/>
                </a:solidFill>
              </a:endParaRPr>
            </a:p>
            <a:p>
              <a:pPr defTabSz="666750">
                <a:lnSpc>
                  <a:spcPct val="90000"/>
                </a:lnSpc>
                <a:spcAft>
                  <a:spcPct val="35000"/>
                </a:spcAft>
              </a:pPr>
              <a:r>
                <a:rPr lang="en-US" sz="1050" dirty="0">
                  <a:solidFill>
                    <a:srgbClr val="002060"/>
                  </a:solidFill>
                </a:rPr>
                <a:t>Currently using data from one cost reporting period</a:t>
              </a:r>
            </a:p>
          </p:txBody>
        </p:sp>
        <p:sp>
          <p:nvSpPr>
            <p:cNvPr id="19" name="Freeform 18"/>
            <p:cNvSpPr/>
            <p:nvPr/>
          </p:nvSpPr>
          <p:spPr>
            <a:xfrm>
              <a:off x="7983496" y="2844580"/>
              <a:ext cx="1731088" cy="2122939"/>
            </a:xfrm>
            <a:custGeom>
              <a:avLst/>
              <a:gdLst>
                <a:gd name="connsiteX0" fmla="*/ 0 w 1731088"/>
                <a:gd name="connsiteY0" fmla="*/ 288520 h 2122939"/>
                <a:gd name="connsiteX1" fmla="*/ 288520 w 1731088"/>
                <a:gd name="connsiteY1" fmla="*/ 0 h 2122939"/>
                <a:gd name="connsiteX2" fmla="*/ 1442568 w 1731088"/>
                <a:gd name="connsiteY2" fmla="*/ 0 h 2122939"/>
                <a:gd name="connsiteX3" fmla="*/ 1731088 w 1731088"/>
                <a:gd name="connsiteY3" fmla="*/ 288520 h 2122939"/>
                <a:gd name="connsiteX4" fmla="*/ 1731088 w 1731088"/>
                <a:gd name="connsiteY4" fmla="*/ 1834419 h 2122939"/>
                <a:gd name="connsiteX5" fmla="*/ 1442568 w 1731088"/>
                <a:gd name="connsiteY5" fmla="*/ 2122939 h 2122939"/>
                <a:gd name="connsiteX6" fmla="*/ 288520 w 1731088"/>
                <a:gd name="connsiteY6" fmla="*/ 2122939 h 2122939"/>
                <a:gd name="connsiteX7" fmla="*/ 0 w 1731088"/>
                <a:gd name="connsiteY7" fmla="*/ 1834419 h 2122939"/>
                <a:gd name="connsiteX8" fmla="*/ 0 w 1731088"/>
                <a:gd name="connsiteY8" fmla="*/ 288520 h 212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1088" h="2122939">
                  <a:moveTo>
                    <a:pt x="0" y="288520"/>
                  </a:moveTo>
                  <a:cubicBezTo>
                    <a:pt x="0" y="129175"/>
                    <a:pt x="129175" y="0"/>
                    <a:pt x="288520" y="0"/>
                  </a:cubicBezTo>
                  <a:lnTo>
                    <a:pt x="1442568" y="0"/>
                  </a:lnTo>
                  <a:cubicBezTo>
                    <a:pt x="1601913" y="0"/>
                    <a:pt x="1731088" y="129175"/>
                    <a:pt x="1731088" y="288520"/>
                  </a:cubicBezTo>
                  <a:lnTo>
                    <a:pt x="1731088" y="1834419"/>
                  </a:lnTo>
                  <a:cubicBezTo>
                    <a:pt x="1731088" y="1993764"/>
                    <a:pt x="1601913" y="2122939"/>
                    <a:pt x="1442568" y="2122939"/>
                  </a:cubicBezTo>
                  <a:lnTo>
                    <a:pt x="288520" y="2122939"/>
                  </a:lnTo>
                  <a:cubicBezTo>
                    <a:pt x="129175" y="2122939"/>
                    <a:pt x="0" y="1993764"/>
                    <a:pt x="0" y="1834419"/>
                  </a:cubicBezTo>
                  <a:lnTo>
                    <a:pt x="0" y="288520"/>
                  </a:lnTo>
                  <a:close/>
                </a:path>
              </a:pathLst>
            </a:custGeom>
            <a:solidFill>
              <a:schemeClr val="accent5">
                <a:lumMod val="20000"/>
                <a:lumOff val="80000"/>
              </a:schemeClr>
            </a:solidFill>
          </p:spPr>
          <p:style>
            <a:lnRef idx="0">
              <a:schemeClr val="dk1">
                <a:alpha val="0"/>
                <a:hueOff val="0"/>
                <a:satOff val="0"/>
                <a:lumOff val="0"/>
                <a:alphaOff val="0"/>
              </a:schemeClr>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84216" tIns="63379" rIns="63379" bIns="63379" numCol="1" spcCol="1270" anchor="t" anchorCtr="0">
              <a:noAutofit/>
            </a:bodyPr>
            <a:lstStyle/>
            <a:p>
              <a:pPr defTabSz="666750">
                <a:lnSpc>
                  <a:spcPct val="90000"/>
                </a:lnSpc>
                <a:spcAft>
                  <a:spcPts val="0"/>
                </a:spcAft>
              </a:pPr>
              <a:r>
                <a:rPr lang="en-US" sz="1500" dirty="0">
                  <a:solidFill>
                    <a:srgbClr val="002060"/>
                  </a:solidFill>
                </a:rPr>
                <a:t>FY2018 </a:t>
              </a:r>
            </a:p>
            <a:p>
              <a:pPr defTabSz="666750">
                <a:lnSpc>
                  <a:spcPct val="90000"/>
                </a:lnSpc>
                <a:spcAft>
                  <a:spcPct val="35000"/>
                </a:spcAft>
              </a:pPr>
              <a:r>
                <a:rPr lang="en-US" sz="900" dirty="0">
                  <a:solidFill>
                    <a:srgbClr val="002060"/>
                  </a:solidFill>
                </a:rPr>
                <a:t>&amp; Subsequent Years</a:t>
              </a:r>
            </a:p>
            <a:p>
              <a:pPr defTabSz="666750">
                <a:lnSpc>
                  <a:spcPct val="90000"/>
                </a:lnSpc>
                <a:spcAft>
                  <a:spcPct val="35000"/>
                </a:spcAft>
              </a:pPr>
              <a:endParaRPr lang="en-US" sz="1050" dirty="0">
                <a:solidFill>
                  <a:srgbClr val="002060"/>
                </a:solidFill>
              </a:endParaRPr>
            </a:p>
            <a:p>
              <a:pPr defTabSz="666750">
                <a:lnSpc>
                  <a:spcPct val="90000"/>
                </a:lnSpc>
                <a:spcAft>
                  <a:spcPct val="35000"/>
                </a:spcAft>
              </a:pPr>
              <a:r>
                <a:rPr lang="en-US" sz="1050" dirty="0">
                  <a:solidFill>
                    <a:srgbClr val="002060"/>
                  </a:solidFill>
                </a:rPr>
                <a:t>Will use data from Worksheet S-10</a:t>
              </a:r>
            </a:p>
          </p:txBody>
        </p:sp>
        <p:sp>
          <p:nvSpPr>
            <p:cNvPr id="18" name="Oval 17"/>
            <p:cNvSpPr/>
            <p:nvPr/>
          </p:nvSpPr>
          <p:spPr>
            <a:xfrm>
              <a:off x="7780590" y="2591947"/>
              <a:ext cx="555690" cy="555690"/>
            </a:xfrm>
            <a:prstGeom prst="ellipse">
              <a:avLst/>
            </a:prstGeom>
            <a:solidFill>
              <a:schemeClr val="accent4">
                <a:lumMod val="60000"/>
                <a:lumOff val="40000"/>
              </a:schemeClr>
            </a:solidFill>
          </p:spPr>
          <p:style>
            <a:lnRef idx="2">
              <a:schemeClr val="lt1">
                <a:hueOff val="0"/>
                <a:satOff val="0"/>
                <a:lumOff val="0"/>
                <a:alphaOff val="0"/>
              </a:schemeClr>
            </a:lnRef>
            <a:fillRef idx="1">
              <a:scrgbClr r="0" g="0" b="0"/>
            </a:fillRef>
            <a:effectRef idx="0">
              <a:schemeClr val="accent5">
                <a:hueOff val="-7353344"/>
                <a:satOff val="-10228"/>
                <a:lumOff val="-3922"/>
                <a:alphaOff val="0"/>
              </a:schemeClr>
            </a:effectRef>
            <a:fontRef idx="minor">
              <a:schemeClr val="lt1"/>
            </a:fontRef>
          </p:style>
        </p:sp>
      </p:gr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11444" y="5161059"/>
            <a:ext cx="297181" cy="322831"/>
          </a:xfrm>
          <a:prstGeom prst="rect">
            <a:avLst/>
          </a:prstGeom>
          <a:effectLst>
            <a:outerShdw blurRad="76200" dist="12700" dir="2700000" sy="-23000" kx="-800400" algn="bl" rotWithShape="0">
              <a:prstClr val="black">
                <a:alpha val="20000"/>
              </a:prstClr>
            </a:outerShdw>
            <a:reflection blurRad="6350" stA="50000" endA="300" endPos="55000" dir="5400000" sy="-100000" algn="bl" rotWithShape="0"/>
          </a:effectLst>
        </p:spPr>
      </p:pic>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08624" y="4829085"/>
            <a:ext cx="297181" cy="322831"/>
          </a:xfrm>
          <a:prstGeom prst="rect">
            <a:avLst/>
          </a:prstGeom>
          <a:effectLst>
            <a:outerShdw blurRad="76200" dist="12700" dir="2700000" sy="-23000" kx="-800400" algn="bl" rotWithShape="0">
              <a:prstClr val="black">
                <a:alpha val="20000"/>
              </a:prstClr>
            </a:outerShdw>
            <a:reflection blurRad="6350" stA="50000" endA="300" endPos="55000" dir="5400000" sy="-100000" algn="bl" rotWithShape="0"/>
          </a:effectLst>
        </p:spPr>
      </p:pic>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11443" y="4833657"/>
            <a:ext cx="297181" cy="322831"/>
          </a:xfrm>
          <a:prstGeom prst="rect">
            <a:avLst/>
          </a:prstGeom>
          <a:effectLst>
            <a:outerShdw blurRad="76200" dist="12700" dir="2700000" sy="-23000" kx="-800400" algn="bl" rotWithShape="0">
              <a:prstClr val="black">
                <a:alpha val="20000"/>
              </a:prstClr>
            </a:outerShdw>
            <a:reflection blurRad="6350" stA="50000" endA="300" endPos="55000" dir="5400000" sy="-100000" algn="bl" rotWithShape="0"/>
          </a:effectLst>
        </p:spPr>
      </p:pic>
      <p:pic>
        <p:nvPicPr>
          <p:cNvPr id="3" name="Picture 2"/>
          <p:cNvPicPr>
            <a:picLocks noChangeAspect="1"/>
          </p:cNvPicPr>
          <p:nvPr/>
        </p:nvPicPr>
        <p:blipFill>
          <a:blip r:embed="rId3">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7000188" y="4408513"/>
            <a:ext cx="571500" cy="571500"/>
          </a:xfrm>
          <a:prstGeom prst="rect">
            <a:avLst/>
          </a:prstGeom>
        </p:spPr>
      </p:pic>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40330" y="5161059"/>
            <a:ext cx="297181" cy="322831"/>
          </a:xfrm>
          <a:prstGeom prst="rect">
            <a:avLst/>
          </a:prstGeom>
          <a:effectLst>
            <a:outerShdw blurRad="76200" dist="12700" dir="2700000" sy="-23000" kx="-800400" algn="bl" rotWithShape="0">
              <a:prstClr val="black">
                <a:alpha val="20000"/>
              </a:prstClr>
            </a:outerShdw>
            <a:reflection blurRad="6350" stA="50000" endA="300" endPos="55000" dir="5400000" sy="-100000" algn="bl" rotWithShape="0"/>
          </a:effectLst>
        </p:spPr>
      </p:pic>
      <p:sp>
        <p:nvSpPr>
          <p:cNvPr id="12" name="Oval 11"/>
          <p:cNvSpPr/>
          <p:nvPr/>
        </p:nvSpPr>
        <p:spPr>
          <a:xfrm>
            <a:off x="1540963" y="3847537"/>
            <a:ext cx="301355" cy="301355"/>
          </a:xfrm>
          <a:prstGeom prst="ellipse">
            <a:avLst/>
          </a:prstGeom>
          <a:solidFill>
            <a:schemeClr val="accent4">
              <a:lumMod val="60000"/>
              <a:lumOff val="40000"/>
            </a:schemeClr>
          </a:solidFill>
        </p:spPr>
        <p:style>
          <a:lnRef idx="2">
            <a:schemeClr val="lt1">
              <a:hueOff val="0"/>
              <a:satOff val="0"/>
              <a:lumOff val="0"/>
              <a:alphaOff val="0"/>
            </a:schemeClr>
          </a:lnRef>
          <a:fillRef idx="1">
            <a:schemeClr val="accent5">
              <a:hueOff val="-3676672"/>
              <a:satOff val="-5114"/>
              <a:lumOff val="-1961"/>
              <a:alphaOff val="0"/>
            </a:schemeClr>
          </a:fillRef>
          <a:effectRef idx="0">
            <a:schemeClr val="accent5">
              <a:hueOff val="-3676672"/>
              <a:satOff val="-5114"/>
              <a:lumOff val="-1961"/>
              <a:alphaOff val="0"/>
            </a:schemeClr>
          </a:effectRef>
          <a:fontRef idx="minor">
            <a:schemeClr val="lt1"/>
          </a:fontRef>
        </p:style>
      </p:sp>
      <p:sp>
        <p:nvSpPr>
          <p:cNvPr id="4" name="Slide Number Placeholder 3"/>
          <p:cNvSpPr>
            <a:spLocks noGrp="1"/>
          </p:cNvSpPr>
          <p:nvPr>
            <p:ph type="sldNum" sz="quarter" idx="4294967295"/>
          </p:nvPr>
        </p:nvSpPr>
        <p:spPr>
          <a:xfrm>
            <a:off x="95950" y="6452324"/>
            <a:ext cx="2057400" cy="273844"/>
          </a:xfrm>
          <a:prstGeom prst="rect">
            <a:avLst/>
          </a:prstGeom>
        </p:spPr>
        <p:txBody>
          <a:bodyPr/>
          <a:lstStyle/>
          <a:p>
            <a:fld id="{13E92D58-6566-40E5-AD74-B9D6A4F270CD}" type="slidenum">
              <a:rPr lang="en-US" smtClean="0"/>
              <a:t>19</a:t>
            </a:fld>
            <a:endParaRPr lang="en-US" dirty="0"/>
          </a:p>
        </p:txBody>
      </p:sp>
    </p:spTree>
    <p:extLst>
      <p:ext uri="{BB962C8B-B14F-4D97-AF65-F5344CB8AC3E}">
        <p14:creationId xmlns:p14="http://schemas.microsoft.com/office/powerpoint/2010/main" val="3780133881"/>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96528" name="Rectangle 16"/>
          <p:cNvSpPr>
            <a:spLocks noChangeArrowheads="1"/>
          </p:cNvSpPr>
          <p:nvPr/>
        </p:nvSpPr>
        <p:spPr bwMode="auto">
          <a:xfrm>
            <a:off x="406400" y="1620079"/>
            <a:ext cx="5868988" cy="2176670"/>
          </a:xfrm>
          <a:prstGeom prst="rect">
            <a:avLst/>
          </a:prstGeom>
          <a:noFill/>
          <a:ln w="9525">
            <a:noFill/>
            <a:miter lim="800000"/>
            <a:headEnd/>
            <a:tailEnd/>
          </a:ln>
          <a:effectLst/>
        </p:spPr>
        <p:txBody>
          <a:bodyPr lIns="0" tIns="0" rIns="0" bIns="0"/>
          <a:lstStyle/>
          <a:p>
            <a:pPr algn="ctr" defTabSz="889000">
              <a:lnSpc>
                <a:spcPct val="80000"/>
              </a:lnSpc>
              <a:buClr>
                <a:srgbClr val="DADDFE"/>
              </a:buClr>
            </a:pPr>
            <a:r>
              <a:rPr lang="en-US" sz="3600" b="0" dirty="0" smtClean="0">
                <a:solidFill>
                  <a:schemeClr val="tx1"/>
                </a:solidFill>
                <a:latin typeface="Arial Black" pitchFamily="34" charset="0"/>
              </a:rPr>
              <a:t>FY 2017 Inpatient PPS Proposed Rule Teleconference</a:t>
            </a:r>
          </a:p>
          <a:p>
            <a:pPr defTabSz="889000">
              <a:lnSpc>
                <a:spcPct val="80000"/>
              </a:lnSpc>
              <a:buClr>
                <a:srgbClr val="DADDFE"/>
              </a:buClr>
            </a:pPr>
            <a:endParaRPr lang="en-US" sz="3600" b="0" dirty="0" smtClean="0">
              <a:solidFill>
                <a:schemeClr val="tx1"/>
              </a:solidFill>
              <a:latin typeface="Arial Black" pitchFamily="34" charset="0"/>
            </a:endParaRPr>
          </a:p>
          <a:p>
            <a:pPr algn="ctr" defTabSz="889000">
              <a:lnSpc>
                <a:spcPct val="80000"/>
              </a:lnSpc>
              <a:buClr>
                <a:srgbClr val="DADDFE"/>
              </a:buClr>
            </a:pPr>
            <a:r>
              <a:rPr lang="en-US" sz="2800" b="0" dirty="0" smtClean="0">
                <a:solidFill>
                  <a:schemeClr val="tx1"/>
                </a:solidFill>
                <a:latin typeface="Arial Black" pitchFamily="34" charset="0"/>
              </a:rPr>
              <a:t>May 19, 2016</a:t>
            </a:r>
            <a:r>
              <a:rPr lang="en-US" sz="3600" b="0" dirty="0">
                <a:solidFill>
                  <a:schemeClr val="tx1"/>
                </a:solidFill>
                <a:latin typeface="Arial Black" pitchFamily="34" charset="0"/>
              </a:rPr>
              <a:t/>
            </a:r>
            <a:br>
              <a:rPr lang="en-US" sz="3600" b="0" dirty="0">
                <a:solidFill>
                  <a:schemeClr val="tx1"/>
                </a:solidFill>
                <a:latin typeface="Arial Black" pitchFamily="34" charset="0"/>
              </a:rPr>
            </a:br>
            <a:r>
              <a:rPr lang="en-US" sz="3600" b="0" dirty="0">
                <a:solidFill>
                  <a:schemeClr val="tx1"/>
                </a:solidFill>
                <a:latin typeface="Arial Black" pitchFamily="34" charset="0"/>
              </a:rPr>
              <a:t/>
            </a:r>
            <a:br>
              <a:rPr lang="en-US" sz="3600" b="0" dirty="0">
                <a:solidFill>
                  <a:schemeClr val="tx1"/>
                </a:solidFill>
                <a:latin typeface="Arial Black" pitchFamily="34" charset="0"/>
              </a:rPr>
            </a:br>
            <a:endParaRPr lang="en-US" sz="2800" b="0" dirty="0">
              <a:solidFill>
                <a:schemeClr val="tx1"/>
              </a:solidFill>
            </a:endParaRPr>
          </a:p>
        </p:txBody>
      </p:sp>
      <p:sp>
        <p:nvSpPr>
          <p:cNvPr id="8896529" name="Rectangle 17"/>
          <p:cNvSpPr>
            <a:spLocks noGrp="1" noChangeArrowheads="1"/>
          </p:cNvSpPr>
          <p:nvPr>
            <p:ph type="subTitle" idx="1"/>
          </p:nvPr>
        </p:nvSpPr>
        <p:spPr>
          <a:xfrm>
            <a:off x="377372" y="4134678"/>
            <a:ext cx="5950858" cy="2395331"/>
          </a:xfrm>
          <a:noFill/>
          <a:ln/>
        </p:spPr>
        <p:txBody>
          <a:bodyPr/>
          <a:lstStyle/>
          <a:p>
            <a:pPr>
              <a:spcBef>
                <a:spcPct val="0"/>
              </a:spcBef>
            </a:pPr>
            <a:endParaRPr lang="en-US" sz="2200" dirty="0" smtClean="0"/>
          </a:p>
          <a:p>
            <a:pPr>
              <a:spcBef>
                <a:spcPct val="0"/>
              </a:spcBef>
            </a:pPr>
            <a:endParaRPr lang="en-US" sz="2200" dirty="0" smtClean="0"/>
          </a:p>
          <a:p>
            <a:pPr>
              <a:spcBef>
                <a:spcPct val="0"/>
              </a:spcBef>
            </a:pPr>
            <a:r>
              <a:rPr lang="en-US" sz="2200" dirty="0" smtClean="0"/>
              <a:t>AAMC Staff: </a:t>
            </a:r>
          </a:p>
          <a:p>
            <a:pPr>
              <a:spcBef>
                <a:spcPct val="0"/>
              </a:spcBef>
            </a:pPr>
            <a:r>
              <a:rPr lang="en-US" sz="2200" dirty="0" smtClean="0"/>
              <a:t>Ayeisha Cox, aycox@aamc.org</a:t>
            </a:r>
          </a:p>
          <a:p>
            <a:pPr>
              <a:spcBef>
                <a:spcPct val="0"/>
              </a:spcBef>
            </a:pPr>
            <a:r>
              <a:rPr lang="en-US" sz="2200" dirty="0" smtClean="0"/>
              <a:t>Scott Wetzel, swetzel@aamc.org</a:t>
            </a:r>
          </a:p>
          <a:p>
            <a:pPr>
              <a:spcBef>
                <a:spcPct val="0"/>
              </a:spcBef>
            </a:pPr>
            <a:r>
              <a:rPr lang="en-US" sz="2200" dirty="0" smtClean="0"/>
              <a:t>Susan Xu, sxu@aamc.org</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937" y="-24871"/>
            <a:ext cx="8469176" cy="994172"/>
          </a:xfrm>
        </p:spPr>
        <p:txBody>
          <a:bodyPr/>
          <a:lstStyle/>
          <a:p>
            <a:r>
              <a:rPr lang="en-US" b="1" dirty="0" smtClean="0">
                <a:solidFill>
                  <a:srgbClr val="002060"/>
                </a:solidFill>
                <a:effectLst>
                  <a:outerShdw blurRad="38100" dist="38100" dir="2700000" algn="tl">
                    <a:srgbClr val="000000">
                      <a:alpha val="43137"/>
                    </a:srgbClr>
                  </a:outerShdw>
                </a:effectLst>
              </a:rPr>
              <a:t>FY2017 UCP Factor 3 Calculation</a:t>
            </a:r>
            <a:endParaRPr lang="en-US" b="1" dirty="0">
              <a:solidFill>
                <a:srgbClr val="002060"/>
              </a:solidFill>
              <a:effectLst>
                <a:outerShdw blurRad="38100" dist="38100" dir="2700000" algn="tl">
                  <a:srgbClr val="000000">
                    <a:alpha val="43137"/>
                  </a:srgbClr>
                </a:outerShdw>
              </a:effectLs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07772594"/>
              </p:ext>
            </p:extLst>
          </p:nvPr>
        </p:nvGraphicFramePr>
        <p:xfrm>
          <a:off x="515073" y="1993826"/>
          <a:ext cx="7968023" cy="37226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3370129" y="2411722"/>
            <a:ext cx="4308479" cy="465284"/>
          </a:xfrm>
          <a:prstGeom prst="rect">
            <a:avLst/>
          </a:prstGeom>
          <a:solidFill>
            <a:schemeClr val="accent4">
              <a:lumMod val="40000"/>
              <a:lumOff val="60000"/>
            </a:schemeClr>
          </a:solid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en-US" sz="1200" dirty="0">
                <a:ln>
                  <a:solidFill>
                    <a:schemeClr val="accent1">
                      <a:lumMod val="60000"/>
                      <a:lumOff val="40000"/>
                    </a:schemeClr>
                  </a:solidFill>
                </a:ln>
              </a:rPr>
              <a:t>FY2011 Medicaid days + FY2012 Medicare SSI days</a:t>
            </a:r>
          </a:p>
          <a:p>
            <a:r>
              <a:rPr lang="en-US" sz="1200" dirty="0">
                <a:ln>
                  <a:solidFill>
                    <a:schemeClr val="accent1">
                      <a:lumMod val="60000"/>
                      <a:lumOff val="40000"/>
                    </a:schemeClr>
                  </a:solidFill>
                </a:ln>
              </a:rPr>
              <a:t>ALL FY2011 Medicaid days + ALL FY2012 SSI days</a:t>
            </a:r>
          </a:p>
        </p:txBody>
      </p:sp>
      <p:sp>
        <p:nvSpPr>
          <p:cNvPr id="7" name="TextBox 6"/>
          <p:cNvSpPr txBox="1"/>
          <p:nvPr/>
        </p:nvSpPr>
        <p:spPr>
          <a:xfrm>
            <a:off x="3484676" y="3609467"/>
            <a:ext cx="4179307" cy="461665"/>
          </a:xfrm>
          <a:prstGeom prst="rect">
            <a:avLst/>
          </a:prstGeom>
          <a:solidFill>
            <a:schemeClr val="accent4">
              <a:lumMod val="40000"/>
              <a:lumOff val="60000"/>
            </a:schemeClr>
          </a:solid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en-US" sz="1200" dirty="0">
                <a:ln>
                  <a:solidFill>
                    <a:schemeClr val="accent1">
                      <a:lumMod val="60000"/>
                      <a:lumOff val="40000"/>
                    </a:schemeClr>
                  </a:solidFill>
                </a:ln>
              </a:rPr>
              <a:t>FY2012 Medicaid days + FY2013 Medicare SSI days</a:t>
            </a:r>
          </a:p>
          <a:p>
            <a:r>
              <a:rPr lang="en-US" sz="1200" dirty="0">
                <a:ln>
                  <a:solidFill>
                    <a:schemeClr val="accent1">
                      <a:lumMod val="60000"/>
                      <a:lumOff val="40000"/>
                    </a:schemeClr>
                  </a:solidFill>
                </a:ln>
              </a:rPr>
              <a:t>ALL FY2012 Medicaid days + ALL FY2013 SSI days</a:t>
            </a:r>
          </a:p>
        </p:txBody>
      </p:sp>
      <p:sp>
        <p:nvSpPr>
          <p:cNvPr id="8" name="TextBox 7"/>
          <p:cNvSpPr txBox="1"/>
          <p:nvPr/>
        </p:nvSpPr>
        <p:spPr>
          <a:xfrm>
            <a:off x="3484675" y="4997956"/>
            <a:ext cx="4179307" cy="461665"/>
          </a:xfrm>
          <a:prstGeom prst="rect">
            <a:avLst/>
          </a:prstGeom>
          <a:solidFill>
            <a:schemeClr val="accent4">
              <a:lumMod val="40000"/>
              <a:lumOff val="60000"/>
            </a:schemeClr>
          </a:solid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en-US" sz="1200" dirty="0">
                <a:ln>
                  <a:solidFill>
                    <a:schemeClr val="accent1">
                      <a:lumMod val="60000"/>
                      <a:lumOff val="40000"/>
                    </a:schemeClr>
                  </a:solidFill>
                </a:ln>
                <a:solidFill>
                  <a:schemeClr val="accent1">
                    <a:lumMod val="40000"/>
                    <a:lumOff val="60000"/>
                  </a:schemeClr>
                </a:solidFill>
              </a:rPr>
              <a:t>FY2013 Medicaid days + FY2014 Medicare SSI days*</a:t>
            </a:r>
          </a:p>
          <a:p>
            <a:r>
              <a:rPr lang="en-US" sz="1200" dirty="0">
                <a:ln>
                  <a:solidFill>
                    <a:schemeClr val="accent1">
                      <a:lumMod val="60000"/>
                      <a:lumOff val="40000"/>
                    </a:schemeClr>
                  </a:solidFill>
                </a:ln>
                <a:solidFill>
                  <a:schemeClr val="accent1">
                    <a:lumMod val="40000"/>
                    <a:lumOff val="60000"/>
                  </a:schemeClr>
                </a:solidFill>
              </a:rPr>
              <a:t>ALL FY2013 Medicaid days + ALL FY2014 SSI days*</a:t>
            </a:r>
          </a:p>
        </p:txBody>
      </p:sp>
      <p:cxnSp>
        <p:nvCxnSpPr>
          <p:cNvPr id="10" name="Straight Connector 9"/>
          <p:cNvCxnSpPr/>
          <p:nvPr/>
        </p:nvCxnSpPr>
        <p:spPr>
          <a:xfrm>
            <a:off x="3370128" y="2664410"/>
            <a:ext cx="3967932" cy="2190"/>
          </a:xfrm>
          <a:prstGeom prst="line">
            <a:avLst/>
          </a:prstGeom>
        </p:spPr>
        <p:style>
          <a:lnRef idx="1">
            <a:schemeClr val="dk1"/>
          </a:lnRef>
          <a:fillRef idx="0">
            <a:schemeClr val="dk1"/>
          </a:fillRef>
          <a:effectRef idx="0">
            <a:schemeClr val="dk1"/>
          </a:effectRef>
          <a:fontRef idx="minor">
            <a:schemeClr val="tx1"/>
          </a:fontRef>
        </p:style>
      </p:cxnSp>
      <p:cxnSp>
        <p:nvCxnSpPr>
          <p:cNvPr id="12" name="Straight Connector 11"/>
          <p:cNvCxnSpPr/>
          <p:nvPr/>
        </p:nvCxnSpPr>
        <p:spPr>
          <a:xfrm flipV="1">
            <a:off x="3605020" y="3838718"/>
            <a:ext cx="3733040" cy="1581"/>
          </a:xfrm>
          <a:prstGeom prst="line">
            <a:avLst/>
          </a:prstGeom>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a:xfrm flipV="1">
            <a:off x="3543298" y="5201045"/>
            <a:ext cx="3906373" cy="18075"/>
          </a:xfrm>
          <a:prstGeom prst="line">
            <a:avLst/>
          </a:prstGeom>
        </p:spPr>
        <p:style>
          <a:lnRef idx="1">
            <a:schemeClr val="dk1"/>
          </a:lnRef>
          <a:fillRef idx="0">
            <a:schemeClr val="dk1"/>
          </a:fillRef>
          <a:effectRef idx="0">
            <a:schemeClr val="dk1"/>
          </a:effectRef>
          <a:fontRef idx="minor">
            <a:schemeClr val="tx1"/>
          </a:fontRef>
        </p:style>
      </p:cxnSp>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6582" y="2306385"/>
            <a:ext cx="668144" cy="725812"/>
          </a:xfrm>
          <a:prstGeom prst="rect">
            <a:avLst/>
          </a:prstGeom>
          <a:effectLst>
            <a:outerShdw blurRad="76200" dist="12700" dir="2700000" sy="-23000" kx="-800400" algn="bl" rotWithShape="0">
              <a:prstClr val="black">
                <a:alpha val="20000"/>
              </a:prstClr>
            </a:outerShdw>
            <a:reflection blurRad="6350" stA="50000" endA="300" endPos="55000" dir="5400000" sy="-100000" algn="bl" rotWithShape="0"/>
          </a:effectLst>
        </p:spPr>
      </p:pic>
      <p:pic>
        <p:nvPicPr>
          <p:cNvPr id="16" name="Picture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6582" y="3541029"/>
            <a:ext cx="668144" cy="725811"/>
          </a:xfrm>
          <a:prstGeom prst="rect">
            <a:avLst/>
          </a:prstGeom>
          <a:effectLst>
            <a:outerShdw blurRad="76200" dist="12700" dir="2700000" sy="-23000" kx="-800400" algn="bl" rotWithShape="0">
              <a:prstClr val="black">
                <a:alpha val="20000"/>
              </a:prstClr>
            </a:outerShdw>
            <a:reflection blurRad="6350" stA="50000" endA="300" endPos="55000" dir="5400000" sy="-100000" algn="bl" rotWithShape="0"/>
          </a:effectLst>
        </p:spPr>
      </p:pic>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6582" y="4702501"/>
            <a:ext cx="668144" cy="725810"/>
          </a:xfrm>
          <a:prstGeom prst="rect">
            <a:avLst/>
          </a:prstGeom>
          <a:effectLst>
            <a:outerShdw blurRad="76200" dist="12700" dir="2700000" sy="-23000" kx="-800400" algn="bl" rotWithShape="0">
              <a:prstClr val="black">
                <a:alpha val="20000"/>
              </a:prstClr>
            </a:outerShdw>
            <a:reflection blurRad="6350" stA="50000" endA="300" endPos="55000" dir="5400000" sy="-100000" algn="bl" rotWithShape="0"/>
          </a:effectLst>
        </p:spPr>
      </p:pic>
      <p:sp>
        <p:nvSpPr>
          <p:cNvPr id="3" name="Equal 2"/>
          <p:cNvSpPr/>
          <p:nvPr/>
        </p:nvSpPr>
        <p:spPr>
          <a:xfrm>
            <a:off x="3013836" y="2514600"/>
            <a:ext cx="220837" cy="265815"/>
          </a:xfrm>
          <a:prstGeom prst="mathEqual">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solidFill>
                <a:srgbClr val="FFC000"/>
              </a:solidFill>
            </a:endParaRPr>
          </a:p>
        </p:txBody>
      </p:sp>
      <p:sp>
        <p:nvSpPr>
          <p:cNvPr id="15" name="Equal 14"/>
          <p:cNvSpPr/>
          <p:nvPr/>
        </p:nvSpPr>
        <p:spPr>
          <a:xfrm>
            <a:off x="3013836" y="3762841"/>
            <a:ext cx="241663" cy="248195"/>
          </a:xfrm>
          <a:prstGeom prst="mathEqual">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solidFill>
                <a:schemeClr val="tx1"/>
              </a:solidFill>
            </a:endParaRPr>
          </a:p>
        </p:txBody>
      </p:sp>
      <p:sp>
        <p:nvSpPr>
          <p:cNvPr id="18" name="Equal 17"/>
          <p:cNvSpPr/>
          <p:nvPr/>
        </p:nvSpPr>
        <p:spPr>
          <a:xfrm>
            <a:off x="3013836" y="5076948"/>
            <a:ext cx="241663" cy="248195"/>
          </a:xfrm>
          <a:prstGeom prst="mathEqual">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solidFill>
                <a:schemeClr val="tx1"/>
              </a:solidFill>
            </a:endParaRPr>
          </a:p>
        </p:txBody>
      </p:sp>
      <p:sp>
        <p:nvSpPr>
          <p:cNvPr id="21" name="TextBox 20"/>
          <p:cNvSpPr txBox="1"/>
          <p:nvPr/>
        </p:nvSpPr>
        <p:spPr>
          <a:xfrm>
            <a:off x="994726" y="1106131"/>
            <a:ext cx="7281977" cy="323165"/>
          </a:xfrm>
          <a:prstGeom prst="rect">
            <a:avLst/>
          </a:prstGeom>
          <a:solidFill>
            <a:schemeClr val="accent2">
              <a:lumMod val="40000"/>
              <a:lumOff val="60000"/>
            </a:schemeClr>
          </a:solidFill>
        </p:spPr>
        <p:txBody>
          <a:bodyPr wrap="square" rtlCol="0">
            <a:spAutoFit/>
          </a:bodyPr>
          <a:lstStyle/>
          <a:p>
            <a:r>
              <a:rPr lang="en-US" sz="1500" dirty="0">
                <a:solidFill>
                  <a:srgbClr val="002060"/>
                </a:solidFill>
              </a:rPr>
              <a:t>Calculate Factor 3 for each cost reporting period (FY2011, </a:t>
            </a:r>
            <a:r>
              <a:rPr lang="en-US" sz="1500" dirty="0" smtClean="0">
                <a:solidFill>
                  <a:srgbClr val="002060"/>
                </a:solidFill>
              </a:rPr>
              <a:t>FY2012, </a:t>
            </a:r>
            <a:r>
              <a:rPr lang="en-US" sz="1500" dirty="0">
                <a:solidFill>
                  <a:srgbClr val="002060"/>
                </a:solidFill>
              </a:rPr>
              <a:t>FY2013).</a:t>
            </a:r>
          </a:p>
        </p:txBody>
      </p:sp>
      <p:sp>
        <p:nvSpPr>
          <p:cNvPr id="5" name="Slide Number Placeholder 4"/>
          <p:cNvSpPr>
            <a:spLocks noGrp="1"/>
          </p:cNvSpPr>
          <p:nvPr>
            <p:ph type="sldNum" sz="quarter" idx="4294967295"/>
          </p:nvPr>
        </p:nvSpPr>
        <p:spPr>
          <a:xfrm>
            <a:off x="185937" y="6326666"/>
            <a:ext cx="2057400" cy="273844"/>
          </a:xfrm>
          <a:prstGeom prst="rect">
            <a:avLst/>
          </a:prstGeom>
        </p:spPr>
        <p:txBody>
          <a:bodyPr/>
          <a:lstStyle/>
          <a:p>
            <a:fld id="{13E92D58-6566-40E5-AD74-B9D6A4F270CD}" type="slidenum">
              <a:rPr lang="en-US" smtClean="0"/>
              <a:t>20</a:t>
            </a:fld>
            <a:endParaRPr lang="en-US" dirty="0"/>
          </a:p>
        </p:txBody>
      </p:sp>
      <p:sp>
        <p:nvSpPr>
          <p:cNvPr id="9" name="TextBox 8"/>
          <p:cNvSpPr txBox="1"/>
          <p:nvPr/>
        </p:nvSpPr>
        <p:spPr>
          <a:xfrm>
            <a:off x="6060808" y="6275244"/>
            <a:ext cx="1775906" cy="461665"/>
          </a:xfrm>
          <a:prstGeom prst="rect">
            <a:avLst/>
          </a:prstGeom>
          <a:noFill/>
        </p:spPr>
        <p:txBody>
          <a:bodyPr wrap="square" rtlCol="0">
            <a:spAutoFit/>
          </a:bodyPr>
          <a:lstStyle/>
          <a:p>
            <a:r>
              <a:rPr lang="en-US" sz="800" dirty="0" smtClean="0"/>
              <a:t>.</a:t>
            </a:r>
            <a:r>
              <a:rPr lang="en-US" sz="800" dirty="0" smtClean="0">
                <a:solidFill>
                  <a:srgbClr val="002060"/>
                </a:solidFill>
              </a:rPr>
              <a:t> </a:t>
            </a:r>
            <a:r>
              <a:rPr lang="en-US" sz="800" dirty="0">
                <a:solidFill>
                  <a:srgbClr val="002060"/>
                </a:solidFill>
              </a:rPr>
              <a:t>*CMS computed Factor 3 for </a:t>
            </a:r>
            <a:r>
              <a:rPr lang="en-US" sz="800" dirty="0" smtClean="0">
                <a:solidFill>
                  <a:srgbClr val="002060"/>
                </a:solidFill>
              </a:rPr>
              <a:t>FY2013 </a:t>
            </a:r>
            <a:r>
              <a:rPr lang="en-US" sz="800" dirty="0">
                <a:solidFill>
                  <a:srgbClr val="002060"/>
                </a:solidFill>
              </a:rPr>
              <a:t>using </a:t>
            </a:r>
            <a:r>
              <a:rPr lang="en-US" sz="800" dirty="0" smtClean="0">
                <a:solidFill>
                  <a:srgbClr val="002060"/>
                </a:solidFill>
              </a:rPr>
              <a:t>FY2013 </a:t>
            </a:r>
            <a:r>
              <a:rPr lang="en-US" sz="800" dirty="0">
                <a:solidFill>
                  <a:srgbClr val="002060"/>
                </a:solidFill>
              </a:rPr>
              <a:t>Medicaid days and </a:t>
            </a:r>
            <a:r>
              <a:rPr lang="en-US" sz="800" dirty="0" smtClean="0">
                <a:solidFill>
                  <a:srgbClr val="002060"/>
                </a:solidFill>
              </a:rPr>
              <a:t>FY2013 </a:t>
            </a:r>
            <a:r>
              <a:rPr lang="en-US" sz="800" dirty="0">
                <a:solidFill>
                  <a:srgbClr val="002060"/>
                </a:solidFill>
              </a:rPr>
              <a:t>SSI days</a:t>
            </a:r>
            <a:endParaRPr lang="en-US" sz="800" dirty="0"/>
          </a:p>
        </p:txBody>
      </p:sp>
    </p:spTree>
    <p:extLst>
      <p:ext uri="{BB962C8B-B14F-4D97-AF65-F5344CB8AC3E}">
        <p14:creationId xmlns:p14="http://schemas.microsoft.com/office/powerpoint/2010/main" val="319437350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80">
                                          <p:stCondLst>
                                            <p:cond delay="0"/>
                                          </p:stCondLst>
                                        </p:cTn>
                                        <p:tgtEl>
                                          <p:spTgt spid="16"/>
                                        </p:tgtEl>
                                      </p:cBhvr>
                                    </p:animEffect>
                                    <p:anim calcmode="lin" valueType="num">
                                      <p:cBhvr>
                                        <p:cTn id="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13" dur="26">
                                          <p:stCondLst>
                                            <p:cond delay="650"/>
                                          </p:stCondLst>
                                        </p:cTn>
                                        <p:tgtEl>
                                          <p:spTgt spid="16"/>
                                        </p:tgtEl>
                                      </p:cBhvr>
                                      <p:to x="100000" y="60000"/>
                                    </p:animScale>
                                    <p:animScale>
                                      <p:cBhvr>
                                        <p:cTn id="14" dur="166" decel="50000">
                                          <p:stCondLst>
                                            <p:cond delay="676"/>
                                          </p:stCondLst>
                                        </p:cTn>
                                        <p:tgtEl>
                                          <p:spTgt spid="16"/>
                                        </p:tgtEl>
                                      </p:cBhvr>
                                      <p:to x="100000" y="100000"/>
                                    </p:animScale>
                                    <p:animScale>
                                      <p:cBhvr>
                                        <p:cTn id="15" dur="26">
                                          <p:stCondLst>
                                            <p:cond delay="1312"/>
                                          </p:stCondLst>
                                        </p:cTn>
                                        <p:tgtEl>
                                          <p:spTgt spid="16"/>
                                        </p:tgtEl>
                                      </p:cBhvr>
                                      <p:to x="100000" y="80000"/>
                                    </p:animScale>
                                    <p:animScale>
                                      <p:cBhvr>
                                        <p:cTn id="16" dur="166" decel="50000">
                                          <p:stCondLst>
                                            <p:cond delay="1338"/>
                                          </p:stCondLst>
                                        </p:cTn>
                                        <p:tgtEl>
                                          <p:spTgt spid="16"/>
                                        </p:tgtEl>
                                      </p:cBhvr>
                                      <p:to x="100000" y="100000"/>
                                    </p:animScale>
                                    <p:animScale>
                                      <p:cBhvr>
                                        <p:cTn id="17" dur="26">
                                          <p:stCondLst>
                                            <p:cond delay="1642"/>
                                          </p:stCondLst>
                                        </p:cTn>
                                        <p:tgtEl>
                                          <p:spTgt spid="16"/>
                                        </p:tgtEl>
                                      </p:cBhvr>
                                      <p:to x="100000" y="90000"/>
                                    </p:animScale>
                                    <p:animScale>
                                      <p:cBhvr>
                                        <p:cTn id="18" dur="166" decel="50000">
                                          <p:stCondLst>
                                            <p:cond delay="1668"/>
                                          </p:stCondLst>
                                        </p:cTn>
                                        <p:tgtEl>
                                          <p:spTgt spid="16"/>
                                        </p:tgtEl>
                                      </p:cBhvr>
                                      <p:to x="100000" y="100000"/>
                                    </p:animScale>
                                    <p:animScale>
                                      <p:cBhvr>
                                        <p:cTn id="19" dur="26">
                                          <p:stCondLst>
                                            <p:cond delay="1808"/>
                                          </p:stCondLst>
                                        </p:cTn>
                                        <p:tgtEl>
                                          <p:spTgt spid="16"/>
                                        </p:tgtEl>
                                      </p:cBhvr>
                                      <p:to x="100000" y="95000"/>
                                    </p:animScale>
                                    <p:animScale>
                                      <p:cBhvr>
                                        <p:cTn id="20" dur="166" decel="50000">
                                          <p:stCondLst>
                                            <p:cond delay="1834"/>
                                          </p:stCondLst>
                                        </p:cTn>
                                        <p:tgtEl>
                                          <p:spTgt spid="1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down)">
                                      <p:cBhvr>
                                        <p:cTn id="25" dur="580">
                                          <p:stCondLst>
                                            <p:cond delay="0"/>
                                          </p:stCondLst>
                                        </p:cTn>
                                        <p:tgtEl>
                                          <p:spTgt spid="17"/>
                                        </p:tgtEl>
                                      </p:cBhvr>
                                    </p:animEffect>
                                    <p:anim calcmode="lin" valueType="num">
                                      <p:cBhvr>
                                        <p:cTn id="26"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31" dur="26">
                                          <p:stCondLst>
                                            <p:cond delay="650"/>
                                          </p:stCondLst>
                                        </p:cTn>
                                        <p:tgtEl>
                                          <p:spTgt spid="17"/>
                                        </p:tgtEl>
                                      </p:cBhvr>
                                      <p:to x="100000" y="60000"/>
                                    </p:animScale>
                                    <p:animScale>
                                      <p:cBhvr>
                                        <p:cTn id="32" dur="166" decel="50000">
                                          <p:stCondLst>
                                            <p:cond delay="676"/>
                                          </p:stCondLst>
                                        </p:cTn>
                                        <p:tgtEl>
                                          <p:spTgt spid="17"/>
                                        </p:tgtEl>
                                      </p:cBhvr>
                                      <p:to x="100000" y="100000"/>
                                    </p:animScale>
                                    <p:animScale>
                                      <p:cBhvr>
                                        <p:cTn id="33" dur="26">
                                          <p:stCondLst>
                                            <p:cond delay="1312"/>
                                          </p:stCondLst>
                                        </p:cTn>
                                        <p:tgtEl>
                                          <p:spTgt spid="17"/>
                                        </p:tgtEl>
                                      </p:cBhvr>
                                      <p:to x="100000" y="80000"/>
                                    </p:animScale>
                                    <p:animScale>
                                      <p:cBhvr>
                                        <p:cTn id="34" dur="166" decel="50000">
                                          <p:stCondLst>
                                            <p:cond delay="1338"/>
                                          </p:stCondLst>
                                        </p:cTn>
                                        <p:tgtEl>
                                          <p:spTgt spid="17"/>
                                        </p:tgtEl>
                                      </p:cBhvr>
                                      <p:to x="100000" y="100000"/>
                                    </p:animScale>
                                    <p:animScale>
                                      <p:cBhvr>
                                        <p:cTn id="35" dur="26">
                                          <p:stCondLst>
                                            <p:cond delay="1642"/>
                                          </p:stCondLst>
                                        </p:cTn>
                                        <p:tgtEl>
                                          <p:spTgt spid="17"/>
                                        </p:tgtEl>
                                      </p:cBhvr>
                                      <p:to x="100000" y="90000"/>
                                    </p:animScale>
                                    <p:animScale>
                                      <p:cBhvr>
                                        <p:cTn id="36" dur="166" decel="50000">
                                          <p:stCondLst>
                                            <p:cond delay="1668"/>
                                          </p:stCondLst>
                                        </p:cTn>
                                        <p:tgtEl>
                                          <p:spTgt spid="17"/>
                                        </p:tgtEl>
                                      </p:cBhvr>
                                      <p:to x="100000" y="100000"/>
                                    </p:animScale>
                                    <p:animScale>
                                      <p:cBhvr>
                                        <p:cTn id="37" dur="26">
                                          <p:stCondLst>
                                            <p:cond delay="1808"/>
                                          </p:stCondLst>
                                        </p:cTn>
                                        <p:tgtEl>
                                          <p:spTgt spid="17"/>
                                        </p:tgtEl>
                                      </p:cBhvr>
                                      <p:to x="100000" y="95000"/>
                                    </p:animScale>
                                    <p:animScale>
                                      <p:cBhvr>
                                        <p:cTn id="38" dur="166" decel="50000">
                                          <p:stCondLst>
                                            <p:cond delay="1834"/>
                                          </p:stCondLst>
                                        </p:cTn>
                                        <p:tgtEl>
                                          <p:spTgt spid="1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017" y="-63926"/>
            <a:ext cx="8771132" cy="994172"/>
          </a:xfrm>
        </p:spPr>
        <p:txBody>
          <a:bodyPr/>
          <a:lstStyle/>
          <a:p>
            <a:r>
              <a:rPr lang="en-US" b="1" dirty="0" smtClean="0">
                <a:solidFill>
                  <a:srgbClr val="002060"/>
                </a:solidFill>
                <a:effectLst>
                  <a:outerShdw blurRad="38100" dist="38100" dir="2700000" algn="tl">
                    <a:srgbClr val="000000">
                      <a:alpha val="43137"/>
                    </a:srgbClr>
                  </a:outerShdw>
                </a:effectLst>
              </a:rPr>
              <a:t>FY2017 UCP </a:t>
            </a:r>
            <a:r>
              <a:rPr lang="en-US" b="1" dirty="0">
                <a:solidFill>
                  <a:srgbClr val="002060"/>
                </a:solidFill>
                <a:effectLst>
                  <a:outerShdw blurRad="38100" dist="38100" dir="2700000" algn="tl">
                    <a:srgbClr val="000000">
                      <a:alpha val="43137"/>
                    </a:srgbClr>
                  </a:outerShdw>
                </a:effectLst>
              </a:rPr>
              <a:t>Factor </a:t>
            </a:r>
            <a:r>
              <a:rPr lang="en-US" b="1" dirty="0" smtClean="0">
                <a:solidFill>
                  <a:srgbClr val="002060"/>
                </a:solidFill>
                <a:effectLst>
                  <a:outerShdw blurRad="38100" dist="38100" dir="2700000" algn="tl">
                    <a:srgbClr val="000000">
                      <a:alpha val="43137"/>
                    </a:srgbClr>
                  </a:outerShdw>
                </a:effectLst>
              </a:rPr>
              <a:t>3 Calculation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96327266"/>
              </p:ext>
            </p:extLst>
          </p:nvPr>
        </p:nvGraphicFramePr>
        <p:xfrm>
          <a:off x="1008529" y="4485133"/>
          <a:ext cx="7516905" cy="11208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p:cNvPicPr>
            <a:picLocks noChangeAspect="1"/>
          </p:cNvPicPr>
          <p:nvPr/>
        </p:nvPicPr>
        <p:blipFill>
          <a:blip r:embed="rId8" cstate="print">
            <a:duotone>
              <a:prstClr val="black"/>
              <a:schemeClr val="accent4">
                <a:tint val="45000"/>
                <a:satMod val="400000"/>
              </a:schemeClr>
            </a:duotone>
            <a:extLst>
              <a:ext uri="{BEBA8EAE-BF5A-486C-A8C5-ECC9F3942E4B}">
                <a14:imgProps xmlns:a14="http://schemas.microsoft.com/office/drawing/2010/main">
                  <a14:imgLayer r:embed="rId9">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6878574" y="5280691"/>
            <a:ext cx="389192" cy="333593"/>
          </a:xfrm>
          <a:prstGeom prst="rect">
            <a:avLst/>
          </a:prstGeom>
        </p:spPr>
      </p:pic>
      <p:sp>
        <p:nvSpPr>
          <p:cNvPr id="12" name="TextBox 11"/>
          <p:cNvSpPr txBox="1"/>
          <p:nvPr/>
        </p:nvSpPr>
        <p:spPr>
          <a:xfrm>
            <a:off x="1160717" y="1513544"/>
            <a:ext cx="6398514" cy="646331"/>
          </a:xfrm>
          <a:prstGeom prst="rect">
            <a:avLst/>
          </a:prstGeom>
          <a:solidFill>
            <a:schemeClr val="bg1"/>
          </a:solidFill>
        </p:spPr>
        <p:txBody>
          <a:bodyPr wrap="square" rtlCol="0">
            <a:spAutoFit/>
          </a:bodyPr>
          <a:lstStyle/>
          <a:p>
            <a:pPr algn="ctr"/>
            <a:r>
              <a:rPr lang="en-US" sz="1800" dirty="0">
                <a:solidFill>
                  <a:srgbClr val="002060"/>
                </a:solidFill>
              </a:rPr>
              <a:t>Add all three amounts together.  Then divide by the total number of cost reporting periods:</a:t>
            </a:r>
          </a:p>
        </p:txBody>
      </p:sp>
      <p:sp>
        <p:nvSpPr>
          <p:cNvPr id="13" name="TextBox 12"/>
          <p:cNvSpPr txBox="1"/>
          <p:nvPr/>
        </p:nvSpPr>
        <p:spPr>
          <a:xfrm>
            <a:off x="1160717" y="3738217"/>
            <a:ext cx="6398514" cy="646331"/>
          </a:xfrm>
          <a:prstGeom prst="rect">
            <a:avLst/>
          </a:prstGeom>
          <a:solidFill>
            <a:schemeClr val="bg1"/>
          </a:solidFill>
        </p:spPr>
        <p:txBody>
          <a:bodyPr wrap="square" rtlCol="0">
            <a:spAutoFit/>
          </a:bodyPr>
          <a:lstStyle/>
          <a:p>
            <a:pPr algn="ctr"/>
            <a:r>
              <a:rPr lang="en-US" sz="1800" dirty="0">
                <a:solidFill>
                  <a:srgbClr val="002060"/>
                </a:solidFill>
              </a:rPr>
              <a:t>Multiply Factor 3 by the product of Factor 1 &amp; Factor 2 to determine your UCP for FY2017:</a:t>
            </a:r>
          </a:p>
        </p:txBody>
      </p:sp>
      <p:graphicFrame>
        <p:nvGraphicFramePr>
          <p:cNvPr id="14" name="Diagram 13"/>
          <p:cNvGraphicFramePr/>
          <p:nvPr>
            <p:extLst>
              <p:ext uri="{D42A27DB-BD31-4B8C-83A1-F6EECF244321}">
                <p14:modId xmlns:p14="http://schemas.microsoft.com/office/powerpoint/2010/main" val="1724504934"/>
              </p:ext>
            </p:extLst>
          </p:nvPr>
        </p:nvGraphicFramePr>
        <p:xfrm>
          <a:off x="979836" y="2351372"/>
          <a:ext cx="7559045" cy="1198651"/>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pic>
        <p:nvPicPr>
          <p:cNvPr id="15" name="Picture 14"/>
          <p:cNvPicPr>
            <a:picLocks noChangeAspect="1"/>
          </p:cNvPicPr>
          <p:nvPr/>
        </p:nvPicPr>
        <p:blipFill>
          <a:blip r:embed="rId15" cstate="print">
            <a:duotone>
              <a:prstClr val="black"/>
              <a:schemeClr val="accent4">
                <a:tint val="45000"/>
                <a:satMod val="400000"/>
              </a:schemeClr>
            </a:duotone>
            <a:extLst>
              <a:ext uri="{BEBA8EAE-BF5A-486C-A8C5-ECC9F3942E4B}">
                <a14:imgProps xmlns:a14="http://schemas.microsoft.com/office/drawing/2010/main">
                  <a14:imgLayer r:embed="rId16">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6615112" y="5270894"/>
            <a:ext cx="412052" cy="353187"/>
          </a:xfrm>
          <a:prstGeom prst="rect">
            <a:avLst/>
          </a:prstGeom>
        </p:spPr>
      </p:pic>
      <p:sp>
        <p:nvSpPr>
          <p:cNvPr id="16" name="TextBox 15"/>
          <p:cNvSpPr txBox="1"/>
          <p:nvPr/>
        </p:nvSpPr>
        <p:spPr>
          <a:xfrm>
            <a:off x="2854724" y="2733602"/>
            <a:ext cx="1761565" cy="215444"/>
          </a:xfrm>
          <a:prstGeom prst="rect">
            <a:avLst/>
          </a:prstGeom>
          <a:noFill/>
        </p:spPr>
        <p:txBody>
          <a:bodyPr wrap="square" rtlCol="0">
            <a:spAutoFit/>
          </a:bodyPr>
          <a:lstStyle/>
          <a:p>
            <a:pPr lvl="0"/>
            <a:r>
              <a:rPr lang="en-US" sz="800" dirty="0">
                <a:solidFill>
                  <a:srgbClr val="002060"/>
                </a:solidFill>
              </a:rPr>
              <a:t>FY2011 + FY2012 +FY2013</a:t>
            </a:r>
          </a:p>
        </p:txBody>
      </p:sp>
      <p:sp>
        <p:nvSpPr>
          <p:cNvPr id="17" name="TextBox 16"/>
          <p:cNvSpPr txBox="1"/>
          <p:nvPr/>
        </p:nvSpPr>
        <p:spPr>
          <a:xfrm>
            <a:off x="2946188" y="3045971"/>
            <a:ext cx="1241298" cy="230832"/>
          </a:xfrm>
          <a:prstGeom prst="rect">
            <a:avLst/>
          </a:prstGeom>
          <a:noFill/>
        </p:spPr>
        <p:txBody>
          <a:bodyPr wrap="square" rtlCol="0">
            <a:spAutoFit/>
          </a:bodyPr>
          <a:lstStyle/>
          <a:p>
            <a:pPr algn="ctr"/>
            <a:r>
              <a:rPr lang="en-US" sz="900" dirty="0">
                <a:solidFill>
                  <a:srgbClr val="002060"/>
                </a:solidFill>
              </a:rPr>
              <a:t>3</a:t>
            </a:r>
          </a:p>
        </p:txBody>
      </p:sp>
      <p:cxnSp>
        <p:nvCxnSpPr>
          <p:cNvPr id="19" name="Straight Connector 18"/>
          <p:cNvCxnSpPr/>
          <p:nvPr/>
        </p:nvCxnSpPr>
        <p:spPr>
          <a:xfrm>
            <a:off x="2854724" y="2949046"/>
            <a:ext cx="1443073" cy="1"/>
          </a:xfrm>
          <a:prstGeom prst="line">
            <a:avLst/>
          </a:prstGeom>
          <a:ln/>
        </p:spPr>
        <p:style>
          <a:lnRef idx="1">
            <a:schemeClr val="dk1"/>
          </a:lnRef>
          <a:fillRef idx="0">
            <a:schemeClr val="dk1"/>
          </a:fillRef>
          <a:effectRef idx="0">
            <a:schemeClr val="dk1"/>
          </a:effectRef>
          <a:fontRef idx="minor">
            <a:schemeClr val="tx1"/>
          </a:fontRef>
        </p:style>
      </p:cxnSp>
      <p:sp>
        <p:nvSpPr>
          <p:cNvPr id="3" name="Slide Number Placeholder 2"/>
          <p:cNvSpPr>
            <a:spLocks noGrp="1"/>
          </p:cNvSpPr>
          <p:nvPr>
            <p:ph type="sldNum" sz="quarter" idx="4294967295"/>
          </p:nvPr>
        </p:nvSpPr>
        <p:spPr>
          <a:xfrm>
            <a:off x="132017" y="6431337"/>
            <a:ext cx="2057400" cy="273844"/>
          </a:xfrm>
          <a:prstGeom prst="rect">
            <a:avLst/>
          </a:prstGeom>
        </p:spPr>
        <p:txBody>
          <a:bodyPr/>
          <a:lstStyle/>
          <a:p>
            <a:fld id="{13E92D58-6566-40E5-AD74-B9D6A4F270CD}" type="slidenum">
              <a:rPr lang="en-US" smtClean="0"/>
              <a:t>21</a:t>
            </a:fld>
            <a:endParaRPr lang="en-US" dirty="0"/>
          </a:p>
        </p:txBody>
      </p:sp>
    </p:spTree>
    <p:extLst>
      <p:ext uri="{BB962C8B-B14F-4D97-AF65-F5344CB8AC3E}">
        <p14:creationId xmlns:p14="http://schemas.microsoft.com/office/powerpoint/2010/main" val="1052168972"/>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2060"/>
                </a:solidFill>
                <a:effectLst>
                  <a:outerShdw blurRad="38100" dist="38100" dir="2700000" algn="tl">
                    <a:srgbClr val="000000">
                      <a:alpha val="43137"/>
                    </a:srgbClr>
                  </a:outerShdw>
                </a:effectLst>
              </a:rPr>
              <a:t>FY2017 UCP Factor 3 Calculation</a:t>
            </a:r>
            <a:endParaRPr lang="en-US" dirty="0"/>
          </a:p>
        </p:txBody>
      </p:sp>
      <p:sp>
        <p:nvSpPr>
          <p:cNvPr id="3" name="Content Placeholder 2"/>
          <p:cNvSpPr>
            <a:spLocks noGrp="1"/>
          </p:cNvSpPr>
          <p:nvPr>
            <p:ph idx="1"/>
          </p:nvPr>
        </p:nvSpPr>
        <p:spPr/>
        <p:txBody>
          <a:bodyPr>
            <a:normAutofit/>
          </a:bodyPr>
          <a:lstStyle/>
          <a:p>
            <a:pPr marL="741363" lvl="1" indent="-342900"/>
            <a:r>
              <a:rPr lang="en-US" dirty="0"/>
              <a:t>Hospitals have until </a:t>
            </a:r>
            <a:r>
              <a:rPr lang="en-US" b="1" dirty="0">
                <a:solidFill>
                  <a:schemeClr val="accent1">
                    <a:lumMod val="40000"/>
                    <a:lumOff val="60000"/>
                  </a:schemeClr>
                </a:solidFill>
              </a:rPr>
              <a:t>June </a:t>
            </a:r>
            <a:r>
              <a:rPr lang="en-US" b="1" dirty="0" smtClean="0">
                <a:solidFill>
                  <a:schemeClr val="accent1">
                    <a:lumMod val="40000"/>
                    <a:lumOff val="60000"/>
                  </a:schemeClr>
                </a:solidFill>
              </a:rPr>
              <a:t>17, 2016 </a:t>
            </a:r>
            <a:r>
              <a:rPr lang="en-US" dirty="0" smtClean="0"/>
              <a:t>to notify CMS of any inaccuracies at </a:t>
            </a:r>
            <a:r>
              <a:rPr lang="en-US" dirty="0" smtClean="0">
                <a:hlinkClick r:id="rId2"/>
              </a:rPr>
              <a:t>Section3133DSH@cms.hhs.gov</a:t>
            </a:r>
            <a:r>
              <a:rPr lang="en-US" dirty="0" smtClean="0"/>
              <a:t>.   </a:t>
            </a:r>
            <a:endParaRPr lang="en-US" dirty="0"/>
          </a:p>
        </p:txBody>
      </p:sp>
      <p:sp>
        <p:nvSpPr>
          <p:cNvPr id="4" name="Slide Number Placeholder 3"/>
          <p:cNvSpPr>
            <a:spLocks noGrp="1"/>
          </p:cNvSpPr>
          <p:nvPr>
            <p:ph type="sldNum" sz="quarter" idx="4294967295"/>
          </p:nvPr>
        </p:nvSpPr>
        <p:spPr>
          <a:xfrm>
            <a:off x="164726" y="6431337"/>
            <a:ext cx="2057400" cy="273844"/>
          </a:xfrm>
          <a:prstGeom prst="rect">
            <a:avLst/>
          </a:prstGeom>
        </p:spPr>
        <p:txBody>
          <a:bodyPr/>
          <a:lstStyle/>
          <a:p>
            <a:fld id="{13E92D58-6566-40E5-AD74-B9D6A4F270CD}" type="slidenum">
              <a:rPr lang="en-US" smtClean="0"/>
              <a:t>22</a:t>
            </a:fld>
            <a:endParaRPr lang="en-US" dirty="0"/>
          </a:p>
        </p:txBody>
      </p:sp>
    </p:spTree>
    <p:extLst>
      <p:ext uri="{BB962C8B-B14F-4D97-AF65-F5344CB8AC3E}">
        <p14:creationId xmlns:p14="http://schemas.microsoft.com/office/powerpoint/2010/main" val="1602610615"/>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9913" y="301509"/>
            <a:ext cx="8386762" cy="1173329"/>
          </a:xfrm>
        </p:spPr>
        <p:txBody>
          <a:bodyPr/>
          <a:lstStyle/>
          <a:p>
            <a:r>
              <a:rPr lang="en-US" dirty="0" smtClean="0"/>
              <a:t>Proposal: Use S-10 Data to Calculate Factor 3 for FY2018 and Subsequent Years</a:t>
            </a:r>
            <a:endParaRPr lang="en-US" dirty="0"/>
          </a:p>
        </p:txBody>
      </p:sp>
      <p:sp>
        <p:nvSpPr>
          <p:cNvPr id="3" name="Content Placeholder 2"/>
          <p:cNvSpPr>
            <a:spLocks noGrp="1"/>
          </p:cNvSpPr>
          <p:nvPr>
            <p:ph idx="1"/>
          </p:nvPr>
        </p:nvSpPr>
        <p:spPr>
          <a:xfrm>
            <a:off x="581025" y="1573161"/>
            <a:ext cx="7988300" cy="865239"/>
          </a:xfrm>
        </p:spPr>
        <p:txBody>
          <a:bodyPr/>
          <a:lstStyle/>
          <a:p>
            <a:r>
              <a:rPr lang="en-US" dirty="0" smtClean="0"/>
              <a:t>For FY2018 and subsequent years: distribute UCP payment based on uncompensated care costs </a:t>
            </a:r>
          </a:p>
          <a:p>
            <a:pPr marL="457200" indent="-457200" algn="r">
              <a:buFontTx/>
              <a:buChar char="-"/>
            </a:pPr>
            <a:endParaRPr lang="en-US" dirty="0" smtClean="0"/>
          </a:p>
          <a:p>
            <a:endParaRPr lang="en-US" dirty="0"/>
          </a:p>
        </p:txBody>
      </p:sp>
      <p:graphicFrame>
        <p:nvGraphicFramePr>
          <p:cNvPr id="5" name="Diagram 4"/>
          <p:cNvGraphicFramePr/>
          <p:nvPr>
            <p:extLst/>
          </p:nvPr>
        </p:nvGraphicFramePr>
        <p:xfrm>
          <a:off x="1052051" y="3087328"/>
          <a:ext cx="6096000" cy="32872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1838632" y="2536723"/>
            <a:ext cx="2084439"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smtClean="0">
                <a:solidFill>
                  <a:srgbClr val="01267F"/>
                </a:solidFill>
              </a:rPr>
              <a:t>Current Method</a:t>
            </a:r>
            <a:endParaRPr lang="en-US" dirty="0">
              <a:solidFill>
                <a:srgbClr val="01267F"/>
              </a:solidFill>
            </a:endParaRPr>
          </a:p>
        </p:txBody>
      </p:sp>
      <p:sp>
        <p:nvSpPr>
          <p:cNvPr id="7" name="TextBox 6"/>
          <p:cNvSpPr txBox="1"/>
          <p:nvPr/>
        </p:nvSpPr>
        <p:spPr>
          <a:xfrm>
            <a:off x="4252451" y="2536723"/>
            <a:ext cx="2374491"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smtClean="0">
                <a:solidFill>
                  <a:srgbClr val="01267F"/>
                </a:solidFill>
              </a:rPr>
              <a:t>Proposed Method</a:t>
            </a:r>
            <a:endParaRPr lang="en-US" dirty="0">
              <a:solidFill>
                <a:srgbClr val="01267F"/>
              </a:solidFill>
            </a:endParaRPr>
          </a:p>
        </p:txBody>
      </p:sp>
      <p:cxnSp>
        <p:nvCxnSpPr>
          <p:cNvPr id="9" name="Straight Connector 8"/>
          <p:cNvCxnSpPr>
            <a:stCxn id="6" idx="2"/>
          </p:cNvCxnSpPr>
          <p:nvPr/>
        </p:nvCxnSpPr>
        <p:spPr bwMode="auto">
          <a:xfrm>
            <a:off x="2880852" y="2936833"/>
            <a:ext cx="0" cy="170161"/>
          </a:xfrm>
          <a:prstGeom prst="line">
            <a:avLst/>
          </a:prstGeom>
          <a:ln>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bwMode="auto">
          <a:xfrm>
            <a:off x="5304504" y="2936833"/>
            <a:ext cx="0" cy="170161"/>
          </a:xfrm>
          <a:prstGeom prst="line">
            <a:avLst/>
          </a:prstGeom>
          <a:ln>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4" name="Slide Number Placeholder 3"/>
          <p:cNvSpPr>
            <a:spLocks noGrp="1"/>
          </p:cNvSpPr>
          <p:nvPr>
            <p:ph type="sldNum" sz="quarter" idx="4"/>
          </p:nvPr>
        </p:nvSpPr>
        <p:spPr/>
        <p:txBody>
          <a:bodyPr/>
          <a:lstStyle/>
          <a:p>
            <a:fld id="{51AC3CF6-25CD-4E75-9FFD-C5B9E43CD78B}" type="slidenum">
              <a:rPr lang="en-US" smtClean="0">
                <a:solidFill>
                  <a:srgbClr val="01267F"/>
                </a:solidFill>
              </a:rPr>
              <a:pPr/>
              <a:t>23</a:t>
            </a:fld>
            <a:endParaRPr lang="en-US" dirty="0">
              <a:solidFill>
                <a:srgbClr val="01267F"/>
              </a:solidFill>
            </a:endParaRPr>
          </a:p>
        </p:txBody>
      </p:sp>
    </p:spTree>
    <p:extLst>
      <p:ext uri="{BB962C8B-B14F-4D97-AF65-F5344CB8AC3E}">
        <p14:creationId xmlns:p14="http://schemas.microsoft.com/office/powerpoint/2010/main" val="376253525"/>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9913" y="301509"/>
            <a:ext cx="8386762" cy="767771"/>
          </a:xfrm>
        </p:spPr>
        <p:txBody>
          <a:bodyPr/>
          <a:lstStyle/>
          <a:p>
            <a:r>
              <a:rPr lang="en-US" dirty="0" smtClean="0">
                <a:effectLst>
                  <a:outerShdw blurRad="38100" dist="38100" dir="2700000" algn="tl">
                    <a:srgbClr val="000000">
                      <a:alpha val="43137"/>
                    </a:srgbClr>
                  </a:outerShdw>
                </a:effectLst>
              </a:rPr>
              <a:t>Calculation of Uncompensated Care Costs From S-10 </a:t>
            </a:r>
            <a:endParaRPr lang="en-US" dirty="0">
              <a:effectLst>
                <a:outerShdw blurRad="38100" dist="38100" dir="2700000" algn="tl">
                  <a:srgbClr val="000000">
                    <a:alpha val="43137"/>
                  </a:srgbClr>
                </a:outerShdw>
              </a:effectLst>
            </a:endParaRPr>
          </a:p>
        </p:txBody>
      </p:sp>
      <p:grpSp>
        <p:nvGrpSpPr>
          <p:cNvPr id="8" name="Group 7"/>
          <p:cNvGrpSpPr/>
          <p:nvPr/>
        </p:nvGrpSpPr>
        <p:grpSpPr>
          <a:xfrm>
            <a:off x="598675" y="3959809"/>
            <a:ext cx="1972346" cy="523226"/>
            <a:chOff x="1364423" y="1563331"/>
            <a:chExt cx="2365471" cy="319093"/>
          </a:xfrm>
        </p:grpSpPr>
        <p:sp>
          <p:nvSpPr>
            <p:cNvPr id="9" name="TextBox 8"/>
            <p:cNvSpPr txBox="1"/>
            <p:nvPr/>
          </p:nvSpPr>
          <p:spPr>
            <a:xfrm>
              <a:off x="1364423" y="1563331"/>
              <a:ext cx="1526263" cy="31909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400" dirty="0" smtClean="0">
                  <a:solidFill>
                    <a:srgbClr val="01267F"/>
                  </a:solidFill>
                </a:rPr>
                <a:t>Charity Care Charges</a:t>
              </a:r>
              <a:endParaRPr lang="en-US" sz="1400" dirty="0">
                <a:solidFill>
                  <a:srgbClr val="01267F"/>
                </a:solidFill>
              </a:endParaRPr>
            </a:p>
          </p:txBody>
        </p:sp>
        <p:sp>
          <p:nvSpPr>
            <p:cNvPr id="10" name="TextBox 9"/>
            <p:cNvSpPr txBox="1"/>
            <p:nvPr/>
          </p:nvSpPr>
          <p:spPr>
            <a:xfrm>
              <a:off x="2890684" y="1563335"/>
              <a:ext cx="839210" cy="31908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400" dirty="0">
                  <a:solidFill>
                    <a:srgbClr val="01267F"/>
                  </a:solidFill>
                </a:rPr>
                <a:t>L</a:t>
              </a:r>
              <a:r>
                <a:rPr lang="en-US" sz="1400" dirty="0" smtClean="0">
                  <a:solidFill>
                    <a:srgbClr val="01267F"/>
                  </a:solidFill>
                </a:rPr>
                <a:t>ine 20</a:t>
              </a:r>
              <a:endParaRPr lang="en-US" sz="1400" dirty="0">
                <a:solidFill>
                  <a:srgbClr val="01267F"/>
                </a:solidFill>
              </a:endParaRPr>
            </a:p>
          </p:txBody>
        </p:sp>
      </p:grpSp>
      <p:grpSp>
        <p:nvGrpSpPr>
          <p:cNvPr id="12" name="Group 11"/>
          <p:cNvGrpSpPr/>
          <p:nvPr/>
        </p:nvGrpSpPr>
        <p:grpSpPr>
          <a:xfrm>
            <a:off x="3049093" y="2596851"/>
            <a:ext cx="2195828" cy="523221"/>
            <a:chOff x="845575" y="1563330"/>
            <a:chExt cx="2871019" cy="523221"/>
          </a:xfrm>
        </p:grpSpPr>
        <p:sp>
          <p:nvSpPr>
            <p:cNvPr id="13" name="TextBox 12"/>
            <p:cNvSpPr txBox="1"/>
            <p:nvPr/>
          </p:nvSpPr>
          <p:spPr>
            <a:xfrm>
              <a:off x="845575" y="1563330"/>
              <a:ext cx="2045110"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400" dirty="0" smtClean="0">
                  <a:solidFill>
                    <a:srgbClr val="01267F"/>
                  </a:solidFill>
                </a:rPr>
                <a:t>Partial Payment by Patients</a:t>
              </a:r>
              <a:endParaRPr lang="en-US" sz="1400" dirty="0">
                <a:solidFill>
                  <a:srgbClr val="01267F"/>
                </a:solidFill>
              </a:endParaRPr>
            </a:p>
          </p:txBody>
        </p:sp>
        <p:sp>
          <p:nvSpPr>
            <p:cNvPr id="14" name="TextBox 13"/>
            <p:cNvSpPr txBox="1"/>
            <p:nvPr/>
          </p:nvSpPr>
          <p:spPr>
            <a:xfrm>
              <a:off x="2890684" y="1563331"/>
              <a:ext cx="825910"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400" dirty="0">
                  <a:solidFill>
                    <a:srgbClr val="01267F"/>
                  </a:solidFill>
                </a:rPr>
                <a:t>L</a:t>
              </a:r>
              <a:r>
                <a:rPr lang="en-US" sz="1400" dirty="0" smtClean="0">
                  <a:solidFill>
                    <a:srgbClr val="01267F"/>
                  </a:solidFill>
                </a:rPr>
                <a:t>ine 22</a:t>
              </a:r>
            </a:p>
            <a:p>
              <a:endParaRPr lang="en-US" sz="1400" dirty="0">
                <a:solidFill>
                  <a:srgbClr val="01267F"/>
                </a:solidFill>
              </a:endParaRPr>
            </a:p>
          </p:txBody>
        </p:sp>
      </p:grpSp>
      <p:grpSp>
        <p:nvGrpSpPr>
          <p:cNvPr id="19" name="Group 18"/>
          <p:cNvGrpSpPr/>
          <p:nvPr/>
        </p:nvGrpSpPr>
        <p:grpSpPr>
          <a:xfrm>
            <a:off x="3643440" y="1292153"/>
            <a:ext cx="1786438" cy="542583"/>
            <a:chOff x="845575" y="1563330"/>
            <a:chExt cx="2871021" cy="307778"/>
          </a:xfrm>
        </p:grpSpPr>
        <p:sp>
          <p:nvSpPr>
            <p:cNvPr id="20" name="TextBox 19"/>
            <p:cNvSpPr txBox="1"/>
            <p:nvPr/>
          </p:nvSpPr>
          <p:spPr>
            <a:xfrm>
              <a:off x="845575" y="1563330"/>
              <a:ext cx="1897448" cy="30777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1400" dirty="0" smtClean="0">
                  <a:solidFill>
                    <a:srgbClr val="01267F"/>
                  </a:solidFill>
                </a:rPr>
                <a:t>Charity Care Costs</a:t>
              </a:r>
              <a:endParaRPr lang="en-US" sz="1400" dirty="0">
                <a:solidFill>
                  <a:srgbClr val="01267F"/>
                </a:solidFill>
              </a:endParaRPr>
            </a:p>
          </p:txBody>
        </p:sp>
        <p:sp>
          <p:nvSpPr>
            <p:cNvPr id="21" name="TextBox 20"/>
            <p:cNvSpPr txBox="1"/>
            <p:nvPr/>
          </p:nvSpPr>
          <p:spPr>
            <a:xfrm>
              <a:off x="2743025" y="1563331"/>
              <a:ext cx="973571" cy="30777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1400" dirty="0">
                  <a:solidFill>
                    <a:srgbClr val="01267F"/>
                  </a:solidFill>
                </a:rPr>
                <a:t>L</a:t>
              </a:r>
              <a:r>
                <a:rPr lang="en-US" sz="1400" dirty="0" smtClean="0">
                  <a:solidFill>
                    <a:srgbClr val="01267F"/>
                  </a:solidFill>
                </a:rPr>
                <a:t>ine 23</a:t>
              </a:r>
              <a:endParaRPr lang="en-US" sz="1400" dirty="0">
                <a:solidFill>
                  <a:srgbClr val="01267F"/>
                </a:solidFill>
              </a:endParaRPr>
            </a:p>
          </p:txBody>
        </p:sp>
      </p:grpSp>
      <p:grpSp>
        <p:nvGrpSpPr>
          <p:cNvPr id="24" name="Group 23"/>
          <p:cNvGrpSpPr/>
          <p:nvPr/>
        </p:nvGrpSpPr>
        <p:grpSpPr>
          <a:xfrm>
            <a:off x="656332" y="2587136"/>
            <a:ext cx="1975398" cy="523221"/>
            <a:chOff x="845575" y="1563330"/>
            <a:chExt cx="2871019" cy="523221"/>
          </a:xfrm>
        </p:grpSpPr>
        <p:sp>
          <p:nvSpPr>
            <p:cNvPr id="25" name="TextBox 24"/>
            <p:cNvSpPr txBox="1"/>
            <p:nvPr/>
          </p:nvSpPr>
          <p:spPr>
            <a:xfrm>
              <a:off x="845575" y="1563330"/>
              <a:ext cx="2045110"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400" dirty="0" smtClean="0">
                  <a:solidFill>
                    <a:srgbClr val="01267F"/>
                  </a:solidFill>
                </a:rPr>
                <a:t>Gross Charity Care Costs</a:t>
              </a:r>
              <a:endParaRPr lang="en-US" sz="1400" dirty="0">
                <a:solidFill>
                  <a:srgbClr val="01267F"/>
                </a:solidFill>
              </a:endParaRPr>
            </a:p>
          </p:txBody>
        </p:sp>
        <p:sp>
          <p:nvSpPr>
            <p:cNvPr id="26" name="TextBox 25"/>
            <p:cNvSpPr txBox="1"/>
            <p:nvPr/>
          </p:nvSpPr>
          <p:spPr>
            <a:xfrm>
              <a:off x="2890684" y="1563331"/>
              <a:ext cx="825910"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400" dirty="0">
                  <a:solidFill>
                    <a:srgbClr val="01267F"/>
                  </a:solidFill>
                </a:rPr>
                <a:t>L</a:t>
              </a:r>
              <a:r>
                <a:rPr lang="en-US" sz="1400" dirty="0" smtClean="0">
                  <a:solidFill>
                    <a:srgbClr val="01267F"/>
                  </a:solidFill>
                </a:rPr>
                <a:t>ine 21</a:t>
              </a:r>
            </a:p>
            <a:p>
              <a:endParaRPr lang="en-US" sz="1400" dirty="0">
                <a:solidFill>
                  <a:srgbClr val="01267F"/>
                </a:solidFill>
              </a:endParaRPr>
            </a:p>
          </p:txBody>
        </p:sp>
      </p:grpSp>
      <p:grpSp>
        <p:nvGrpSpPr>
          <p:cNvPr id="34" name="Group 33"/>
          <p:cNvGrpSpPr/>
          <p:nvPr/>
        </p:nvGrpSpPr>
        <p:grpSpPr>
          <a:xfrm>
            <a:off x="3108417" y="3959809"/>
            <a:ext cx="2074606" cy="523222"/>
            <a:chOff x="845576" y="1563330"/>
            <a:chExt cx="2991906" cy="330311"/>
          </a:xfrm>
        </p:grpSpPr>
        <p:sp>
          <p:nvSpPr>
            <p:cNvPr id="35" name="TextBox 34"/>
            <p:cNvSpPr txBox="1"/>
            <p:nvPr/>
          </p:nvSpPr>
          <p:spPr>
            <a:xfrm>
              <a:off x="845576" y="1563330"/>
              <a:ext cx="1914253" cy="33030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400" dirty="0" smtClean="0">
                  <a:solidFill>
                    <a:srgbClr val="01267F"/>
                  </a:solidFill>
                </a:rPr>
                <a:t>Cost to Charge </a:t>
              </a:r>
              <a:r>
                <a:rPr lang="en-US" sz="1400" dirty="0">
                  <a:solidFill>
                    <a:srgbClr val="01267F"/>
                  </a:solidFill>
                </a:rPr>
                <a:t>R</a:t>
              </a:r>
              <a:r>
                <a:rPr lang="en-US" sz="1400" dirty="0" smtClean="0">
                  <a:solidFill>
                    <a:srgbClr val="01267F"/>
                  </a:solidFill>
                </a:rPr>
                <a:t>atio</a:t>
              </a:r>
              <a:endParaRPr lang="en-US" sz="1400" dirty="0">
                <a:solidFill>
                  <a:srgbClr val="01267F"/>
                </a:solidFill>
              </a:endParaRPr>
            </a:p>
          </p:txBody>
        </p:sp>
        <p:sp>
          <p:nvSpPr>
            <p:cNvPr id="36" name="TextBox 35"/>
            <p:cNvSpPr txBox="1"/>
            <p:nvPr/>
          </p:nvSpPr>
          <p:spPr>
            <a:xfrm>
              <a:off x="2759829" y="1563331"/>
              <a:ext cx="1077653" cy="3303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400" dirty="0">
                  <a:solidFill>
                    <a:srgbClr val="01267F"/>
                  </a:solidFill>
                </a:rPr>
                <a:t>L</a:t>
              </a:r>
              <a:r>
                <a:rPr lang="en-US" sz="1400" dirty="0" smtClean="0">
                  <a:solidFill>
                    <a:srgbClr val="01267F"/>
                  </a:solidFill>
                </a:rPr>
                <a:t>ine 1</a:t>
              </a:r>
            </a:p>
            <a:p>
              <a:endParaRPr lang="en-US" sz="1400" dirty="0">
                <a:solidFill>
                  <a:srgbClr val="01267F"/>
                </a:solidFill>
              </a:endParaRPr>
            </a:p>
          </p:txBody>
        </p:sp>
      </p:grpSp>
      <p:grpSp>
        <p:nvGrpSpPr>
          <p:cNvPr id="37" name="Group 36"/>
          <p:cNvGrpSpPr/>
          <p:nvPr/>
        </p:nvGrpSpPr>
        <p:grpSpPr>
          <a:xfrm>
            <a:off x="5933463" y="3759776"/>
            <a:ext cx="2610769" cy="738665"/>
            <a:chOff x="845575" y="1563330"/>
            <a:chExt cx="2610769" cy="738665"/>
          </a:xfrm>
        </p:grpSpPr>
        <p:sp>
          <p:nvSpPr>
            <p:cNvPr id="38" name="TextBox 37"/>
            <p:cNvSpPr txBox="1"/>
            <p:nvPr/>
          </p:nvSpPr>
          <p:spPr>
            <a:xfrm>
              <a:off x="845575" y="1563330"/>
              <a:ext cx="2045110" cy="738664"/>
            </a:xfrm>
            <a:prstGeom prst="rect">
              <a:avLst/>
            </a:prstGeom>
            <a:ln>
              <a:solidFill>
                <a:srgbClr val="00B05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400" dirty="0" smtClean="0">
                  <a:solidFill>
                    <a:srgbClr val="01267F"/>
                  </a:solidFill>
                </a:rPr>
                <a:t>Non-Medicare and </a:t>
              </a:r>
              <a:r>
                <a:rPr lang="en-US" sz="1400" dirty="0" err="1" smtClean="0">
                  <a:solidFill>
                    <a:srgbClr val="01267F"/>
                  </a:solidFill>
                </a:rPr>
                <a:t>Nonreimbursable</a:t>
              </a:r>
              <a:r>
                <a:rPr lang="en-US" sz="1400" dirty="0" smtClean="0">
                  <a:solidFill>
                    <a:srgbClr val="01267F"/>
                  </a:solidFill>
                </a:rPr>
                <a:t> Bad Debt Expense</a:t>
              </a:r>
              <a:endParaRPr lang="en-US" sz="1400" dirty="0">
                <a:solidFill>
                  <a:srgbClr val="01267F"/>
                </a:solidFill>
              </a:endParaRPr>
            </a:p>
          </p:txBody>
        </p:sp>
        <p:sp>
          <p:nvSpPr>
            <p:cNvPr id="39" name="TextBox 38"/>
            <p:cNvSpPr txBox="1"/>
            <p:nvPr/>
          </p:nvSpPr>
          <p:spPr>
            <a:xfrm>
              <a:off x="2890684" y="1563331"/>
              <a:ext cx="565660" cy="738664"/>
            </a:xfrm>
            <a:prstGeom prst="rect">
              <a:avLst/>
            </a:prstGeom>
            <a:ln>
              <a:solidFill>
                <a:srgbClr val="00B05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400" dirty="0">
                  <a:solidFill>
                    <a:srgbClr val="01267F"/>
                  </a:solidFill>
                </a:rPr>
                <a:t>L</a:t>
              </a:r>
              <a:r>
                <a:rPr lang="en-US" sz="1400" dirty="0" smtClean="0">
                  <a:solidFill>
                    <a:srgbClr val="01267F"/>
                  </a:solidFill>
                </a:rPr>
                <a:t>ine 28</a:t>
              </a:r>
              <a:endParaRPr lang="en-US" sz="1400" dirty="0">
                <a:solidFill>
                  <a:srgbClr val="01267F"/>
                </a:solidFill>
              </a:endParaRPr>
            </a:p>
            <a:p>
              <a:endParaRPr lang="en-US" sz="1400" dirty="0">
                <a:solidFill>
                  <a:srgbClr val="01267F"/>
                </a:solidFill>
              </a:endParaRPr>
            </a:p>
          </p:txBody>
        </p:sp>
      </p:grpSp>
      <p:grpSp>
        <p:nvGrpSpPr>
          <p:cNvPr id="45" name="Group 44"/>
          <p:cNvGrpSpPr/>
          <p:nvPr/>
        </p:nvGrpSpPr>
        <p:grpSpPr>
          <a:xfrm>
            <a:off x="6220082" y="1292154"/>
            <a:ext cx="2155225" cy="542584"/>
            <a:chOff x="845575" y="1563330"/>
            <a:chExt cx="2769926" cy="523221"/>
          </a:xfrm>
        </p:grpSpPr>
        <p:sp>
          <p:nvSpPr>
            <p:cNvPr id="46" name="TextBox 45"/>
            <p:cNvSpPr txBox="1"/>
            <p:nvPr/>
          </p:nvSpPr>
          <p:spPr>
            <a:xfrm>
              <a:off x="845575" y="1563330"/>
              <a:ext cx="2045110" cy="523220"/>
            </a:xfrm>
            <a:prstGeom prst="rect">
              <a:avLst/>
            </a:prstGeom>
            <a:ln/>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1400" dirty="0" smtClean="0">
                  <a:solidFill>
                    <a:srgbClr val="01267F"/>
                  </a:solidFill>
                </a:rPr>
                <a:t>Non-Medicare Bad Debt Costs</a:t>
              </a:r>
              <a:endParaRPr lang="en-US" sz="1400" dirty="0">
                <a:solidFill>
                  <a:srgbClr val="01267F"/>
                </a:solidFill>
              </a:endParaRPr>
            </a:p>
          </p:txBody>
        </p:sp>
        <p:sp>
          <p:nvSpPr>
            <p:cNvPr id="47" name="TextBox 46"/>
            <p:cNvSpPr txBox="1"/>
            <p:nvPr/>
          </p:nvSpPr>
          <p:spPr>
            <a:xfrm>
              <a:off x="2890684" y="1563331"/>
              <a:ext cx="724817" cy="523220"/>
            </a:xfrm>
            <a:prstGeom prst="rect">
              <a:avLst/>
            </a:prstGeom>
            <a:ln/>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1400" dirty="0">
                  <a:solidFill>
                    <a:srgbClr val="01267F"/>
                  </a:solidFill>
                </a:rPr>
                <a:t>L</a:t>
              </a:r>
              <a:r>
                <a:rPr lang="en-US" sz="1400" dirty="0" smtClean="0">
                  <a:solidFill>
                    <a:srgbClr val="01267F"/>
                  </a:solidFill>
                </a:rPr>
                <a:t>ine 29</a:t>
              </a:r>
            </a:p>
          </p:txBody>
        </p:sp>
      </p:grpSp>
      <p:sp>
        <p:nvSpPr>
          <p:cNvPr id="53" name="Multiply 52"/>
          <p:cNvSpPr/>
          <p:nvPr/>
        </p:nvSpPr>
        <p:spPr bwMode="auto">
          <a:xfrm>
            <a:off x="2695291" y="4105332"/>
            <a:ext cx="294968" cy="271963"/>
          </a:xfrm>
          <a:prstGeom prst="mathMultiply">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t" anchorCtr="0" compatLnSpc="1">
            <a:prstTxWarp prst="textNoShape">
              <a:avLst/>
            </a:prstTxWarp>
            <a:spAutoFit/>
          </a:bodyPr>
          <a:lstStyle/>
          <a:p>
            <a:endParaRPr lang="en-US" smtClean="0">
              <a:solidFill>
                <a:srgbClr val="FFFFFF"/>
              </a:solidFill>
            </a:endParaRPr>
          </a:p>
        </p:txBody>
      </p:sp>
      <p:sp>
        <p:nvSpPr>
          <p:cNvPr id="54" name="Multiply 53"/>
          <p:cNvSpPr/>
          <p:nvPr/>
        </p:nvSpPr>
        <p:spPr bwMode="auto">
          <a:xfrm>
            <a:off x="5413411" y="4049511"/>
            <a:ext cx="294968" cy="271963"/>
          </a:xfrm>
          <a:prstGeom prst="mathMultiply">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spAutoFit/>
          </a:bodyPr>
          <a:lstStyle/>
          <a:p>
            <a:endParaRPr lang="en-US" smtClean="0">
              <a:solidFill>
                <a:srgbClr val="FFFFFF"/>
              </a:solidFill>
            </a:endParaRPr>
          </a:p>
        </p:txBody>
      </p:sp>
      <p:sp>
        <p:nvSpPr>
          <p:cNvPr id="56" name="Plus 55"/>
          <p:cNvSpPr/>
          <p:nvPr/>
        </p:nvSpPr>
        <p:spPr bwMode="auto">
          <a:xfrm>
            <a:off x="5666336" y="1400806"/>
            <a:ext cx="322100" cy="398096"/>
          </a:xfrm>
          <a:prstGeom prst="mathPlus">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solidFill>
                <a:srgbClr val="FFFFFF"/>
              </a:solidFill>
            </a:endParaRPr>
          </a:p>
        </p:txBody>
      </p:sp>
      <p:grpSp>
        <p:nvGrpSpPr>
          <p:cNvPr id="60" name="Group 59"/>
          <p:cNvGrpSpPr/>
          <p:nvPr/>
        </p:nvGrpSpPr>
        <p:grpSpPr>
          <a:xfrm>
            <a:off x="569913" y="1292725"/>
            <a:ext cx="2209302" cy="559432"/>
            <a:chOff x="219858" y="1563330"/>
            <a:chExt cx="3496738" cy="290435"/>
          </a:xfrm>
        </p:grpSpPr>
        <p:sp>
          <p:nvSpPr>
            <p:cNvPr id="61" name="TextBox 60"/>
            <p:cNvSpPr txBox="1"/>
            <p:nvPr/>
          </p:nvSpPr>
          <p:spPr>
            <a:xfrm>
              <a:off x="219858" y="1563330"/>
              <a:ext cx="2587782" cy="290434"/>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1400" dirty="0" smtClean="0">
                  <a:solidFill>
                    <a:srgbClr val="FFFFFF"/>
                  </a:solidFill>
                </a:rPr>
                <a:t>Uncompensated Care Costs</a:t>
              </a:r>
              <a:endParaRPr lang="en-US" sz="1400" dirty="0">
                <a:solidFill>
                  <a:srgbClr val="FFFFFF"/>
                </a:solidFill>
              </a:endParaRPr>
            </a:p>
          </p:txBody>
        </p:sp>
        <p:sp>
          <p:nvSpPr>
            <p:cNvPr id="62" name="TextBox 61"/>
            <p:cNvSpPr txBox="1"/>
            <p:nvPr/>
          </p:nvSpPr>
          <p:spPr>
            <a:xfrm>
              <a:off x="2807641" y="1563331"/>
              <a:ext cx="908955" cy="290434"/>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1400" dirty="0">
                  <a:solidFill>
                    <a:srgbClr val="FFFFFF"/>
                  </a:solidFill>
                </a:rPr>
                <a:t>L</a:t>
              </a:r>
              <a:r>
                <a:rPr lang="en-US" sz="1400" dirty="0" smtClean="0">
                  <a:solidFill>
                    <a:srgbClr val="FFFFFF"/>
                  </a:solidFill>
                </a:rPr>
                <a:t>ine 30</a:t>
              </a:r>
              <a:endParaRPr lang="en-US" sz="1400" dirty="0">
                <a:solidFill>
                  <a:srgbClr val="FFFFFF"/>
                </a:solidFill>
              </a:endParaRPr>
            </a:p>
          </p:txBody>
        </p:sp>
      </p:grpSp>
      <p:sp>
        <p:nvSpPr>
          <p:cNvPr id="70" name="TextBox 69"/>
          <p:cNvSpPr txBox="1"/>
          <p:nvPr/>
        </p:nvSpPr>
        <p:spPr>
          <a:xfrm>
            <a:off x="275303" y="4881881"/>
            <a:ext cx="8529179" cy="1477328"/>
          </a:xfrm>
          <a:prstGeom prst="rect">
            <a:avLst/>
          </a:prstGeom>
          <a:noFill/>
        </p:spPr>
        <p:txBody>
          <a:bodyPr wrap="square" rtlCol="0">
            <a:spAutoFit/>
          </a:bodyPr>
          <a:lstStyle/>
          <a:p>
            <a:pPr marL="285750" indent="-285750">
              <a:buFont typeface="Wingdings" panose="05000000000000000000" pitchFamily="2" charset="2"/>
              <a:buChar char="Ø"/>
            </a:pPr>
            <a:r>
              <a:rPr lang="en-US" sz="1800" dirty="0" smtClean="0">
                <a:ln w="0"/>
                <a:solidFill>
                  <a:srgbClr val="8E0000"/>
                </a:solidFill>
                <a:effectLst>
                  <a:outerShdw blurRad="38100" dist="25400" dir="5400000" algn="ctr" rotWithShape="0">
                    <a:srgbClr val="6E747A">
                      <a:alpha val="43000"/>
                    </a:srgbClr>
                  </a:outerShdw>
                </a:effectLst>
              </a:rPr>
              <a:t>Please compare your hospital’s S-10 data for accuracy to the “Analyses of Worksheet S-10 PUFs for FY2018” file posed on </a:t>
            </a:r>
            <a:r>
              <a:rPr lang="en-US" sz="1800" dirty="0" smtClean="0">
                <a:ln w="0"/>
                <a:solidFill>
                  <a:srgbClr val="8E0000"/>
                </a:solidFill>
                <a:effectLst>
                  <a:outerShdw blurRad="38100" dist="25400" dir="5400000" algn="ctr" rotWithShape="0">
                    <a:srgbClr val="6E747A">
                      <a:alpha val="43000"/>
                    </a:srgbClr>
                  </a:outerShdw>
                </a:effectLst>
                <a:hlinkClick r:id="rId2"/>
              </a:rPr>
              <a:t>CMS DSH Webpage</a:t>
            </a:r>
            <a:r>
              <a:rPr lang="en-US" sz="1800" dirty="0" smtClean="0">
                <a:ln w="0"/>
                <a:solidFill>
                  <a:srgbClr val="8E0000"/>
                </a:solidFill>
                <a:effectLst>
                  <a:outerShdw blurRad="38100" dist="25400" dir="5400000" algn="ctr" rotWithShape="0">
                    <a:srgbClr val="6E747A">
                      <a:alpha val="43000"/>
                    </a:srgbClr>
                  </a:outerShdw>
                </a:effectLst>
              </a:rPr>
              <a:t>; </a:t>
            </a:r>
          </a:p>
          <a:p>
            <a:pPr marL="285750" indent="-285750">
              <a:buFont typeface="Wingdings" panose="05000000000000000000" pitchFamily="2" charset="2"/>
              <a:buChar char="Ø"/>
            </a:pPr>
            <a:r>
              <a:rPr lang="en-US" sz="1800" dirty="0" smtClean="0">
                <a:ln w="0"/>
                <a:solidFill>
                  <a:srgbClr val="8E0000"/>
                </a:solidFill>
                <a:effectLst>
                  <a:outerShdw blurRad="38100" dist="25400" dir="5400000" algn="ctr" rotWithShape="0">
                    <a:srgbClr val="6E747A">
                      <a:alpha val="43000"/>
                    </a:srgbClr>
                  </a:outerShdw>
                </a:effectLst>
              </a:rPr>
              <a:t>CMS proposed to use state average CCRs for hospitals with extremely high CCRs, which may introduce differences compared to S-10.</a:t>
            </a:r>
          </a:p>
          <a:p>
            <a:pPr marL="285750" indent="-285750">
              <a:buFont typeface="Wingdings" panose="05000000000000000000" pitchFamily="2" charset="2"/>
              <a:buChar char="Ø"/>
            </a:pPr>
            <a:r>
              <a:rPr lang="en-US" sz="1800" dirty="0" smtClean="0">
                <a:ln w="0"/>
                <a:solidFill>
                  <a:srgbClr val="8E0000"/>
                </a:solidFill>
                <a:effectLst>
                  <a:outerShdw blurRad="38100" dist="25400" dir="5400000" algn="ctr" rotWithShape="0">
                    <a:srgbClr val="6E747A">
                      <a:alpha val="43000"/>
                    </a:srgbClr>
                  </a:outerShdw>
                </a:effectLst>
              </a:rPr>
              <a:t>Work with MACs to complete and revise your FY2014 cost report</a:t>
            </a:r>
          </a:p>
        </p:txBody>
      </p:sp>
      <p:sp>
        <p:nvSpPr>
          <p:cNvPr id="3" name="Equal 2"/>
          <p:cNvSpPr/>
          <p:nvPr/>
        </p:nvSpPr>
        <p:spPr bwMode="auto">
          <a:xfrm>
            <a:off x="3034347" y="1506505"/>
            <a:ext cx="353961" cy="186699"/>
          </a:xfrm>
          <a:prstGeom prst="mathEqual">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t" anchorCtr="0" compatLnSpc="1">
            <a:prstTxWarp prst="textNoShape">
              <a:avLst/>
            </a:prstTxWarp>
            <a:spAutoFit/>
          </a:bodyPr>
          <a:lstStyle/>
          <a:p>
            <a:endParaRPr lang="en-US" smtClean="0">
              <a:solidFill>
                <a:srgbClr val="FFFFFF"/>
              </a:solidFill>
            </a:endParaRPr>
          </a:p>
        </p:txBody>
      </p:sp>
      <p:sp>
        <p:nvSpPr>
          <p:cNvPr id="4" name="Minus 3"/>
          <p:cNvSpPr/>
          <p:nvPr/>
        </p:nvSpPr>
        <p:spPr bwMode="auto">
          <a:xfrm>
            <a:off x="2749323" y="2816632"/>
            <a:ext cx="182177" cy="138288"/>
          </a:xfrm>
          <a:prstGeom prst="mathMinus">
            <a:avLst/>
          </a:prstGeom>
          <a:noFill/>
          <a:ln w="222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endParaRPr lang="en-US" smtClean="0">
              <a:solidFill>
                <a:srgbClr val="FFFFFF"/>
              </a:solidFill>
            </a:endParaRPr>
          </a:p>
        </p:txBody>
      </p:sp>
      <p:sp>
        <p:nvSpPr>
          <p:cNvPr id="11" name="Rectangle 10"/>
          <p:cNvSpPr/>
          <p:nvPr/>
        </p:nvSpPr>
        <p:spPr bwMode="auto">
          <a:xfrm>
            <a:off x="573226" y="2367602"/>
            <a:ext cx="4774171" cy="953729"/>
          </a:xfrm>
          <a:prstGeom prst="rect">
            <a:avLst/>
          </a:prstGeom>
          <a:noFill/>
          <a:ln w="22225" cap="flat" cmpd="sng" algn="ctr">
            <a:solidFill>
              <a:schemeClr val="tx1"/>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endParaRPr lang="en-US" smtClean="0">
              <a:solidFill>
                <a:srgbClr val="FFFFFF"/>
              </a:solidFill>
            </a:endParaRPr>
          </a:p>
        </p:txBody>
      </p:sp>
      <p:cxnSp>
        <p:nvCxnSpPr>
          <p:cNvPr id="16" name="Straight Arrow Connector 15"/>
          <p:cNvCxnSpPr/>
          <p:nvPr/>
        </p:nvCxnSpPr>
        <p:spPr bwMode="auto">
          <a:xfrm flipV="1">
            <a:off x="4473677" y="1852155"/>
            <a:ext cx="0" cy="515447"/>
          </a:xfrm>
          <a:prstGeom prst="straightConnector1">
            <a:avLst/>
          </a:prstGeom>
          <a:noFill/>
          <a:ln w="38100" cap="flat" cmpd="sng" algn="ctr">
            <a:solidFill>
              <a:schemeClr val="tx1"/>
            </a:solidFill>
            <a:prstDash val="solid"/>
            <a:round/>
            <a:headEnd type="none" w="med" len="med"/>
            <a:tailEnd type="triangle"/>
          </a:ln>
          <a:effectLst/>
        </p:spPr>
      </p:cxnSp>
      <p:sp>
        <p:nvSpPr>
          <p:cNvPr id="50" name="Rectangle 49"/>
          <p:cNvSpPr/>
          <p:nvPr/>
        </p:nvSpPr>
        <p:spPr bwMode="auto">
          <a:xfrm>
            <a:off x="524046" y="3797808"/>
            <a:ext cx="4774171" cy="953729"/>
          </a:xfrm>
          <a:prstGeom prst="rect">
            <a:avLst/>
          </a:prstGeom>
          <a:noFill/>
          <a:ln w="22225" cap="flat" cmpd="sng" algn="ctr">
            <a:solidFill>
              <a:schemeClr val="tx1"/>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endParaRPr lang="en-US" smtClean="0">
              <a:solidFill>
                <a:srgbClr val="FFFFFF"/>
              </a:solidFill>
            </a:endParaRPr>
          </a:p>
        </p:txBody>
      </p:sp>
      <p:cxnSp>
        <p:nvCxnSpPr>
          <p:cNvPr id="51" name="Straight Arrow Connector 50"/>
          <p:cNvCxnSpPr/>
          <p:nvPr/>
        </p:nvCxnSpPr>
        <p:spPr bwMode="auto">
          <a:xfrm flipH="1" flipV="1">
            <a:off x="1516199" y="3091804"/>
            <a:ext cx="8479" cy="667972"/>
          </a:xfrm>
          <a:prstGeom prst="straightConnector1">
            <a:avLst/>
          </a:prstGeom>
          <a:noFill/>
          <a:ln w="38100" cap="flat" cmpd="sng" algn="ctr">
            <a:solidFill>
              <a:schemeClr val="tx1"/>
            </a:solidFill>
            <a:prstDash val="solid"/>
            <a:round/>
            <a:headEnd type="none" w="med" len="med"/>
            <a:tailEnd type="triangle"/>
          </a:ln>
          <a:effectLst/>
        </p:spPr>
      </p:cxnSp>
      <p:sp>
        <p:nvSpPr>
          <p:cNvPr id="58" name="Rectangle 57"/>
          <p:cNvSpPr/>
          <p:nvPr/>
        </p:nvSpPr>
        <p:spPr bwMode="auto">
          <a:xfrm>
            <a:off x="2990259" y="3596548"/>
            <a:ext cx="5721122" cy="1062061"/>
          </a:xfrm>
          <a:prstGeom prst="rect">
            <a:avLst/>
          </a:prstGeom>
          <a:noFill/>
          <a:ln w="22225" cap="flat" cmpd="sng" algn="ctr">
            <a:solidFill>
              <a:srgbClr val="00B05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endParaRPr lang="en-US" smtClean="0">
              <a:solidFill>
                <a:srgbClr val="FFFFFF"/>
              </a:solidFill>
            </a:endParaRPr>
          </a:p>
        </p:txBody>
      </p:sp>
      <p:cxnSp>
        <p:nvCxnSpPr>
          <p:cNvPr id="59" name="Straight Arrow Connector 58"/>
          <p:cNvCxnSpPr/>
          <p:nvPr/>
        </p:nvCxnSpPr>
        <p:spPr bwMode="auto">
          <a:xfrm flipH="1" flipV="1">
            <a:off x="7211961" y="1852156"/>
            <a:ext cx="4916" cy="1744392"/>
          </a:xfrm>
          <a:prstGeom prst="straightConnector1">
            <a:avLst/>
          </a:prstGeom>
          <a:noFill/>
          <a:ln w="38100" cap="flat" cmpd="sng" algn="ctr">
            <a:solidFill>
              <a:srgbClr val="00B050"/>
            </a:solidFill>
            <a:prstDash val="solid"/>
            <a:round/>
            <a:headEnd type="none" w="med" len="med"/>
            <a:tailEnd type="triangle"/>
          </a:ln>
          <a:effectLst/>
        </p:spPr>
      </p:cxnSp>
      <p:sp>
        <p:nvSpPr>
          <p:cNvPr id="5" name="Slide Number Placeholder 4"/>
          <p:cNvSpPr>
            <a:spLocks noGrp="1"/>
          </p:cNvSpPr>
          <p:nvPr>
            <p:ph type="sldNum" sz="quarter" idx="4"/>
          </p:nvPr>
        </p:nvSpPr>
        <p:spPr/>
        <p:txBody>
          <a:bodyPr/>
          <a:lstStyle/>
          <a:p>
            <a:fld id="{51AC3CF6-25CD-4E75-9FFD-C5B9E43CD78B}" type="slidenum">
              <a:rPr lang="en-US" smtClean="0">
                <a:solidFill>
                  <a:srgbClr val="01267F"/>
                </a:solidFill>
              </a:rPr>
              <a:pPr/>
              <a:t>24</a:t>
            </a:fld>
            <a:endParaRPr lang="en-US" dirty="0">
              <a:solidFill>
                <a:srgbClr val="01267F"/>
              </a:solidFill>
            </a:endParaRPr>
          </a:p>
        </p:txBody>
      </p:sp>
    </p:spTree>
    <p:extLst>
      <p:ext uri="{BB962C8B-B14F-4D97-AF65-F5344CB8AC3E}">
        <p14:creationId xmlns:p14="http://schemas.microsoft.com/office/powerpoint/2010/main" val="221989633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0"/>
                                        </p:tgtEl>
                                        <p:attrNameLst>
                                          <p:attrName>style.visibility</p:attrName>
                                        </p:attrNameLst>
                                      </p:cBhvr>
                                      <p:to>
                                        <p:strVal val="visible"/>
                                      </p:to>
                                    </p:set>
                                    <p:anim calcmode="lin" valueType="num">
                                      <p:cBhvr additive="base">
                                        <p:cTn id="7" dur="500" fill="hold"/>
                                        <p:tgtEl>
                                          <p:spTgt spid="60"/>
                                        </p:tgtEl>
                                        <p:attrNameLst>
                                          <p:attrName>ppt_x</p:attrName>
                                        </p:attrNameLst>
                                      </p:cBhvr>
                                      <p:tavLst>
                                        <p:tav tm="0">
                                          <p:val>
                                            <p:strVal val="#ppt_x"/>
                                          </p:val>
                                        </p:tav>
                                        <p:tav tm="100000">
                                          <p:val>
                                            <p:strVal val="#ppt_x"/>
                                          </p:val>
                                        </p:tav>
                                      </p:tavLst>
                                    </p:anim>
                                    <p:anim calcmode="lin" valueType="num">
                                      <p:cBhvr additive="base">
                                        <p:cTn id="8" dur="500" fill="hold"/>
                                        <p:tgtEl>
                                          <p:spTgt spid="6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fade">
                                      <p:cBhvr>
                                        <p:cTn id="22" dur="1000"/>
                                        <p:tgtEl>
                                          <p:spTgt spid="56"/>
                                        </p:tgtEl>
                                      </p:cBhvr>
                                    </p:animEffect>
                                    <p:anim calcmode="lin" valueType="num">
                                      <p:cBhvr>
                                        <p:cTn id="23" dur="1000" fill="hold"/>
                                        <p:tgtEl>
                                          <p:spTgt spid="56"/>
                                        </p:tgtEl>
                                        <p:attrNameLst>
                                          <p:attrName>ppt_x</p:attrName>
                                        </p:attrNameLst>
                                      </p:cBhvr>
                                      <p:tavLst>
                                        <p:tav tm="0">
                                          <p:val>
                                            <p:strVal val="#ppt_x"/>
                                          </p:val>
                                        </p:tav>
                                        <p:tav tm="100000">
                                          <p:val>
                                            <p:strVal val="#ppt_x"/>
                                          </p:val>
                                        </p:tav>
                                      </p:tavLst>
                                    </p:anim>
                                    <p:anim calcmode="lin" valueType="num">
                                      <p:cBhvr>
                                        <p:cTn id="24" dur="1000" fill="hold"/>
                                        <p:tgtEl>
                                          <p:spTgt spid="56"/>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1000"/>
                                        <p:tgtEl>
                                          <p:spTgt spid="45"/>
                                        </p:tgtEl>
                                      </p:cBhvr>
                                    </p:animEffect>
                                    <p:anim calcmode="lin" valueType="num">
                                      <p:cBhvr>
                                        <p:cTn id="28" dur="1000" fill="hold"/>
                                        <p:tgtEl>
                                          <p:spTgt spid="45"/>
                                        </p:tgtEl>
                                        <p:attrNameLst>
                                          <p:attrName>ppt_x</p:attrName>
                                        </p:attrNameLst>
                                      </p:cBhvr>
                                      <p:tavLst>
                                        <p:tav tm="0">
                                          <p:val>
                                            <p:strVal val="#ppt_x"/>
                                          </p:val>
                                        </p:tav>
                                        <p:tav tm="100000">
                                          <p:val>
                                            <p:strVal val="#ppt_x"/>
                                          </p:val>
                                        </p:tav>
                                      </p:tavLst>
                                    </p:anim>
                                    <p:anim calcmode="lin" valueType="num">
                                      <p:cBhvr>
                                        <p:cTn id="29"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24"/>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12"/>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4"/>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16"/>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51"/>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50"/>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8"/>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53"/>
                                        </p:tgtEl>
                                        <p:attrNameLst>
                                          <p:attrName>style.visibility</p:attrName>
                                        </p:attrNameLst>
                                      </p:cBhvr>
                                      <p:to>
                                        <p:strVal val="visible"/>
                                      </p:to>
                                    </p:set>
                                  </p:childTnLst>
                                </p:cTn>
                              </p:par>
                              <p:par>
                                <p:cTn id="52" presetID="1" presetClass="entr" presetSubtype="0" fill="hold" nodeType="withEffect">
                                  <p:stCondLst>
                                    <p:cond delay="0"/>
                                  </p:stCondLst>
                                  <p:childTnLst>
                                    <p:set>
                                      <p:cBhvr>
                                        <p:cTn id="53" dur="1" fill="hold">
                                          <p:stCondLst>
                                            <p:cond delay="0"/>
                                          </p:stCondLst>
                                        </p:cTn>
                                        <p:tgtEl>
                                          <p:spTgt spid="34"/>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58"/>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54"/>
                                        </p:tgtEl>
                                        <p:attrNameLst>
                                          <p:attrName>style.visibility</p:attrName>
                                        </p:attrNameLst>
                                      </p:cBhvr>
                                      <p:to>
                                        <p:strVal val="visible"/>
                                      </p:to>
                                    </p:set>
                                  </p:childTnLst>
                                </p:cTn>
                              </p:par>
                              <p:par>
                                <p:cTn id="60" presetID="1" presetClass="entr" presetSubtype="0" fill="hold" nodeType="withEffect">
                                  <p:stCondLst>
                                    <p:cond delay="0"/>
                                  </p:stCondLst>
                                  <p:childTnLst>
                                    <p:set>
                                      <p:cBhvr>
                                        <p:cTn id="61" dur="1" fill="hold">
                                          <p:stCondLst>
                                            <p:cond delay="0"/>
                                          </p:stCondLst>
                                        </p:cTn>
                                        <p:tgtEl>
                                          <p:spTgt spid="37"/>
                                        </p:tgtEl>
                                        <p:attrNameLst>
                                          <p:attrName>style.visibility</p:attrName>
                                        </p:attrNameLst>
                                      </p:cBhvr>
                                      <p:to>
                                        <p:strVal val="visible"/>
                                      </p:to>
                                    </p:set>
                                  </p:childTnLst>
                                </p:cTn>
                              </p:par>
                              <p:par>
                                <p:cTn id="62" presetID="1" presetClass="entr" presetSubtype="0" fill="hold" nodeType="withEffect">
                                  <p:stCondLst>
                                    <p:cond delay="0"/>
                                  </p:stCondLst>
                                  <p:childTnLst>
                                    <p:set>
                                      <p:cBhvr>
                                        <p:cTn id="63" dur="1" fill="hold">
                                          <p:stCondLst>
                                            <p:cond delay="0"/>
                                          </p:stCondLst>
                                        </p:cTn>
                                        <p:tgtEl>
                                          <p:spTgt spid="59"/>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4" presetClass="entr" presetSubtype="10" fill="hold" grpId="0" nodeType="clickEffect">
                                  <p:stCondLst>
                                    <p:cond delay="0"/>
                                  </p:stCondLst>
                                  <p:childTnLst>
                                    <p:set>
                                      <p:cBhvr>
                                        <p:cTn id="67" dur="1" fill="hold">
                                          <p:stCondLst>
                                            <p:cond delay="0"/>
                                          </p:stCondLst>
                                        </p:cTn>
                                        <p:tgtEl>
                                          <p:spTgt spid="70"/>
                                        </p:tgtEl>
                                        <p:attrNameLst>
                                          <p:attrName>style.visibility</p:attrName>
                                        </p:attrNameLst>
                                      </p:cBhvr>
                                      <p:to>
                                        <p:strVal val="visible"/>
                                      </p:to>
                                    </p:set>
                                    <p:animEffect transition="in" filter="randombar(horizontal)">
                                      <p:cBhvr>
                                        <p:cTn id="68"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6" grpId="0" animBg="1"/>
      <p:bldP spid="70" grpId="0"/>
      <p:bldP spid="3" grpId="0" animBg="1"/>
      <p:bldP spid="4" grpId="0" animBg="1"/>
      <p:bldP spid="11" grpId="0" animBg="1"/>
      <p:bldP spid="50" grpId="0" animBg="1"/>
      <p:bldP spid="5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Proposed 3-Year Transition into S-10</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89946686"/>
              </p:ext>
            </p:extLst>
          </p:nvPr>
        </p:nvGraphicFramePr>
        <p:xfrm>
          <a:off x="1170960" y="1396182"/>
          <a:ext cx="4496062" cy="12454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bwMode="auto">
          <a:xfrm>
            <a:off x="569913" y="1730478"/>
            <a:ext cx="1367042" cy="461665"/>
          </a:xfrm>
          <a:prstGeom prst="rect">
            <a:avLst/>
          </a:prstGeom>
          <a:noFill/>
          <a:ln w="222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r>
              <a:rPr lang="en-US" sz="2400" b="0" dirty="0" smtClean="0">
                <a:ln w="0"/>
                <a:solidFill>
                  <a:srgbClr val="8E0000"/>
                </a:solidFill>
                <a:effectLst>
                  <a:outerShdw blurRad="38100" dist="25400" dir="5400000" algn="ctr" rotWithShape="0">
                    <a:srgbClr val="6E747A">
                      <a:alpha val="43000"/>
                    </a:srgbClr>
                  </a:outerShdw>
                </a:effectLst>
              </a:rPr>
              <a:t>FY2018</a:t>
            </a:r>
          </a:p>
        </p:txBody>
      </p:sp>
      <p:graphicFrame>
        <p:nvGraphicFramePr>
          <p:cNvPr id="6" name="Content Placeholder 3"/>
          <p:cNvGraphicFramePr>
            <a:graphicFrameLocks/>
          </p:cNvGraphicFramePr>
          <p:nvPr>
            <p:extLst>
              <p:ext uri="{D42A27DB-BD31-4B8C-83A1-F6EECF244321}">
                <p14:modId xmlns:p14="http://schemas.microsoft.com/office/powerpoint/2010/main" val="1450942445"/>
              </p:ext>
            </p:extLst>
          </p:nvPr>
        </p:nvGraphicFramePr>
        <p:xfrm>
          <a:off x="2282338" y="2961857"/>
          <a:ext cx="4536151" cy="128395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7" name="Rectangle 6"/>
          <p:cNvSpPr/>
          <p:nvPr/>
        </p:nvSpPr>
        <p:spPr bwMode="auto">
          <a:xfrm>
            <a:off x="569913" y="3257495"/>
            <a:ext cx="1367042" cy="461665"/>
          </a:xfrm>
          <a:prstGeom prst="rect">
            <a:avLst/>
          </a:prstGeom>
          <a:noFill/>
          <a:ln w="222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r>
              <a:rPr lang="en-US" sz="2400" b="0" dirty="0" smtClean="0">
                <a:ln w="0"/>
                <a:solidFill>
                  <a:srgbClr val="8E0000"/>
                </a:solidFill>
                <a:effectLst>
                  <a:outerShdw blurRad="38100" dist="25400" dir="5400000" algn="ctr" rotWithShape="0">
                    <a:srgbClr val="6E747A">
                      <a:alpha val="43000"/>
                    </a:srgbClr>
                  </a:outerShdw>
                </a:effectLst>
              </a:rPr>
              <a:t>FY2019</a:t>
            </a:r>
          </a:p>
        </p:txBody>
      </p:sp>
      <p:graphicFrame>
        <p:nvGraphicFramePr>
          <p:cNvPr id="8" name="Content Placeholder 3"/>
          <p:cNvGraphicFramePr>
            <a:graphicFrameLocks/>
          </p:cNvGraphicFramePr>
          <p:nvPr>
            <p:extLst>
              <p:ext uri="{D42A27DB-BD31-4B8C-83A1-F6EECF244321}">
                <p14:modId xmlns:p14="http://schemas.microsoft.com/office/powerpoint/2010/main" val="1625773698"/>
              </p:ext>
            </p:extLst>
          </p:nvPr>
        </p:nvGraphicFramePr>
        <p:xfrm>
          <a:off x="3363827" y="4560166"/>
          <a:ext cx="4425942" cy="1225568"/>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9" name="Rectangle 8"/>
          <p:cNvSpPr/>
          <p:nvPr/>
        </p:nvSpPr>
        <p:spPr bwMode="auto">
          <a:xfrm>
            <a:off x="569913" y="4901381"/>
            <a:ext cx="1367042" cy="461665"/>
          </a:xfrm>
          <a:prstGeom prst="rect">
            <a:avLst/>
          </a:prstGeom>
          <a:noFill/>
          <a:ln w="222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r>
              <a:rPr lang="en-US" sz="2400" b="0" dirty="0" smtClean="0">
                <a:ln w="0"/>
                <a:solidFill>
                  <a:srgbClr val="8E0000"/>
                </a:solidFill>
                <a:effectLst>
                  <a:outerShdw blurRad="38100" dist="25400" dir="5400000" algn="ctr" rotWithShape="0">
                    <a:srgbClr val="6E747A">
                      <a:alpha val="43000"/>
                    </a:srgbClr>
                  </a:outerShdw>
                </a:effectLst>
              </a:rPr>
              <a:t>FY2020</a:t>
            </a:r>
          </a:p>
        </p:txBody>
      </p:sp>
      <p:grpSp>
        <p:nvGrpSpPr>
          <p:cNvPr id="10" name="Group 9"/>
          <p:cNvGrpSpPr/>
          <p:nvPr/>
        </p:nvGrpSpPr>
        <p:grpSpPr>
          <a:xfrm>
            <a:off x="7192661" y="1425816"/>
            <a:ext cx="1070987" cy="1070987"/>
            <a:chOff x="1533735" y="364"/>
            <a:chExt cx="1070987" cy="1070987"/>
          </a:xfrm>
          <a:scene3d>
            <a:camera prst="orthographicFront"/>
            <a:lightRig rig="flat" dir="t"/>
          </a:scene3d>
        </p:grpSpPr>
        <p:sp>
          <p:nvSpPr>
            <p:cNvPr id="11" name="Oval 10"/>
            <p:cNvSpPr/>
            <p:nvPr/>
          </p:nvSpPr>
          <p:spPr>
            <a:xfrm>
              <a:off x="1533735" y="364"/>
              <a:ext cx="1070987" cy="1070987"/>
            </a:xfrm>
            <a:prstGeom prst="ellipse">
              <a:avLst/>
            </a:prstGeom>
            <a:sp3d prstMaterial="plastic">
              <a:bevelT w="120900" h="88900"/>
              <a:bevelB w="88900" h="31750" prst="angle"/>
            </a:sp3d>
          </p:spPr>
          <p:style>
            <a:lnRef idx="0">
              <a:schemeClr val="lt1">
                <a:hueOff val="0"/>
                <a:satOff val="0"/>
                <a:lumOff val="0"/>
                <a:alphaOff val="0"/>
              </a:schemeClr>
            </a:lnRef>
            <a:fillRef idx="1">
              <a:schemeClr val="accent1">
                <a:alpha val="50000"/>
                <a:hueOff val="0"/>
                <a:satOff val="0"/>
                <a:lumOff val="0"/>
                <a:alphaOff val="0"/>
              </a:schemeClr>
            </a:fillRef>
            <a:effectRef idx="1">
              <a:schemeClr val="accent1">
                <a:alpha val="50000"/>
                <a:hueOff val="0"/>
                <a:satOff val="0"/>
                <a:lumOff val="0"/>
                <a:alphaOff val="0"/>
              </a:schemeClr>
            </a:effectRef>
            <a:fontRef idx="minor">
              <a:schemeClr val="tx1"/>
            </a:fontRef>
          </p:style>
        </p:sp>
        <p:sp>
          <p:nvSpPr>
            <p:cNvPr id="12" name="Oval 4"/>
            <p:cNvSpPr/>
            <p:nvPr/>
          </p:nvSpPr>
          <p:spPr>
            <a:xfrm>
              <a:off x="1690577" y="157206"/>
              <a:ext cx="801439" cy="757303"/>
            </a:xfrm>
            <a:prstGeom prst="rect">
              <a:avLst/>
            </a:prstGeom>
            <a:sp3d/>
          </p:spPr>
          <p:style>
            <a:lnRef idx="0">
              <a:scrgbClr r="0" g="0" b="0"/>
            </a:lnRef>
            <a:fillRef idx="0">
              <a:scrgbClr r="0" g="0" b="0"/>
            </a:fillRef>
            <a:effectRef idx="0">
              <a:scrgbClr r="0" g="0" b="0"/>
            </a:effectRef>
            <a:fontRef idx="minor">
              <a:schemeClr val="tx1"/>
            </a:fontRef>
          </p:style>
          <p:txBody>
            <a:bodyPr spcFirstLastPara="0" vert="horz" wrap="square" lIns="58940" tIns="27940" rIns="58940" bIns="27940" numCol="1" spcCol="1270" anchor="ctr" anchorCtr="0">
              <a:noAutofit/>
            </a:bodyPr>
            <a:lstStyle/>
            <a:p>
              <a:pPr algn="ctr" defTabSz="977900">
                <a:lnSpc>
                  <a:spcPct val="90000"/>
                </a:lnSpc>
                <a:spcAft>
                  <a:spcPct val="35000"/>
                </a:spcAft>
              </a:pPr>
              <a:r>
                <a:rPr lang="en-US" sz="1400" dirty="0" smtClean="0">
                  <a:solidFill>
                    <a:srgbClr val="01267F"/>
                  </a:solidFill>
                </a:rPr>
                <a:t>MCD Days &amp; SSI</a:t>
              </a:r>
              <a:endParaRPr lang="en-US" sz="1400" dirty="0">
                <a:solidFill>
                  <a:srgbClr val="01267F"/>
                </a:solidFill>
              </a:endParaRPr>
            </a:p>
          </p:txBody>
        </p:sp>
      </p:grpSp>
      <p:grpSp>
        <p:nvGrpSpPr>
          <p:cNvPr id="13" name="Group 12"/>
          <p:cNvGrpSpPr/>
          <p:nvPr/>
        </p:nvGrpSpPr>
        <p:grpSpPr>
          <a:xfrm>
            <a:off x="7192660" y="2805015"/>
            <a:ext cx="1070987" cy="1070987"/>
            <a:chOff x="2390525" y="364"/>
            <a:chExt cx="1070987" cy="1070987"/>
          </a:xfrm>
          <a:scene3d>
            <a:camera prst="orthographicFront"/>
            <a:lightRig rig="flat" dir="t"/>
          </a:scene3d>
        </p:grpSpPr>
        <p:sp>
          <p:nvSpPr>
            <p:cNvPr id="14" name="Oval 13"/>
            <p:cNvSpPr/>
            <p:nvPr/>
          </p:nvSpPr>
          <p:spPr>
            <a:xfrm>
              <a:off x="2390525" y="364"/>
              <a:ext cx="1070987" cy="1070987"/>
            </a:xfrm>
            <a:prstGeom prst="ellipse">
              <a:avLst/>
            </a:prstGeom>
            <a:solidFill>
              <a:schemeClr val="tx2">
                <a:lumMod val="60000"/>
                <a:lumOff val="40000"/>
                <a:alpha val="50000"/>
              </a:schemeClr>
            </a:solidFill>
            <a:sp3d prstMaterial="plastic">
              <a:bevelT w="120900" h="88900"/>
              <a:bevelB w="88900" h="31750" prst="angle"/>
            </a:sp3d>
          </p:spPr>
          <p:style>
            <a:lnRef idx="0">
              <a:schemeClr val="lt1">
                <a:hueOff val="0"/>
                <a:satOff val="0"/>
                <a:lumOff val="0"/>
                <a:alphaOff val="0"/>
              </a:schemeClr>
            </a:lnRef>
            <a:fillRef idx="1">
              <a:scrgbClr r="0" g="0" b="0"/>
            </a:fillRef>
            <a:effectRef idx="1">
              <a:schemeClr val="accent1">
                <a:alpha val="50000"/>
                <a:hueOff val="0"/>
                <a:satOff val="0"/>
                <a:lumOff val="0"/>
                <a:alphaOff val="0"/>
              </a:schemeClr>
            </a:effectRef>
            <a:fontRef idx="minor">
              <a:schemeClr val="tx1"/>
            </a:fontRef>
          </p:style>
        </p:sp>
        <p:sp>
          <p:nvSpPr>
            <p:cNvPr id="15" name="Oval 4"/>
            <p:cNvSpPr/>
            <p:nvPr/>
          </p:nvSpPr>
          <p:spPr>
            <a:xfrm>
              <a:off x="2547367" y="157206"/>
              <a:ext cx="757303" cy="757303"/>
            </a:xfrm>
            <a:prstGeom prst="rect">
              <a:avLst/>
            </a:prstGeom>
            <a:sp3d/>
          </p:spPr>
          <p:style>
            <a:lnRef idx="0">
              <a:scrgbClr r="0" g="0" b="0"/>
            </a:lnRef>
            <a:fillRef idx="0">
              <a:scrgbClr r="0" g="0" b="0"/>
            </a:fillRef>
            <a:effectRef idx="0">
              <a:scrgbClr r="0" g="0" b="0"/>
            </a:effectRef>
            <a:fontRef idx="minor">
              <a:schemeClr val="tx1"/>
            </a:fontRef>
          </p:style>
          <p:txBody>
            <a:bodyPr spcFirstLastPara="0" vert="horz" wrap="square" lIns="58940" tIns="27940" rIns="58940" bIns="27940" numCol="1" spcCol="1270" anchor="ctr" anchorCtr="0">
              <a:noAutofit/>
            </a:bodyPr>
            <a:lstStyle/>
            <a:p>
              <a:pPr algn="ctr" defTabSz="977900">
                <a:lnSpc>
                  <a:spcPct val="90000"/>
                </a:lnSpc>
                <a:spcAft>
                  <a:spcPct val="35000"/>
                </a:spcAft>
              </a:pPr>
              <a:r>
                <a:rPr lang="en-US" sz="2200" dirty="0" smtClean="0">
                  <a:solidFill>
                    <a:srgbClr val="01267F"/>
                  </a:solidFill>
                </a:rPr>
                <a:t>S-10</a:t>
              </a:r>
              <a:endParaRPr lang="en-US" sz="2200" dirty="0">
                <a:solidFill>
                  <a:srgbClr val="01267F"/>
                </a:solidFill>
              </a:endParaRPr>
            </a:p>
          </p:txBody>
        </p:sp>
      </p:grpSp>
      <p:sp>
        <p:nvSpPr>
          <p:cNvPr id="17" name="TextBox 16"/>
          <p:cNvSpPr txBox="1"/>
          <p:nvPr/>
        </p:nvSpPr>
        <p:spPr>
          <a:xfrm>
            <a:off x="569914" y="5363046"/>
            <a:ext cx="2647419" cy="707886"/>
          </a:xfrm>
          <a:prstGeom prst="rect">
            <a:avLst/>
          </a:prstGeom>
          <a:noFill/>
        </p:spPr>
        <p:txBody>
          <a:bodyPr wrap="square" rtlCol="0">
            <a:spAutoFit/>
          </a:bodyPr>
          <a:lstStyle/>
          <a:p>
            <a:r>
              <a:rPr lang="en-US" b="0" dirty="0" smtClean="0">
                <a:ln w="0"/>
                <a:solidFill>
                  <a:srgbClr val="01267F"/>
                </a:solidFill>
                <a:effectLst>
                  <a:outerShdw blurRad="38100" dist="19050" dir="2700000" algn="tl" rotWithShape="0">
                    <a:srgbClr val="01267F">
                      <a:alpha val="40000"/>
                    </a:srgbClr>
                  </a:outerShdw>
                </a:effectLst>
              </a:rPr>
              <a:t>Complete Transition to S-10</a:t>
            </a:r>
            <a:endParaRPr lang="en-US" b="0" dirty="0">
              <a:ln w="0"/>
              <a:solidFill>
                <a:srgbClr val="01267F"/>
              </a:solidFill>
              <a:effectLst>
                <a:outerShdw blurRad="38100" dist="19050" dir="2700000" algn="tl" rotWithShape="0">
                  <a:srgbClr val="01267F">
                    <a:alpha val="40000"/>
                  </a:srgbClr>
                </a:outerShdw>
              </a:effectLst>
            </a:endParaRPr>
          </a:p>
        </p:txBody>
      </p:sp>
      <p:sp>
        <p:nvSpPr>
          <p:cNvPr id="3" name="Slide Number Placeholder 2"/>
          <p:cNvSpPr>
            <a:spLocks noGrp="1"/>
          </p:cNvSpPr>
          <p:nvPr>
            <p:ph type="sldNum" sz="quarter" idx="4"/>
          </p:nvPr>
        </p:nvSpPr>
        <p:spPr/>
        <p:txBody>
          <a:bodyPr/>
          <a:lstStyle/>
          <a:p>
            <a:fld id="{51AC3CF6-25CD-4E75-9FFD-C5B9E43CD78B}" type="slidenum">
              <a:rPr lang="en-US" smtClean="0">
                <a:solidFill>
                  <a:srgbClr val="01267F"/>
                </a:solidFill>
              </a:rPr>
              <a:pPr/>
              <a:t>25</a:t>
            </a:fld>
            <a:endParaRPr lang="en-US" dirty="0">
              <a:solidFill>
                <a:srgbClr val="01267F"/>
              </a:solidFill>
            </a:endParaRPr>
          </a:p>
        </p:txBody>
      </p:sp>
    </p:spTree>
    <p:extLst>
      <p:ext uri="{BB962C8B-B14F-4D97-AF65-F5344CB8AC3E}">
        <p14:creationId xmlns:p14="http://schemas.microsoft.com/office/powerpoint/2010/main" val="3822160"/>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Issues for Comment</a:t>
            </a:r>
            <a:endParaRPr lang="en-US" dirty="0"/>
          </a:p>
        </p:txBody>
      </p:sp>
      <p:sp>
        <p:nvSpPr>
          <p:cNvPr id="3" name="Content Placeholder 2"/>
          <p:cNvSpPr>
            <a:spLocks noGrp="1"/>
          </p:cNvSpPr>
          <p:nvPr>
            <p:ph idx="1"/>
          </p:nvPr>
        </p:nvSpPr>
        <p:spPr>
          <a:xfrm>
            <a:off x="569913" y="1092085"/>
            <a:ext cx="7988300" cy="4767262"/>
          </a:xfrm>
        </p:spPr>
        <p:txBody>
          <a:bodyPr/>
          <a:lstStyle/>
          <a:p>
            <a:r>
              <a:rPr lang="en-US" dirty="0" smtClean="0"/>
              <a:t>1. CMS proposes to exclude:</a:t>
            </a:r>
          </a:p>
          <a:p>
            <a:pPr marL="855663" lvl="1" indent="-457200">
              <a:buFont typeface="Arial" panose="020B0604020202020204" pitchFamily="34" charset="0"/>
              <a:buChar char="•"/>
            </a:pPr>
            <a:r>
              <a:rPr lang="en-US" dirty="0" smtClean="0"/>
              <a:t>Costs of direct </a:t>
            </a:r>
            <a:r>
              <a:rPr lang="en-US" dirty="0"/>
              <a:t>g</a:t>
            </a:r>
            <a:r>
              <a:rPr lang="en-US" dirty="0" smtClean="0"/>
              <a:t>raduate </a:t>
            </a:r>
            <a:r>
              <a:rPr lang="en-US" dirty="0"/>
              <a:t>m</a:t>
            </a:r>
            <a:r>
              <a:rPr lang="en-US" dirty="0" smtClean="0"/>
              <a:t>edical </a:t>
            </a:r>
            <a:r>
              <a:rPr lang="en-US" dirty="0"/>
              <a:t>e</a:t>
            </a:r>
            <a:r>
              <a:rPr lang="en-US" dirty="0" smtClean="0"/>
              <a:t>ducation (DGME) in the cost to charge ratio (S-10, Line 1)</a:t>
            </a:r>
          </a:p>
          <a:p>
            <a:pPr marL="855663" lvl="1" indent="-457200">
              <a:buFont typeface="Arial" panose="020B0604020202020204" pitchFamily="34" charset="0"/>
              <a:buChar char="•"/>
            </a:pPr>
            <a:r>
              <a:rPr lang="en-US" dirty="0" smtClean="0"/>
              <a:t>Medicaid payment shortfalls in the definition of uncompensated care costs</a:t>
            </a:r>
          </a:p>
          <a:p>
            <a:r>
              <a:rPr lang="en-US" dirty="0" smtClean="0"/>
              <a:t>2. CMS is considering reporting charity care based on date of write-off</a:t>
            </a:r>
            <a:endParaRPr lang="en-US" dirty="0"/>
          </a:p>
        </p:txBody>
      </p:sp>
      <p:sp>
        <p:nvSpPr>
          <p:cNvPr id="4" name="Slide Number Placeholder 3"/>
          <p:cNvSpPr>
            <a:spLocks noGrp="1"/>
          </p:cNvSpPr>
          <p:nvPr>
            <p:ph type="sldNum" sz="quarter" idx="4"/>
          </p:nvPr>
        </p:nvSpPr>
        <p:spPr/>
        <p:txBody>
          <a:bodyPr/>
          <a:lstStyle/>
          <a:p>
            <a:fld id="{51AC3CF6-25CD-4E75-9FFD-C5B9E43CD78B}" type="slidenum">
              <a:rPr lang="en-US" smtClean="0">
                <a:solidFill>
                  <a:srgbClr val="01267F"/>
                </a:solidFill>
              </a:rPr>
              <a:pPr/>
              <a:t>26</a:t>
            </a:fld>
            <a:endParaRPr lang="en-US" dirty="0">
              <a:solidFill>
                <a:srgbClr val="01267F"/>
              </a:solidFill>
            </a:endParaRPr>
          </a:p>
        </p:txBody>
      </p:sp>
    </p:spTree>
    <p:extLst>
      <p:ext uri="{BB962C8B-B14F-4D97-AF65-F5344CB8AC3E}">
        <p14:creationId xmlns:p14="http://schemas.microsoft.com/office/powerpoint/2010/main" val="851577364"/>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69913" y="301510"/>
            <a:ext cx="8386762" cy="3217194"/>
          </a:xfrm>
        </p:spPr>
        <p:txBody>
          <a:bodyPr/>
          <a:lstStyle/>
          <a:p>
            <a:pPr algn="ctr"/>
            <a:r>
              <a:rPr lang="en-US" dirty="0" smtClean="0"/>
              <a:t>Two-Midnight Policy</a:t>
            </a:r>
            <a:endParaRPr lang="en-US" dirty="0"/>
          </a:p>
        </p:txBody>
      </p:sp>
      <p:sp>
        <p:nvSpPr>
          <p:cNvPr id="4" name="Slide Number Placeholder 3"/>
          <p:cNvSpPr>
            <a:spLocks noGrp="1"/>
          </p:cNvSpPr>
          <p:nvPr>
            <p:ph type="sldNum" sz="quarter" idx="4"/>
          </p:nvPr>
        </p:nvSpPr>
        <p:spPr/>
        <p:txBody>
          <a:bodyPr/>
          <a:lstStyle/>
          <a:p>
            <a:fld id="{51AC3CF6-25CD-4E75-9FFD-C5B9E43CD78B}" type="slidenum">
              <a:rPr lang="en-US" smtClean="0">
                <a:solidFill>
                  <a:srgbClr val="01267F"/>
                </a:solidFill>
              </a:rPr>
              <a:pPr/>
              <a:t>27</a:t>
            </a:fld>
            <a:endParaRPr lang="en-US" dirty="0">
              <a:solidFill>
                <a:srgbClr val="01267F"/>
              </a:solidFill>
            </a:endParaRPr>
          </a:p>
        </p:txBody>
      </p:sp>
    </p:spTree>
    <p:extLst>
      <p:ext uri="{BB962C8B-B14F-4D97-AF65-F5344CB8AC3E}">
        <p14:creationId xmlns:p14="http://schemas.microsoft.com/office/powerpoint/2010/main" val="3558690004"/>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594" y="261472"/>
            <a:ext cx="8815487" cy="1056340"/>
          </a:xfrm>
        </p:spPr>
        <p:txBody>
          <a:bodyPr/>
          <a:lstStyle/>
          <a:p>
            <a:r>
              <a:rPr lang="en-US" dirty="0" smtClean="0">
                <a:effectLst>
                  <a:outerShdw blurRad="38100" dist="38100" dir="2700000" algn="tl">
                    <a:srgbClr val="000000">
                      <a:alpha val="43137"/>
                    </a:srgbClr>
                  </a:outerShdw>
                </a:effectLst>
              </a:rPr>
              <a:t>Rescinding 0.2 Percent Payment Reduction</a:t>
            </a:r>
            <a:endParaRPr lang="en-US" dirty="0">
              <a:effectLst>
                <a:outerShdw blurRad="38100" dist="38100" dir="2700000" algn="tl">
                  <a:srgbClr val="000000">
                    <a:alpha val="43137"/>
                  </a:srgbClr>
                </a:outerShdw>
              </a:effectLst>
            </a:endParaRPr>
          </a:p>
        </p:txBody>
      </p:sp>
      <p:graphicFrame>
        <p:nvGraphicFramePr>
          <p:cNvPr id="4" name="Diagram 3"/>
          <p:cNvGraphicFramePr/>
          <p:nvPr>
            <p:extLst>
              <p:ext uri="{D42A27DB-BD31-4B8C-83A1-F6EECF244321}">
                <p14:modId xmlns:p14="http://schemas.microsoft.com/office/powerpoint/2010/main" val="3062623812"/>
              </p:ext>
            </p:extLst>
          </p:nvPr>
        </p:nvGraphicFramePr>
        <p:xfrm>
          <a:off x="2097739" y="2069879"/>
          <a:ext cx="8511989" cy="35152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4294967295"/>
          </p:nvPr>
        </p:nvSpPr>
        <p:spPr>
          <a:xfrm>
            <a:off x="180594" y="6337207"/>
            <a:ext cx="2057400" cy="273844"/>
          </a:xfrm>
          <a:prstGeom prst="rect">
            <a:avLst/>
          </a:prstGeom>
        </p:spPr>
        <p:txBody>
          <a:bodyPr/>
          <a:lstStyle/>
          <a:p>
            <a:fld id="{13E92D58-6566-40E5-AD74-B9D6A4F270CD}" type="slidenum">
              <a:rPr lang="en-US" smtClean="0"/>
              <a:t>28</a:t>
            </a:fld>
            <a:endParaRPr lang="en-US" dirty="0"/>
          </a:p>
        </p:txBody>
      </p:sp>
      <p:pic>
        <p:nvPicPr>
          <p:cNvPr id="6" name="Picture 5"/>
          <p:cNvPicPr>
            <a:picLocks noChangeAspect="1"/>
          </p:cNvPicPr>
          <p:nvPr/>
        </p:nvPicPr>
        <p:blipFill>
          <a:blip r:embed="rId7">
            <a:extLst>
              <a:ext uri="{BEBA8EAE-BF5A-486C-A8C5-ECC9F3942E4B}">
                <a14:imgProps xmlns:a14="http://schemas.microsoft.com/office/drawing/2010/main">
                  <a14:imgLayer r:embed="rId8">
                    <a14:imgEffect>
                      <a14:colorTemperature colorTemp="5900"/>
                    </a14:imgEffect>
                  </a14:imgLayer>
                </a14:imgProps>
              </a:ext>
              <a:ext uri="{28A0092B-C50C-407E-A947-70E740481C1C}">
                <a14:useLocalDpi xmlns:a14="http://schemas.microsoft.com/office/drawing/2010/main" val="0"/>
              </a:ext>
            </a:extLst>
          </a:blip>
          <a:stretch>
            <a:fillRect/>
          </a:stretch>
        </p:blipFill>
        <p:spPr>
          <a:xfrm>
            <a:off x="571300" y="1990807"/>
            <a:ext cx="2697001" cy="3712001"/>
          </a:xfrm>
          <a:prstGeom prst="rect">
            <a:avLst/>
          </a:prstGeom>
        </p:spPr>
      </p:pic>
    </p:spTree>
    <p:extLst>
      <p:ext uri="{BB962C8B-B14F-4D97-AF65-F5344CB8AC3E}">
        <p14:creationId xmlns:p14="http://schemas.microsoft.com/office/powerpoint/2010/main" val="2031742128"/>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69913" y="469669"/>
            <a:ext cx="8386762" cy="3280527"/>
          </a:xfrm>
        </p:spPr>
        <p:txBody>
          <a:bodyPr/>
          <a:lstStyle/>
          <a:p>
            <a:pPr algn="ctr"/>
            <a:r>
              <a:rPr lang="en-US" dirty="0" smtClean="0"/>
              <a:t>NOTICE Act</a:t>
            </a:r>
            <a:endParaRPr lang="en-US" dirty="0"/>
          </a:p>
        </p:txBody>
      </p:sp>
      <p:sp>
        <p:nvSpPr>
          <p:cNvPr id="4" name="Slide Number Placeholder 3"/>
          <p:cNvSpPr>
            <a:spLocks noGrp="1"/>
          </p:cNvSpPr>
          <p:nvPr>
            <p:ph type="sldNum" sz="quarter" idx="4"/>
          </p:nvPr>
        </p:nvSpPr>
        <p:spPr/>
        <p:txBody>
          <a:bodyPr/>
          <a:lstStyle/>
          <a:p>
            <a:fld id="{51AC3CF6-25CD-4E75-9FFD-C5B9E43CD78B}" type="slidenum">
              <a:rPr lang="en-US" smtClean="0"/>
              <a:pPr/>
              <a:t>29</a:t>
            </a:fld>
            <a:endParaRPr lang="en-US" dirty="0"/>
          </a:p>
        </p:txBody>
      </p:sp>
    </p:spTree>
    <p:extLst>
      <p:ext uri="{BB962C8B-B14F-4D97-AF65-F5344CB8AC3E}">
        <p14:creationId xmlns:p14="http://schemas.microsoft.com/office/powerpoint/2010/main" val="1172054359"/>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Info on Proposed Rule</a:t>
            </a:r>
            <a:endParaRPr lang="en-US" dirty="0"/>
          </a:p>
        </p:txBody>
      </p:sp>
      <p:sp>
        <p:nvSpPr>
          <p:cNvPr id="3" name="Content Placeholder 2"/>
          <p:cNvSpPr>
            <a:spLocks noGrp="1"/>
          </p:cNvSpPr>
          <p:nvPr>
            <p:ph idx="1"/>
          </p:nvPr>
        </p:nvSpPr>
        <p:spPr/>
        <p:txBody>
          <a:bodyPr/>
          <a:lstStyle/>
          <a:p>
            <a:pPr>
              <a:buFont typeface="Arial" pitchFamily="34" charset="0"/>
              <a:buChar char="•"/>
            </a:pPr>
            <a:endParaRPr lang="en-US" dirty="0" smtClean="0"/>
          </a:p>
          <a:p>
            <a:pPr>
              <a:buFont typeface="Arial" pitchFamily="34" charset="0"/>
              <a:buChar char="•"/>
            </a:pPr>
            <a:r>
              <a:rPr lang="en-US" dirty="0" smtClean="0"/>
              <a:t>In </a:t>
            </a:r>
            <a:r>
              <a:rPr lang="en-US" i="1" dirty="0" smtClean="0"/>
              <a:t>Federal Register</a:t>
            </a:r>
            <a:r>
              <a:rPr lang="en-US" dirty="0" smtClean="0"/>
              <a:t> on April 27 – available at </a:t>
            </a:r>
            <a:r>
              <a:rPr lang="en-US" dirty="0">
                <a:hlinkClick r:id="rId3"/>
              </a:rPr>
              <a:t>https://</a:t>
            </a:r>
            <a:r>
              <a:rPr lang="en-US" dirty="0" smtClean="0">
                <a:hlinkClick r:id="rId3"/>
              </a:rPr>
              <a:t>www.gpo.gov/fdsys/pkg/FR-2016-04-27/pdf/2016-09120.pdf</a:t>
            </a:r>
            <a:endParaRPr lang="en-US" dirty="0" smtClean="0"/>
          </a:p>
          <a:p>
            <a:pPr>
              <a:buFont typeface="Arial" pitchFamily="34" charset="0"/>
              <a:buChar char="•"/>
            </a:pPr>
            <a:r>
              <a:rPr lang="en-US" dirty="0" smtClean="0"/>
              <a:t>Comments due </a:t>
            </a:r>
            <a:r>
              <a:rPr lang="en-US" b="1" u="sng" dirty="0" smtClean="0"/>
              <a:t>June 17, 2016</a:t>
            </a:r>
            <a:endParaRPr lang="en-US" b="1" u="sng" dirty="0"/>
          </a:p>
          <a:p>
            <a:endParaRPr lang="en-US" dirty="0" smtClean="0"/>
          </a:p>
        </p:txBody>
      </p:sp>
      <p:sp>
        <p:nvSpPr>
          <p:cNvPr id="6" name="Slide Number Placeholder 5"/>
          <p:cNvSpPr>
            <a:spLocks noGrp="1"/>
          </p:cNvSpPr>
          <p:nvPr>
            <p:ph type="sldNum" sz="quarter" idx="4"/>
          </p:nvPr>
        </p:nvSpPr>
        <p:spPr/>
        <p:txBody>
          <a:bodyPr/>
          <a:lstStyle/>
          <a:p>
            <a:fld id="{51AC3CF6-25CD-4E75-9FFD-C5B9E43CD78B}" type="slidenum">
              <a:rPr lang="en-US" smtClean="0"/>
              <a:pPr/>
              <a:t>3</a:t>
            </a:fld>
            <a:endParaRPr lang="en-US" dirty="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2060"/>
                </a:solidFill>
                <a:effectLst>
                  <a:outerShdw blurRad="38100" dist="38100" dir="2700000" algn="tl">
                    <a:srgbClr val="000000">
                      <a:alpha val="43137"/>
                    </a:srgbClr>
                  </a:outerShdw>
                </a:effectLst>
              </a:rPr>
              <a:t>NOTICE Act</a:t>
            </a:r>
            <a:endParaRPr lang="en-US" b="1" dirty="0">
              <a:solidFill>
                <a:srgbClr val="00206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US" dirty="0" smtClean="0"/>
              <a:t>Requires hospitals and CAHs to provide to individual receiving outpatient observation services for more than 24 hours both a written notice and an oral explanation that the individual is an outpatient receiving observation services and the implications of that status</a:t>
            </a:r>
          </a:p>
          <a:p>
            <a:pPr marL="457200" indent="-457200">
              <a:buFont typeface="Arial" panose="020B0604020202020204" pitchFamily="34" charset="0"/>
              <a:buChar char="•"/>
            </a:pPr>
            <a:r>
              <a:rPr lang="en-US" dirty="0" smtClean="0"/>
              <a:t>Effective date is August 6, 2016</a:t>
            </a:r>
            <a:endParaRPr lang="en-US" dirty="0"/>
          </a:p>
        </p:txBody>
      </p:sp>
      <p:sp>
        <p:nvSpPr>
          <p:cNvPr id="4" name="Slide Number Placeholder 3"/>
          <p:cNvSpPr>
            <a:spLocks noGrp="1"/>
          </p:cNvSpPr>
          <p:nvPr>
            <p:ph type="sldNum" sz="quarter" idx="4294967295"/>
          </p:nvPr>
        </p:nvSpPr>
        <p:spPr>
          <a:xfrm>
            <a:off x="138631" y="6457431"/>
            <a:ext cx="2057400" cy="273844"/>
          </a:xfrm>
          <a:prstGeom prst="rect">
            <a:avLst/>
          </a:prstGeom>
        </p:spPr>
        <p:txBody>
          <a:bodyPr/>
          <a:lstStyle/>
          <a:p>
            <a:fld id="{13E92D58-6566-40E5-AD74-B9D6A4F270CD}" type="slidenum">
              <a:rPr lang="en-US" smtClean="0"/>
              <a:t>30</a:t>
            </a:fld>
            <a:endParaRPr lang="en-US" dirty="0"/>
          </a:p>
        </p:txBody>
      </p:sp>
    </p:spTree>
    <p:extLst>
      <p:ext uri="{BB962C8B-B14F-4D97-AF65-F5344CB8AC3E}">
        <p14:creationId xmlns:p14="http://schemas.microsoft.com/office/powerpoint/2010/main" val="810892510"/>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4227" y="1009428"/>
            <a:ext cx="8812448" cy="1077218"/>
          </a:xfrm>
          <a:prstGeom prst="rect">
            <a:avLst/>
          </a:prstGeom>
          <a:solidFill>
            <a:schemeClr val="tx1">
              <a:lumMod val="20000"/>
              <a:lumOff val="80000"/>
            </a:schemeClr>
          </a:solidFill>
        </p:spPr>
        <p:txBody>
          <a:bodyPr wrap="square" rtlCol="0">
            <a:spAutoFit/>
          </a:bodyPr>
          <a:lstStyle/>
          <a:p>
            <a:r>
              <a:rPr lang="en-US" sz="1600" dirty="0" smtClean="0">
                <a:solidFill>
                  <a:srgbClr val="002060"/>
                </a:solidFill>
              </a:rPr>
              <a:t>Medicare Outpatient Observation Notice (MOON)</a:t>
            </a:r>
          </a:p>
          <a:p>
            <a:pPr marL="342900" indent="-342900">
              <a:buFont typeface="Arial" panose="020B0604020202020204" pitchFamily="34" charset="0"/>
              <a:buChar char="•"/>
            </a:pPr>
            <a:r>
              <a:rPr lang="en-US" sz="1600" dirty="0" smtClean="0">
                <a:solidFill>
                  <a:srgbClr val="002060"/>
                </a:solidFill>
              </a:rPr>
              <a:t>Mandatory, standardized form</a:t>
            </a:r>
          </a:p>
          <a:p>
            <a:pPr marL="342900" indent="-342900">
              <a:buFont typeface="Arial" panose="020B0604020202020204" pitchFamily="34" charset="0"/>
              <a:buChar char="•"/>
            </a:pPr>
            <a:r>
              <a:rPr lang="en-US" sz="1600" dirty="0" smtClean="0">
                <a:solidFill>
                  <a:srgbClr val="002060"/>
                </a:solidFill>
              </a:rPr>
              <a:t>Includes the statutorily required elements to fulfill the written notice requirement under the NOTICE Act</a:t>
            </a:r>
          </a:p>
        </p:txBody>
      </p:sp>
      <p:sp>
        <p:nvSpPr>
          <p:cNvPr id="2" name="Title 1"/>
          <p:cNvSpPr>
            <a:spLocks noGrp="1"/>
          </p:cNvSpPr>
          <p:nvPr>
            <p:ph type="title"/>
          </p:nvPr>
        </p:nvSpPr>
        <p:spPr>
          <a:xfrm>
            <a:off x="144227" y="257670"/>
            <a:ext cx="8386762" cy="620712"/>
          </a:xfrm>
        </p:spPr>
        <p:txBody>
          <a:bodyPr/>
          <a:lstStyle/>
          <a:p>
            <a:r>
              <a:rPr lang="en-US" b="1" dirty="0" smtClean="0">
                <a:solidFill>
                  <a:srgbClr val="002060"/>
                </a:solidFill>
                <a:effectLst>
                  <a:outerShdw blurRad="38100" dist="38100" dir="2700000" algn="tl">
                    <a:srgbClr val="000000">
                      <a:alpha val="43137"/>
                    </a:srgbClr>
                  </a:outerShdw>
                </a:effectLst>
              </a:rPr>
              <a:t>NOTICE Act</a:t>
            </a:r>
            <a:endParaRPr lang="en-US" b="1" dirty="0">
              <a:solidFill>
                <a:srgbClr val="002060"/>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4294967295"/>
          </p:nvPr>
        </p:nvSpPr>
        <p:spPr>
          <a:xfrm>
            <a:off x="144227" y="6417889"/>
            <a:ext cx="2057400" cy="273844"/>
          </a:xfrm>
          <a:prstGeom prst="rect">
            <a:avLst/>
          </a:prstGeom>
        </p:spPr>
        <p:txBody>
          <a:bodyPr/>
          <a:lstStyle/>
          <a:p>
            <a:fld id="{13E92D58-6566-40E5-AD74-B9D6A4F270CD}" type="slidenum">
              <a:rPr lang="en-US" smtClean="0"/>
              <a:t>31</a:t>
            </a:fld>
            <a:endParaRPr lang="en-US" dirty="0"/>
          </a:p>
        </p:txBody>
      </p:sp>
      <p:pic>
        <p:nvPicPr>
          <p:cNvPr id="7" name="Picture 6"/>
          <p:cNvPicPr>
            <a:picLocks noChangeAspect="1"/>
          </p:cNvPicPr>
          <p:nvPr/>
        </p:nvPicPr>
        <p:blipFill>
          <a:blip r:embed="rId2" cstate="print">
            <a:extLst>
              <a:ext uri="{BEBA8EAE-BF5A-486C-A8C5-ECC9F3942E4B}">
                <a14:imgProps xmlns:a14="http://schemas.microsoft.com/office/drawing/2010/main">
                  <a14:imgLayer r:embed="rId3">
                    <a14:imgEffect>
                      <a14:artisticBlur/>
                    </a14:imgEffect>
                  </a14:imgLayer>
                </a14:imgProps>
              </a:ext>
              <a:ext uri="{28A0092B-C50C-407E-A947-70E740481C1C}">
                <a14:useLocalDpi xmlns:a14="http://schemas.microsoft.com/office/drawing/2010/main" val="0"/>
              </a:ext>
            </a:extLst>
          </a:blip>
          <a:stretch>
            <a:fillRect/>
          </a:stretch>
        </p:blipFill>
        <p:spPr>
          <a:xfrm rot="1349623">
            <a:off x="2180865" y="1702536"/>
            <a:ext cx="4861912" cy="5479310"/>
          </a:xfrm>
          <a:prstGeom prst="rect">
            <a:avLst/>
          </a:prstGeom>
        </p:spPr>
      </p:pic>
      <p:sp>
        <p:nvSpPr>
          <p:cNvPr id="11" name="TextBox 10"/>
          <p:cNvSpPr txBox="1"/>
          <p:nvPr/>
        </p:nvSpPr>
        <p:spPr>
          <a:xfrm>
            <a:off x="3322145" y="2821652"/>
            <a:ext cx="2569334" cy="461665"/>
          </a:xfrm>
          <a:prstGeom prst="rect">
            <a:avLst/>
          </a:prstGeom>
          <a:noFill/>
        </p:spPr>
        <p:txBody>
          <a:bodyPr wrap="square" rtlCol="0">
            <a:spAutoFit/>
          </a:bodyPr>
          <a:lstStyle/>
          <a:p>
            <a:pPr algn="ctr"/>
            <a:r>
              <a:rPr lang="en-US" sz="1200" dirty="0">
                <a:solidFill>
                  <a:schemeClr val="tx1"/>
                </a:solidFill>
              </a:rPr>
              <a:t>Medicare Outpatient </a:t>
            </a:r>
          </a:p>
          <a:p>
            <a:pPr algn="ctr"/>
            <a:r>
              <a:rPr lang="en-US" sz="1200" dirty="0">
                <a:solidFill>
                  <a:schemeClr val="tx1"/>
                </a:solidFill>
              </a:rPr>
              <a:t>Observation Notice (MOON)</a:t>
            </a:r>
          </a:p>
        </p:txBody>
      </p:sp>
      <p:sp>
        <p:nvSpPr>
          <p:cNvPr id="12" name="TextBox 11"/>
          <p:cNvSpPr txBox="1"/>
          <p:nvPr/>
        </p:nvSpPr>
        <p:spPr>
          <a:xfrm>
            <a:off x="3322144" y="3527729"/>
            <a:ext cx="2569335" cy="2825034"/>
          </a:xfrm>
          <a:prstGeom prst="rect">
            <a:avLst/>
          </a:prstGeom>
          <a:noFill/>
        </p:spPr>
        <p:txBody>
          <a:bodyPr wrap="square" rtlCol="0">
            <a:spAutoFit/>
          </a:bodyPr>
          <a:lstStyle/>
          <a:p>
            <a:pPr marL="128588" indent="-128588">
              <a:buFont typeface="Wingdings" panose="05000000000000000000" pitchFamily="2" charset="2"/>
              <a:buChar char="q"/>
            </a:pPr>
            <a:r>
              <a:rPr lang="en-US" sz="1100" dirty="0">
                <a:solidFill>
                  <a:schemeClr val="tx1"/>
                </a:solidFill>
              </a:rPr>
              <a:t>Explain that the individual is an outpatient</a:t>
            </a:r>
          </a:p>
          <a:p>
            <a:pPr marL="128588" indent="-128588">
              <a:buFont typeface="Wingdings" panose="05000000000000000000" pitchFamily="2" charset="2"/>
              <a:buChar char="q"/>
            </a:pPr>
            <a:r>
              <a:rPr lang="en-US" sz="1100" dirty="0">
                <a:solidFill>
                  <a:schemeClr val="tx1"/>
                </a:solidFill>
              </a:rPr>
              <a:t>Explain the reason for outpatient status</a:t>
            </a:r>
          </a:p>
          <a:p>
            <a:pPr marL="128588" indent="-128588">
              <a:buFont typeface="Wingdings" panose="05000000000000000000" pitchFamily="2" charset="2"/>
              <a:buChar char="q"/>
            </a:pPr>
            <a:r>
              <a:rPr lang="en-US" sz="1100" dirty="0">
                <a:solidFill>
                  <a:schemeClr val="tx1"/>
                </a:solidFill>
              </a:rPr>
              <a:t>Explain implications of receiving observation services as an outpatient</a:t>
            </a:r>
          </a:p>
          <a:p>
            <a:pPr marL="128588" indent="-128588">
              <a:buFont typeface="Wingdings" panose="05000000000000000000" pitchFamily="2" charset="2"/>
              <a:buChar char="q"/>
            </a:pPr>
            <a:r>
              <a:rPr lang="en-US" sz="1100" dirty="0">
                <a:solidFill>
                  <a:schemeClr val="tx1"/>
                </a:solidFill>
              </a:rPr>
              <a:t>Provide explanations in plain language</a:t>
            </a:r>
          </a:p>
          <a:p>
            <a:pPr marL="128588" indent="-128588">
              <a:buFont typeface="Wingdings" panose="05000000000000000000" pitchFamily="2" charset="2"/>
              <a:buChar char="q"/>
            </a:pPr>
            <a:r>
              <a:rPr lang="en-US" sz="1100" dirty="0">
                <a:solidFill>
                  <a:schemeClr val="tx1"/>
                </a:solidFill>
              </a:rPr>
              <a:t>Include blank section for additional information</a:t>
            </a:r>
          </a:p>
          <a:p>
            <a:pPr marL="128588" indent="-128588">
              <a:buFont typeface="Wingdings" panose="05000000000000000000" pitchFamily="2" charset="2"/>
              <a:buChar char="q"/>
            </a:pPr>
            <a:r>
              <a:rPr lang="en-US" sz="1100" dirty="0">
                <a:solidFill>
                  <a:schemeClr val="tx1"/>
                </a:solidFill>
              </a:rPr>
              <a:t>Include a signature area for patient, or person qualified on patient’s behalf, to sign</a:t>
            </a:r>
          </a:p>
          <a:p>
            <a:endParaRPr lang="en-US" sz="900" dirty="0"/>
          </a:p>
        </p:txBody>
      </p:sp>
      <p:pic>
        <p:nvPicPr>
          <p:cNvPr id="5" name="Picture 4"/>
          <p:cNvPicPr>
            <a:picLocks noChangeAspect="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flipH="1">
            <a:off x="686188" y="4785748"/>
            <a:ext cx="1585259" cy="1585259"/>
          </a:xfrm>
          <a:prstGeom prst="rect">
            <a:avLst/>
          </a:prstGeom>
          <a:noFill/>
          <a:ln>
            <a:noFill/>
          </a:ln>
        </p:spPr>
      </p:pic>
    </p:spTree>
    <p:extLst>
      <p:ext uri="{BB962C8B-B14F-4D97-AF65-F5344CB8AC3E}">
        <p14:creationId xmlns:p14="http://schemas.microsoft.com/office/powerpoint/2010/main" val="594165042"/>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NOTICE Act</a:t>
            </a:r>
            <a:endParaRPr lang="en-US" dirty="0"/>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US" dirty="0" smtClean="0"/>
              <a:t>MOON is currently under review by OMB</a:t>
            </a:r>
          </a:p>
          <a:p>
            <a:pPr marL="457200" indent="-457200">
              <a:buFont typeface="Arial" panose="020B0604020202020204" pitchFamily="34" charset="0"/>
              <a:buChar char="•"/>
            </a:pPr>
            <a:r>
              <a:rPr lang="en-US" dirty="0" smtClean="0"/>
              <a:t>Posted </a:t>
            </a:r>
            <a:r>
              <a:rPr lang="en-US" dirty="0"/>
              <a:t>to CMS website on April 27 as </a:t>
            </a:r>
            <a:r>
              <a:rPr lang="en-US" dirty="0">
                <a:hlinkClick r:id="rId2"/>
              </a:rPr>
              <a:t>Form CMS-10611 (MOON)</a:t>
            </a:r>
            <a:r>
              <a:rPr lang="en-US" dirty="0"/>
              <a:t>  </a:t>
            </a:r>
            <a:endParaRPr lang="en-US" dirty="0" smtClean="0"/>
          </a:p>
        </p:txBody>
      </p:sp>
      <p:sp>
        <p:nvSpPr>
          <p:cNvPr id="4" name="Slide Number Placeholder 3"/>
          <p:cNvSpPr>
            <a:spLocks noGrp="1"/>
          </p:cNvSpPr>
          <p:nvPr>
            <p:ph type="sldNum" sz="quarter" idx="4"/>
          </p:nvPr>
        </p:nvSpPr>
        <p:spPr/>
        <p:txBody>
          <a:bodyPr/>
          <a:lstStyle/>
          <a:p>
            <a:fld id="{51AC3CF6-25CD-4E75-9FFD-C5B9E43CD78B}" type="slidenum">
              <a:rPr lang="en-US" smtClean="0"/>
              <a:pPr/>
              <a:t>32</a:t>
            </a:fld>
            <a:endParaRPr lang="en-US" dirty="0"/>
          </a:p>
        </p:txBody>
      </p:sp>
    </p:spTree>
    <p:extLst>
      <p:ext uri="{BB962C8B-B14F-4D97-AF65-F5344CB8AC3E}">
        <p14:creationId xmlns:p14="http://schemas.microsoft.com/office/powerpoint/2010/main" val="3861403911"/>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a:xfrm>
            <a:off x="235225" y="1237102"/>
            <a:ext cx="4641926" cy="2268233"/>
          </a:xfrm>
        </p:spPr>
        <p:txBody>
          <a:bodyPr/>
          <a:lstStyle/>
          <a:p>
            <a:r>
              <a:rPr lang="en-US" sz="2400" dirty="0" smtClean="0"/>
              <a:t>Click the </a:t>
            </a:r>
            <a:r>
              <a:rPr lang="en-US" sz="2400" u="sng" dirty="0" smtClean="0">
                <a:solidFill>
                  <a:srgbClr val="FF0000"/>
                </a:solidFill>
              </a:rPr>
              <a:t>“</a:t>
            </a:r>
            <a:r>
              <a:rPr lang="en-US" sz="2400" u="sng" dirty="0">
                <a:solidFill>
                  <a:srgbClr val="FF0000"/>
                </a:solidFill>
              </a:rPr>
              <a:t>Raise Hand”</a:t>
            </a:r>
            <a:r>
              <a:rPr lang="en-US" sz="2400" dirty="0">
                <a:solidFill>
                  <a:srgbClr val="FF0000"/>
                </a:solidFill>
              </a:rPr>
              <a:t> </a:t>
            </a:r>
            <a:r>
              <a:rPr lang="en-US" sz="2400" dirty="0"/>
              <a:t>icon </a:t>
            </a:r>
            <a:r>
              <a:rPr lang="en-US" sz="2400" dirty="0" smtClean="0"/>
              <a:t>    ) to ask a question. </a:t>
            </a:r>
            <a:r>
              <a:rPr lang="en-US" sz="2400" dirty="0"/>
              <a:t>Your name will be called and your phone line will be unmuted</a:t>
            </a:r>
            <a:r>
              <a:rPr lang="en-US" sz="2400" dirty="0" smtClean="0"/>
              <a:t>. </a:t>
            </a:r>
          </a:p>
          <a:p>
            <a:r>
              <a:rPr lang="en-US" sz="2400" dirty="0" smtClean="0"/>
              <a:t>Click the hand again to put your hand down.</a:t>
            </a:r>
            <a:endParaRPr lang="en-US" sz="2400" dirty="0"/>
          </a:p>
          <a:p>
            <a:endParaRPr lang="en-US" sz="2400" dirty="0" smtClean="0"/>
          </a:p>
          <a:p>
            <a:endParaRPr lang="en-US" dirty="0"/>
          </a:p>
        </p:txBody>
      </p:sp>
      <p:sp>
        <p:nvSpPr>
          <p:cNvPr id="8" name="TextBox 7"/>
          <p:cNvSpPr txBox="1"/>
          <p:nvPr/>
        </p:nvSpPr>
        <p:spPr>
          <a:xfrm>
            <a:off x="4877151" y="4077690"/>
            <a:ext cx="3610080" cy="1877437"/>
          </a:xfrm>
          <a:prstGeom prst="rect">
            <a:avLst/>
          </a:prstGeom>
          <a:noFill/>
        </p:spPr>
        <p:txBody>
          <a:bodyPr wrap="square" rtlCol="0">
            <a:spAutoFit/>
          </a:bodyPr>
          <a:lstStyle/>
          <a:p>
            <a:r>
              <a:rPr lang="en-US" sz="2400" b="0" dirty="0">
                <a:solidFill>
                  <a:schemeClr val="tx1"/>
                </a:solidFill>
              </a:rPr>
              <a:t>Submit typed questions through the </a:t>
            </a:r>
            <a:r>
              <a:rPr lang="en-US" sz="2400" b="0" u="sng" dirty="0">
                <a:solidFill>
                  <a:srgbClr val="FF0000"/>
                </a:solidFill>
              </a:rPr>
              <a:t>Q&amp;A</a:t>
            </a:r>
            <a:r>
              <a:rPr lang="en-US" sz="2400" b="0" dirty="0">
                <a:solidFill>
                  <a:schemeClr val="tx1"/>
                </a:solidFill>
              </a:rPr>
              <a:t> panel. </a:t>
            </a:r>
            <a:endParaRPr lang="en-US" sz="2400" b="0" dirty="0" smtClean="0">
              <a:solidFill>
                <a:schemeClr val="tx1"/>
              </a:solidFill>
            </a:endParaRPr>
          </a:p>
          <a:p>
            <a:endParaRPr lang="en-US" sz="2400" b="0" dirty="0" smtClean="0">
              <a:solidFill>
                <a:schemeClr val="tx1"/>
              </a:solidFill>
            </a:endParaRPr>
          </a:p>
          <a:p>
            <a:r>
              <a:rPr lang="en-US" sz="2400" b="0" dirty="0" smtClean="0">
                <a:solidFill>
                  <a:schemeClr val="tx1"/>
                </a:solidFill>
              </a:rPr>
              <a:t>Send </a:t>
            </a:r>
            <a:r>
              <a:rPr lang="en-US" sz="2400" b="0" dirty="0">
                <a:solidFill>
                  <a:schemeClr val="tx1"/>
                </a:solidFill>
              </a:rPr>
              <a:t>to </a:t>
            </a:r>
            <a:r>
              <a:rPr lang="en-US" sz="2400" b="0" u="sng" dirty="0">
                <a:solidFill>
                  <a:srgbClr val="FF0000"/>
                </a:solidFill>
              </a:rPr>
              <a:t>All Panelists. </a:t>
            </a:r>
          </a:p>
          <a:p>
            <a:endParaRPr lang="en-US" dirty="0"/>
          </a:p>
        </p:txBody>
      </p:sp>
      <p:pic>
        <p:nvPicPr>
          <p:cNvPr id="5" name="Picture 4"/>
          <p:cNvPicPr>
            <a:picLocks noChangeAspect="1"/>
          </p:cNvPicPr>
          <p:nvPr/>
        </p:nvPicPr>
        <p:blipFill>
          <a:blip r:embed="rId2"/>
          <a:stretch>
            <a:fillRect/>
          </a:stretch>
        </p:blipFill>
        <p:spPr>
          <a:xfrm>
            <a:off x="5137638" y="301511"/>
            <a:ext cx="3972671" cy="2631470"/>
          </a:xfrm>
          <a:prstGeom prst="rect">
            <a:avLst/>
          </a:prstGeom>
        </p:spPr>
      </p:pic>
      <p:pic>
        <p:nvPicPr>
          <p:cNvPr id="7" name="Picture 6"/>
          <p:cNvPicPr>
            <a:picLocks noChangeAspect="1"/>
          </p:cNvPicPr>
          <p:nvPr/>
        </p:nvPicPr>
        <p:blipFill>
          <a:blip r:embed="rId3"/>
          <a:stretch>
            <a:fillRect/>
          </a:stretch>
        </p:blipFill>
        <p:spPr>
          <a:xfrm>
            <a:off x="4134423" y="1092084"/>
            <a:ext cx="405272" cy="352979"/>
          </a:xfrm>
          <a:prstGeom prst="rect">
            <a:avLst/>
          </a:prstGeom>
        </p:spPr>
      </p:pic>
      <p:pic>
        <p:nvPicPr>
          <p:cNvPr id="10" name="Picture 9"/>
          <p:cNvPicPr>
            <a:picLocks noChangeAspect="1"/>
          </p:cNvPicPr>
          <p:nvPr/>
        </p:nvPicPr>
        <p:blipFill>
          <a:blip r:embed="rId4"/>
          <a:stretch>
            <a:fillRect/>
          </a:stretch>
        </p:blipFill>
        <p:spPr>
          <a:xfrm>
            <a:off x="339505" y="3360317"/>
            <a:ext cx="4303707" cy="2829959"/>
          </a:xfrm>
          <a:prstGeom prst="rect">
            <a:avLst/>
          </a:prstGeom>
        </p:spPr>
      </p:pic>
    </p:spTree>
    <p:extLst>
      <p:ext uri="{BB962C8B-B14F-4D97-AF65-F5344CB8AC3E}">
        <p14:creationId xmlns:p14="http://schemas.microsoft.com/office/powerpoint/2010/main" val="1117597612"/>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1632" y="2415011"/>
            <a:ext cx="8386762" cy="620712"/>
          </a:xfrm>
        </p:spPr>
        <p:txBody>
          <a:bodyPr/>
          <a:lstStyle/>
          <a:p>
            <a:r>
              <a:rPr lang="en-US" sz="4500" dirty="0" smtClean="0"/>
              <a:t>Quality Programs in IPPS</a:t>
            </a:r>
            <a:endParaRPr lang="en-US" sz="4500" dirty="0"/>
          </a:p>
        </p:txBody>
      </p:sp>
      <p:sp>
        <p:nvSpPr>
          <p:cNvPr id="4" name="Slide Number Placeholder 3"/>
          <p:cNvSpPr>
            <a:spLocks noGrp="1"/>
          </p:cNvSpPr>
          <p:nvPr>
            <p:ph type="sldNum" sz="quarter" idx="4"/>
          </p:nvPr>
        </p:nvSpPr>
        <p:spPr/>
        <p:txBody>
          <a:bodyPr/>
          <a:lstStyle/>
          <a:p>
            <a:fld id="{51AC3CF6-25CD-4E75-9FFD-C5B9E43CD78B}" type="slidenum">
              <a:rPr lang="en-US" smtClean="0"/>
              <a:pPr/>
              <a:t>34</a:t>
            </a:fld>
            <a:endParaRPr lang="en-US" dirty="0"/>
          </a:p>
        </p:txBody>
      </p:sp>
    </p:spTree>
    <p:extLst>
      <p:ext uri="{BB962C8B-B14F-4D97-AF65-F5344CB8AC3E}">
        <p14:creationId xmlns:p14="http://schemas.microsoft.com/office/powerpoint/2010/main" val="689064553"/>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025" y="288859"/>
            <a:ext cx="8386762" cy="620712"/>
          </a:xfrm>
        </p:spPr>
        <p:txBody>
          <a:bodyPr/>
          <a:lstStyle/>
          <a:p>
            <a:r>
              <a:rPr lang="en-US" dirty="0" smtClean="0"/>
              <a:t>AAMC Quality Resources </a:t>
            </a:r>
            <a:endParaRPr lang="en-US" dirty="0"/>
          </a:p>
        </p:txBody>
      </p:sp>
      <p:sp>
        <p:nvSpPr>
          <p:cNvPr id="3" name="Content Placeholder 2"/>
          <p:cNvSpPr>
            <a:spLocks noGrp="1"/>
          </p:cNvSpPr>
          <p:nvPr>
            <p:ph idx="1"/>
          </p:nvPr>
        </p:nvSpPr>
        <p:spPr>
          <a:xfrm>
            <a:off x="581025" y="1044585"/>
            <a:ext cx="4422296" cy="4767262"/>
          </a:xfrm>
        </p:spPr>
        <p:txBody>
          <a:bodyPr/>
          <a:lstStyle/>
          <a:p>
            <a:r>
              <a:rPr lang="en-US" sz="1800" b="1" u="sng" dirty="0" smtClean="0"/>
              <a:t>Individual Institution Reports</a:t>
            </a:r>
          </a:p>
          <a:p>
            <a:pPr marL="342900" indent="-342900">
              <a:buFont typeface="Arial" panose="020B0604020202020204" pitchFamily="34" charset="0"/>
              <a:buChar char="•"/>
            </a:pPr>
            <a:r>
              <a:rPr lang="en-US" sz="1800" dirty="0"/>
              <a:t>AAMC Hospital Medicare Inpatient Impact Report (</a:t>
            </a:r>
            <a:r>
              <a:rPr lang="en-US" sz="1800" dirty="0">
                <a:hlinkClick r:id="rId2"/>
              </a:rPr>
              <a:t>mbaker@aamc.org</a:t>
            </a:r>
            <a:r>
              <a:rPr lang="en-US" sz="1800" dirty="0"/>
              <a:t>)</a:t>
            </a:r>
          </a:p>
          <a:p>
            <a:pPr marL="342900" indent="-342900">
              <a:buFont typeface="Arial" panose="020B0604020202020204" pitchFamily="34" charset="0"/>
              <a:buChar char="•"/>
            </a:pPr>
            <a:r>
              <a:rPr lang="en-US" sz="1800" dirty="0"/>
              <a:t>AAMC Hospital Compare Benchmark Report (</a:t>
            </a:r>
            <a:r>
              <a:rPr lang="en-US" sz="1800" dirty="0">
                <a:hlinkClick r:id="rId3"/>
              </a:rPr>
              <a:t>swetzel@aamc.org</a:t>
            </a:r>
            <a:r>
              <a:rPr lang="en-US" sz="1800" dirty="0"/>
              <a:t>)</a:t>
            </a:r>
          </a:p>
          <a:p>
            <a:pPr marL="342900" indent="-342900">
              <a:buFont typeface="Arial" panose="020B0604020202020204" pitchFamily="34" charset="0"/>
              <a:buChar char="•"/>
            </a:pPr>
            <a:r>
              <a:rPr lang="en-US" sz="1800" dirty="0"/>
              <a:t>FY 2016 AAMC Report on Medicare Inpatient Quality Programs</a:t>
            </a:r>
            <a:endParaRPr lang="en-US" sz="1800" u="sng" dirty="0"/>
          </a:p>
          <a:p>
            <a:endParaRPr lang="en-US" sz="1800" u="sng" dirty="0" smtClean="0"/>
          </a:p>
          <a:p>
            <a:r>
              <a:rPr lang="en-US" sz="1800" b="1" u="sng" dirty="0" smtClean="0"/>
              <a:t>General Resources</a:t>
            </a:r>
          </a:p>
          <a:p>
            <a:pPr marL="342900" indent="-342900">
              <a:buFont typeface="Arial" panose="020B0604020202020204" pitchFamily="34" charset="0"/>
              <a:buChar char="•"/>
            </a:pPr>
            <a:r>
              <a:rPr lang="en-US" sz="1800" dirty="0" smtClean="0"/>
              <a:t>AAMC IPPS &amp; OPPS Regulatory Page - Contains previous IPPS webinars and comment letters (</a:t>
            </a:r>
            <a:r>
              <a:rPr lang="en-US" sz="1800" dirty="0" smtClean="0">
                <a:hlinkClick r:id="rId4"/>
              </a:rPr>
              <a:t>www.AAMC.org/hospitalpaymentandquality</a:t>
            </a:r>
            <a:r>
              <a:rPr lang="en-US" sz="1800" dirty="0" smtClean="0"/>
              <a:t>) </a:t>
            </a:r>
          </a:p>
          <a:p>
            <a:pPr marL="342900" indent="-342900">
              <a:buFont typeface="Arial" panose="020B0604020202020204" pitchFamily="34" charset="0"/>
              <a:buChar char="•"/>
            </a:pPr>
            <a:r>
              <a:rPr lang="en-US" sz="1800" dirty="0" smtClean="0"/>
              <a:t>AAMC Quality Spreadsheet – Will be updated May 20 (</a:t>
            </a:r>
            <a:r>
              <a:rPr lang="en-US" sz="1800" dirty="0" smtClean="0">
                <a:hlinkClick r:id="rId5"/>
              </a:rPr>
              <a:t>https://www.aamc.org/download/412838/data/aamcqualitymeasuresspreadsheet.xlsx</a:t>
            </a:r>
            <a:r>
              <a:rPr lang="en-US" sz="1800" dirty="0" smtClean="0"/>
              <a:t>)</a:t>
            </a:r>
          </a:p>
        </p:txBody>
      </p:sp>
      <p:sp>
        <p:nvSpPr>
          <p:cNvPr id="4" name="Slide Number Placeholder 3"/>
          <p:cNvSpPr>
            <a:spLocks noGrp="1"/>
          </p:cNvSpPr>
          <p:nvPr>
            <p:ph type="sldNum" sz="quarter" idx="4"/>
          </p:nvPr>
        </p:nvSpPr>
        <p:spPr/>
        <p:txBody>
          <a:bodyPr/>
          <a:lstStyle/>
          <a:p>
            <a:fld id="{51AC3CF6-25CD-4E75-9FFD-C5B9E43CD78B}" type="slidenum">
              <a:rPr lang="en-US" smtClean="0"/>
              <a:pPr/>
              <a:t>35</a:t>
            </a:fld>
            <a:endParaRPr lang="en-US" dirty="0"/>
          </a:p>
        </p:txBody>
      </p:sp>
      <p:pic>
        <p:nvPicPr>
          <p:cNvPr id="5" name="Picture 4"/>
          <p:cNvPicPr>
            <a:picLocks noChangeAspect="1"/>
          </p:cNvPicPr>
          <p:nvPr/>
        </p:nvPicPr>
        <p:blipFill>
          <a:blip r:embed="rId6"/>
          <a:stretch>
            <a:fillRect/>
          </a:stretch>
        </p:blipFill>
        <p:spPr>
          <a:xfrm>
            <a:off x="5159518" y="1044585"/>
            <a:ext cx="3889592" cy="2908930"/>
          </a:xfrm>
          <a:prstGeom prst="rect">
            <a:avLst/>
          </a:prstGeom>
        </p:spPr>
      </p:pic>
    </p:spTree>
    <p:extLst>
      <p:ext uri="{BB962C8B-B14F-4D97-AF65-F5344CB8AC3E}">
        <p14:creationId xmlns:p14="http://schemas.microsoft.com/office/powerpoint/2010/main" val="1627524420"/>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9913" y="330878"/>
            <a:ext cx="8386762" cy="620712"/>
          </a:xfrm>
        </p:spPr>
        <p:txBody>
          <a:bodyPr/>
          <a:lstStyle/>
          <a:p>
            <a:r>
              <a:rPr lang="en-US" dirty="0" smtClean="0"/>
              <a:t>Quality Summary- FY 2017</a:t>
            </a:r>
            <a:endParaRPr lang="en-US" dirty="0"/>
          </a:p>
        </p:txBody>
      </p:sp>
      <p:sp>
        <p:nvSpPr>
          <p:cNvPr id="4" name="Slide Number Placeholder 3"/>
          <p:cNvSpPr>
            <a:spLocks noGrp="1"/>
          </p:cNvSpPr>
          <p:nvPr>
            <p:ph type="sldNum" sz="quarter" idx="4"/>
          </p:nvPr>
        </p:nvSpPr>
        <p:spPr>
          <a:xfrm>
            <a:off x="-2030" y="6456829"/>
            <a:ext cx="2133600" cy="365125"/>
          </a:xfrm>
        </p:spPr>
        <p:txBody>
          <a:bodyPr/>
          <a:lstStyle/>
          <a:p>
            <a:fld id="{51AC3CF6-25CD-4E75-9FFD-C5B9E43CD78B}" type="slidenum">
              <a:rPr lang="en-US" smtClean="0"/>
              <a:pPr/>
              <a:t>36</a:t>
            </a:fld>
            <a:endParaRPr lang="en-US" dirty="0"/>
          </a:p>
        </p:txBody>
      </p:sp>
      <p:sp>
        <p:nvSpPr>
          <p:cNvPr id="11" name="Rectangle 10"/>
          <p:cNvSpPr/>
          <p:nvPr/>
        </p:nvSpPr>
        <p:spPr bwMode="auto">
          <a:xfrm>
            <a:off x="3686190" y="1802720"/>
            <a:ext cx="1625052" cy="1123938"/>
          </a:xfrm>
          <a:prstGeom prst="rect">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bg1"/>
                </a:solidFill>
                <a:effectLst/>
                <a:latin typeface="Arial" charset="0"/>
              </a:rPr>
              <a:t>IQR</a:t>
            </a:r>
          </a:p>
          <a:p>
            <a:pPr marL="0" marR="0" indent="0" algn="ctr" defTabSz="914400" rtl="0" eaLnBrk="0" fontAlgn="base" latinLnBrk="0" hangingPunct="0">
              <a:lnSpc>
                <a:spcPct val="100000"/>
              </a:lnSpc>
              <a:spcBef>
                <a:spcPct val="0"/>
              </a:spcBef>
              <a:spcAft>
                <a:spcPct val="0"/>
              </a:spcAft>
              <a:buClrTx/>
              <a:buSzTx/>
              <a:buFontTx/>
              <a:buNone/>
              <a:tabLst/>
            </a:pPr>
            <a:r>
              <a:rPr lang="en-US" sz="1100" dirty="0" smtClean="0">
                <a:solidFill>
                  <a:schemeClr val="bg1"/>
                </a:solidFill>
              </a:rPr>
              <a:t>25% reduction of market basket update for not reporting </a:t>
            </a:r>
          </a:p>
        </p:txBody>
      </p:sp>
      <p:sp>
        <p:nvSpPr>
          <p:cNvPr id="12" name="Rectangle 11"/>
          <p:cNvSpPr/>
          <p:nvPr/>
        </p:nvSpPr>
        <p:spPr bwMode="auto">
          <a:xfrm>
            <a:off x="3506562" y="4228521"/>
            <a:ext cx="1984309" cy="1077531"/>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smtClean="0">
                <a:solidFill>
                  <a:schemeClr val="bg1"/>
                </a:solidFill>
              </a:rPr>
              <a:t>Readmissions</a:t>
            </a:r>
          </a:p>
          <a:p>
            <a:pPr algn="ctr"/>
            <a:r>
              <a:rPr lang="en-US" sz="1200" dirty="0" smtClean="0">
                <a:solidFill>
                  <a:schemeClr val="bg1"/>
                </a:solidFill>
              </a:rPr>
              <a:t>3.0% of base DRG</a:t>
            </a:r>
          </a:p>
        </p:txBody>
      </p:sp>
      <p:sp>
        <p:nvSpPr>
          <p:cNvPr id="13" name="Rectangle 12"/>
          <p:cNvSpPr/>
          <p:nvPr/>
        </p:nvSpPr>
        <p:spPr bwMode="auto">
          <a:xfrm>
            <a:off x="763744" y="4228521"/>
            <a:ext cx="2326438" cy="1077532"/>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smtClean="0">
                <a:solidFill>
                  <a:schemeClr val="accent4"/>
                </a:solidFill>
              </a:rPr>
              <a:t>VBP </a:t>
            </a:r>
          </a:p>
          <a:p>
            <a:pPr marL="0" marR="0" indent="0" algn="ctr" defTabSz="914400" rtl="0" eaLnBrk="0" fontAlgn="base" latinLnBrk="0" hangingPunct="0">
              <a:lnSpc>
                <a:spcPct val="100000"/>
              </a:lnSpc>
              <a:spcBef>
                <a:spcPct val="0"/>
              </a:spcBef>
              <a:spcAft>
                <a:spcPct val="0"/>
              </a:spcAft>
              <a:buClrTx/>
              <a:buSzTx/>
              <a:buFontTx/>
              <a:buNone/>
              <a:tabLst/>
            </a:pPr>
            <a:r>
              <a:rPr lang="en-US" sz="1200" dirty="0" smtClean="0">
                <a:solidFill>
                  <a:schemeClr val="accent4"/>
                </a:solidFill>
              </a:rPr>
              <a:t>2.0% of base DRG</a:t>
            </a:r>
          </a:p>
        </p:txBody>
      </p:sp>
      <p:sp>
        <p:nvSpPr>
          <p:cNvPr id="14" name="Rectangle 13"/>
          <p:cNvSpPr/>
          <p:nvPr/>
        </p:nvSpPr>
        <p:spPr bwMode="auto">
          <a:xfrm>
            <a:off x="5962254" y="4228521"/>
            <a:ext cx="2081147" cy="1077532"/>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noAutofit/>
          </a:bodyPr>
          <a:lstStyle/>
          <a:p>
            <a:pPr algn="ctr"/>
            <a:r>
              <a:rPr lang="en-US" dirty="0">
                <a:latin typeface="+mn-lt"/>
              </a:rPr>
              <a:t>HAC </a:t>
            </a:r>
            <a:br>
              <a:rPr lang="en-US" dirty="0">
                <a:latin typeface="+mn-lt"/>
              </a:rPr>
            </a:br>
            <a:r>
              <a:rPr lang="en-US" sz="1200" dirty="0" smtClean="0">
                <a:latin typeface="+mn-lt"/>
              </a:rPr>
              <a:t>1.0% </a:t>
            </a:r>
            <a:r>
              <a:rPr lang="en-US" sz="1200" dirty="0">
                <a:latin typeface="+mn-lt"/>
              </a:rPr>
              <a:t>of total payment</a:t>
            </a:r>
          </a:p>
          <a:p>
            <a:pPr algn="ctr"/>
            <a:endParaRPr lang="en-US" sz="1200" dirty="0">
              <a:latin typeface="+mn-lt"/>
            </a:endParaRPr>
          </a:p>
        </p:txBody>
      </p:sp>
      <p:sp>
        <p:nvSpPr>
          <p:cNvPr id="33" name="TextBox 32"/>
          <p:cNvSpPr txBox="1"/>
          <p:nvPr/>
        </p:nvSpPr>
        <p:spPr>
          <a:xfrm>
            <a:off x="3419475" y="5433721"/>
            <a:ext cx="2138844" cy="938719"/>
          </a:xfrm>
          <a:prstGeom prst="rect">
            <a:avLst/>
          </a:prstGeom>
          <a:noFill/>
        </p:spPr>
        <p:txBody>
          <a:bodyPr wrap="square" rtlCol="0">
            <a:spAutoFit/>
          </a:bodyPr>
          <a:lstStyle/>
          <a:p>
            <a:pPr marL="171450" indent="-171450">
              <a:buFont typeface="Arial" panose="020B0604020202020204" pitchFamily="34" charset="0"/>
              <a:buChar char="•"/>
            </a:pPr>
            <a:r>
              <a:rPr lang="en-US" sz="1100" dirty="0" smtClean="0">
                <a:solidFill>
                  <a:schemeClr val="tx1"/>
                </a:solidFill>
              </a:rPr>
              <a:t>Penalties for excess readmissions</a:t>
            </a:r>
          </a:p>
          <a:p>
            <a:pPr marL="171450" indent="-171450">
              <a:buFont typeface="Arial" panose="020B0604020202020204" pitchFamily="34" charset="0"/>
              <a:buChar char="•"/>
            </a:pPr>
            <a:r>
              <a:rPr lang="en-US" sz="1100" dirty="0" smtClean="0">
                <a:solidFill>
                  <a:schemeClr val="tx1"/>
                </a:solidFill>
              </a:rPr>
              <a:t>No credit for improvement</a:t>
            </a:r>
          </a:p>
          <a:p>
            <a:pPr marL="171450" indent="-171450">
              <a:buFont typeface="Arial" panose="020B0604020202020204" pitchFamily="34" charset="0"/>
              <a:buChar char="•"/>
            </a:pPr>
            <a:r>
              <a:rPr lang="en-US" sz="1100" dirty="0" smtClean="0">
                <a:solidFill>
                  <a:schemeClr val="tx1"/>
                </a:solidFill>
              </a:rPr>
              <a:t>Up to 3% of base DRG at risk</a:t>
            </a:r>
          </a:p>
        </p:txBody>
      </p:sp>
      <p:sp>
        <p:nvSpPr>
          <p:cNvPr id="36" name="TextBox 35"/>
          <p:cNvSpPr txBox="1"/>
          <p:nvPr/>
        </p:nvSpPr>
        <p:spPr>
          <a:xfrm>
            <a:off x="5962253" y="5433721"/>
            <a:ext cx="2081147" cy="1446550"/>
          </a:xfrm>
          <a:prstGeom prst="rect">
            <a:avLst/>
          </a:prstGeom>
          <a:noFill/>
        </p:spPr>
        <p:txBody>
          <a:bodyPr wrap="square" rtlCol="0">
            <a:spAutoFit/>
          </a:bodyPr>
          <a:lstStyle/>
          <a:p>
            <a:pPr marL="171450" indent="-171450">
              <a:buFont typeface="Arial" panose="020B0604020202020204" pitchFamily="34" charset="0"/>
              <a:buChar char="•"/>
            </a:pPr>
            <a:r>
              <a:rPr lang="en-US" sz="1100" dirty="0" smtClean="0">
                <a:solidFill>
                  <a:schemeClr val="tx1"/>
                </a:solidFill>
              </a:rPr>
              <a:t>Automatic penalty for one quarter of hospitals deemed as having “worst” performance.</a:t>
            </a:r>
          </a:p>
          <a:p>
            <a:pPr marL="171450" indent="-171450">
              <a:buFont typeface="Arial" panose="020B0604020202020204" pitchFamily="34" charset="0"/>
              <a:buChar char="•"/>
            </a:pPr>
            <a:r>
              <a:rPr lang="en-US" sz="1100" dirty="0" smtClean="0">
                <a:solidFill>
                  <a:schemeClr val="tx1"/>
                </a:solidFill>
              </a:rPr>
              <a:t>No credit for improvement</a:t>
            </a:r>
          </a:p>
          <a:p>
            <a:pPr marL="171450" indent="-171450">
              <a:buFont typeface="Arial" panose="020B0604020202020204" pitchFamily="34" charset="0"/>
              <a:buChar char="•"/>
            </a:pPr>
            <a:r>
              <a:rPr lang="en-US" sz="1100" dirty="0" smtClean="0">
                <a:solidFill>
                  <a:schemeClr val="tx1"/>
                </a:solidFill>
              </a:rPr>
              <a:t>HAC measures are in VBP  too</a:t>
            </a:r>
            <a:endParaRPr lang="en-US" sz="1100" dirty="0">
              <a:solidFill>
                <a:schemeClr val="tx1"/>
              </a:solidFill>
            </a:endParaRPr>
          </a:p>
        </p:txBody>
      </p:sp>
      <p:sp>
        <p:nvSpPr>
          <p:cNvPr id="37" name="TextBox 36"/>
          <p:cNvSpPr txBox="1"/>
          <p:nvPr/>
        </p:nvSpPr>
        <p:spPr>
          <a:xfrm>
            <a:off x="742950" y="5433721"/>
            <a:ext cx="2347232" cy="1446550"/>
          </a:xfrm>
          <a:prstGeom prst="rect">
            <a:avLst/>
          </a:prstGeom>
          <a:noFill/>
        </p:spPr>
        <p:txBody>
          <a:bodyPr wrap="square" rtlCol="0">
            <a:spAutoFit/>
          </a:bodyPr>
          <a:lstStyle/>
          <a:p>
            <a:pPr marL="171450" indent="-171450">
              <a:buFont typeface="Arial" panose="020B0604020202020204" pitchFamily="34" charset="0"/>
              <a:buChar char="•"/>
            </a:pPr>
            <a:r>
              <a:rPr lang="en-US" sz="1100" dirty="0" smtClean="0">
                <a:solidFill>
                  <a:schemeClr val="tx1"/>
                </a:solidFill>
              </a:rPr>
              <a:t>Rewards for good performance/penalties for poor performance</a:t>
            </a:r>
          </a:p>
          <a:p>
            <a:pPr marL="171450" indent="-171450">
              <a:buFont typeface="Arial" panose="020B0604020202020204" pitchFamily="34" charset="0"/>
              <a:buChar char="•"/>
            </a:pPr>
            <a:r>
              <a:rPr lang="en-US" sz="1100" dirty="0">
                <a:solidFill>
                  <a:schemeClr val="tx1"/>
                </a:solidFill>
              </a:rPr>
              <a:t>C</a:t>
            </a:r>
            <a:r>
              <a:rPr lang="en-US" sz="1100" dirty="0" smtClean="0">
                <a:solidFill>
                  <a:schemeClr val="tx1"/>
                </a:solidFill>
              </a:rPr>
              <a:t>redit for improvement</a:t>
            </a:r>
          </a:p>
          <a:p>
            <a:pPr marL="171450" indent="-171450">
              <a:buFont typeface="Arial" panose="020B0604020202020204" pitchFamily="34" charset="0"/>
              <a:buChar char="•"/>
            </a:pPr>
            <a:r>
              <a:rPr lang="en-US" sz="1100" dirty="0" smtClean="0">
                <a:solidFill>
                  <a:schemeClr val="tx1"/>
                </a:solidFill>
              </a:rPr>
              <a:t>Readmission measures cannot be in VBP; HAC measures eligible for VBP</a:t>
            </a:r>
            <a:br>
              <a:rPr lang="en-US" sz="1100" dirty="0" smtClean="0">
                <a:solidFill>
                  <a:schemeClr val="tx1"/>
                </a:solidFill>
              </a:rPr>
            </a:br>
            <a:endParaRPr lang="en-US" sz="1100" dirty="0" smtClean="0">
              <a:solidFill>
                <a:schemeClr val="tx1"/>
              </a:solidFill>
            </a:endParaRPr>
          </a:p>
        </p:txBody>
      </p:sp>
      <p:sp>
        <p:nvSpPr>
          <p:cNvPr id="38" name="Rectangle 37"/>
          <p:cNvSpPr/>
          <p:nvPr/>
        </p:nvSpPr>
        <p:spPr bwMode="auto">
          <a:xfrm>
            <a:off x="1146428" y="1973463"/>
            <a:ext cx="1540275" cy="1008557"/>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rPr>
              <a:t>Hospital Compare</a:t>
            </a:r>
            <a:endParaRPr kumimoji="0" lang="en-US" sz="1100" b="1" i="0" u="none" strike="noStrike" cap="none" normalizeH="0" baseline="0" dirty="0" smtClean="0">
              <a:ln>
                <a:noFill/>
              </a:ln>
              <a:solidFill>
                <a:schemeClr val="tx1"/>
              </a:solidFill>
              <a:effectLst/>
            </a:endParaRPr>
          </a:p>
        </p:txBody>
      </p:sp>
      <p:cxnSp>
        <p:nvCxnSpPr>
          <p:cNvPr id="41" name="Straight Arrow Connector 40"/>
          <p:cNvCxnSpPr>
            <a:stCxn id="38" idx="2"/>
            <a:endCxn id="13" idx="0"/>
          </p:cNvCxnSpPr>
          <p:nvPr/>
        </p:nvCxnSpPr>
        <p:spPr bwMode="auto">
          <a:xfrm>
            <a:off x="1916566" y="2982020"/>
            <a:ext cx="10397" cy="1246501"/>
          </a:xfrm>
          <a:prstGeom prst="straightConnector1">
            <a:avLst/>
          </a:prstGeom>
          <a:noFill/>
          <a:ln w="22225" cap="flat" cmpd="sng" algn="ctr">
            <a:solidFill>
              <a:schemeClr val="tx1"/>
            </a:solidFill>
            <a:prstDash val="solid"/>
            <a:round/>
            <a:headEnd type="none" w="med" len="med"/>
            <a:tailEnd type="triangle"/>
          </a:ln>
          <a:effectLst/>
        </p:spPr>
      </p:cxnSp>
      <p:sp>
        <p:nvSpPr>
          <p:cNvPr id="45" name="TextBox 44"/>
          <p:cNvSpPr txBox="1"/>
          <p:nvPr/>
        </p:nvSpPr>
        <p:spPr>
          <a:xfrm>
            <a:off x="450899" y="3135911"/>
            <a:ext cx="1476064" cy="93871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100" dirty="0" smtClean="0">
                <a:solidFill>
                  <a:schemeClr val="tx1"/>
                </a:solidFill>
              </a:rPr>
              <a:t>Measures must be publicly reported at least 1 year before being including in VBP </a:t>
            </a:r>
          </a:p>
        </p:txBody>
      </p:sp>
      <p:cxnSp>
        <p:nvCxnSpPr>
          <p:cNvPr id="8" name="Straight Arrow Connector 7"/>
          <p:cNvCxnSpPr>
            <a:stCxn id="11" idx="1"/>
            <a:endCxn id="38" idx="3"/>
          </p:cNvCxnSpPr>
          <p:nvPr/>
        </p:nvCxnSpPr>
        <p:spPr bwMode="auto">
          <a:xfrm flipH="1">
            <a:off x="2686703" y="2364689"/>
            <a:ext cx="999487" cy="113053"/>
          </a:xfrm>
          <a:prstGeom prst="straightConnector1">
            <a:avLst/>
          </a:prstGeom>
          <a:noFill/>
          <a:ln w="22225" cap="flat" cmpd="sng" algn="ctr">
            <a:solidFill>
              <a:schemeClr val="tx1"/>
            </a:solidFill>
            <a:prstDash val="solid"/>
            <a:round/>
            <a:headEnd type="none" w="med" len="med"/>
            <a:tailEnd type="triangle"/>
          </a:ln>
          <a:effectLst/>
        </p:spPr>
      </p:cxnSp>
      <p:sp>
        <p:nvSpPr>
          <p:cNvPr id="26" name="TextBox 25"/>
          <p:cNvSpPr txBox="1"/>
          <p:nvPr/>
        </p:nvSpPr>
        <p:spPr>
          <a:xfrm>
            <a:off x="1876425" y="1172161"/>
            <a:ext cx="5153025" cy="400110"/>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dirty="0" smtClean="0">
                <a:solidFill>
                  <a:schemeClr val="tx1"/>
                </a:solidFill>
              </a:rPr>
              <a:t>6.0% at risk in FY 2017 for performance</a:t>
            </a:r>
          </a:p>
        </p:txBody>
      </p:sp>
      <p:sp>
        <p:nvSpPr>
          <p:cNvPr id="17" name="Rectangle 16"/>
          <p:cNvSpPr/>
          <p:nvPr/>
        </p:nvSpPr>
        <p:spPr bwMode="auto">
          <a:xfrm>
            <a:off x="6418348" y="1858082"/>
            <a:ext cx="1764118" cy="1123938"/>
          </a:xfrm>
          <a:prstGeom prst="rect">
            <a:avLst/>
          </a:prstGeom>
          <a:solidFill>
            <a:srgbClr val="00B050"/>
          </a:solidFill>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smtClean="0">
                <a:solidFill>
                  <a:schemeClr val="bg1"/>
                </a:solidFill>
                <a:latin typeface="Arial" charset="0"/>
              </a:rPr>
              <a:t>EHR Incentive Program</a:t>
            </a:r>
          </a:p>
          <a:p>
            <a:pPr marL="0" marR="0" indent="0" algn="ctr" defTabSz="914400" rtl="0" eaLnBrk="0" fontAlgn="base" latinLnBrk="0" hangingPunct="0">
              <a:lnSpc>
                <a:spcPct val="100000"/>
              </a:lnSpc>
              <a:spcBef>
                <a:spcPct val="0"/>
              </a:spcBef>
              <a:spcAft>
                <a:spcPct val="0"/>
              </a:spcAft>
              <a:buClrTx/>
              <a:buSzTx/>
              <a:buFontTx/>
              <a:buNone/>
              <a:tabLst/>
            </a:pPr>
            <a:r>
              <a:rPr lang="en-US" sz="1100" dirty="0" smtClean="0">
                <a:solidFill>
                  <a:schemeClr val="bg1"/>
                </a:solidFill>
                <a:latin typeface="Arial" charset="0"/>
              </a:rPr>
              <a:t>2.1% reduction for not-reporting</a:t>
            </a:r>
          </a:p>
        </p:txBody>
      </p:sp>
      <p:cxnSp>
        <p:nvCxnSpPr>
          <p:cNvPr id="5" name="Straight Connector 4"/>
          <p:cNvCxnSpPr/>
          <p:nvPr/>
        </p:nvCxnSpPr>
        <p:spPr bwMode="auto">
          <a:xfrm>
            <a:off x="5381625" y="2364689"/>
            <a:ext cx="1036723" cy="0"/>
          </a:xfrm>
          <a:prstGeom prst="line">
            <a:avLst/>
          </a:prstGeom>
          <a:noFill/>
          <a:ln w="22225" cap="flat" cmpd="sng" algn="ctr">
            <a:solidFill>
              <a:schemeClr val="tx1"/>
            </a:solidFill>
            <a:prstDash val="sysDash"/>
            <a:round/>
            <a:headEnd type="none" w="med" len="med"/>
            <a:tailEnd type="none" w="med" len="med"/>
          </a:ln>
          <a:effectLst/>
        </p:spPr>
      </p:cxnSp>
      <p:sp>
        <p:nvSpPr>
          <p:cNvPr id="21" name="TextBox 20"/>
          <p:cNvSpPr txBox="1"/>
          <p:nvPr/>
        </p:nvSpPr>
        <p:spPr>
          <a:xfrm>
            <a:off x="5409803" y="2067286"/>
            <a:ext cx="1104900" cy="261610"/>
          </a:xfrm>
          <a:prstGeom prst="rect">
            <a:avLst/>
          </a:prstGeom>
          <a:noFill/>
        </p:spPr>
        <p:txBody>
          <a:bodyPr wrap="square" rtlCol="0">
            <a:spAutoFit/>
          </a:bodyPr>
          <a:lstStyle/>
          <a:p>
            <a:r>
              <a:rPr lang="en-US" sz="1100" dirty="0" smtClean="0">
                <a:solidFill>
                  <a:schemeClr val="tx1"/>
                </a:solidFill>
              </a:rPr>
              <a:t>E-measures</a:t>
            </a:r>
            <a:endParaRPr lang="en-US" sz="1100" dirty="0">
              <a:solidFill>
                <a:schemeClr val="tx1"/>
              </a:solidFill>
            </a:endParaRPr>
          </a:p>
        </p:txBody>
      </p:sp>
    </p:spTree>
    <p:extLst>
      <p:ext uri="{BB962C8B-B14F-4D97-AF65-F5344CB8AC3E}">
        <p14:creationId xmlns:p14="http://schemas.microsoft.com/office/powerpoint/2010/main" val="3619446616"/>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9913" y="355369"/>
            <a:ext cx="8386762" cy="620712"/>
          </a:xfrm>
        </p:spPr>
        <p:txBody>
          <a:bodyPr/>
          <a:lstStyle/>
          <a:p>
            <a:r>
              <a:rPr lang="en-US" sz="2800" dirty="0"/>
              <a:t>FY </a:t>
            </a:r>
            <a:r>
              <a:rPr lang="en-US" sz="2800" dirty="0" smtClean="0"/>
              <a:t>2017 </a:t>
            </a:r>
            <a:r>
              <a:rPr lang="en-US" sz="2800" dirty="0"/>
              <a:t>IPPS </a:t>
            </a:r>
            <a:r>
              <a:rPr lang="en-US" sz="2800" dirty="0" smtClean="0"/>
              <a:t>Proposed Rule Key Takeaways</a:t>
            </a:r>
            <a:endParaRPr lang="en-US" sz="2800" dirty="0"/>
          </a:p>
        </p:txBody>
      </p:sp>
      <p:sp>
        <p:nvSpPr>
          <p:cNvPr id="3" name="Content Placeholder 2"/>
          <p:cNvSpPr>
            <a:spLocks noGrp="1"/>
          </p:cNvSpPr>
          <p:nvPr>
            <p:ph idx="1"/>
          </p:nvPr>
        </p:nvSpPr>
        <p:spPr>
          <a:xfrm>
            <a:off x="569914" y="1088794"/>
            <a:ext cx="8149084" cy="5208975"/>
          </a:xfrm>
        </p:spPr>
        <p:txBody>
          <a:bodyPr/>
          <a:lstStyle/>
          <a:p>
            <a:pPr marL="114300" lvl="1" indent="0">
              <a:lnSpc>
                <a:spcPct val="100000"/>
              </a:lnSpc>
              <a:spcBef>
                <a:spcPts val="0"/>
              </a:spcBef>
              <a:buNone/>
            </a:pPr>
            <a:r>
              <a:rPr lang="en-US" sz="1400" b="1" dirty="0"/>
              <a:t>Hospital Acquired Condition Reduction Program </a:t>
            </a:r>
          </a:p>
          <a:p>
            <a:pPr lvl="2">
              <a:lnSpc>
                <a:spcPct val="100000"/>
              </a:lnSpc>
              <a:spcBef>
                <a:spcPts val="0"/>
              </a:spcBef>
              <a:buFont typeface="Arial" pitchFamily="34" charset="0"/>
              <a:buChar char="•"/>
            </a:pPr>
            <a:r>
              <a:rPr lang="en-US" sz="1400" dirty="0"/>
              <a:t>No new measures proposed </a:t>
            </a:r>
            <a:endParaRPr lang="en-US" sz="1400" dirty="0" smtClean="0"/>
          </a:p>
          <a:p>
            <a:pPr lvl="2">
              <a:lnSpc>
                <a:spcPct val="100000"/>
              </a:lnSpc>
              <a:spcBef>
                <a:spcPts val="0"/>
              </a:spcBef>
              <a:buFont typeface="Arial" pitchFamily="34" charset="0"/>
              <a:buChar char="•"/>
            </a:pPr>
            <a:r>
              <a:rPr lang="en-US" sz="1400" dirty="0" smtClean="0"/>
              <a:t>New scoring methodology proposed</a:t>
            </a:r>
          </a:p>
          <a:p>
            <a:pPr lvl="2">
              <a:lnSpc>
                <a:spcPct val="100000"/>
              </a:lnSpc>
              <a:spcBef>
                <a:spcPts val="0"/>
              </a:spcBef>
              <a:buFont typeface="Arial" pitchFamily="34" charset="0"/>
              <a:buChar char="•"/>
            </a:pPr>
            <a:r>
              <a:rPr lang="en-US" sz="1400" dirty="0" smtClean="0"/>
              <a:t>Changes to Domain 1 proposed: new reporting requirements, performance periods, and revised patient safety composite (PSI-90)</a:t>
            </a:r>
          </a:p>
          <a:p>
            <a:pPr marL="512763" lvl="2" indent="0">
              <a:lnSpc>
                <a:spcPct val="100000"/>
              </a:lnSpc>
              <a:spcBef>
                <a:spcPts val="0"/>
              </a:spcBef>
              <a:buNone/>
            </a:pPr>
            <a:endParaRPr lang="en-US" sz="1400" b="1" dirty="0" smtClean="0"/>
          </a:p>
          <a:p>
            <a:pPr marL="114300" lvl="1" indent="0">
              <a:lnSpc>
                <a:spcPct val="100000"/>
              </a:lnSpc>
              <a:spcBef>
                <a:spcPts val="0"/>
              </a:spcBef>
              <a:buNone/>
            </a:pPr>
            <a:r>
              <a:rPr lang="en-US" sz="1400" b="1" dirty="0" smtClean="0"/>
              <a:t>Value </a:t>
            </a:r>
            <a:r>
              <a:rPr lang="en-US" sz="1400" b="1" dirty="0"/>
              <a:t>Based Purchasing </a:t>
            </a:r>
            <a:r>
              <a:rPr lang="en-US" sz="1400" b="1" dirty="0" smtClean="0"/>
              <a:t>Program</a:t>
            </a:r>
            <a:endParaRPr lang="en-US" sz="1400" b="1" dirty="0"/>
          </a:p>
          <a:p>
            <a:pPr lvl="2">
              <a:lnSpc>
                <a:spcPct val="100000"/>
              </a:lnSpc>
              <a:spcBef>
                <a:spcPts val="0"/>
              </a:spcBef>
              <a:buFont typeface="Arial" pitchFamily="34" charset="0"/>
              <a:buChar char="•"/>
            </a:pPr>
            <a:r>
              <a:rPr lang="en-US" sz="1400" dirty="0"/>
              <a:t>N</a:t>
            </a:r>
            <a:r>
              <a:rPr lang="en-US" sz="1400" dirty="0" smtClean="0"/>
              <a:t>ew measures proposed: episode-of-care payments for AMI and HF; PN mortality following CABG; expansion in denominator for current PN mortality measure</a:t>
            </a:r>
          </a:p>
          <a:p>
            <a:pPr lvl="2">
              <a:lnSpc>
                <a:spcPct val="100000"/>
              </a:lnSpc>
              <a:spcBef>
                <a:spcPts val="0"/>
              </a:spcBef>
              <a:buFont typeface="Arial" pitchFamily="34" charset="0"/>
              <a:buChar char="•"/>
            </a:pPr>
            <a:r>
              <a:rPr lang="en-US" sz="1400" dirty="0"/>
              <a:t>C</a:t>
            </a:r>
            <a:r>
              <a:rPr lang="en-US" sz="1400" dirty="0" smtClean="0"/>
              <a:t>hange in performance period for PSI-90 Proposed</a:t>
            </a:r>
          </a:p>
          <a:p>
            <a:pPr lvl="2">
              <a:lnSpc>
                <a:spcPct val="100000"/>
              </a:lnSpc>
              <a:spcBef>
                <a:spcPts val="0"/>
              </a:spcBef>
              <a:buFont typeface="Arial" pitchFamily="34" charset="0"/>
              <a:buChar char="•"/>
            </a:pPr>
            <a:r>
              <a:rPr lang="en-US" sz="1400" dirty="0" smtClean="0"/>
              <a:t>Expansion of CLABSI and CAUTI measures to include infections in both ICU and select wards</a:t>
            </a:r>
            <a:endParaRPr lang="en-US" sz="1400" b="1" dirty="0"/>
          </a:p>
          <a:p>
            <a:pPr marL="114300" lvl="1" indent="0">
              <a:lnSpc>
                <a:spcPct val="100000"/>
              </a:lnSpc>
              <a:spcBef>
                <a:spcPts val="0"/>
              </a:spcBef>
              <a:buNone/>
            </a:pPr>
            <a:endParaRPr lang="en-US" sz="1400" b="1" dirty="0" smtClean="0"/>
          </a:p>
          <a:p>
            <a:pPr marL="114300" lvl="1" indent="0">
              <a:lnSpc>
                <a:spcPct val="100000"/>
              </a:lnSpc>
              <a:spcBef>
                <a:spcPts val="0"/>
              </a:spcBef>
              <a:buNone/>
            </a:pPr>
            <a:r>
              <a:rPr lang="en-US" sz="1400" b="1" dirty="0" smtClean="0"/>
              <a:t>Readmissions </a:t>
            </a:r>
            <a:r>
              <a:rPr lang="en-US" sz="1400" b="1" dirty="0"/>
              <a:t>Reduction Program</a:t>
            </a:r>
          </a:p>
          <a:p>
            <a:pPr lvl="2">
              <a:lnSpc>
                <a:spcPct val="100000"/>
              </a:lnSpc>
              <a:spcBef>
                <a:spcPts val="0"/>
              </a:spcBef>
              <a:buFont typeface="Arial" pitchFamily="34" charset="0"/>
              <a:buChar char="•"/>
            </a:pPr>
            <a:r>
              <a:rPr lang="en-US" sz="1400" dirty="0" smtClean="0"/>
              <a:t>No new measures proposed</a:t>
            </a:r>
          </a:p>
          <a:p>
            <a:pPr lvl="2">
              <a:lnSpc>
                <a:spcPct val="100000"/>
              </a:lnSpc>
              <a:spcBef>
                <a:spcPts val="0"/>
              </a:spcBef>
              <a:buFont typeface="Arial" pitchFamily="34" charset="0"/>
              <a:buChar char="•"/>
            </a:pPr>
            <a:r>
              <a:rPr lang="en-US" sz="1400" dirty="0" smtClean="0"/>
              <a:t>Inclusion of detailed CABG methodology (measure previously finalized for FY 2017)</a:t>
            </a:r>
          </a:p>
          <a:p>
            <a:pPr lvl="2">
              <a:lnSpc>
                <a:spcPct val="100000"/>
              </a:lnSpc>
              <a:spcBef>
                <a:spcPts val="0"/>
              </a:spcBef>
              <a:buFont typeface="Arial" pitchFamily="34" charset="0"/>
              <a:buChar char="•"/>
            </a:pPr>
            <a:r>
              <a:rPr lang="en-US" sz="1400" dirty="0" smtClean="0"/>
              <a:t>Clarification on public posting of readmissions data</a:t>
            </a:r>
          </a:p>
          <a:p>
            <a:pPr marL="512763" lvl="2" indent="0">
              <a:lnSpc>
                <a:spcPct val="100000"/>
              </a:lnSpc>
              <a:spcBef>
                <a:spcPts val="0"/>
              </a:spcBef>
              <a:buNone/>
            </a:pPr>
            <a:endParaRPr lang="en-US" sz="1400" dirty="0"/>
          </a:p>
          <a:p>
            <a:pPr marL="114300" lvl="1" indent="0">
              <a:lnSpc>
                <a:spcPct val="100000"/>
              </a:lnSpc>
              <a:spcBef>
                <a:spcPts val="0"/>
              </a:spcBef>
              <a:buNone/>
            </a:pPr>
            <a:r>
              <a:rPr lang="en-US" sz="1400" b="1" dirty="0"/>
              <a:t>Inpatient Quality Reporting Program</a:t>
            </a:r>
          </a:p>
          <a:p>
            <a:pPr lvl="2">
              <a:lnSpc>
                <a:spcPct val="100000"/>
              </a:lnSpc>
              <a:spcBef>
                <a:spcPts val="0"/>
              </a:spcBef>
              <a:buFont typeface="Arial" panose="020B0604020202020204" pitchFamily="34" charset="0"/>
              <a:buChar char="•"/>
            </a:pPr>
            <a:r>
              <a:rPr lang="en-US" sz="1400" dirty="0" smtClean="0"/>
              <a:t>Removal of 15 measures (including 13 e-CQMs)</a:t>
            </a:r>
          </a:p>
          <a:p>
            <a:pPr lvl="2">
              <a:lnSpc>
                <a:spcPct val="100000"/>
              </a:lnSpc>
              <a:spcBef>
                <a:spcPts val="0"/>
              </a:spcBef>
              <a:buFont typeface="Arial" panose="020B0604020202020204" pitchFamily="34" charset="0"/>
              <a:buChar char="•"/>
            </a:pPr>
            <a:r>
              <a:rPr lang="en-US" sz="1400" dirty="0" smtClean="0"/>
              <a:t>Addition of new episode based payment measures and excess days after hospitalization for PN; modified PN payment measure and PSI-90 composite</a:t>
            </a:r>
          </a:p>
          <a:p>
            <a:pPr lvl="2">
              <a:lnSpc>
                <a:spcPct val="100000"/>
              </a:lnSpc>
              <a:spcBef>
                <a:spcPts val="0"/>
              </a:spcBef>
              <a:buFont typeface="Arial" panose="020B0604020202020204" pitchFamily="34" charset="0"/>
              <a:buChar char="•"/>
            </a:pPr>
            <a:r>
              <a:rPr lang="en-US" sz="1400" dirty="0" smtClean="0"/>
              <a:t>Increase in number of electronically required measures – further alignment with EHR incentive program</a:t>
            </a:r>
          </a:p>
          <a:p>
            <a:pPr lvl="1">
              <a:buNone/>
            </a:pPr>
            <a:endParaRPr lang="en-US" sz="2000" dirty="0" smtClean="0"/>
          </a:p>
          <a:p>
            <a:pPr lvl="1">
              <a:buFont typeface="Arial" pitchFamily="34" charset="0"/>
              <a:buChar char="•"/>
            </a:pPr>
            <a:endParaRPr lang="en-US" sz="2400" dirty="0" smtClean="0"/>
          </a:p>
          <a:p>
            <a:pPr lvl="1">
              <a:buFont typeface="Arial" pitchFamily="34" charset="0"/>
              <a:buChar char="•"/>
            </a:pPr>
            <a:endParaRPr lang="en-US" sz="2400" dirty="0" smtClean="0"/>
          </a:p>
          <a:p>
            <a:pPr lvl="1">
              <a:buFont typeface="Arial" pitchFamily="34" charset="0"/>
              <a:buChar char="•"/>
            </a:pPr>
            <a:endParaRPr lang="en-US" dirty="0"/>
          </a:p>
        </p:txBody>
      </p:sp>
      <p:sp>
        <p:nvSpPr>
          <p:cNvPr id="4" name="Slide Number Placeholder 3"/>
          <p:cNvSpPr>
            <a:spLocks noGrp="1"/>
          </p:cNvSpPr>
          <p:nvPr>
            <p:ph type="sldNum" sz="quarter" idx="4"/>
          </p:nvPr>
        </p:nvSpPr>
        <p:spPr/>
        <p:txBody>
          <a:bodyPr/>
          <a:lstStyle/>
          <a:p>
            <a:fld id="{51AC3CF6-25CD-4E75-9FFD-C5B9E43CD78B}" type="slidenum">
              <a:rPr lang="en-US" smtClean="0"/>
              <a:pPr/>
              <a:t>37</a:t>
            </a:fld>
            <a:endParaRPr lang="en-US" dirty="0"/>
          </a:p>
        </p:txBody>
      </p:sp>
    </p:spTree>
    <p:extLst>
      <p:ext uri="{BB962C8B-B14F-4D97-AF65-F5344CB8AC3E}">
        <p14:creationId xmlns:p14="http://schemas.microsoft.com/office/powerpoint/2010/main" val="3996240600"/>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69913" y="469669"/>
            <a:ext cx="8386762" cy="2736517"/>
          </a:xfrm>
        </p:spPr>
        <p:txBody>
          <a:bodyPr/>
          <a:lstStyle/>
          <a:p>
            <a:pPr algn="ctr"/>
            <a:r>
              <a:rPr lang="en-US" dirty="0" smtClean="0"/>
              <a:t>Hospital Acquired Condition (HAC) Reduction Program</a:t>
            </a:r>
            <a:endParaRPr lang="en-US" dirty="0"/>
          </a:p>
        </p:txBody>
      </p:sp>
      <p:sp>
        <p:nvSpPr>
          <p:cNvPr id="4" name="Slide Number Placeholder 3"/>
          <p:cNvSpPr>
            <a:spLocks noGrp="1"/>
          </p:cNvSpPr>
          <p:nvPr>
            <p:ph type="sldNum" sz="quarter" idx="4"/>
          </p:nvPr>
        </p:nvSpPr>
        <p:spPr/>
        <p:txBody>
          <a:bodyPr/>
          <a:lstStyle/>
          <a:p>
            <a:fld id="{51AC3CF6-25CD-4E75-9FFD-C5B9E43CD78B}" type="slidenum">
              <a:rPr lang="en-US" smtClean="0"/>
              <a:pPr/>
              <a:t>38</a:t>
            </a:fld>
            <a:endParaRPr lang="en-US" dirty="0"/>
          </a:p>
        </p:txBody>
      </p:sp>
    </p:spTree>
    <p:extLst>
      <p:ext uri="{BB962C8B-B14F-4D97-AF65-F5344CB8AC3E}">
        <p14:creationId xmlns:p14="http://schemas.microsoft.com/office/powerpoint/2010/main" val="3485163470"/>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1025" y="1260244"/>
            <a:ext cx="7988300" cy="5121505"/>
          </a:xfrm>
        </p:spPr>
        <p:txBody>
          <a:bodyPr/>
          <a:lstStyle/>
          <a:p>
            <a:pPr marL="114300" lvl="1" indent="0">
              <a:buNone/>
            </a:pPr>
            <a:r>
              <a:rPr lang="en-US" sz="1500" b="1" u="sng" dirty="0" smtClean="0"/>
              <a:t>FY 2017 Update</a:t>
            </a:r>
          </a:p>
          <a:p>
            <a:pPr lvl="1">
              <a:buFont typeface="Arial" panose="020B0604020202020204" pitchFamily="34" charset="0"/>
              <a:buChar char="•"/>
            </a:pPr>
            <a:r>
              <a:rPr lang="en-US" sz="1500" dirty="0" smtClean="0"/>
              <a:t>Third year of the HACRP</a:t>
            </a:r>
          </a:p>
          <a:p>
            <a:pPr lvl="1">
              <a:buFont typeface="Arial" panose="020B0604020202020204" pitchFamily="34" charset="0"/>
              <a:buChar char="•"/>
            </a:pPr>
            <a:r>
              <a:rPr lang="en-US" sz="1500" dirty="0" smtClean="0"/>
              <a:t>All previously finalized measures now included in payment determination (including MRSA and C. diff)</a:t>
            </a:r>
          </a:p>
          <a:p>
            <a:pPr lvl="1">
              <a:buFont typeface="Arial" panose="020B0604020202020204" pitchFamily="34" charset="0"/>
              <a:buChar char="•"/>
            </a:pPr>
            <a:r>
              <a:rPr lang="en-US" sz="1500" dirty="0" smtClean="0"/>
              <a:t>HACRP </a:t>
            </a:r>
            <a:r>
              <a:rPr lang="en-US" sz="1500" dirty="0"/>
              <a:t>Hospital Specific </a:t>
            </a:r>
            <a:r>
              <a:rPr lang="en-US" sz="1500" dirty="0" smtClean="0"/>
              <a:t>Reports for FY 2017 </a:t>
            </a:r>
            <a:r>
              <a:rPr lang="en-US" sz="1500" dirty="0"/>
              <a:t>expected to be available in late Summer </a:t>
            </a:r>
            <a:r>
              <a:rPr lang="en-US" sz="1500" dirty="0" smtClean="0"/>
              <a:t>2016</a:t>
            </a:r>
          </a:p>
          <a:p>
            <a:pPr lvl="1">
              <a:buFont typeface="Arial" panose="020B0604020202020204" pitchFamily="34" charset="0"/>
              <a:buChar char="•"/>
            </a:pPr>
            <a:r>
              <a:rPr lang="en-US" sz="1500" dirty="0" smtClean="0"/>
              <a:t>Approximately half of major teaching hospitals will be penalized in FY 2017</a:t>
            </a:r>
            <a:endParaRPr lang="en-US" sz="1500" dirty="0"/>
          </a:p>
          <a:p>
            <a:pPr lvl="1">
              <a:buFont typeface="Arial" panose="020B0604020202020204" pitchFamily="34" charset="0"/>
              <a:buChar char="•"/>
            </a:pPr>
            <a:endParaRPr lang="en-US" sz="1500" b="1" u="sng" dirty="0" smtClean="0"/>
          </a:p>
          <a:p>
            <a:pPr marL="114300" lvl="1" indent="0">
              <a:buNone/>
            </a:pPr>
            <a:r>
              <a:rPr lang="en-US" sz="1500" b="1" u="sng" dirty="0" smtClean="0"/>
              <a:t>Proposed Changes</a:t>
            </a:r>
            <a:r>
              <a:rPr lang="en-US" sz="1500" b="1" u="sng" dirty="0"/>
              <a:t>:</a:t>
            </a:r>
            <a:endParaRPr lang="en-US" sz="1500" dirty="0" smtClean="0"/>
          </a:p>
          <a:p>
            <a:pPr lvl="1">
              <a:buFont typeface="Arial" panose="020B0604020202020204" pitchFamily="34" charset="0"/>
              <a:buChar char="•"/>
            </a:pPr>
            <a:r>
              <a:rPr lang="en-US" sz="1500" dirty="0" smtClean="0"/>
              <a:t>FYs 2017-2018</a:t>
            </a:r>
          </a:p>
          <a:p>
            <a:pPr lvl="2">
              <a:buFont typeface="Arial" panose="020B0604020202020204" pitchFamily="34" charset="0"/>
              <a:buChar char="•"/>
            </a:pPr>
            <a:r>
              <a:rPr lang="en-US" sz="1500" dirty="0" smtClean="0"/>
              <a:t>PSI-90 composite: Implementation of modified measure, change in measure eligibility, change in performance years</a:t>
            </a:r>
          </a:p>
          <a:p>
            <a:pPr lvl="1">
              <a:buFont typeface="Arial" panose="020B0604020202020204" pitchFamily="34" charset="0"/>
              <a:buChar char="•"/>
            </a:pPr>
            <a:r>
              <a:rPr lang="en-US" sz="1500" dirty="0" smtClean="0"/>
              <a:t>FY 2018</a:t>
            </a:r>
          </a:p>
          <a:p>
            <a:pPr lvl="2">
              <a:buFont typeface="Arial" panose="020B0604020202020204" pitchFamily="34" charset="0"/>
              <a:buChar char="•"/>
            </a:pPr>
            <a:r>
              <a:rPr lang="en-US" sz="1500" dirty="0" smtClean="0"/>
              <a:t>New HACRP scoring methodology (change from </a:t>
            </a:r>
            <a:r>
              <a:rPr lang="en-US" sz="1500" dirty="0" err="1" smtClean="0"/>
              <a:t>deciles</a:t>
            </a:r>
            <a:r>
              <a:rPr lang="en-US" sz="1500" dirty="0" smtClean="0"/>
              <a:t> to continuous scoring) </a:t>
            </a:r>
          </a:p>
          <a:p>
            <a:pPr lvl="1">
              <a:buFont typeface="Arial" panose="020B0604020202020204" pitchFamily="34" charset="0"/>
              <a:buChar char="•"/>
            </a:pPr>
            <a:endParaRPr lang="en-US" sz="1500" dirty="0" smtClean="0"/>
          </a:p>
          <a:p>
            <a:pPr lvl="1">
              <a:buNone/>
            </a:pPr>
            <a:endParaRPr lang="en-US" sz="1500" dirty="0" smtClean="0"/>
          </a:p>
          <a:p>
            <a:pPr lvl="1">
              <a:buFont typeface="Arial" pitchFamily="34" charset="0"/>
              <a:buChar char="•"/>
            </a:pPr>
            <a:endParaRPr lang="en-US" sz="2400" dirty="0" smtClean="0"/>
          </a:p>
          <a:p>
            <a:endParaRPr lang="en-US" dirty="0" smtClean="0"/>
          </a:p>
          <a:p>
            <a:pPr lvl="1">
              <a:buFont typeface="Arial" pitchFamily="34" charset="0"/>
              <a:buChar char="•"/>
            </a:pPr>
            <a:endParaRPr lang="en-US" sz="2400" dirty="0" smtClean="0"/>
          </a:p>
        </p:txBody>
      </p:sp>
      <p:sp>
        <p:nvSpPr>
          <p:cNvPr id="4" name="Slide Number Placeholder 3"/>
          <p:cNvSpPr>
            <a:spLocks noGrp="1"/>
          </p:cNvSpPr>
          <p:nvPr>
            <p:ph type="sldNum" sz="quarter" idx="4"/>
          </p:nvPr>
        </p:nvSpPr>
        <p:spPr/>
        <p:txBody>
          <a:bodyPr/>
          <a:lstStyle/>
          <a:p>
            <a:fld id="{51AC3CF6-25CD-4E75-9FFD-C5B9E43CD78B}" type="slidenum">
              <a:rPr lang="en-US" smtClean="0"/>
              <a:pPr/>
              <a:t>39</a:t>
            </a:fld>
            <a:endParaRPr lang="en-US" dirty="0"/>
          </a:p>
        </p:txBody>
      </p:sp>
      <p:sp>
        <p:nvSpPr>
          <p:cNvPr id="5" name="Title 4"/>
          <p:cNvSpPr>
            <a:spLocks noGrp="1"/>
          </p:cNvSpPr>
          <p:nvPr>
            <p:ph type="title"/>
          </p:nvPr>
        </p:nvSpPr>
        <p:spPr/>
        <p:txBody>
          <a:bodyPr/>
          <a:lstStyle/>
          <a:p>
            <a:r>
              <a:rPr lang="en-US" dirty="0" smtClean="0"/>
              <a:t>HAC Reduction Program Updates </a:t>
            </a:r>
            <a:endParaRPr lang="en-US" dirty="0"/>
          </a:p>
        </p:txBody>
      </p:sp>
    </p:spTree>
    <p:extLst>
      <p:ext uri="{BB962C8B-B14F-4D97-AF65-F5344CB8AC3E}">
        <p14:creationId xmlns:p14="http://schemas.microsoft.com/office/powerpoint/2010/main" val="460522341"/>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AAMC Resources </a:t>
            </a:r>
            <a:endParaRPr lang="en-US" dirty="0"/>
          </a:p>
        </p:txBody>
      </p:sp>
      <p:sp>
        <p:nvSpPr>
          <p:cNvPr id="3" name="Content Placeholder 2"/>
          <p:cNvSpPr>
            <a:spLocks noGrp="1"/>
          </p:cNvSpPr>
          <p:nvPr>
            <p:ph idx="1"/>
          </p:nvPr>
        </p:nvSpPr>
        <p:spPr/>
        <p:txBody>
          <a:bodyPr/>
          <a:lstStyle/>
          <a:p>
            <a:r>
              <a:rPr lang="en-US" sz="2000" b="1" u="sng" dirty="0" smtClean="0"/>
              <a:t>Individual Institution Reports</a:t>
            </a:r>
          </a:p>
          <a:p>
            <a:pPr marL="342900" indent="-342900">
              <a:buFont typeface="Arial" panose="020B0604020202020204" pitchFamily="34" charset="0"/>
              <a:buChar char="•"/>
            </a:pPr>
            <a:r>
              <a:rPr lang="en-US" sz="2000" dirty="0"/>
              <a:t>AAMC </a:t>
            </a:r>
            <a:r>
              <a:rPr lang="en-US" sz="2000" dirty="0" smtClean="0"/>
              <a:t>Hospital Medicare Inpatient Impact Report (</a:t>
            </a:r>
            <a:r>
              <a:rPr lang="en-US" sz="2000" dirty="0" smtClean="0">
                <a:hlinkClick r:id="rId2"/>
              </a:rPr>
              <a:t>mbaker@aamc.org</a:t>
            </a:r>
            <a:r>
              <a:rPr lang="en-US" sz="2000" dirty="0" smtClean="0"/>
              <a:t>)</a:t>
            </a:r>
            <a:endParaRPr lang="en-US" sz="2000" dirty="0"/>
          </a:p>
          <a:p>
            <a:pPr marL="342900" indent="-342900">
              <a:buFont typeface="Arial" panose="020B0604020202020204" pitchFamily="34" charset="0"/>
              <a:buChar char="•"/>
            </a:pPr>
            <a:r>
              <a:rPr lang="en-US" sz="2000" dirty="0" smtClean="0"/>
              <a:t>AAMC Hospital Compare </a:t>
            </a:r>
            <a:r>
              <a:rPr lang="en-US" sz="2000" dirty="0"/>
              <a:t>B</a:t>
            </a:r>
            <a:r>
              <a:rPr lang="en-US" sz="2000" dirty="0" smtClean="0"/>
              <a:t>enchmark Report (</a:t>
            </a:r>
            <a:r>
              <a:rPr lang="en-US" sz="2000" dirty="0" smtClean="0">
                <a:hlinkClick r:id="rId3"/>
              </a:rPr>
              <a:t>swetzel@aamc.org</a:t>
            </a:r>
            <a:r>
              <a:rPr lang="en-US" sz="2000" dirty="0" smtClean="0"/>
              <a:t>)</a:t>
            </a:r>
            <a:endParaRPr lang="en-US" sz="2000" dirty="0"/>
          </a:p>
          <a:p>
            <a:pPr marL="342900" indent="-342900">
              <a:buFont typeface="Arial" panose="020B0604020202020204" pitchFamily="34" charset="0"/>
              <a:buChar char="•"/>
            </a:pPr>
            <a:r>
              <a:rPr lang="en-US" sz="2000" dirty="0" smtClean="0"/>
              <a:t>FY 2016 AAMC </a:t>
            </a:r>
            <a:r>
              <a:rPr lang="en-US" sz="2000" dirty="0"/>
              <a:t>R</a:t>
            </a:r>
            <a:r>
              <a:rPr lang="en-US" sz="2000" dirty="0" smtClean="0"/>
              <a:t>eport on Medicare Inpatient Quality Programs</a:t>
            </a:r>
            <a:endParaRPr lang="en-US" sz="2000" u="sng" dirty="0" smtClean="0"/>
          </a:p>
          <a:p>
            <a:r>
              <a:rPr lang="en-US" sz="2000" b="1" u="sng" dirty="0" smtClean="0"/>
              <a:t>General Resources</a:t>
            </a:r>
          </a:p>
          <a:p>
            <a:pPr marL="342900" indent="-342900">
              <a:buFont typeface="Arial" panose="020B0604020202020204" pitchFamily="34" charset="0"/>
              <a:buChar char="•"/>
            </a:pPr>
            <a:r>
              <a:rPr lang="en-US" sz="2000" dirty="0" smtClean="0"/>
              <a:t>AAMC IPPS &amp; OPPS Regulatory Page - Contains previous IPPS webinars and comment letters (</a:t>
            </a:r>
            <a:r>
              <a:rPr lang="en-US" sz="2000" dirty="0" smtClean="0">
                <a:hlinkClick r:id="rId4"/>
              </a:rPr>
              <a:t>www.AAMC.org/hospitalpaymentandquality</a:t>
            </a:r>
            <a:r>
              <a:rPr lang="en-US" sz="2000" dirty="0" smtClean="0"/>
              <a:t>) </a:t>
            </a:r>
          </a:p>
          <a:p>
            <a:pPr marL="342900" indent="-342900">
              <a:buFont typeface="Arial" panose="020B0604020202020204" pitchFamily="34" charset="0"/>
              <a:buChar char="•"/>
            </a:pPr>
            <a:r>
              <a:rPr lang="en-US" sz="2000" dirty="0" smtClean="0"/>
              <a:t>AAMC Quality Spreadsheet – Will be updated May 20 (</a:t>
            </a:r>
            <a:r>
              <a:rPr lang="en-US" sz="2000" dirty="0" smtClean="0">
                <a:hlinkClick r:id="rId5"/>
              </a:rPr>
              <a:t>https://www.aamc.org/download/412838/data/aamcqualitymeasuresspreadsheet.xlsx</a:t>
            </a:r>
            <a:r>
              <a:rPr lang="en-US" sz="2000" dirty="0" smtClean="0"/>
              <a:t>)</a:t>
            </a:r>
          </a:p>
        </p:txBody>
      </p:sp>
      <p:sp>
        <p:nvSpPr>
          <p:cNvPr id="4" name="Slide Number Placeholder 3"/>
          <p:cNvSpPr>
            <a:spLocks noGrp="1"/>
          </p:cNvSpPr>
          <p:nvPr>
            <p:ph type="sldNum" sz="quarter" idx="4"/>
          </p:nvPr>
        </p:nvSpPr>
        <p:spPr/>
        <p:txBody>
          <a:bodyPr/>
          <a:lstStyle/>
          <a:p>
            <a:fld id="{51AC3CF6-25CD-4E75-9FFD-C5B9E43CD78B}" type="slidenum">
              <a:rPr lang="en-US" smtClean="0"/>
              <a:pPr/>
              <a:t>4</a:t>
            </a:fld>
            <a:endParaRPr lang="en-US" dirty="0"/>
          </a:p>
        </p:txBody>
      </p:sp>
    </p:spTree>
    <p:extLst>
      <p:ext uri="{BB962C8B-B14F-4D97-AF65-F5344CB8AC3E}">
        <p14:creationId xmlns:p14="http://schemas.microsoft.com/office/powerpoint/2010/main" val="1227104314"/>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nvPr>
        </p:nvGraphicFramePr>
        <p:xfrm>
          <a:off x="433388" y="1143000"/>
          <a:ext cx="8024812"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4"/>
          </p:nvPr>
        </p:nvSpPr>
        <p:spPr/>
        <p:txBody>
          <a:bodyPr/>
          <a:lstStyle/>
          <a:p>
            <a:fld id="{51AC3CF6-25CD-4E75-9FFD-C5B9E43CD78B}" type="slidenum">
              <a:rPr lang="en-US" smtClean="0"/>
              <a:pPr/>
              <a:t>40</a:t>
            </a:fld>
            <a:endParaRPr lang="en-US" dirty="0"/>
          </a:p>
        </p:txBody>
      </p:sp>
      <p:sp>
        <p:nvSpPr>
          <p:cNvPr id="8" name="Title 1"/>
          <p:cNvSpPr>
            <a:spLocks noGrp="1"/>
          </p:cNvSpPr>
          <p:nvPr>
            <p:ph type="title"/>
          </p:nvPr>
        </p:nvSpPr>
        <p:spPr/>
        <p:txBody>
          <a:bodyPr/>
          <a:lstStyle/>
          <a:p>
            <a:r>
              <a:rPr lang="en-US" sz="3300" dirty="0" smtClean="0"/>
              <a:t>HAC Reduction Program Framework for FY 2017</a:t>
            </a:r>
            <a:endParaRPr lang="en-US" sz="3300" dirty="0"/>
          </a:p>
        </p:txBody>
      </p:sp>
      <p:sp>
        <p:nvSpPr>
          <p:cNvPr id="9" name="TextBox 8"/>
          <p:cNvSpPr txBox="1"/>
          <p:nvPr/>
        </p:nvSpPr>
        <p:spPr>
          <a:xfrm>
            <a:off x="6629400" y="1219200"/>
            <a:ext cx="1600200" cy="132343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600" dirty="0" smtClean="0">
                <a:solidFill>
                  <a:schemeClr val="accent1">
                    <a:lumMod val="60000"/>
                    <a:lumOff val="40000"/>
                  </a:schemeClr>
                </a:solidFill>
              </a:rPr>
              <a:t>25% of worst performing hospitals receive 1% reduction</a:t>
            </a:r>
          </a:p>
        </p:txBody>
      </p:sp>
    </p:spTree>
    <p:extLst>
      <p:ext uri="{BB962C8B-B14F-4D97-AF65-F5344CB8AC3E}">
        <p14:creationId xmlns:p14="http://schemas.microsoft.com/office/powerpoint/2010/main" val="373573753"/>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HACRP Measures and Domain Weights Through FY 2017</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74007542"/>
              </p:ext>
            </p:extLst>
          </p:nvPr>
        </p:nvGraphicFramePr>
        <p:xfrm>
          <a:off x="1066800" y="1271968"/>
          <a:ext cx="6275269" cy="4732482"/>
        </p:xfrm>
        <a:graphic>
          <a:graphicData uri="http://schemas.openxmlformats.org/drawingml/2006/table">
            <a:tbl>
              <a:tblPr firstRow="1" bandRow="1">
                <a:tableStyleId>{5C22544A-7EE6-4342-B048-85BDC9FD1C3A}</a:tableStyleId>
              </a:tblPr>
              <a:tblGrid>
                <a:gridCol w="2609124"/>
                <a:gridCol w="1179319"/>
                <a:gridCol w="1145137"/>
                <a:gridCol w="1341689"/>
              </a:tblGrid>
              <a:tr h="424856">
                <a:tc>
                  <a:txBody>
                    <a:bodyPr/>
                    <a:lstStyle/>
                    <a:p>
                      <a:endParaRPr lang="en-US" dirty="0"/>
                    </a:p>
                  </a:txBody>
                  <a:tcPr/>
                </a:tc>
                <a:tc>
                  <a:txBody>
                    <a:bodyPr/>
                    <a:lstStyle/>
                    <a:p>
                      <a:r>
                        <a:rPr lang="en-US" dirty="0" smtClean="0"/>
                        <a:t>FY 2015</a:t>
                      </a:r>
                    </a:p>
                  </a:txBody>
                  <a:tcPr/>
                </a:tc>
                <a:tc>
                  <a:txBody>
                    <a:bodyPr/>
                    <a:lstStyle/>
                    <a:p>
                      <a:r>
                        <a:rPr lang="en-US" dirty="0" smtClean="0"/>
                        <a:t>FY 2016</a:t>
                      </a:r>
                    </a:p>
                  </a:txBody>
                  <a:tcPr/>
                </a:tc>
                <a:tc>
                  <a:txBody>
                    <a:bodyPr/>
                    <a:lstStyle/>
                    <a:p>
                      <a:r>
                        <a:rPr lang="en-US" dirty="0" smtClean="0"/>
                        <a:t>FY 2017</a:t>
                      </a:r>
                    </a:p>
                  </a:txBody>
                  <a:tcPr/>
                </a:tc>
              </a:tr>
              <a:tr h="456715">
                <a:tc>
                  <a:txBody>
                    <a:bodyPr/>
                    <a:lstStyle/>
                    <a:p>
                      <a:r>
                        <a:rPr lang="en-US" sz="1300" b="1" dirty="0" smtClean="0">
                          <a:solidFill>
                            <a:schemeClr val="accent1">
                              <a:lumMod val="60000"/>
                              <a:lumOff val="40000"/>
                            </a:schemeClr>
                          </a:solidFill>
                        </a:rPr>
                        <a:t>Domain 1 performance period</a:t>
                      </a:r>
                      <a:endParaRPr lang="en-US" sz="1300" b="1" dirty="0">
                        <a:solidFill>
                          <a:schemeClr val="accent1">
                            <a:lumMod val="60000"/>
                            <a:lumOff val="40000"/>
                          </a:schemeClr>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b="0" dirty="0" smtClean="0"/>
                        <a:t>July 2011</a:t>
                      </a:r>
                      <a:r>
                        <a:rPr lang="en-US" sz="1300" b="0" baseline="0" dirty="0" smtClean="0"/>
                        <a:t> – June 2013</a:t>
                      </a:r>
                      <a:endParaRPr lang="en-US" sz="1300" b="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b="0" dirty="0" smtClean="0"/>
                        <a:t>July 2012</a:t>
                      </a:r>
                      <a:r>
                        <a:rPr lang="en-US" sz="1300" b="0" baseline="0" dirty="0" smtClean="0"/>
                        <a:t> – June 2014</a:t>
                      </a:r>
                      <a:endParaRPr lang="en-US" sz="1300" b="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b="0" dirty="0" smtClean="0"/>
                        <a:t>July 2013</a:t>
                      </a:r>
                      <a:r>
                        <a:rPr lang="en-US" sz="1300" b="0" baseline="0" dirty="0" smtClean="0"/>
                        <a:t> – June 2015</a:t>
                      </a:r>
                      <a:endParaRPr lang="en-US" sz="1300" b="0" dirty="0" smtClean="0"/>
                    </a:p>
                  </a:txBody>
                  <a:tcPr/>
                </a:tc>
              </a:tr>
              <a:tr h="319413">
                <a:tc>
                  <a:txBody>
                    <a:bodyPr/>
                    <a:lstStyle/>
                    <a:p>
                      <a:r>
                        <a:rPr lang="en-US" sz="1300" b="0" baseline="0" dirty="0" smtClean="0"/>
                        <a:t>Weights</a:t>
                      </a:r>
                      <a:endParaRPr lang="en-US" sz="1300" b="0" dirty="0"/>
                    </a:p>
                  </a:txBody>
                  <a:tcPr/>
                </a:tc>
                <a:tc>
                  <a:txBody>
                    <a:bodyPr/>
                    <a:lstStyle/>
                    <a:p>
                      <a:pPr algn="ctr"/>
                      <a:r>
                        <a:rPr lang="en-US" sz="1300" dirty="0" smtClean="0"/>
                        <a:t>35%</a:t>
                      </a:r>
                      <a:endParaRPr lang="en-US" sz="1300" dirty="0"/>
                    </a:p>
                  </a:txBody>
                  <a:tcPr/>
                </a:tc>
                <a:tc>
                  <a:txBody>
                    <a:bodyPr/>
                    <a:lstStyle/>
                    <a:p>
                      <a:pPr algn="ctr"/>
                      <a:r>
                        <a:rPr lang="en-US" sz="1300" dirty="0" smtClean="0"/>
                        <a:t>25%</a:t>
                      </a:r>
                      <a:endParaRPr lang="en-US" sz="1300" dirty="0"/>
                    </a:p>
                  </a:txBody>
                  <a:tcPr/>
                </a:tc>
                <a:tc>
                  <a:txBody>
                    <a:bodyPr/>
                    <a:lstStyle/>
                    <a:p>
                      <a:pPr algn="ctr"/>
                      <a:r>
                        <a:rPr lang="en-US" sz="1300" dirty="0" smtClean="0">
                          <a:solidFill>
                            <a:schemeClr val="tx1"/>
                          </a:solidFill>
                        </a:rPr>
                        <a:t>15%</a:t>
                      </a:r>
                      <a:endParaRPr lang="en-US" sz="1300" i="1" dirty="0">
                        <a:solidFill>
                          <a:srgbClr val="FF0000"/>
                        </a:solidFill>
                      </a:endParaRPr>
                    </a:p>
                  </a:txBody>
                  <a:tcPr/>
                </a:tc>
              </a:tr>
              <a:tr h="299103">
                <a:tc>
                  <a:txBody>
                    <a:bodyPr/>
                    <a:lstStyle/>
                    <a:p>
                      <a:pPr marL="285750" indent="-285750">
                        <a:buFont typeface="Arial" panose="020B0604020202020204" pitchFamily="34" charset="0"/>
                        <a:buChar char="•"/>
                      </a:pPr>
                      <a:r>
                        <a:rPr lang="en-US" sz="1300" dirty="0" smtClean="0"/>
                        <a:t>PSI 90*</a:t>
                      </a:r>
                      <a:endParaRPr lang="en-US" sz="1300" dirty="0"/>
                    </a:p>
                  </a:txBody>
                  <a:tcPr/>
                </a:tc>
                <a:tc>
                  <a:txBody>
                    <a:bodyPr/>
                    <a:lstStyle/>
                    <a:p>
                      <a:pPr algn="ctr"/>
                      <a:r>
                        <a:rPr lang="en-US" sz="1300" dirty="0" smtClean="0">
                          <a:solidFill>
                            <a:schemeClr val="accent1"/>
                          </a:solidFill>
                        </a:rPr>
                        <a:t>x</a:t>
                      </a:r>
                      <a:endParaRPr lang="en-US" sz="1300" dirty="0">
                        <a:solidFill>
                          <a:schemeClr val="accent1"/>
                        </a:solidFill>
                      </a:endParaRPr>
                    </a:p>
                  </a:txBody>
                  <a:tcPr/>
                </a:tc>
                <a:tc>
                  <a:txBody>
                    <a:bodyPr/>
                    <a:lstStyle/>
                    <a:p>
                      <a:pPr algn="ctr"/>
                      <a:r>
                        <a:rPr lang="en-US" sz="1300" dirty="0" smtClean="0">
                          <a:solidFill>
                            <a:schemeClr val="accent1"/>
                          </a:solidFill>
                        </a:rPr>
                        <a:t>x</a:t>
                      </a:r>
                      <a:endParaRPr lang="en-US" sz="1300" dirty="0">
                        <a:solidFill>
                          <a:schemeClr val="accent1"/>
                        </a:solidFill>
                      </a:endParaRPr>
                    </a:p>
                  </a:txBody>
                  <a:tcPr/>
                </a:tc>
                <a:tc>
                  <a:txBody>
                    <a:bodyPr/>
                    <a:lstStyle/>
                    <a:p>
                      <a:pPr algn="ctr"/>
                      <a:r>
                        <a:rPr lang="en-US" sz="1300" dirty="0" smtClean="0">
                          <a:solidFill>
                            <a:schemeClr val="accent1"/>
                          </a:solidFill>
                        </a:rPr>
                        <a:t>x</a:t>
                      </a:r>
                      <a:endParaRPr lang="en-US" sz="1300" dirty="0">
                        <a:solidFill>
                          <a:schemeClr val="accent1"/>
                        </a:solidFill>
                      </a:endParaRPr>
                    </a:p>
                  </a:txBody>
                  <a:tcPr/>
                </a:tc>
              </a:tr>
              <a:tr h="420946">
                <a:tc>
                  <a:txBody>
                    <a:bodyPr/>
                    <a:lstStyle/>
                    <a:p>
                      <a:endParaRPr lang="en-US" sz="1300" b="1" dirty="0"/>
                    </a:p>
                  </a:txBody>
                  <a:tcPr/>
                </a:tc>
                <a:tc>
                  <a:txBody>
                    <a:bodyPr/>
                    <a:lstStyle/>
                    <a:p>
                      <a:pPr algn="ctr"/>
                      <a:endParaRPr lang="en-US" sz="1300" dirty="0"/>
                    </a:p>
                  </a:txBody>
                  <a:tcPr/>
                </a:tc>
                <a:tc>
                  <a:txBody>
                    <a:bodyPr/>
                    <a:lstStyle/>
                    <a:p>
                      <a:pPr algn="ctr"/>
                      <a:endParaRPr lang="en-US" sz="1300" dirty="0"/>
                    </a:p>
                  </a:txBody>
                  <a:tcPr/>
                </a:tc>
                <a:tc>
                  <a:txBody>
                    <a:bodyPr/>
                    <a:lstStyle/>
                    <a:p>
                      <a:pPr algn="ctr"/>
                      <a:endParaRPr lang="en-US" sz="1300" i="1" dirty="0">
                        <a:solidFill>
                          <a:srgbClr val="FF0000"/>
                        </a:solidFill>
                      </a:endParaRPr>
                    </a:p>
                  </a:txBody>
                  <a:tcPr/>
                </a:tc>
              </a:tr>
              <a:tr h="357158">
                <a:tc>
                  <a:txBody>
                    <a:bodyPr/>
                    <a:lstStyle/>
                    <a:p>
                      <a:r>
                        <a:rPr lang="en-US" sz="1300" b="1" dirty="0" smtClean="0">
                          <a:solidFill>
                            <a:schemeClr val="accent1">
                              <a:lumMod val="60000"/>
                              <a:lumOff val="40000"/>
                            </a:schemeClr>
                          </a:solidFill>
                        </a:rPr>
                        <a:t>Domain 2 performance period</a:t>
                      </a:r>
                      <a:endParaRPr lang="en-US" sz="1300" b="1" dirty="0">
                        <a:solidFill>
                          <a:schemeClr val="accent1">
                            <a:lumMod val="60000"/>
                            <a:lumOff val="40000"/>
                          </a:schemeClr>
                        </a:solidFill>
                      </a:endParaRPr>
                    </a:p>
                  </a:txBody>
                  <a:tcPr/>
                </a:tc>
                <a:tc>
                  <a:txBody>
                    <a:bodyPr/>
                    <a:lstStyle/>
                    <a:p>
                      <a:r>
                        <a:rPr lang="en-US" sz="1300" b="0" dirty="0" smtClean="0"/>
                        <a:t>CYs 2012 – 2013</a:t>
                      </a:r>
                      <a:endParaRPr lang="en-US" sz="1300" b="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b="0" dirty="0" smtClean="0"/>
                        <a:t>CYs 2013 – 2014</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b="0" dirty="0" smtClean="0"/>
                        <a:t>CYs 2014 - 2015</a:t>
                      </a:r>
                    </a:p>
                  </a:txBody>
                  <a:tcPr/>
                </a:tc>
              </a:tr>
              <a:tr h="279239">
                <a:tc>
                  <a:txBody>
                    <a:bodyPr/>
                    <a:lstStyle/>
                    <a:p>
                      <a:r>
                        <a:rPr lang="en-US" sz="1300" b="0" dirty="0" smtClean="0"/>
                        <a:t>Weights</a:t>
                      </a:r>
                      <a:endParaRPr lang="en-US" sz="1300" b="0" dirty="0"/>
                    </a:p>
                  </a:txBody>
                  <a:tcPr/>
                </a:tc>
                <a:tc>
                  <a:txBody>
                    <a:bodyPr/>
                    <a:lstStyle/>
                    <a:p>
                      <a:pPr algn="ctr"/>
                      <a:r>
                        <a:rPr lang="en-US" sz="1300" dirty="0" smtClean="0"/>
                        <a:t>65%</a:t>
                      </a:r>
                      <a:endParaRPr lang="en-US" sz="1300" dirty="0"/>
                    </a:p>
                  </a:txBody>
                  <a:tcPr/>
                </a:tc>
                <a:tc>
                  <a:txBody>
                    <a:bodyPr/>
                    <a:lstStyle/>
                    <a:p>
                      <a:pPr algn="ctr"/>
                      <a:r>
                        <a:rPr lang="en-US" sz="1300" dirty="0" smtClean="0"/>
                        <a:t>75%</a:t>
                      </a:r>
                      <a:endParaRPr lang="en-US" sz="1300" dirty="0"/>
                    </a:p>
                  </a:txBody>
                  <a:tcPr/>
                </a:tc>
                <a:tc>
                  <a:txBody>
                    <a:bodyPr/>
                    <a:lstStyle/>
                    <a:p>
                      <a:pPr algn="ctr"/>
                      <a:r>
                        <a:rPr lang="en-US" sz="1300" dirty="0" smtClean="0">
                          <a:solidFill>
                            <a:schemeClr val="tx1"/>
                          </a:solidFill>
                        </a:rPr>
                        <a:t>85%</a:t>
                      </a:r>
                    </a:p>
                  </a:txBody>
                  <a:tcPr/>
                </a:tc>
              </a:tr>
              <a:tr h="378891">
                <a:tc>
                  <a:txBody>
                    <a:bodyPr/>
                    <a:lstStyle/>
                    <a:p>
                      <a:pPr marL="285750" indent="-285750">
                        <a:buFont typeface="Arial" panose="020B0604020202020204" pitchFamily="34" charset="0"/>
                        <a:buChar char="•"/>
                      </a:pPr>
                      <a:r>
                        <a:rPr lang="en-US" sz="1300" dirty="0" smtClean="0"/>
                        <a:t>CLABSI</a:t>
                      </a:r>
                      <a:endParaRPr lang="en-US" sz="1300" dirty="0"/>
                    </a:p>
                  </a:txBody>
                  <a:tcPr/>
                </a:tc>
                <a:tc>
                  <a:txBody>
                    <a:bodyPr/>
                    <a:lstStyle/>
                    <a:p>
                      <a:pPr algn="ctr"/>
                      <a:r>
                        <a:rPr lang="en-US" sz="1300" dirty="0" smtClean="0">
                          <a:solidFill>
                            <a:schemeClr val="accent1"/>
                          </a:solidFill>
                        </a:rPr>
                        <a:t>x</a:t>
                      </a:r>
                      <a:endParaRPr lang="en-US" sz="1300" dirty="0">
                        <a:solidFill>
                          <a:schemeClr val="accent1"/>
                        </a:solidFill>
                      </a:endParaRPr>
                    </a:p>
                  </a:txBody>
                  <a:tcPr/>
                </a:tc>
                <a:tc>
                  <a:txBody>
                    <a:bodyPr/>
                    <a:lstStyle/>
                    <a:p>
                      <a:pPr algn="ctr"/>
                      <a:r>
                        <a:rPr lang="en-US" sz="1300" dirty="0" smtClean="0">
                          <a:solidFill>
                            <a:schemeClr val="accent1"/>
                          </a:solidFill>
                        </a:rPr>
                        <a:t>x</a:t>
                      </a:r>
                      <a:endParaRPr lang="en-US" sz="1300" dirty="0">
                        <a:solidFill>
                          <a:schemeClr val="accent1"/>
                        </a:solidFill>
                      </a:endParaRPr>
                    </a:p>
                  </a:txBody>
                  <a:tcPr/>
                </a:tc>
                <a:tc>
                  <a:txBody>
                    <a:bodyPr/>
                    <a:lstStyle/>
                    <a:p>
                      <a:pPr algn="ctr"/>
                      <a:r>
                        <a:rPr lang="en-US" sz="1300" dirty="0" smtClean="0">
                          <a:solidFill>
                            <a:schemeClr val="accent1"/>
                          </a:solidFill>
                        </a:rPr>
                        <a:t>x</a:t>
                      </a:r>
                      <a:endParaRPr lang="en-US" sz="1300" dirty="0">
                        <a:solidFill>
                          <a:schemeClr val="accent1"/>
                        </a:solidFill>
                      </a:endParaRPr>
                    </a:p>
                  </a:txBody>
                  <a:tcPr/>
                </a:tc>
              </a:tr>
              <a:tr h="378891">
                <a:tc>
                  <a:txBody>
                    <a:bodyPr/>
                    <a:lstStyle/>
                    <a:p>
                      <a:pPr marL="285750" indent="-285750">
                        <a:buFont typeface="Arial" panose="020B0604020202020204" pitchFamily="34" charset="0"/>
                        <a:buChar char="•"/>
                      </a:pPr>
                      <a:r>
                        <a:rPr lang="en-US" sz="1300" dirty="0" smtClean="0"/>
                        <a:t>CAUTI</a:t>
                      </a:r>
                    </a:p>
                  </a:txBody>
                  <a:tcPr/>
                </a:tc>
                <a:tc>
                  <a:txBody>
                    <a:bodyPr/>
                    <a:lstStyle/>
                    <a:p>
                      <a:pPr algn="ctr"/>
                      <a:r>
                        <a:rPr lang="en-US" sz="1300" dirty="0" smtClean="0">
                          <a:solidFill>
                            <a:schemeClr val="accent1"/>
                          </a:solidFill>
                        </a:rPr>
                        <a:t>x</a:t>
                      </a:r>
                      <a:endParaRPr lang="en-US" sz="1300" dirty="0">
                        <a:solidFill>
                          <a:schemeClr val="accent1"/>
                        </a:solidFill>
                      </a:endParaRPr>
                    </a:p>
                  </a:txBody>
                  <a:tcPr/>
                </a:tc>
                <a:tc>
                  <a:txBody>
                    <a:bodyPr/>
                    <a:lstStyle/>
                    <a:p>
                      <a:pPr algn="ctr"/>
                      <a:r>
                        <a:rPr lang="en-US" sz="1300" dirty="0" smtClean="0">
                          <a:solidFill>
                            <a:schemeClr val="accent1"/>
                          </a:solidFill>
                        </a:rPr>
                        <a:t>x</a:t>
                      </a:r>
                      <a:endParaRPr lang="en-US" sz="1300" dirty="0">
                        <a:solidFill>
                          <a:schemeClr val="accent1"/>
                        </a:solidFill>
                      </a:endParaRPr>
                    </a:p>
                  </a:txBody>
                  <a:tcPr/>
                </a:tc>
                <a:tc>
                  <a:txBody>
                    <a:bodyPr/>
                    <a:lstStyle/>
                    <a:p>
                      <a:pPr algn="ctr"/>
                      <a:r>
                        <a:rPr lang="en-US" sz="1300" dirty="0" smtClean="0">
                          <a:solidFill>
                            <a:schemeClr val="accent1"/>
                          </a:solidFill>
                        </a:rPr>
                        <a:t>x</a:t>
                      </a:r>
                      <a:endParaRPr lang="en-US" sz="1300" dirty="0">
                        <a:solidFill>
                          <a:schemeClr val="accent1"/>
                        </a:solidFill>
                      </a:endParaRPr>
                    </a:p>
                  </a:txBody>
                  <a:tcPr/>
                </a:tc>
              </a:tr>
              <a:tr h="378891">
                <a:tc>
                  <a:txBody>
                    <a:bodyPr/>
                    <a:lstStyle/>
                    <a:p>
                      <a:pPr marL="285750" indent="-285750">
                        <a:buFont typeface="Arial" panose="020B0604020202020204" pitchFamily="34" charset="0"/>
                        <a:buChar char="•"/>
                      </a:pPr>
                      <a:r>
                        <a:rPr lang="en-US" sz="1300" dirty="0" smtClean="0"/>
                        <a:t>SSI – Colon Surgery and Abdominal Hysterectomy</a:t>
                      </a:r>
                      <a:endParaRPr lang="en-US" sz="1300" i="1" dirty="0">
                        <a:solidFill>
                          <a:srgbClr val="FF0000"/>
                        </a:solidFill>
                      </a:endParaRPr>
                    </a:p>
                  </a:txBody>
                  <a:tcPr/>
                </a:tc>
                <a:tc>
                  <a:txBody>
                    <a:bodyPr/>
                    <a:lstStyle/>
                    <a:p>
                      <a:pPr algn="ctr"/>
                      <a:endParaRPr lang="en-US" sz="1300" dirty="0">
                        <a:solidFill>
                          <a:schemeClr val="accent1"/>
                        </a:solidFill>
                      </a:endParaRPr>
                    </a:p>
                  </a:txBody>
                  <a:tcPr/>
                </a:tc>
                <a:tc>
                  <a:txBody>
                    <a:bodyPr/>
                    <a:lstStyle/>
                    <a:p>
                      <a:pPr algn="ctr"/>
                      <a:r>
                        <a:rPr lang="en-US" sz="1300" dirty="0" smtClean="0">
                          <a:solidFill>
                            <a:schemeClr val="accent1"/>
                          </a:solidFill>
                        </a:rPr>
                        <a:t>x</a:t>
                      </a:r>
                      <a:r>
                        <a:rPr lang="en-US" sz="1300" baseline="0" dirty="0" smtClean="0">
                          <a:solidFill>
                            <a:schemeClr val="accent1"/>
                          </a:solidFill>
                        </a:rPr>
                        <a:t> </a:t>
                      </a:r>
                      <a:endParaRPr lang="en-US" sz="1300" dirty="0">
                        <a:solidFill>
                          <a:schemeClr val="accent1"/>
                        </a:solidFill>
                      </a:endParaRPr>
                    </a:p>
                  </a:txBody>
                  <a:tcPr/>
                </a:tc>
                <a:tc>
                  <a:txBody>
                    <a:bodyPr/>
                    <a:lstStyle/>
                    <a:p>
                      <a:pPr algn="ctr"/>
                      <a:r>
                        <a:rPr lang="en-US" sz="1300" dirty="0" smtClean="0">
                          <a:solidFill>
                            <a:schemeClr val="accent1"/>
                          </a:solidFill>
                        </a:rPr>
                        <a:t>x</a:t>
                      </a:r>
                      <a:endParaRPr lang="en-US" sz="1300" dirty="0">
                        <a:solidFill>
                          <a:schemeClr val="accent1"/>
                        </a:solidFill>
                      </a:endParaRPr>
                    </a:p>
                  </a:txBody>
                  <a:tcPr/>
                </a:tc>
              </a:tr>
              <a:tr h="378891">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dirty="0" smtClean="0"/>
                        <a:t>MRSA</a:t>
                      </a:r>
                      <a:endParaRPr lang="en-US" sz="1300" i="1" dirty="0" smtClean="0">
                        <a:solidFill>
                          <a:srgbClr val="FF0000"/>
                        </a:solidFill>
                      </a:endParaRPr>
                    </a:p>
                  </a:txBody>
                  <a:tcPr/>
                </a:tc>
                <a:tc>
                  <a:txBody>
                    <a:bodyPr/>
                    <a:lstStyle/>
                    <a:p>
                      <a:pPr algn="ctr"/>
                      <a:endParaRPr lang="en-US" sz="1300" dirty="0">
                        <a:solidFill>
                          <a:schemeClr val="accent1"/>
                        </a:solidFill>
                      </a:endParaRPr>
                    </a:p>
                  </a:txBody>
                  <a:tcPr/>
                </a:tc>
                <a:tc>
                  <a:txBody>
                    <a:bodyPr/>
                    <a:lstStyle/>
                    <a:p>
                      <a:pPr algn="ctr"/>
                      <a:endParaRPr lang="en-US" sz="1300" dirty="0">
                        <a:solidFill>
                          <a:schemeClr val="accent1"/>
                        </a:solidFill>
                      </a:endParaRPr>
                    </a:p>
                  </a:txBody>
                  <a:tcPr/>
                </a:tc>
                <a:tc>
                  <a:txBody>
                    <a:bodyPr/>
                    <a:lstStyle/>
                    <a:p>
                      <a:pPr algn="ctr"/>
                      <a:r>
                        <a:rPr lang="en-US" sz="1300" dirty="0" smtClean="0">
                          <a:solidFill>
                            <a:schemeClr val="accent1"/>
                          </a:solidFill>
                        </a:rPr>
                        <a:t>x</a:t>
                      </a:r>
                      <a:endParaRPr lang="en-US" sz="1300" dirty="0">
                        <a:solidFill>
                          <a:schemeClr val="accent1"/>
                        </a:solidFill>
                      </a:endParaRPr>
                    </a:p>
                  </a:txBody>
                  <a:tcPr/>
                </a:tc>
              </a:tr>
              <a:tr h="378891">
                <a:tc>
                  <a:txBody>
                    <a:bodyPr/>
                    <a:lstStyle/>
                    <a:p>
                      <a:pPr marL="285750" indent="-285750">
                        <a:buFont typeface="Arial" panose="020B0604020202020204" pitchFamily="34" charset="0"/>
                        <a:buChar char="•"/>
                      </a:pPr>
                      <a:r>
                        <a:rPr lang="en-US" sz="1300" dirty="0" smtClean="0"/>
                        <a:t>C. Diff</a:t>
                      </a:r>
                      <a:endParaRPr lang="en-US" sz="1300" dirty="0"/>
                    </a:p>
                  </a:txBody>
                  <a:tcPr/>
                </a:tc>
                <a:tc>
                  <a:txBody>
                    <a:bodyPr/>
                    <a:lstStyle/>
                    <a:p>
                      <a:pPr algn="ctr"/>
                      <a:endParaRPr lang="en-US" sz="1300">
                        <a:solidFill>
                          <a:schemeClr val="accent1"/>
                        </a:solidFill>
                      </a:endParaRPr>
                    </a:p>
                  </a:txBody>
                  <a:tcPr/>
                </a:tc>
                <a:tc>
                  <a:txBody>
                    <a:bodyPr/>
                    <a:lstStyle/>
                    <a:p>
                      <a:pPr algn="ctr"/>
                      <a:endParaRPr lang="en-US" sz="1300" dirty="0">
                        <a:solidFill>
                          <a:schemeClr val="accent1"/>
                        </a:solidFill>
                      </a:endParaRPr>
                    </a:p>
                  </a:txBody>
                  <a:tcPr/>
                </a:tc>
                <a:tc>
                  <a:txBody>
                    <a:bodyPr/>
                    <a:lstStyle/>
                    <a:p>
                      <a:pPr algn="ctr"/>
                      <a:r>
                        <a:rPr lang="en-US" sz="1300" dirty="0" smtClean="0">
                          <a:solidFill>
                            <a:schemeClr val="accent1"/>
                          </a:solidFill>
                        </a:rPr>
                        <a:t>x</a:t>
                      </a:r>
                      <a:endParaRPr lang="en-US" sz="1300" dirty="0">
                        <a:solidFill>
                          <a:schemeClr val="accent1"/>
                        </a:solidFill>
                      </a:endParaRPr>
                    </a:p>
                  </a:txBody>
                  <a:tcPr/>
                </a:tc>
              </a:tr>
            </a:tbl>
          </a:graphicData>
        </a:graphic>
      </p:graphicFrame>
      <p:sp>
        <p:nvSpPr>
          <p:cNvPr id="4" name="Slide Number Placeholder 3"/>
          <p:cNvSpPr>
            <a:spLocks noGrp="1"/>
          </p:cNvSpPr>
          <p:nvPr>
            <p:ph type="sldNum" sz="quarter" idx="4"/>
          </p:nvPr>
        </p:nvSpPr>
        <p:spPr/>
        <p:txBody>
          <a:bodyPr/>
          <a:lstStyle/>
          <a:p>
            <a:fld id="{51AC3CF6-25CD-4E75-9FFD-C5B9E43CD78B}" type="slidenum">
              <a:rPr lang="en-US" smtClean="0"/>
              <a:pPr/>
              <a:t>41</a:t>
            </a:fld>
            <a:endParaRPr lang="en-US" dirty="0"/>
          </a:p>
        </p:txBody>
      </p:sp>
      <p:sp>
        <p:nvSpPr>
          <p:cNvPr id="7" name="TextBox 6"/>
          <p:cNvSpPr txBox="1"/>
          <p:nvPr/>
        </p:nvSpPr>
        <p:spPr>
          <a:xfrm>
            <a:off x="5995447" y="1271968"/>
            <a:ext cx="1346622" cy="4732482"/>
          </a:xfrm>
          <a:prstGeom prst="rect">
            <a:avLst/>
          </a:prstGeom>
          <a:noFill/>
          <a:ln w="38100">
            <a:solidFill>
              <a:schemeClr val="tx1"/>
            </a:solidFill>
          </a:ln>
        </p:spPr>
        <p:txBody>
          <a:bodyPr wrap="square" rtlCol="0">
            <a:spAutoFit/>
          </a:bodyPr>
          <a:lstStyle/>
          <a:p>
            <a:endParaRPr lang="en-US" dirty="0"/>
          </a:p>
        </p:txBody>
      </p:sp>
      <p:sp>
        <p:nvSpPr>
          <p:cNvPr id="8" name="TextBox 7"/>
          <p:cNvSpPr txBox="1"/>
          <p:nvPr/>
        </p:nvSpPr>
        <p:spPr>
          <a:xfrm>
            <a:off x="1542021" y="6456829"/>
            <a:ext cx="4534038" cy="246221"/>
          </a:xfrm>
          <a:prstGeom prst="rect">
            <a:avLst/>
          </a:prstGeom>
          <a:solidFill>
            <a:schemeClr val="bg2"/>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000" b="0" dirty="0" smtClean="0">
                <a:solidFill>
                  <a:schemeClr val="tx1"/>
                </a:solidFill>
              </a:rPr>
              <a:t>*Revised PSI-90 patient safety composite measure starting FY 2018</a:t>
            </a:r>
          </a:p>
        </p:txBody>
      </p:sp>
    </p:spTree>
    <p:extLst>
      <p:ext uri="{BB962C8B-B14F-4D97-AF65-F5344CB8AC3E}">
        <p14:creationId xmlns:p14="http://schemas.microsoft.com/office/powerpoint/2010/main" val="410538886"/>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300" dirty="0" smtClean="0"/>
              <a:t>Breakdown of Hospitals Affected By HAC Reduction Program for FY 2017 </a:t>
            </a:r>
            <a:endParaRPr lang="en-US" sz="3300" dirty="0"/>
          </a:p>
        </p:txBody>
      </p:sp>
      <p:graphicFrame>
        <p:nvGraphicFramePr>
          <p:cNvPr id="7" name="Content Placeholder 6"/>
          <p:cNvGraphicFramePr>
            <a:graphicFrameLocks noGrp="1"/>
          </p:cNvGraphicFramePr>
          <p:nvPr>
            <p:ph idx="1"/>
            <p:extLst/>
          </p:nvPr>
        </p:nvGraphicFramePr>
        <p:xfrm>
          <a:off x="950606" y="1297864"/>
          <a:ext cx="6850370" cy="5158965"/>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4"/>
          </p:nvPr>
        </p:nvSpPr>
        <p:spPr/>
        <p:txBody>
          <a:bodyPr/>
          <a:lstStyle/>
          <a:p>
            <a:fld id="{51AC3CF6-25CD-4E75-9FFD-C5B9E43CD78B}" type="slidenum">
              <a:rPr lang="en-US" smtClean="0"/>
              <a:pPr/>
              <a:t>42</a:t>
            </a:fld>
            <a:endParaRPr lang="en-US" dirty="0"/>
          </a:p>
        </p:txBody>
      </p:sp>
    </p:spTree>
    <p:extLst>
      <p:ext uri="{BB962C8B-B14F-4D97-AF65-F5344CB8AC3E}">
        <p14:creationId xmlns:p14="http://schemas.microsoft.com/office/powerpoint/2010/main" val="3108083017"/>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Proposed Changes to PSI-90 in HACRP</a:t>
            </a:r>
            <a:endParaRPr lang="en-US" dirty="0"/>
          </a:p>
        </p:txBody>
      </p:sp>
      <p:sp>
        <p:nvSpPr>
          <p:cNvPr id="4" name="Slide Number Placeholder 3"/>
          <p:cNvSpPr>
            <a:spLocks noGrp="1"/>
          </p:cNvSpPr>
          <p:nvPr>
            <p:ph type="sldNum" sz="quarter" idx="4"/>
          </p:nvPr>
        </p:nvSpPr>
        <p:spPr/>
        <p:txBody>
          <a:bodyPr/>
          <a:lstStyle/>
          <a:p>
            <a:fld id="{51AC3CF6-25CD-4E75-9FFD-C5B9E43CD78B}" type="slidenum">
              <a:rPr lang="en-US" smtClean="0"/>
              <a:pPr/>
              <a:t>43</a:t>
            </a:fld>
            <a:endParaRPr lang="en-US" dirty="0"/>
          </a:p>
        </p:txBody>
      </p:sp>
      <p:sp>
        <p:nvSpPr>
          <p:cNvPr id="9" name="TextBox 8"/>
          <p:cNvSpPr txBox="1"/>
          <p:nvPr/>
        </p:nvSpPr>
        <p:spPr>
          <a:xfrm>
            <a:off x="6488736" y="2550224"/>
            <a:ext cx="1231906" cy="400110"/>
          </a:xfrm>
          <a:prstGeom prst="rect">
            <a:avLst/>
          </a:prstGeom>
          <a:noFill/>
          <a:ln w="19050">
            <a:solidFill>
              <a:schemeClr val="tx1"/>
            </a:solidFill>
          </a:ln>
        </p:spPr>
        <p:txBody>
          <a:bodyPr wrap="square" rtlCol="0">
            <a:spAutoFit/>
          </a:bodyPr>
          <a:lstStyle/>
          <a:p>
            <a:pPr algn="ctr"/>
            <a:r>
              <a:rPr lang="en-US" dirty="0" smtClean="0">
                <a:solidFill>
                  <a:srgbClr val="C00000"/>
                </a:solidFill>
              </a:rPr>
              <a:t>2017</a:t>
            </a:r>
            <a:endParaRPr lang="en-US" dirty="0">
              <a:solidFill>
                <a:srgbClr val="C00000"/>
              </a:solidFill>
            </a:endParaRPr>
          </a:p>
        </p:txBody>
      </p:sp>
      <p:sp>
        <p:nvSpPr>
          <p:cNvPr id="10" name="TextBox 9"/>
          <p:cNvSpPr txBox="1"/>
          <p:nvPr/>
        </p:nvSpPr>
        <p:spPr>
          <a:xfrm>
            <a:off x="7720643" y="2550224"/>
            <a:ext cx="1236032" cy="400110"/>
          </a:xfrm>
          <a:prstGeom prst="rect">
            <a:avLst/>
          </a:prstGeom>
          <a:noFill/>
          <a:ln w="19050">
            <a:solidFill>
              <a:schemeClr val="tx1"/>
            </a:solidFill>
          </a:ln>
        </p:spPr>
        <p:txBody>
          <a:bodyPr wrap="square" rtlCol="0">
            <a:spAutoFit/>
          </a:bodyPr>
          <a:lstStyle/>
          <a:p>
            <a:pPr algn="ctr"/>
            <a:r>
              <a:rPr lang="en-US" dirty="0" smtClean="0">
                <a:solidFill>
                  <a:srgbClr val="C00000"/>
                </a:solidFill>
              </a:rPr>
              <a:t>2018</a:t>
            </a:r>
            <a:endParaRPr lang="en-US" dirty="0">
              <a:solidFill>
                <a:srgbClr val="C00000"/>
              </a:solidFill>
            </a:endParaRPr>
          </a:p>
        </p:txBody>
      </p:sp>
      <p:sp>
        <p:nvSpPr>
          <p:cNvPr id="11" name="TextBox 10"/>
          <p:cNvSpPr txBox="1"/>
          <p:nvPr/>
        </p:nvSpPr>
        <p:spPr>
          <a:xfrm>
            <a:off x="7875917" y="3526322"/>
            <a:ext cx="1080758" cy="1169551"/>
          </a:xfrm>
          <a:prstGeom prst="rect">
            <a:avLst/>
          </a:prstGeom>
          <a:noFill/>
          <a:ln w="19050">
            <a:solidFill>
              <a:schemeClr val="tx1"/>
            </a:solidFill>
            <a:prstDash val="sysDash"/>
          </a:ln>
        </p:spPr>
        <p:txBody>
          <a:bodyPr wrap="square" rtlCol="0">
            <a:spAutoFit/>
          </a:bodyPr>
          <a:lstStyle/>
          <a:p>
            <a:pPr algn="ctr"/>
            <a:r>
              <a:rPr lang="en-US" sz="1400" b="0" dirty="0" smtClean="0">
                <a:solidFill>
                  <a:schemeClr val="tx1"/>
                </a:solidFill>
              </a:rPr>
              <a:t>FY 2018: Adoption of Revised PSI-90 for Payment </a:t>
            </a:r>
            <a:endParaRPr lang="en-US" sz="1400" b="0" dirty="0">
              <a:solidFill>
                <a:schemeClr val="tx1"/>
              </a:solidFill>
            </a:endParaRPr>
          </a:p>
        </p:txBody>
      </p:sp>
      <p:sp>
        <p:nvSpPr>
          <p:cNvPr id="12" name="TextBox 11"/>
          <p:cNvSpPr txBox="1"/>
          <p:nvPr/>
        </p:nvSpPr>
        <p:spPr>
          <a:xfrm>
            <a:off x="3372703" y="2550551"/>
            <a:ext cx="1671484" cy="400110"/>
          </a:xfrm>
          <a:prstGeom prst="rect">
            <a:avLst/>
          </a:prstGeom>
          <a:noFill/>
          <a:ln w="19050">
            <a:solidFill>
              <a:schemeClr val="tx1"/>
            </a:solidFill>
          </a:ln>
        </p:spPr>
        <p:txBody>
          <a:bodyPr wrap="square" rtlCol="0">
            <a:spAutoFit/>
          </a:bodyPr>
          <a:lstStyle/>
          <a:p>
            <a:pPr algn="ctr"/>
            <a:r>
              <a:rPr lang="en-US" dirty="0" smtClean="0">
                <a:solidFill>
                  <a:srgbClr val="C00000"/>
                </a:solidFill>
              </a:rPr>
              <a:t>2015</a:t>
            </a:r>
            <a:endParaRPr lang="en-US" dirty="0">
              <a:solidFill>
                <a:srgbClr val="C00000"/>
              </a:solidFill>
            </a:endParaRPr>
          </a:p>
        </p:txBody>
      </p:sp>
      <p:sp>
        <p:nvSpPr>
          <p:cNvPr id="13" name="TextBox 12"/>
          <p:cNvSpPr txBox="1"/>
          <p:nvPr/>
        </p:nvSpPr>
        <p:spPr>
          <a:xfrm>
            <a:off x="5044187" y="2550224"/>
            <a:ext cx="1444549" cy="400110"/>
          </a:xfrm>
          <a:prstGeom prst="rect">
            <a:avLst/>
          </a:prstGeom>
          <a:noFill/>
          <a:ln w="19050">
            <a:solidFill>
              <a:schemeClr val="tx1"/>
            </a:solidFill>
          </a:ln>
        </p:spPr>
        <p:txBody>
          <a:bodyPr wrap="square" rtlCol="0">
            <a:spAutoFit/>
          </a:bodyPr>
          <a:lstStyle/>
          <a:p>
            <a:pPr algn="ctr"/>
            <a:r>
              <a:rPr lang="en-US" dirty="0" smtClean="0">
                <a:solidFill>
                  <a:srgbClr val="C00000"/>
                </a:solidFill>
              </a:rPr>
              <a:t>2016</a:t>
            </a:r>
            <a:endParaRPr lang="en-US" dirty="0">
              <a:solidFill>
                <a:srgbClr val="C00000"/>
              </a:solidFill>
            </a:endParaRPr>
          </a:p>
        </p:txBody>
      </p:sp>
      <p:sp>
        <p:nvSpPr>
          <p:cNvPr id="14" name="TextBox 13"/>
          <p:cNvSpPr txBox="1"/>
          <p:nvPr/>
        </p:nvSpPr>
        <p:spPr>
          <a:xfrm>
            <a:off x="1789436" y="2551601"/>
            <a:ext cx="1583266" cy="400110"/>
          </a:xfrm>
          <a:prstGeom prst="rect">
            <a:avLst/>
          </a:prstGeom>
          <a:noFill/>
          <a:ln w="19050">
            <a:solidFill>
              <a:schemeClr val="tx1"/>
            </a:solidFill>
          </a:ln>
        </p:spPr>
        <p:txBody>
          <a:bodyPr wrap="square" rtlCol="0">
            <a:spAutoFit/>
          </a:bodyPr>
          <a:lstStyle/>
          <a:p>
            <a:pPr algn="ctr"/>
            <a:r>
              <a:rPr lang="en-US" dirty="0" smtClean="0">
                <a:solidFill>
                  <a:srgbClr val="C00000"/>
                </a:solidFill>
              </a:rPr>
              <a:t>2014</a:t>
            </a:r>
            <a:endParaRPr lang="en-US" dirty="0">
              <a:solidFill>
                <a:srgbClr val="C00000"/>
              </a:solidFill>
            </a:endParaRPr>
          </a:p>
        </p:txBody>
      </p:sp>
      <p:sp>
        <p:nvSpPr>
          <p:cNvPr id="15" name="Down Arrow 14"/>
          <p:cNvSpPr/>
          <p:nvPr/>
        </p:nvSpPr>
        <p:spPr bwMode="auto">
          <a:xfrm>
            <a:off x="8322058" y="2990296"/>
            <a:ext cx="183588" cy="486149"/>
          </a:xfrm>
          <a:prstGeom prst="downArrow">
            <a:avLst/>
          </a:prstGeom>
          <a:solidFill>
            <a:schemeClr val="tx1"/>
          </a:solidFill>
          <a:ln w="222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bg1"/>
              </a:solidFill>
              <a:effectLst/>
              <a:latin typeface="Arial" charset="0"/>
            </a:endParaRPr>
          </a:p>
        </p:txBody>
      </p:sp>
      <p:sp>
        <p:nvSpPr>
          <p:cNvPr id="21" name="TextBox 20"/>
          <p:cNvSpPr txBox="1"/>
          <p:nvPr/>
        </p:nvSpPr>
        <p:spPr>
          <a:xfrm>
            <a:off x="4866038" y="2035766"/>
            <a:ext cx="1121545" cy="276999"/>
          </a:xfrm>
          <a:prstGeom prst="rect">
            <a:avLst/>
          </a:prstGeom>
          <a:noFill/>
          <a:ln>
            <a:solidFill>
              <a:schemeClr val="tx1"/>
            </a:solidFill>
          </a:ln>
        </p:spPr>
        <p:txBody>
          <a:bodyPr wrap="square" rtlCol="0">
            <a:spAutoFit/>
          </a:bodyPr>
          <a:lstStyle/>
          <a:p>
            <a:pPr algn="ctr"/>
            <a:r>
              <a:rPr lang="en-US" sz="1200" dirty="0" smtClean="0">
                <a:solidFill>
                  <a:schemeClr val="tx1"/>
                </a:solidFill>
              </a:rPr>
              <a:t>ICD-10 Start</a:t>
            </a:r>
          </a:p>
        </p:txBody>
      </p:sp>
      <p:sp>
        <p:nvSpPr>
          <p:cNvPr id="23" name="TextBox 22"/>
          <p:cNvSpPr txBox="1"/>
          <p:nvPr/>
        </p:nvSpPr>
        <p:spPr>
          <a:xfrm>
            <a:off x="231418" y="2550542"/>
            <a:ext cx="1558017" cy="400110"/>
          </a:xfrm>
          <a:prstGeom prst="rect">
            <a:avLst/>
          </a:prstGeom>
          <a:noFill/>
          <a:ln w="19050">
            <a:solidFill>
              <a:schemeClr val="tx1"/>
            </a:solidFill>
          </a:ln>
        </p:spPr>
        <p:txBody>
          <a:bodyPr wrap="square" rtlCol="0">
            <a:spAutoFit/>
          </a:bodyPr>
          <a:lstStyle/>
          <a:p>
            <a:pPr algn="ctr"/>
            <a:r>
              <a:rPr lang="en-US" dirty="0" smtClean="0">
                <a:solidFill>
                  <a:srgbClr val="C00000"/>
                </a:solidFill>
              </a:rPr>
              <a:t>2013</a:t>
            </a:r>
            <a:endParaRPr lang="en-US" dirty="0">
              <a:solidFill>
                <a:srgbClr val="C00000"/>
              </a:solidFill>
            </a:endParaRPr>
          </a:p>
        </p:txBody>
      </p:sp>
      <p:sp>
        <p:nvSpPr>
          <p:cNvPr id="24" name="TextBox 23"/>
          <p:cNvSpPr txBox="1"/>
          <p:nvPr/>
        </p:nvSpPr>
        <p:spPr>
          <a:xfrm>
            <a:off x="1250830" y="1790862"/>
            <a:ext cx="3226280" cy="461665"/>
          </a:xfrm>
          <a:prstGeom prst="rect">
            <a:avLst/>
          </a:prstGeom>
          <a:noFill/>
          <a:ln w="19050">
            <a:solidFill>
              <a:schemeClr val="tx1"/>
            </a:solidFill>
          </a:ln>
        </p:spPr>
        <p:txBody>
          <a:bodyPr wrap="square" rtlCol="0">
            <a:spAutoFit/>
          </a:bodyPr>
          <a:lstStyle/>
          <a:p>
            <a:pPr algn="ctr"/>
            <a:r>
              <a:rPr lang="en-US" sz="1200" b="0" dirty="0" smtClean="0">
                <a:solidFill>
                  <a:schemeClr val="tx1"/>
                </a:solidFill>
              </a:rPr>
              <a:t>FY 2017: Finalized Performance Period </a:t>
            </a:r>
          </a:p>
          <a:p>
            <a:pPr algn="ctr"/>
            <a:r>
              <a:rPr lang="en-US" sz="1200" b="0" dirty="0" smtClean="0">
                <a:solidFill>
                  <a:schemeClr val="tx1"/>
                </a:solidFill>
              </a:rPr>
              <a:t>July 2013 – June 2015</a:t>
            </a:r>
            <a:endParaRPr lang="en-US" sz="1200" b="0" dirty="0">
              <a:solidFill>
                <a:schemeClr val="tx1"/>
              </a:solidFill>
            </a:endParaRPr>
          </a:p>
        </p:txBody>
      </p:sp>
      <p:sp>
        <p:nvSpPr>
          <p:cNvPr id="32" name="TextBox 31"/>
          <p:cNvSpPr txBox="1"/>
          <p:nvPr/>
        </p:nvSpPr>
        <p:spPr>
          <a:xfrm>
            <a:off x="2518889" y="3162718"/>
            <a:ext cx="2259715" cy="461665"/>
          </a:xfrm>
          <a:prstGeom prst="rect">
            <a:avLst/>
          </a:prstGeom>
          <a:noFill/>
          <a:ln w="19050">
            <a:solidFill>
              <a:schemeClr val="tx1"/>
            </a:solidFill>
            <a:prstDash val="sysDash"/>
          </a:ln>
        </p:spPr>
        <p:txBody>
          <a:bodyPr wrap="square" rtlCol="0">
            <a:spAutoFit/>
          </a:bodyPr>
          <a:lstStyle/>
          <a:p>
            <a:r>
              <a:rPr lang="en-US" sz="1200" b="0" dirty="0" smtClean="0">
                <a:solidFill>
                  <a:schemeClr val="tx1"/>
                </a:solidFill>
              </a:rPr>
              <a:t>FY 2018: Performance Period July 2014 – Sept. 2015</a:t>
            </a:r>
            <a:endParaRPr lang="en-US" sz="1200" b="0" dirty="0">
              <a:solidFill>
                <a:schemeClr val="tx1"/>
              </a:solidFill>
            </a:endParaRPr>
          </a:p>
        </p:txBody>
      </p:sp>
      <p:sp>
        <p:nvSpPr>
          <p:cNvPr id="33" name="TextBox 32"/>
          <p:cNvSpPr txBox="1"/>
          <p:nvPr/>
        </p:nvSpPr>
        <p:spPr>
          <a:xfrm>
            <a:off x="4859677" y="3829955"/>
            <a:ext cx="2692748" cy="461665"/>
          </a:xfrm>
          <a:prstGeom prst="rect">
            <a:avLst/>
          </a:prstGeom>
          <a:noFill/>
          <a:ln w="19050">
            <a:solidFill>
              <a:schemeClr val="tx1"/>
            </a:solidFill>
            <a:prstDash val="sysDash"/>
          </a:ln>
        </p:spPr>
        <p:txBody>
          <a:bodyPr wrap="square" rtlCol="0">
            <a:spAutoFit/>
          </a:bodyPr>
          <a:lstStyle/>
          <a:p>
            <a:pPr algn="ctr"/>
            <a:r>
              <a:rPr lang="en-US" sz="1200" b="0" dirty="0" smtClean="0">
                <a:solidFill>
                  <a:schemeClr val="tx1"/>
                </a:solidFill>
              </a:rPr>
              <a:t>FY 2019: Performance Period </a:t>
            </a:r>
          </a:p>
          <a:p>
            <a:pPr algn="ctr"/>
            <a:r>
              <a:rPr lang="en-US" sz="1200" b="0" dirty="0" smtClean="0">
                <a:solidFill>
                  <a:schemeClr val="tx1"/>
                </a:solidFill>
              </a:rPr>
              <a:t>Oct. 2015 – Sept. 2017</a:t>
            </a:r>
            <a:endParaRPr lang="en-US" sz="1200" b="0" dirty="0">
              <a:solidFill>
                <a:schemeClr val="tx1"/>
              </a:solidFill>
            </a:endParaRPr>
          </a:p>
        </p:txBody>
      </p:sp>
      <p:sp>
        <p:nvSpPr>
          <p:cNvPr id="38" name="Rectangle 37"/>
          <p:cNvSpPr/>
          <p:nvPr/>
        </p:nvSpPr>
        <p:spPr bwMode="auto">
          <a:xfrm>
            <a:off x="4778604" y="2044461"/>
            <a:ext cx="81073" cy="2247160"/>
          </a:xfrm>
          <a:prstGeom prst="rect">
            <a:avLst/>
          </a:prstGeom>
          <a:solidFill>
            <a:schemeClr val="tx1"/>
          </a:solidFill>
          <a:ln w="222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bg1"/>
              </a:solidFill>
              <a:effectLst/>
              <a:latin typeface="Arial" charset="0"/>
            </a:endParaRPr>
          </a:p>
        </p:txBody>
      </p:sp>
      <p:sp>
        <p:nvSpPr>
          <p:cNvPr id="39" name="TextBox 38"/>
          <p:cNvSpPr txBox="1"/>
          <p:nvPr/>
        </p:nvSpPr>
        <p:spPr>
          <a:xfrm>
            <a:off x="778326" y="4758418"/>
            <a:ext cx="6737853" cy="738664"/>
          </a:xfrm>
          <a:prstGeom prst="rect">
            <a:avLst/>
          </a:prstGeom>
          <a:noFill/>
          <a:ln w="19050">
            <a:solidFill>
              <a:schemeClr val="tx1"/>
            </a:solidFill>
            <a:prstDash val="sysDash"/>
          </a:ln>
        </p:spPr>
        <p:txBody>
          <a:bodyPr wrap="square" rtlCol="0">
            <a:spAutoFit/>
          </a:bodyPr>
          <a:lstStyle/>
          <a:p>
            <a:r>
              <a:rPr lang="en-US" sz="1400" b="0" dirty="0" smtClean="0">
                <a:solidFill>
                  <a:schemeClr val="tx1"/>
                </a:solidFill>
              </a:rPr>
              <a:t>Change in PSI-90 reporting requirements starting FY 2017: A hospital must have 3 or more eligible discharges for at least 1 PSI-90 component </a:t>
            </a:r>
            <a:r>
              <a:rPr lang="en-US" sz="1400" u="sng" dirty="0" smtClean="0">
                <a:solidFill>
                  <a:schemeClr val="tx1"/>
                </a:solidFill>
              </a:rPr>
              <a:t>AND</a:t>
            </a:r>
            <a:r>
              <a:rPr lang="en-US" sz="1400" b="0" dirty="0" smtClean="0">
                <a:solidFill>
                  <a:schemeClr val="tx1"/>
                </a:solidFill>
              </a:rPr>
              <a:t> at least 12 months of data to receive a Domain 1 score</a:t>
            </a:r>
            <a:endParaRPr lang="en-US" sz="1400" b="0" dirty="0">
              <a:solidFill>
                <a:schemeClr val="tx1"/>
              </a:solidFill>
            </a:endParaRPr>
          </a:p>
        </p:txBody>
      </p:sp>
      <p:sp>
        <p:nvSpPr>
          <p:cNvPr id="40" name="TextBox 39"/>
          <p:cNvSpPr txBox="1"/>
          <p:nvPr/>
        </p:nvSpPr>
        <p:spPr>
          <a:xfrm>
            <a:off x="778326" y="5995164"/>
            <a:ext cx="2242299" cy="461665"/>
          </a:xfrm>
          <a:prstGeom prst="rect">
            <a:avLst/>
          </a:prstGeom>
          <a:noFill/>
          <a:ln w="19050">
            <a:solidFill>
              <a:schemeClr val="tx1"/>
            </a:solidFill>
            <a:prstDash val="solid"/>
          </a:ln>
        </p:spPr>
        <p:txBody>
          <a:bodyPr wrap="square" rtlCol="0">
            <a:spAutoFit/>
          </a:bodyPr>
          <a:lstStyle/>
          <a:p>
            <a:r>
              <a:rPr lang="en-US" sz="1200" b="0" dirty="0" smtClean="0">
                <a:solidFill>
                  <a:schemeClr val="tx1"/>
                </a:solidFill>
              </a:rPr>
              <a:t>Proposed policies =  -----------</a:t>
            </a:r>
          </a:p>
          <a:p>
            <a:r>
              <a:rPr lang="en-US" sz="1200" b="0" dirty="0" smtClean="0">
                <a:solidFill>
                  <a:schemeClr val="tx1"/>
                </a:solidFill>
              </a:rPr>
              <a:t>Finalized policies  = </a:t>
            </a:r>
            <a:endParaRPr lang="en-US" sz="1200" b="0" dirty="0">
              <a:solidFill>
                <a:schemeClr val="tx1"/>
              </a:solidFill>
            </a:endParaRPr>
          </a:p>
        </p:txBody>
      </p:sp>
      <p:cxnSp>
        <p:nvCxnSpPr>
          <p:cNvPr id="42" name="Straight Connector 41"/>
          <p:cNvCxnSpPr/>
          <p:nvPr/>
        </p:nvCxnSpPr>
        <p:spPr bwMode="auto">
          <a:xfrm flipV="1">
            <a:off x="2294602" y="6323162"/>
            <a:ext cx="569368" cy="6515"/>
          </a:xfrm>
          <a:prstGeom prst="line">
            <a:avLst/>
          </a:prstGeom>
          <a:noFill/>
          <a:ln w="22225" cap="flat" cmpd="sng" algn="ctr">
            <a:solidFill>
              <a:schemeClr val="tx1"/>
            </a:solidFill>
            <a:prstDash val="solid"/>
            <a:round/>
            <a:headEnd type="none" w="med" len="med"/>
            <a:tailEnd type="none" w="med" len="med"/>
          </a:ln>
          <a:effectLst/>
        </p:spPr>
      </p:cxnSp>
      <p:sp>
        <p:nvSpPr>
          <p:cNvPr id="44" name="TextBox 43"/>
          <p:cNvSpPr txBox="1"/>
          <p:nvPr/>
        </p:nvSpPr>
        <p:spPr>
          <a:xfrm>
            <a:off x="231417" y="1890073"/>
            <a:ext cx="950401" cy="307777"/>
          </a:xfrm>
          <a:prstGeom prst="rect">
            <a:avLst/>
          </a:prstGeom>
          <a:noFill/>
          <a:ln w="19050">
            <a:noFill/>
          </a:ln>
        </p:spPr>
        <p:txBody>
          <a:bodyPr wrap="square" rtlCol="0">
            <a:spAutoFit/>
          </a:bodyPr>
          <a:lstStyle/>
          <a:p>
            <a:pPr algn="ctr"/>
            <a:r>
              <a:rPr lang="en-US" sz="1400" b="0" u="sng" dirty="0" smtClean="0">
                <a:solidFill>
                  <a:schemeClr val="tx1"/>
                </a:solidFill>
              </a:rPr>
              <a:t>Finalized</a:t>
            </a:r>
            <a:r>
              <a:rPr lang="en-US" sz="1400" b="0" dirty="0" smtClean="0">
                <a:solidFill>
                  <a:schemeClr val="tx1"/>
                </a:solidFill>
              </a:rPr>
              <a:t>:</a:t>
            </a:r>
          </a:p>
        </p:txBody>
      </p:sp>
      <p:sp>
        <p:nvSpPr>
          <p:cNvPr id="45" name="TextBox 44"/>
          <p:cNvSpPr txBox="1"/>
          <p:nvPr/>
        </p:nvSpPr>
        <p:spPr>
          <a:xfrm>
            <a:off x="238492" y="3273829"/>
            <a:ext cx="1012337" cy="307777"/>
          </a:xfrm>
          <a:prstGeom prst="rect">
            <a:avLst/>
          </a:prstGeom>
          <a:noFill/>
          <a:ln w="19050">
            <a:noFill/>
          </a:ln>
        </p:spPr>
        <p:txBody>
          <a:bodyPr wrap="square" rtlCol="0">
            <a:spAutoFit/>
          </a:bodyPr>
          <a:lstStyle/>
          <a:p>
            <a:pPr algn="ctr"/>
            <a:r>
              <a:rPr lang="en-US" sz="1400" b="0" u="sng" dirty="0" smtClean="0">
                <a:solidFill>
                  <a:schemeClr val="tx1"/>
                </a:solidFill>
              </a:rPr>
              <a:t>Proposed</a:t>
            </a:r>
            <a:r>
              <a:rPr lang="en-US" sz="1400" b="0" dirty="0" smtClean="0">
                <a:solidFill>
                  <a:schemeClr val="tx1"/>
                </a:solidFill>
              </a:rPr>
              <a:t>:</a:t>
            </a:r>
          </a:p>
        </p:txBody>
      </p:sp>
    </p:spTree>
    <p:extLst>
      <p:ext uri="{BB962C8B-B14F-4D97-AF65-F5344CB8AC3E}">
        <p14:creationId xmlns:p14="http://schemas.microsoft.com/office/powerpoint/2010/main" val="1340308135"/>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HACRP Proposed Scoring Methodology FY 2017</a:t>
            </a:r>
            <a:endParaRPr lang="en-US" dirty="0"/>
          </a:p>
        </p:txBody>
      </p:sp>
      <p:sp>
        <p:nvSpPr>
          <p:cNvPr id="4" name="Slide Number Placeholder 3"/>
          <p:cNvSpPr>
            <a:spLocks noGrp="1"/>
          </p:cNvSpPr>
          <p:nvPr>
            <p:ph type="sldNum" sz="quarter" idx="4"/>
          </p:nvPr>
        </p:nvSpPr>
        <p:spPr/>
        <p:txBody>
          <a:bodyPr/>
          <a:lstStyle/>
          <a:p>
            <a:fld id="{51AC3CF6-25CD-4E75-9FFD-C5B9E43CD78B}" type="slidenum">
              <a:rPr lang="en-US" smtClean="0"/>
              <a:pPr/>
              <a:t>44</a:t>
            </a:fld>
            <a:endParaRPr lang="en-US" dirty="0"/>
          </a:p>
        </p:txBody>
      </p:sp>
      <p:sp>
        <p:nvSpPr>
          <p:cNvPr id="7" name="TextBox 6"/>
          <p:cNvSpPr txBox="1"/>
          <p:nvPr/>
        </p:nvSpPr>
        <p:spPr>
          <a:xfrm>
            <a:off x="569912" y="1382748"/>
            <a:ext cx="2777137" cy="2369880"/>
          </a:xfrm>
          <a:prstGeom prst="rect">
            <a:avLst/>
          </a:prstGeom>
          <a:noFill/>
          <a:ln w="12700">
            <a:solidFill>
              <a:schemeClr val="tx1"/>
            </a:solidFill>
          </a:ln>
        </p:spPr>
        <p:txBody>
          <a:bodyPr wrap="square" rtlCol="0">
            <a:spAutoFit/>
          </a:bodyPr>
          <a:lstStyle/>
          <a:p>
            <a:r>
              <a:rPr lang="en-US" u="sng" dirty="0" smtClean="0">
                <a:solidFill>
                  <a:schemeClr val="tx1"/>
                </a:solidFill>
              </a:rPr>
              <a:t>Current Methodology</a:t>
            </a:r>
          </a:p>
          <a:p>
            <a:pPr marL="342900" indent="-342900">
              <a:buFont typeface="Arial" panose="020B0604020202020204" pitchFamily="34" charset="0"/>
              <a:buChar char="•"/>
            </a:pPr>
            <a:r>
              <a:rPr lang="en-US" sz="1600" b="0" dirty="0" smtClean="0">
                <a:solidFill>
                  <a:schemeClr val="tx1"/>
                </a:solidFill>
              </a:rPr>
              <a:t>Decile-based scoring</a:t>
            </a:r>
          </a:p>
          <a:p>
            <a:pPr marL="342900" indent="-342900">
              <a:buFont typeface="Arial" panose="020B0604020202020204" pitchFamily="34" charset="0"/>
              <a:buChar char="•"/>
            </a:pPr>
            <a:r>
              <a:rPr lang="en-US" sz="1600" b="0" dirty="0" smtClean="0">
                <a:solidFill>
                  <a:schemeClr val="tx1"/>
                </a:solidFill>
              </a:rPr>
              <a:t>Results in “ties” at the penalty threshold</a:t>
            </a:r>
          </a:p>
          <a:p>
            <a:pPr marL="342900" indent="-342900">
              <a:buFont typeface="Arial" panose="020B0604020202020204" pitchFamily="34" charset="0"/>
              <a:buChar char="•"/>
            </a:pPr>
            <a:r>
              <a:rPr lang="en-US" sz="1600" b="0" dirty="0" smtClean="0">
                <a:solidFill>
                  <a:schemeClr val="tx1"/>
                </a:solidFill>
              </a:rPr>
              <a:t>A few hospitals with zero adverse events in Domain 1 identified for the penalty</a:t>
            </a:r>
          </a:p>
          <a:p>
            <a:pPr marL="342900" indent="-342900">
              <a:buFont typeface="Arial" panose="020B0604020202020204" pitchFamily="34" charset="0"/>
              <a:buChar char="•"/>
            </a:pPr>
            <a:endParaRPr lang="en-US" sz="1600" b="0" dirty="0">
              <a:solidFill>
                <a:schemeClr val="tx1"/>
              </a:solidFill>
            </a:endParaRPr>
          </a:p>
        </p:txBody>
      </p:sp>
      <p:sp>
        <p:nvSpPr>
          <p:cNvPr id="8" name="TextBox 7"/>
          <p:cNvSpPr txBox="1"/>
          <p:nvPr/>
        </p:nvSpPr>
        <p:spPr>
          <a:xfrm>
            <a:off x="5253488" y="1382747"/>
            <a:ext cx="3703188" cy="2369880"/>
          </a:xfrm>
          <a:prstGeom prst="rect">
            <a:avLst/>
          </a:prstGeom>
          <a:noFill/>
          <a:ln w="12700">
            <a:solidFill>
              <a:schemeClr val="tx1"/>
            </a:solidFill>
          </a:ln>
        </p:spPr>
        <p:txBody>
          <a:bodyPr wrap="square" rtlCol="0">
            <a:spAutoFit/>
          </a:bodyPr>
          <a:lstStyle/>
          <a:p>
            <a:r>
              <a:rPr lang="en-US" u="sng" dirty="0" smtClean="0">
                <a:solidFill>
                  <a:schemeClr val="tx1"/>
                </a:solidFill>
              </a:rPr>
              <a:t>Proposed Methodology</a:t>
            </a:r>
          </a:p>
          <a:p>
            <a:pPr marL="342900" indent="-342900">
              <a:buFont typeface="Arial" panose="020B0604020202020204" pitchFamily="34" charset="0"/>
              <a:buChar char="•"/>
            </a:pPr>
            <a:r>
              <a:rPr lang="en-US" sz="1600" b="0" dirty="0" smtClean="0">
                <a:solidFill>
                  <a:schemeClr val="tx1"/>
                </a:solidFill>
              </a:rPr>
              <a:t>Winsorized Z-score approach</a:t>
            </a:r>
          </a:p>
          <a:p>
            <a:pPr marL="342900" indent="-342900">
              <a:buFont typeface="Arial" panose="020B0604020202020204" pitchFamily="34" charset="0"/>
              <a:buChar char="•"/>
            </a:pPr>
            <a:r>
              <a:rPr lang="en-US" sz="1600" b="0" dirty="0" smtClean="0">
                <a:solidFill>
                  <a:schemeClr val="tx1"/>
                </a:solidFill>
              </a:rPr>
              <a:t>Continuous scoring – removes ties</a:t>
            </a:r>
          </a:p>
          <a:p>
            <a:pPr marL="342900" indent="-342900">
              <a:buFont typeface="Arial" panose="020B0604020202020204" pitchFamily="34" charset="0"/>
              <a:buChar char="•"/>
            </a:pPr>
            <a:r>
              <a:rPr lang="en-US" sz="1600" b="0" dirty="0" smtClean="0">
                <a:solidFill>
                  <a:schemeClr val="tx1"/>
                </a:solidFill>
              </a:rPr>
              <a:t>CMS estimates </a:t>
            </a:r>
            <a:r>
              <a:rPr lang="en-US" sz="1600" b="0" dirty="0">
                <a:solidFill>
                  <a:schemeClr val="tx1"/>
                </a:solidFill>
              </a:rPr>
              <a:t>~</a:t>
            </a:r>
            <a:r>
              <a:rPr lang="en-US" sz="1600" b="0" dirty="0" smtClean="0">
                <a:solidFill>
                  <a:schemeClr val="tx1"/>
                </a:solidFill>
              </a:rPr>
              <a:t>6% of hospitals would be affected:</a:t>
            </a:r>
            <a:r>
              <a:rPr lang="en-US" sz="1600" dirty="0" smtClean="0">
                <a:solidFill>
                  <a:schemeClr val="tx1"/>
                </a:solidFill>
              </a:rPr>
              <a:t> </a:t>
            </a:r>
            <a:endParaRPr lang="en-US" sz="1600" b="0" dirty="0">
              <a:solidFill>
                <a:schemeClr val="tx1"/>
              </a:solidFill>
            </a:endParaRPr>
          </a:p>
          <a:p>
            <a:pPr marL="800100" lvl="1" indent="-342900">
              <a:buFont typeface="Arial" panose="020B0604020202020204" pitchFamily="34" charset="0"/>
              <a:buChar char="•"/>
            </a:pPr>
            <a:r>
              <a:rPr lang="en-US" sz="1600" b="0" dirty="0" smtClean="0">
                <a:solidFill>
                  <a:schemeClr val="tx1"/>
                </a:solidFill>
              </a:rPr>
              <a:t>fewer 500+ bed hospitals penalized; </a:t>
            </a:r>
          </a:p>
          <a:p>
            <a:pPr marL="800100" lvl="1" indent="-342900">
              <a:buFont typeface="Arial" panose="020B0604020202020204" pitchFamily="34" charset="0"/>
              <a:buChar char="•"/>
            </a:pPr>
            <a:r>
              <a:rPr lang="en-US" sz="1600" b="0" dirty="0" smtClean="0">
                <a:solidFill>
                  <a:schemeClr val="tx1"/>
                </a:solidFill>
              </a:rPr>
              <a:t>increase in “moderately high” DSH hospitals penalized</a:t>
            </a:r>
          </a:p>
        </p:txBody>
      </p:sp>
      <p:sp>
        <p:nvSpPr>
          <p:cNvPr id="9" name="Right Arrow 8"/>
          <p:cNvSpPr/>
          <p:nvPr/>
        </p:nvSpPr>
        <p:spPr bwMode="auto">
          <a:xfrm>
            <a:off x="3700733" y="2493034"/>
            <a:ext cx="1285336" cy="508959"/>
          </a:xfrm>
          <a:prstGeom prst="rightArrow">
            <a:avLst/>
          </a:prstGeom>
          <a:solidFill>
            <a:schemeClr val="accent1"/>
          </a:solidFill>
          <a:ln w="222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bg1"/>
              </a:solidFill>
              <a:effectLst/>
              <a:latin typeface="Arial" charset="0"/>
            </a:endParaRPr>
          </a:p>
        </p:txBody>
      </p:sp>
      <p:sp>
        <p:nvSpPr>
          <p:cNvPr id="10" name="TextBox 9"/>
          <p:cNvSpPr txBox="1"/>
          <p:nvPr/>
        </p:nvSpPr>
        <p:spPr>
          <a:xfrm>
            <a:off x="2308134" y="4166009"/>
            <a:ext cx="4092665" cy="2369880"/>
          </a:xfrm>
          <a:prstGeom prst="rect">
            <a:avLst/>
          </a:prstGeom>
          <a:noFill/>
          <a:ln w="12700">
            <a:solidFill>
              <a:schemeClr val="accent1"/>
            </a:solidFill>
          </a:ln>
        </p:spPr>
        <p:txBody>
          <a:bodyPr wrap="square" rtlCol="0">
            <a:spAutoFit/>
          </a:bodyPr>
          <a:lstStyle/>
          <a:p>
            <a:r>
              <a:rPr lang="en-US" u="sng" dirty="0" smtClean="0">
                <a:solidFill>
                  <a:schemeClr val="accent1"/>
                </a:solidFill>
              </a:rPr>
              <a:t>AAMC Initial Analysis:</a:t>
            </a:r>
          </a:p>
          <a:p>
            <a:pPr marL="342900" indent="-342900">
              <a:buFont typeface="Arial" panose="020B0604020202020204" pitchFamily="34" charset="0"/>
              <a:buChar char="•"/>
            </a:pPr>
            <a:r>
              <a:rPr lang="en-US" sz="1600" b="0" dirty="0" smtClean="0">
                <a:solidFill>
                  <a:schemeClr val="accent1"/>
                </a:solidFill>
              </a:rPr>
              <a:t>Estimated number of COTH hospitals penalized under proposed methodology virtually unchanged from current approach</a:t>
            </a:r>
            <a:endParaRPr lang="en-US" sz="1600" b="0" dirty="0">
              <a:solidFill>
                <a:schemeClr val="accent1"/>
              </a:solidFill>
            </a:endParaRPr>
          </a:p>
          <a:p>
            <a:pPr marL="342900" indent="-342900">
              <a:buFont typeface="Arial" panose="020B0604020202020204" pitchFamily="34" charset="0"/>
              <a:buChar char="•"/>
            </a:pPr>
            <a:r>
              <a:rPr lang="en-US" sz="1600" b="0" dirty="0" smtClean="0">
                <a:solidFill>
                  <a:schemeClr val="accent1"/>
                </a:solidFill>
              </a:rPr>
              <a:t>Less than 10% of COTH members see their penalty status flip. Those affected will have a total HAC score within 1 point of the penalty threshold. </a:t>
            </a:r>
          </a:p>
        </p:txBody>
      </p:sp>
    </p:spTree>
    <p:extLst>
      <p:ext uri="{BB962C8B-B14F-4D97-AF65-F5344CB8AC3E}">
        <p14:creationId xmlns:p14="http://schemas.microsoft.com/office/powerpoint/2010/main" val="2388904710"/>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00465" y="2310045"/>
            <a:ext cx="8386762" cy="620712"/>
          </a:xfrm>
        </p:spPr>
        <p:txBody>
          <a:bodyPr/>
          <a:lstStyle/>
          <a:p>
            <a:pPr algn="ctr"/>
            <a:r>
              <a:rPr lang="en-US" dirty="0" smtClean="0"/>
              <a:t>Readmissions Reduction Program (HRRP)</a:t>
            </a:r>
            <a:endParaRPr lang="en-US" dirty="0"/>
          </a:p>
        </p:txBody>
      </p:sp>
      <p:sp>
        <p:nvSpPr>
          <p:cNvPr id="4" name="Slide Number Placeholder 3"/>
          <p:cNvSpPr>
            <a:spLocks noGrp="1"/>
          </p:cNvSpPr>
          <p:nvPr>
            <p:ph type="sldNum" sz="quarter" idx="4"/>
          </p:nvPr>
        </p:nvSpPr>
        <p:spPr/>
        <p:txBody>
          <a:bodyPr/>
          <a:lstStyle/>
          <a:p>
            <a:fld id="{51AC3CF6-25CD-4E75-9FFD-C5B9E43CD78B}" type="slidenum">
              <a:rPr lang="en-US" smtClean="0"/>
              <a:pPr/>
              <a:t>45</a:t>
            </a:fld>
            <a:endParaRPr lang="en-US" dirty="0"/>
          </a:p>
        </p:txBody>
      </p:sp>
    </p:spTree>
    <p:extLst>
      <p:ext uri="{BB962C8B-B14F-4D97-AF65-F5344CB8AC3E}">
        <p14:creationId xmlns:p14="http://schemas.microsoft.com/office/powerpoint/2010/main" val="4160433952"/>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t>Hospital Readmissions Reduction Program Updates</a:t>
            </a:r>
            <a:endParaRPr lang="en-US" sz="3400" dirty="0"/>
          </a:p>
        </p:txBody>
      </p:sp>
      <p:sp>
        <p:nvSpPr>
          <p:cNvPr id="3" name="Content Placeholder 2"/>
          <p:cNvSpPr>
            <a:spLocks noGrp="1"/>
          </p:cNvSpPr>
          <p:nvPr>
            <p:ph idx="1"/>
          </p:nvPr>
        </p:nvSpPr>
        <p:spPr>
          <a:xfrm>
            <a:off x="569913" y="1467279"/>
            <a:ext cx="7988300" cy="4767262"/>
          </a:xfrm>
        </p:spPr>
        <p:txBody>
          <a:bodyPr/>
          <a:lstStyle/>
          <a:p>
            <a:pPr lvl="1">
              <a:buFont typeface="Arial" pitchFamily="34" charset="0"/>
              <a:buChar char="•"/>
            </a:pPr>
            <a:r>
              <a:rPr lang="en-US" dirty="0" smtClean="0"/>
              <a:t>No new measures proposed for HRRP</a:t>
            </a:r>
          </a:p>
          <a:p>
            <a:pPr lvl="1">
              <a:buFont typeface="Arial" pitchFamily="34" charset="0"/>
              <a:buChar char="•"/>
            </a:pPr>
            <a:r>
              <a:rPr lang="en-US" dirty="0" smtClean="0"/>
              <a:t>Methodology for CABG proposed</a:t>
            </a:r>
          </a:p>
          <a:p>
            <a:pPr lvl="1">
              <a:buFont typeface="Arial" pitchFamily="34" charset="0"/>
              <a:buChar char="•"/>
            </a:pPr>
            <a:r>
              <a:rPr lang="en-US" dirty="0" smtClean="0"/>
              <a:t>No discussion of SES in rule</a:t>
            </a:r>
          </a:p>
          <a:p>
            <a:pPr lvl="1">
              <a:buFont typeface="Arial" pitchFamily="34" charset="0"/>
              <a:buChar char="•"/>
            </a:pPr>
            <a:r>
              <a:rPr lang="en-US" dirty="0" smtClean="0"/>
              <a:t>Clarification on when data will be reported</a:t>
            </a:r>
          </a:p>
        </p:txBody>
      </p:sp>
      <p:sp>
        <p:nvSpPr>
          <p:cNvPr id="4" name="Slide Number Placeholder 3"/>
          <p:cNvSpPr>
            <a:spLocks noGrp="1"/>
          </p:cNvSpPr>
          <p:nvPr>
            <p:ph type="sldNum" sz="quarter" idx="4"/>
          </p:nvPr>
        </p:nvSpPr>
        <p:spPr/>
        <p:txBody>
          <a:bodyPr/>
          <a:lstStyle/>
          <a:p>
            <a:fld id="{51AC3CF6-25CD-4E75-9FFD-C5B9E43CD78B}" type="slidenum">
              <a:rPr lang="en-US" smtClean="0"/>
              <a:pPr/>
              <a:t>46</a:t>
            </a:fld>
            <a:endParaRPr lang="en-US" dirty="0"/>
          </a:p>
        </p:txBody>
      </p:sp>
    </p:spTree>
    <p:extLst>
      <p:ext uri="{BB962C8B-B14F-4D97-AF65-F5344CB8AC3E}">
        <p14:creationId xmlns:p14="http://schemas.microsoft.com/office/powerpoint/2010/main" val="3123321317"/>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2940"/>
            <a:ext cx="8386762" cy="620712"/>
          </a:xfrm>
        </p:spPr>
        <p:txBody>
          <a:bodyPr/>
          <a:lstStyle/>
          <a:p>
            <a:r>
              <a:rPr lang="en-US" dirty="0" smtClean="0"/>
              <a:t>HRRP Measure Timeline</a:t>
            </a:r>
            <a:endParaRPr lang="en-US" dirty="0"/>
          </a:p>
        </p:txBody>
      </p:sp>
      <p:sp>
        <p:nvSpPr>
          <p:cNvPr id="4" name="Slide Number Placeholder 3"/>
          <p:cNvSpPr>
            <a:spLocks noGrp="1"/>
          </p:cNvSpPr>
          <p:nvPr>
            <p:ph type="sldNum" sz="quarter" idx="4"/>
          </p:nvPr>
        </p:nvSpPr>
        <p:spPr/>
        <p:txBody>
          <a:bodyPr/>
          <a:lstStyle/>
          <a:p>
            <a:fld id="{51AC3CF6-25CD-4E75-9FFD-C5B9E43CD78B}" type="slidenum">
              <a:rPr lang="en-US" smtClean="0"/>
              <a:pPr/>
              <a:t>47</a:t>
            </a:fld>
            <a:endParaRPr lang="en-US" dirty="0"/>
          </a:p>
        </p:txBody>
      </p:sp>
      <p:sp>
        <p:nvSpPr>
          <p:cNvPr id="5" name="Right Arrow 4"/>
          <p:cNvSpPr/>
          <p:nvPr/>
        </p:nvSpPr>
        <p:spPr bwMode="auto">
          <a:xfrm>
            <a:off x="914400" y="2328952"/>
            <a:ext cx="6970143" cy="564332"/>
          </a:xfrm>
          <a:prstGeom prst="rightArrow">
            <a:avLst/>
          </a:prstGeom>
          <a:solidFill>
            <a:schemeClr val="tx1"/>
          </a:solidFill>
          <a:ln w="222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bg1"/>
              </a:solidFill>
              <a:effectLst/>
              <a:latin typeface="Arial" charset="0"/>
            </a:endParaRPr>
          </a:p>
        </p:txBody>
      </p:sp>
      <p:sp>
        <p:nvSpPr>
          <p:cNvPr id="8" name="Rectangle 7"/>
          <p:cNvSpPr/>
          <p:nvPr/>
        </p:nvSpPr>
        <p:spPr bwMode="auto">
          <a:xfrm>
            <a:off x="1442405" y="2244236"/>
            <a:ext cx="114374" cy="848024"/>
          </a:xfrm>
          <a:prstGeom prst="rect">
            <a:avLst/>
          </a:prstGeom>
          <a:solidFill>
            <a:schemeClr val="accent2"/>
          </a:solidFill>
          <a:ln w="222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bg1"/>
              </a:solidFill>
              <a:effectLst/>
              <a:latin typeface="Arial" charset="0"/>
            </a:endParaRPr>
          </a:p>
        </p:txBody>
      </p:sp>
      <p:sp>
        <p:nvSpPr>
          <p:cNvPr id="12" name="TextBox 11"/>
          <p:cNvSpPr txBox="1"/>
          <p:nvPr/>
        </p:nvSpPr>
        <p:spPr>
          <a:xfrm>
            <a:off x="914400" y="1338210"/>
            <a:ext cx="1219200" cy="646331"/>
          </a:xfrm>
          <a:prstGeom prst="rect">
            <a:avLst/>
          </a:prstGeom>
          <a:noFill/>
          <a:ln w="12700">
            <a:solidFill>
              <a:schemeClr val="tx1"/>
            </a:solidFill>
          </a:ln>
        </p:spPr>
        <p:txBody>
          <a:bodyPr wrap="square" rtlCol="0">
            <a:spAutoFit/>
          </a:bodyPr>
          <a:lstStyle/>
          <a:p>
            <a:pPr algn="ctr"/>
            <a:r>
              <a:rPr lang="en-US" sz="1400" dirty="0" smtClean="0">
                <a:solidFill>
                  <a:schemeClr val="tx1"/>
                </a:solidFill>
              </a:rPr>
              <a:t>FY 2013</a:t>
            </a:r>
          </a:p>
          <a:p>
            <a:pPr algn="ctr"/>
            <a:r>
              <a:rPr lang="en-US" sz="1100" b="0" dirty="0" smtClean="0">
                <a:solidFill>
                  <a:schemeClr val="tx1"/>
                </a:solidFill>
              </a:rPr>
              <a:t>(July </a:t>
            </a:r>
            <a:r>
              <a:rPr lang="en-US" sz="1100" b="0" dirty="0">
                <a:solidFill>
                  <a:schemeClr val="tx1"/>
                </a:solidFill>
              </a:rPr>
              <a:t>1, 2008 – June 30, 2011</a:t>
            </a:r>
            <a:r>
              <a:rPr lang="en-US" sz="1100" b="0" dirty="0" smtClean="0">
                <a:solidFill>
                  <a:schemeClr val="tx1"/>
                </a:solidFill>
              </a:rPr>
              <a:t>)</a:t>
            </a:r>
            <a:endParaRPr lang="en-US" sz="1100" b="0" dirty="0">
              <a:solidFill>
                <a:schemeClr val="tx1"/>
              </a:solidFill>
            </a:endParaRPr>
          </a:p>
        </p:txBody>
      </p:sp>
      <p:sp>
        <p:nvSpPr>
          <p:cNvPr id="18" name="TextBox 17"/>
          <p:cNvSpPr txBox="1"/>
          <p:nvPr/>
        </p:nvSpPr>
        <p:spPr>
          <a:xfrm>
            <a:off x="2245829" y="1332872"/>
            <a:ext cx="1219200" cy="646331"/>
          </a:xfrm>
          <a:prstGeom prst="rect">
            <a:avLst/>
          </a:prstGeom>
          <a:noFill/>
          <a:ln w="12700">
            <a:solidFill>
              <a:schemeClr val="tx1"/>
            </a:solidFill>
          </a:ln>
        </p:spPr>
        <p:txBody>
          <a:bodyPr wrap="square" rtlCol="0">
            <a:spAutoFit/>
          </a:bodyPr>
          <a:lstStyle/>
          <a:p>
            <a:pPr algn="ctr"/>
            <a:r>
              <a:rPr lang="en-US" sz="1400" dirty="0" smtClean="0">
                <a:solidFill>
                  <a:schemeClr val="tx1"/>
                </a:solidFill>
              </a:rPr>
              <a:t>FY 2014</a:t>
            </a:r>
          </a:p>
          <a:p>
            <a:pPr algn="ctr"/>
            <a:r>
              <a:rPr lang="en-US" sz="1100" b="0" dirty="0" smtClean="0">
                <a:solidFill>
                  <a:schemeClr val="tx1"/>
                </a:solidFill>
              </a:rPr>
              <a:t>(July </a:t>
            </a:r>
            <a:r>
              <a:rPr lang="en-US" sz="1100" b="0" dirty="0">
                <a:solidFill>
                  <a:schemeClr val="tx1"/>
                </a:solidFill>
              </a:rPr>
              <a:t>1, </a:t>
            </a:r>
            <a:r>
              <a:rPr lang="en-US" sz="1100" b="0" dirty="0" smtClean="0">
                <a:solidFill>
                  <a:schemeClr val="tx1"/>
                </a:solidFill>
              </a:rPr>
              <a:t>2009 </a:t>
            </a:r>
            <a:r>
              <a:rPr lang="en-US" sz="1100" b="0" dirty="0">
                <a:solidFill>
                  <a:schemeClr val="tx1"/>
                </a:solidFill>
              </a:rPr>
              <a:t>– June 30, </a:t>
            </a:r>
            <a:r>
              <a:rPr lang="en-US" sz="1100" b="0" dirty="0" smtClean="0">
                <a:solidFill>
                  <a:schemeClr val="tx1"/>
                </a:solidFill>
              </a:rPr>
              <a:t>2012)</a:t>
            </a:r>
            <a:endParaRPr lang="en-US" sz="1100" b="0" dirty="0">
              <a:solidFill>
                <a:schemeClr val="tx1"/>
              </a:solidFill>
            </a:endParaRPr>
          </a:p>
        </p:txBody>
      </p:sp>
      <p:sp>
        <p:nvSpPr>
          <p:cNvPr id="19" name="TextBox 18"/>
          <p:cNvSpPr txBox="1"/>
          <p:nvPr/>
        </p:nvSpPr>
        <p:spPr>
          <a:xfrm>
            <a:off x="3577258" y="1332872"/>
            <a:ext cx="1219200" cy="646331"/>
          </a:xfrm>
          <a:prstGeom prst="rect">
            <a:avLst/>
          </a:prstGeom>
          <a:noFill/>
          <a:ln w="12700">
            <a:solidFill>
              <a:schemeClr val="tx1"/>
            </a:solidFill>
          </a:ln>
        </p:spPr>
        <p:txBody>
          <a:bodyPr wrap="square" rtlCol="0">
            <a:spAutoFit/>
          </a:bodyPr>
          <a:lstStyle/>
          <a:p>
            <a:pPr algn="ctr"/>
            <a:r>
              <a:rPr lang="en-US" sz="1400" dirty="0" smtClean="0">
                <a:solidFill>
                  <a:schemeClr val="tx1"/>
                </a:solidFill>
              </a:rPr>
              <a:t>FY 2015</a:t>
            </a:r>
          </a:p>
          <a:p>
            <a:pPr algn="ctr"/>
            <a:r>
              <a:rPr lang="en-US" sz="1100" b="0" dirty="0" smtClean="0">
                <a:solidFill>
                  <a:schemeClr val="tx1"/>
                </a:solidFill>
              </a:rPr>
              <a:t>(July </a:t>
            </a:r>
            <a:r>
              <a:rPr lang="en-US" sz="1100" b="0" dirty="0">
                <a:solidFill>
                  <a:schemeClr val="tx1"/>
                </a:solidFill>
              </a:rPr>
              <a:t>1, </a:t>
            </a:r>
            <a:r>
              <a:rPr lang="en-US" sz="1100" b="0" dirty="0" smtClean="0">
                <a:solidFill>
                  <a:schemeClr val="tx1"/>
                </a:solidFill>
              </a:rPr>
              <a:t>2010 </a:t>
            </a:r>
            <a:r>
              <a:rPr lang="en-US" sz="1100" b="0" dirty="0">
                <a:solidFill>
                  <a:schemeClr val="tx1"/>
                </a:solidFill>
              </a:rPr>
              <a:t>– June 30, </a:t>
            </a:r>
            <a:r>
              <a:rPr lang="en-US" sz="1100" b="0" dirty="0" smtClean="0">
                <a:solidFill>
                  <a:schemeClr val="tx1"/>
                </a:solidFill>
              </a:rPr>
              <a:t>2013)</a:t>
            </a:r>
            <a:endParaRPr lang="en-US" sz="1100" b="0" dirty="0">
              <a:solidFill>
                <a:schemeClr val="tx1"/>
              </a:solidFill>
            </a:endParaRPr>
          </a:p>
        </p:txBody>
      </p:sp>
      <p:sp>
        <p:nvSpPr>
          <p:cNvPr id="20" name="TextBox 19"/>
          <p:cNvSpPr txBox="1"/>
          <p:nvPr/>
        </p:nvSpPr>
        <p:spPr>
          <a:xfrm>
            <a:off x="4908687" y="1332872"/>
            <a:ext cx="1219200" cy="646331"/>
          </a:xfrm>
          <a:prstGeom prst="rect">
            <a:avLst/>
          </a:prstGeom>
          <a:noFill/>
          <a:ln w="12700">
            <a:solidFill>
              <a:schemeClr val="tx1"/>
            </a:solidFill>
          </a:ln>
        </p:spPr>
        <p:txBody>
          <a:bodyPr wrap="square" rtlCol="0">
            <a:spAutoFit/>
          </a:bodyPr>
          <a:lstStyle/>
          <a:p>
            <a:pPr algn="ctr"/>
            <a:r>
              <a:rPr lang="en-US" sz="1400" dirty="0" smtClean="0">
                <a:solidFill>
                  <a:schemeClr val="tx1"/>
                </a:solidFill>
              </a:rPr>
              <a:t>FY 2016</a:t>
            </a:r>
          </a:p>
          <a:p>
            <a:pPr algn="ctr"/>
            <a:r>
              <a:rPr lang="en-US" sz="1100" b="0" dirty="0" smtClean="0">
                <a:solidFill>
                  <a:schemeClr val="tx1"/>
                </a:solidFill>
              </a:rPr>
              <a:t>(July </a:t>
            </a:r>
            <a:r>
              <a:rPr lang="en-US" sz="1100" b="0" dirty="0">
                <a:solidFill>
                  <a:schemeClr val="tx1"/>
                </a:solidFill>
              </a:rPr>
              <a:t>1, </a:t>
            </a:r>
            <a:r>
              <a:rPr lang="en-US" sz="1100" b="0" dirty="0" smtClean="0">
                <a:solidFill>
                  <a:schemeClr val="tx1"/>
                </a:solidFill>
              </a:rPr>
              <a:t>2011 </a:t>
            </a:r>
            <a:r>
              <a:rPr lang="en-US" sz="1100" b="0" dirty="0">
                <a:solidFill>
                  <a:schemeClr val="tx1"/>
                </a:solidFill>
              </a:rPr>
              <a:t>– June 30, </a:t>
            </a:r>
            <a:r>
              <a:rPr lang="en-US" sz="1100" b="0" dirty="0" smtClean="0">
                <a:solidFill>
                  <a:schemeClr val="tx1"/>
                </a:solidFill>
              </a:rPr>
              <a:t>2014)</a:t>
            </a:r>
            <a:endParaRPr lang="en-US" sz="1100" b="0" dirty="0">
              <a:solidFill>
                <a:schemeClr val="tx1"/>
              </a:solidFill>
            </a:endParaRPr>
          </a:p>
        </p:txBody>
      </p:sp>
      <p:sp>
        <p:nvSpPr>
          <p:cNvPr id="21" name="TextBox 20"/>
          <p:cNvSpPr txBox="1"/>
          <p:nvPr/>
        </p:nvSpPr>
        <p:spPr>
          <a:xfrm>
            <a:off x="6240116" y="1337224"/>
            <a:ext cx="1219200" cy="646331"/>
          </a:xfrm>
          <a:prstGeom prst="rect">
            <a:avLst/>
          </a:prstGeom>
          <a:noFill/>
          <a:ln w="12700">
            <a:solidFill>
              <a:schemeClr val="tx1"/>
            </a:solidFill>
          </a:ln>
        </p:spPr>
        <p:txBody>
          <a:bodyPr wrap="square" rtlCol="0">
            <a:spAutoFit/>
          </a:bodyPr>
          <a:lstStyle/>
          <a:p>
            <a:pPr algn="ctr"/>
            <a:r>
              <a:rPr lang="en-US" sz="1400" dirty="0" smtClean="0">
                <a:solidFill>
                  <a:schemeClr val="tx1"/>
                </a:solidFill>
              </a:rPr>
              <a:t>FY 2017</a:t>
            </a:r>
          </a:p>
          <a:p>
            <a:pPr algn="ctr"/>
            <a:r>
              <a:rPr lang="en-US" sz="1100" b="0" dirty="0" smtClean="0">
                <a:solidFill>
                  <a:schemeClr val="tx1"/>
                </a:solidFill>
              </a:rPr>
              <a:t>(July </a:t>
            </a:r>
            <a:r>
              <a:rPr lang="en-US" sz="1100" b="0" dirty="0">
                <a:solidFill>
                  <a:schemeClr val="tx1"/>
                </a:solidFill>
              </a:rPr>
              <a:t>1, </a:t>
            </a:r>
            <a:r>
              <a:rPr lang="en-US" sz="1100" b="0" dirty="0" smtClean="0">
                <a:solidFill>
                  <a:schemeClr val="tx1"/>
                </a:solidFill>
              </a:rPr>
              <a:t>2012 </a:t>
            </a:r>
            <a:r>
              <a:rPr lang="en-US" sz="1100" b="0" dirty="0">
                <a:solidFill>
                  <a:schemeClr val="tx1"/>
                </a:solidFill>
              </a:rPr>
              <a:t>– June 30, </a:t>
            </a:r>
            <a:r>
              <a:rPr lang="en-US" sz="1100" b="0" dirty="0" smtClean="0">
                <a:solidFill>
                  <a:schemeClr val="tx1"/>
                </a:solidFill>
              </a:rPr>
              <a:t>2015)</a:t>
            </a:r>
            <a:endParaRPr lang="en-US" sz="1100" b="0" dirty="0">
              <a:solidFill>
                <a:schemeClr val="tx1"/>
              </a:solidFill>
            </a:endParaRPr>
          </a:p>
        </p:txBody>
      </p:sp>
      <p:sp>
        <p:nvSpPr>
          <p:cNvPr id="23" name="TextBox 22"/>
          <p:cNvSpPr txBox="1"/>
          <p:nvPr/>
        </p:nvSpPr>
        <p:spPr>
          <a:xfrm>
            <a:off x="1097728" y="3297493"/>
            <a:ext cx="852544" cy="738664"/>
          </a:xfrm>
          <a:prstGeom prst="rect">
            <a:avLst/>
          </a:prstGeom>
          <a:noFill/>
          <a:ln w="12700">
            <a:solidFill>
              <a:schemeClr val="tx1"/>
            </a:solidFill>
          </a:ln>
        </p:spPr>
        <p:txBody>
          <a:bodyPr wrap="square" rtlCol="0">
            <a:spAutoFit/>
          </a:bodyPr>
          <a:lstStyle/>
          <a:p>
            <a:pPr marL="285750" indent="-285750">
              <a:buFont typeface="Arial" panose="020B0604020202020204" pitchFamily="34" charset="0"/>
              <a:buChar char="•"/>
            </a:pPr>
            <a:r>
              <a:rPr lang="en-US" sz="1400" dirty="0" smtClean="0">
                <a:solidFill>
                  <a:srgbClr val="00B050"/>
                </a:solidFill>
              </a:rPr>
              <a:t>AMI</a:t>
            </a:r>
          </a:p>
          <a:p>
            <a:pPr marL="285750" indent="-285750">
              <a:buFont typeface="Arial" panose="020B0604020202020204" pitchFamily="34" charset="0"/>
              <a:buChar char="•"/>
            </a:pPr>
            <a:r>
              <a:rPr lang="en-US" sz="1400" dirty="0" smtClean="0">
                <a:solidFill>
                  <a:srgbClr val="00B050"/>
                </a:solidFill>
              </a:rPr>
              <a:t>PN</a:t>
            </a:r>
          </a:p>
          <a:p>
            <a:pPr marL="285750" indent="-285750">
              <a:buFont typeface="Arial" panose="020B0604020202020204" pitchFamily="34" charset="0"/>
              <a:buChar char="•"/>
            </a:pPr>
            <a:r>
              <a:rPr lang="en-US" sz="1400" dirty="0" smtClean="0">
                <a:solidFill>
                  <a:srgbClr val="00B050"/>
                </a:solidFill>
              </a:rPr>
              <a:t>HF</a:t>
            </a:r>
            <a:endParaRPr lang="en-US" sz="1100" dirty="0">
              <a:solidFill>
                <a:srgbClr val="00B050"/>
              </a:solidFill>
            </a:endParaRPr>
          </a:p>
        </p:txBody>
      </p:sp>
      <p:sp>
        <p:nvSpPr>
          <p:cNvPr id="24" name="TextBox 23"/>
          <p:cNvSpPr txBox="1"/>
          <p:nvPr/>
        </p:nvSpPr>
        <p:spPr>
          <a:xfrm>
            <a:off x="3544094" y="3290911"/>
            <a:ext cx="1252364" cy="1169551"/>
          </a:xfrm>
          <a:prstGeom prst="rect">
            <a:avLst/>
          </a:prstGeom>
          <a:noFill/>
          <a:ln w="12700">
            <a:solidFill>
              <a:schemeClr val="tx1"/>
            </a:solidFill>
          </a:ln>
        </p:spPr>
        <p:txBody>
          <a:bodyPr wrap="square" rtlCol="0">
            <a:spAutoFit/>
          </a:bodyPr>
          <a:lstStyle/>
          <a:p>
            <a:pPr marL="285750" indent="-285750">
              <a:buFont typeface="Arial" panose="020B0604020202020204" pitchFamily="34" charset="0"/>
              <a:buChar char="•"/>
            </a:pPr>
            <a:r>
              <a:rPr lang="en-US" sz="1400" dirty="0" smtClean="0">
                <a:solidFill>
                  <a:srgbClr val="00B050"/>
                </a:solidFill>
              </a:rPr>
              <a:t>COPD</a:t>
            </a:r>
          </a:p>
          <a:p>
            <a:pPr marL="285750" indent="-285750">
              <a:buFont typeface="Arial" panose="020B0604020202020204" pitchFamily="34" charset="0"/>
              <a:buChar char="•"/>
            </a:pPr>
            <a:r>
              <a:rPr lang="en-US" sz="1400" dirty="0" smtClean="0">
                <a:solidFill>
                  <a:srgbClr val="00B050"/>
                </a:solidFill>
              </a:rPr>
              <a:t>THA/TKA</a:t>
            </a:r>
          </a:p>
          <a:p>
            <a:pPr marL="285750" indent="-285750">
              <a:buFont typeface="Arial" panose="020B0604020202020204" pitchFamily="34" charset="0"/>
              <a:buChar char="•"/>
            </a:pPr>
            <a:r>
              <a:rPr lang="en-US" sz="1400" b="0" dirty="0" smtClean="0">
                <a:solidFill>
                  <a:srgbClr val="00B050"/>
                </a:solidFill>
              </a:rPr>
              <a:t>AMI</a:t>
            </a:r>
          </a:p>
          <a:p>
            <a:pPr marL="285750" indent="-285750">
              <a:buFont typeface="Arial" panose="020B0604020202020204" pitchFamily="34" charset="0"/>
              <a:buChar char="•"/>
            </a:pPr>
            <a:r>
              <a:rPr lang="en-US" sz="1400" b="0" dirty="0" smtClean="0">
                <a:solidFill>
                  <a:srgbClr val="00B050"/>
                </a:solidFill>
              </a:rPr>
              <a:t>PN</a:t>
            </a:r>
          </a:p>
          <a:p>
            <a:pPr marL="285750" indent="-285750">
              <a:buFont typeface="Arial" panose="020B0604020202020204" pitchFamily="34" charset="0"/>
              <a:buChar char="•"/>
            </a:pPr>
            <a:r>
              <a:rPr lang="en-US" sz="1400" b="0" dirty="0" smtClean="0">
                <a:solidFill>
                  <a:srgbClr val="00B050"/>
                </a:solidFill>
              </a:rPr>
              <a:t>HF</a:t>
            </a:r>
          </a:p>
        </p:txBody>
      </p:sp>
      <p:sp>
        <p:nvSpPr>
          <p:cNvPr id="25" name="TextBox 24"/>
          <p:cNvSpPr txBox="1"/>
          <p:nvPr/>
        </p:nvSpPr>
        <p:spPr>
          <a:xfrm>
            <a:off x="6154874" y="3295991"/>
            <a:ext cx="1626151" cy="1600438"/>
          </a:xfrm>
          <a:prstGeom prst="rect">
            <a:avLst/>
          </a:prstGeom>
          <a:noFill/>
          <a:ln w="12700">
            <a:solidFill>
              <a:schemeClr val="tx1"/>
            </a:solidFill>
          </a:ln>
        </p:spPr>
        <p:txBody>
          <a:bodyPr wrap="square" rtlCol="0">
            <a:spAutoFit/>
          </a:bodyPr>
          <a:lstStyle/>
          <a:p>
            <a:pPr marL="285750" indent="-285750">
              <a:buFont typeface="Arial" panose="020B0604020202020204" pitchFamily="34" charset="0"/>
              <a:buChar char="•"/>
            </a:pPr>
            <a:r>
              <a:rPr lang="en-US" sz="1400" dirty="0" smtClean="0">
                <a:solidFill>
                  <a:srgbClr val="00B050"/>
                </a:solidFill>
              </a:rPr>
              <a:t>CABG</a:t>
            </a:r>
          </a:p>
          <a:p>
            <a:pPr marL="285750" indent="-285750">
              <a:buFont typeface="Arial" panose="020B0604020202020204" pitchFamily="34" charset="0"/>
              <a:buChar char="•"/>
            </a:pPr>
            <a:r>
              <a:rPr lang="en-US" sz="1400" dirty="0" smtClean="0">
                <a:solidFill>
                  <a:srgbClr val="00B050"/>
                </a:solidFill>
              </a:rPr>
              <a:t>PN </a:t>
            </a:r>
            <a:r>
              <a:rPr lang="en-US" sz="1400" b="0" dirty="0" smtClean="0">
                <a:solidFill>
                  <a:srgbClr val="00B050"/>
                </a:solidFill>
              </a:rPr>
              <a:t>(expanded population)</a:t>
            </a:r>
          </a:p>
          <a:p>
            <a:pPr marL="285750" indent="-285750">
              <a:buFont typeface="Arial" panose="020B0604020202020204" pitchFamily="34" charset="0"/>
              <a:buChar char="•"/>
            </a:pPr>
            <a:r>
              <a:rPr lang="en-US" sz="1400" b="0" dirty="0" smtClean="0">
                <a:solidFill>
                  <a:srgbClr val="00B050"/>
                </a:solidFill>
              </a:rPr>
              <a:t>COPD</a:t>
            </a:r>
          </a:p>
          <a:p>
            <a:pPr marL="285750" indent="-285750">
              <a:buFont typeface="Arial" panose="020B0604020202020204" pitchFamily="34" charset="0"/>
              <a:buChar char="•"/>
            </a:pPr>
            <a:r>
              <a:rPr lang="en-US" sz="1400" b="0" dirty="0" smtClean="0">
                <a:solidFill>
                  <a:srgbClr val="00B050"/>
                </a:solidFill>
              </a:rPr>
              <a:t>THA/TKA</a:t>
            </a:r>
          </a:p>
          <a:p>
            <a:pPr marL="285750" indent="-285750">
              <a:buFont typeface="Arial" panose="020B0604020202020204" pitchFamily="34" charset="0"/>
              <a:buChar char="•"/>
            </a:pPr>
            <a:r>
              <a:rPr lang="en-US" sz="1400" b="0" dirty="0" smtClean="0">
                <a:solidFill>
                  <a:srgbClr val="00B050"/>
                </a:solidFill>
              </a:rPr>
              <a:t>AMI</a:t>
            </a:r>
          </a:p>
          <a:p>
            <a:pPr marL="285750" indent="-285750">
              <a:buFont typeface="Arial" panose="020B0604020202020204" pitchFamily="34" charset="0"/>
              <a:buChar char="•"/>
            </a:pPr>
            <a:r>
              <a:rPr lang="en-US" sz="1400" b="0" dirty="0" smtClean="0">
                <a:solidFill>
                  <a:srgbClr val="00B050"/>
                </a:solidFill>
              </a:rPr>
              <a:t>HF</a:t>
            </a:r>
            <a:endParaRPr lang="en-US" sz="1100" b="0" dirty="0">
              <a:solidFill>
                <a:srgbClr val="00B050"/>
              </a:solidFill>
            </a:endParaRPr>
          </a:p>
        </p:txBody>
      </p:sp>
      <p:sp>
        <p:nvSpPr>
          <p:cNvPr id="27" name="Rectangle 26"/>
          <p:cNvSpPr/>
          <p:nvPr/>
        </p:nvSpPr>
        <p:spPr bwMode="auto">
          <a:xfrm>
            <a:off x="6849716" y="2213988"/>
            <a:ext cx="114374" cy="848024"/>
          </a:xfrm>
          <a:prstGeom prst="rect">
            <a:avLst/>
          </a:prstGeom>
          <a:solidFill>
            <a:schemeClr val="accent2"/>
          </a:solidFill>
          <a:ln w="222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bg1"/>
              </a:solidFill>
              <a:effectLst/>
              <a:latin typeface="Arial" charset="0"/>
            </a:endParaRPr>
          </a:p>
        </p:txBody>
      </p:sp>
      <p:sp>
        <p:nvSpPr>
          <p:cNvPr id="29" name="Rectangle 28"/>
          <p:cNvSpPr/>
          <p:nvPr/>
        </p:nvSpPr>
        <p:spPr bwMode="auto">
          <a:xfrm>
            <a:off x="4070776" y="2213988"/>
            <a:ext cx="114374" cy="848024"/>
          </a:xfrm>
          <a:prstGeom prst="rect">
            <a:avLst/>
          </a:prstGeom>
          <a:solidFill>
            <a:schemeClr val="accent2"/>
          </a:solidFill>
          <a:ln w="222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bg1"/>
              </a:solidFill>
              <a:effectLst/>
              <a:latin typeface="Arial" charset="0"/>
            </a:endParaRPr>
          </a:p>
        </p:txBody>
      </p:sp>
    </p:spTree>
    <p:extLst>
      <p:ext uri="{BB962C8B-B14F-4D97-AF65-F5344CB8AC3E}">
        <p14:creationId xmlns:p14="http://schemas.microsoft.com/office/powerpoint/2010/main" val="609347151"/>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69913" y="469670"/>
            <a:ext cx="8386762" cy="2944862"/>
          </a:xfrm>
        </p:spPr>
        <p:txBody>
          <a:bodyPr/>
          <a:lstStyle/>
          <a:p>
            <a:pPr algn="ctr"/>
            <a:r>
              <a:rPr lang="en-US" dirty="0" smtClean="0"/>
              <a:t>Value Based Purchasing (VBP) Program</a:t>
            </a:r>
            <a:endParaRPr lang="en-US" dirty="0"/>
          </a:p>
        </p:txBody>
      </p:sp>
      <p:sp>
        <p:nvSpPr>
          <p:cNvPr id="4" name="Slide Number Placeholder 3"/>
          <p:cNvSpPr>
            <a:spLocks noGrp="1"/>
          </p:cNvSpPr>
          <p:nvPr>
            <p:ph type="sldNum" sz="quarter" idx="4"/>
          </p:nvPr>
        </p:nvSpPr>
        <p:spPr/>
        <p:txBody>
          <a:bodyPr/>
          <a:lstStyle/>
          <a:p>
            <a:fld id="{51AC3CF6-25CD-4E75-9FFD-C5B9E43CD78B}" type="slidenum">
              <a:rPr lang="en-US" smtClean="0"/>
              <a:pPr/>
              <a:t>48</a:t>
            </a:fld>
            <a:endParaRPr lang="en-US" dirty="0"/>
          </a:p>
        </p:txBody>
      </p:sp>
    </p:spTree>
    <p:extLst>
      <p:ext uri="{BB962C8B-B14F-4D97-AF65-F5344CB8AC3E}">
        <p14:creationId xmlns:p14="http://schemas.microsoft.com/office/powerpoint/2010/main" val="1828506006"/>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500" dirty="0" smtClean="0"/>
              <a:t>Updates to VBP Program</a:t>
            </a:r>
            <a:endParaRPr lang="en-US" sz="3500" dirty="0"/>
          </a:p>
        </p:txBody>
      </p:sp>
      <p:sp>
        <p:nvSpPr>
          <p:cNvPr id="3" name="Content Placeholder 2"/>
          <p:cNvSpPr>
            <a:spLocks noGrp="1"/>
          </p:cNvSpPr>
          <p:nvPr>
            <p:ph idx="1"/>
          </p:nvPr>
        </p:nvSpPr>
        <p:spPr/>
        <p:txBody>
          <a:bodyPr/>
          <a:lstStyle/>
          <a:p>
            <a:pPr marL="114300" lvl="1" indent="0">
              <a:buNone/>
            </a:pPr>
            <a:r>
              <a:rPr lang="en-US" dirty="0" smtClean="0"/>
              <a:t>FY 2017 Payments  </a:t>
            </a:r>
          </a:p>
          <a:p>
            <a:pPr lvl="1">
              <a:buFont typeface="Arial" pitchFamily="34" charset="0"/>
              <a:buChar char="•"/>
            </a:pPr>
            <a:r>
              <a:rPr lang="en-US" dirty="0" smtClean="0"/>
              <a:t>Reduction in base DRGs increased from 1.75% to </a:t>
            </a:r>
            <a:r>
              <a:rPr lang="en-US" dirty="0"/>
              <a:t>2</a:t>
            </a:r>
            <a:r>
              <a:rPr lang="en-US" dirty="0" smtClean="0"/>
              <a:t>% to fund incentive pool</a:t>
            </a:r>
          </a:p>
          <a:p>
            <a:pPr lvl="1">
              <a:buFont typeface="Arial" pitchFamily="34" charset="0"/>
              <a:buChar char="•"/>
            </a:pPr>
            <a:r>
              <a:rPr lang="en-US" dirty="0" smtClean="0"/>
              <a:t>Amount at risk is $1.7 billion</a:t>
            </a:r>
          </a:p>
          <a:p>
            <a:pPr lvl="1">
              <a:buFont typeface="Arial" pitchFamily="34" charset="0"/>
              <a:buChar char="•"/>
            </a:pPr>
            <a:r>
              <a:rPr lang="en-US" dirty="0"/>
              <a:t>CMS expects to release final FY </a:t>
            </a:r>
            <a:r>
              <a:rPr lang="en-US" dirty="0" smtClean="0"/>
              <a:t>2017 </a:t>
            </a:r>
            <a:r>
              <a:rPr lang="en-US" dirty="0"/>
              <a:t>VBP payment adjustment factors in October (Table 16B)</a:t>
            </a:r>
          </a:p>
          <a:p>
            <a:pPr lvl="1">
              <a:buFont typeface="Arial" pitchFamily="34" charset="0"/>
              <a:buChar char="•"/>
            </a:pPr>
            <a:endParaRPr lang="en-US" sz="2000" dirty="0"/>
          </a:p>
          <a:p>
            <a:pPr marL="114300" lvl="1" indent="0">
              <a:buNone/>
            </a:pPr>
            <a:endParaRPr lang="en-US" sz="2000" dirty="0" smtClean="0"/>
          </a:p>
        </p:txBody>
      </p:sp>
      <p:sp>
        <p:nvSpPr>
          <p:cNvPr id="4" name="Slide Number Placeholder 3"/>
          <p:cNvSpPr>
            <a:spLocks noGrp="1"/>
          </p:cNvSpPr>
          <p:nvPr>
            <p:ph type="sldNum" sz="quarter" idx="4"/>
          </p:nvPr>
        </p:nvSpPr>
        <p:spPr/>
        <p:txBody>
          <a:bodyPr/>
          <a:lstStyle/>
          <a:p>
            <a:fld id="{51AC3CF6-25CD-4E75-9FFD-C5B9E43CD78B}" type="slidenum">
              <a:rPr lang="en-US" smtClean="0">
                <a:solidFill>
                  <a:srgbClr val="092F6D"/>
                </a:solidFill>
              </a:rPr>
              <a:pPr/>
              <a:t>49</a:t>
            </a:fld>
            <a:endParaRPr lang="en-US" dirty="0">
              <a:solidFill>
                <a:srgbClr val="092F6D"/>
              </a:solidFill>
            </a:endParaRPr>
          </a:p>
        </p:txBody>
      </p:sp>
    </p:spTree>
    <p:extLst>
      <p:ext uri="{BB962C8B-B14F-4D97-AF65-F5344CB8AC3E}">
        <p14:creationId xmlns:p14="http://schemas.microsoft.com/office/powerpoint/2010/main" val="984409208"/>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2060"/>
                </a:solidFill>
                <a:effectLst>
                  <a:outerShdw blurRad="38100" dist="38100" dir="2700000" algn="tl">
                    <a:srgbClr val="000000">
                      <a:alpha val="43137"/>
                    </a:srgbClr>
                  </a:outerShdw>
                </a:effectLst>
              </a:rPr>
              <a:t>Today’s Agenda</a:t>
            </a:r>
            <a:endParaRPr lang="en-US" b="1" dirty="0">
              <a:solidFill>
                <a:srgbClr val="002060"/>
              </a:solidFill>
              <a:effectLst>
                <a:outerShdw blurRad="38100" dist="38100" dir="2700000" algn="tl">
                  <a:srgbClr val="000000">
                    <a:alpha val="43137"/>
                  </a:srgbClr>
                </a:outerShdw>
              </a:effectLst>
            </a:endParaRPr>
          </a:p>
        </p:txBody>
      </p:sp>
      <p:sp>
        <p:nvSpPr>
          <p:cNvPr id="3" name="Content Placeholder 2"/>
          <p:cNvSpPr>
            <a:spLocks noGrp="1"/>
          </p:cNvSpPr>
          <p:nvPr>
            <p:ph sz="half" idx="2"/>
          </p:nvPr>
        </p:nvSpPr>
        <p:spPr>
          <a:xfrm>
            <a:off x="569913" y="2384304"/>
            <a:ext cx="3868340" cy="3514053"/>
          </a:xfrm>
        </p:spPr>
        <p:txBody>
          <a:bodyPr/>
          <a:lstStyle/>
          <a:p>
            <a:endParaRPr lang="en-US" dirty="0"/>
          </a:p>
        </p:txBody>
      </p:sp>
      <p:sp>
        <p:nvSpPr>
          <p:cNvPr id="4" name="Slide Number Placeholder 3"/>
          <p:cNvSpPr>
            <a:spLocks noGrp="1"/>
          </p:cNvSpPr>
          <p:nvPr>
            <p:ph type="sldNum" sz="quarter" idx="4294967295"/>
          </p:nvPr>
        </p:nvSpPr>
        <p:spPr>
          <a:xfrm>
            <a:off x="174845" y="6430271"/>
            <a:ext cx="2057400" cy="273844"/>
          </a:xfrm>
          <a:prstGeom prst="rect">
            <a:avLst/>
          </a:prstGeom>
        </p:spPr>
        <p:txBody>
          <a:bodyPr/>
          <a:lstStyle/>
          <a:p>
            <a:fld id="{13E92D58-6566-40E5-AD74-B9D6A4F270CD}" type="slidenum">
              <a:rPr lang="en-US" smtClean="0"/>
              <a:t>5</a:t>
            </a:fld>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1450971086"/>
              </p:ext>
            </p:extLst>
          </p:nvPr>
        </p:nvGraphicFramePr>
        <p:xfrm>
          <a:off x="569913" y="1701481"/>
          <a:ext cx="3868340" cy="4386804"/>
        </p:xfrm>
        <a:graphic>
          <a:graphicData uri="http://schemas.openxmlformats.org/drawingml/2006/table">
            <a:tbl>
              <a:tblPr firstRow="1" bandRow="1">
                <a:tableStyleId>{0505E3EF-67EA-436B-97B2-0124C06EBD24}</a:tableStyleId>
              </a:tblPr>
              <a:tblGrid>
                <a:gridCol w="1872345"/>
                <a:gridCol w="1995995"/>
              </a:tblGrid>
              <a:tr h="831518">
                <a:tc>
                  <a:txBody>
                    <a:bodyPr/>
                    <a:lstStyle/>
                    <a:p>
                      <a:r>
                        <a:rPr lang="en-US" b="0" dirty="0" smtClean="0"/>
                        <a:t>Payment</a:t>
                      </a:r>
                      <a:r>
                        <a:rPr lang="en-US" b="0" baseline="0" dirty="0" smtClean="0"/>
                        <a:t> Issues</a:t>
                      </a:r>
                      <a:endParaRPr lang="en-US" b="0" dirty="0"/>
                    </a:p>
                  </a:txBody>
                  <a:tcPr/>
                </a:tc>
                <a:tc>
                  <a:txBody>
                    <a:bodyPr/>
                    <a:lstStyle/>
                    <a:p>
                      <a:r>
                        <a:rPr lang="en-US" b="0" dirty="0" smtClean="0"/>
                        <a:t>Federal Register</a:t>
                      </a:r>
                      <a:r>
                        <a:rPr lang="en-US" b="0" baseline="0" dirty="0" smtClean="0"/>
                        <a:t> Page #(s)</a:t>
                      </a:r>
                      <a:endParaRPr lang="en-US" b="0" dirty="0"/>
                    </a:p>
                  </a:txBody>
                  <a:tcPr/>
                </a:tc>
              </a:tr>
              <a:tr h="831518">
                <a:tc>
                  <a:txBody>
                    <a:bodyPr/>
                    <a:lstStyle/>
                    <a:p>
                      <a:r>
                        <a:rPr lang="en-US" sz="1800" b="0" dirty="0" smtClean="0"/>
                        <a:t>Documentation &amp; Coding </a:t>
                      </a:r>
                      <a:endParaRPr lang="en-US" b="0" dirty="0"/>
                    </a:p>
                  </a:txBody>
                  <a:tcPr/>
                </a:tc>
                <a:tc>
                  <a:txBody>
                    <a:bodyPr/>
                    <a:lstStyle/>
                    <a:p>
                      <a:r>
                        <a:rPr lang="en-US" sz="1800" b="0" dirty="0" smtClean="0"/>
                        <a:t>25270</a:t>
                      </a:r>
                      <a:endParaRPr lang="en-US" b="0" dirty="0"/>
                    </a:p>
                  </a:txBody>
                  <a:tcPr/>
                </a:tc>
              </a:tr>
              <a:tr h="831518">
                <a:tc>
                  <a:txBody>
                    <a:bodyPr/>
                    <a:lstStyle/>
                    <a:p>
                      <a:r>
                        <a:rPr lang="en-US" sz="1800" dirty="0" smtClean="0"/>
                        <a:t>Two-Midnight Policy </a:t>
                      </a:r>
                      <a:endParaRPr lang="en-US" dirty="0"/>
                    </a:p>
                  </a:txBody>
                  <a:tcPr/>
                </a:tc>
                <a:tc>
                  <a:txBody>
                    <a:bodyPr/>
                    <a:lstStyle/>
                    <a:p>
                      <a:r>
                        <a:rPr lang="en-US" sz="1800" dirty="0" smtClean="0"/>
                        <a:t>25136-25138</a:t>
                      </a:r>
                      <a:endParaRPr lang="en-US" dirty="0"/>
                    </a:p>
                  </a:txBody>
                  <a:tcPr/>
                </a:tc>
              </a:tr>
              <a:tr h="630750">
                <a:tc>
                  <a:txBody>
                    <a:bodyPr/>
                    <a:lstStyle/>
                    <a:p>
                      <a:r>
                        <a:rPr lang="en-US" sz="1800" dirty="0" smtClean="0"/>
                        <a:t>GME</a:t>
                      </a:r>
                      <a:endParaRPr lang="en-US" dirty="0"/>
                    </a:p>
                  </a:txBody>
                  <a:tcPr/>
                </a:tc>
                <a:tc>
                  <a:txBody>
                    <a:bodyPr/>
                    <a:lstStyle/>
                    <a:p>
                      <a:r>
                        <a:rPr lang="en-US" sz="1800" dirty="0" smtClean="0"/>
                        <a:t>25125-25126</a:t>
                      </a:r>
                      <a:endParaRPr lang="en-US" dirty="0"/>
                    </a:p>
                  </a:txBody>
                  <a:tcPr/>
                </a:tc>
              </a:tr>
              <a:tr h="630750">
                <a:tc>
                  <a:txBody>
                    <a:bodyPr/>
                    <a:lstStyle/>
                    <a:p>
                      <a:r>
                        <a:rPr lang="en-US" sz="1800" dirty="0" smtClean="0"/>
                        <a:t>DSH UCP</a:t>
                      </a:r>
                      <a:endParaRPr lang="en-US" dirty="0"/>
                    </a:p>
                  </a:txBody>
                  <a:tcPr/>
                </a:tc>
                <a:tc>
                  <a:txBody>
                    <a:bodyPr/>
                    <a:lstStyle/>
                    <a:p>
                      <a:r>
                        <a:rPr lang="en-US" sz="1800" dirty="0" smtClean="0"/>
                        <a:t>25081-25094</a:t>
                      </a:r>
                      <a:endParaRPr lang="en-US" dirty="0"/>
                    </a:p>
                  </a:txBody>
                  <a:tcPr/>
                </a:tc>
              </a:tr>
              <a:tr h="630750">
                <a:tc>
                  <a:txBody>
                    <a:bodyPr/>
                    <a:lstStyle/>
                    <a:p>
                      <a:r>
                        <a:rPr lang="en-US" sz="1800" dirty="0" smtClean="0"/>
                        <a:t>NOTICE Act </a:t>
                      </a:r>
                      <a:endParaRPr lang="en-US" dirty="0"/>
                    </a:p>
                  </a:txBody>
                  <a:tcPr/>
                </a:tc>
                <a:tc>
                  <a:txBody>
                    <a:bodyPr/>
                    <a:lstStyle/>
                    <a:p>
                      <a:r>
                        <a:rPr lang="en-US" sz="1800" dirty="0" smtClean="0"/>
                        <a:t>25131-25134</a:t>
                      </a:r>
                      <a:endParaRPr lang="en-US" dirty="0"/>
                    </a:p>
                  </a:txBody>
                  <a:tcPr/>
                </a:tc>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455741566"/>
              </p:ext>
            </p:extLst>
          </p:nvPr>
        </p:nvGraphicFramePr>
        <p:xfrm>
          <a:off x="4925085" y="1701480"/>
          <a:ext cx="3807394" cy="4431994"/>
        </p:xfrm>
        <a:graphic>
          <a:graphicData uri="http://schemas.openxmlformats.org/drawingml/2006/table">
            <a:tbl>
              <a:tblPr firstRow="1" bandRow="1">
                <a:tableStyleId>{0505E3EF-67EA-436B-97B2-0124C06EBD24}</a:tableStyleId>
              </a:tblPr>
              <a:tblGrid>
                <a:gridCol w="1903697"/>
                <a:gridCol w="1903697"/>
              </a:tblGrid>
              <a:tr h="870010">
                <a:tc>
                  <a:txBody>
                    <a:bodyPr/>
                    <a:lstStyle/>
                    <a:p>
                      <a:r>
                        <a:rPr lang="en-US" sz="1600" b="0" dirty="0" smtClean="0"/>
                        <a:t>Quality Issues</a:t>
                      </a:r>
                      <a:endParaRPr lang="en-US" sz="1600" b="0" dirty="0"/>
                    </a:p>
                  </a:txBody>
                  <a:tcPr/>
                </a:tc>
                <a:tc>
                  <a:txBody>
                    <a:bodyPr/>
                    <a:lstStyle/>
                    <a:p>
                      <a:r>
                        <a:rPr lang="en-US" b="0" dirty="0" smtClean="0"/>
                        <a:t>Federal Register Page</a:t>
                      </a:r>
                      <a:r>
                        <a:rPr lang="en-US" b="0" baseline="0" dirty="0" smtClean="0"/>
                        <a:t> #s</a:t>
                      </a:r>
                      <a:endParaRPr lang="en-US" b="0" dirty="0"/>
                    </a:p>
                  </a:txBody>
                  <a:tcPr/>
                </a:tc>
              </a:tr>
              <a:tr h="1021610">
                <a:tc>
                  <a:txBody>
                    <a:bodyPr/>
                    <a:lstStyle/>
                    <a:p>
                      <a:r>
                        <a:rPr lang="en-US" sz="1600" b="0" dirty="0" smtClean="0"/>
                        <a:t>Hospital Readmissions Reduction Program </a:t>
                      </a:r>
                      <a:endParaRPr lang="en-US" sz="1600" b="0" dirty="0"/>
                    </a:p>
                  </a:txBody>
                  <a:tcPr/>
                </a:tc>
                <a:tc>
                  <a:txBody>
                    <a:bodyPr/>
                    <a:lstStyle/>
                    <a:p>
                      <a:r>
                        <a:rPr lang="en-US" sz="1800" b="0" dirty="0" smtClean="0"/>
                        <a:t>25094-25098</a:t>
                      </a:r>
                      <a:endParaRPr lang="en-US" b="0" dirty="0"/>
                    </a:p>
                  </a:txBody>
                  <a:tcPr/>
                </a:tc>
              </a:tr>
              <a:tr h="835612">
                <a:tc>
                  <a:txBody>
                    <a:bodyPr/>
                    <a:lstStyle/>
                    <a:p>
                      <a:r>
                        <a:rPr lang="en-US" sz="1600" dirty="0" smtClean="0"/>
                        <a:t>Hospital Value Based Purchasing Program </a:t>
                      </a:r>
                      <a:endParaRPr lang="en-US" sz="1600" dirty="0"/>
                    </a:p>
                  </a:txBody>
                  <a:tcPr/>
                </a:tc>
                <a:tc>
                  <a:txBody>
                    <a:bodyPr/>
                    <a:lstStyle/>
                    <a:p>
                      <a:r>
                        <a:rPr lang="en-US" sz="1800" dirty="0" smtClean="0"/>
                        <a:t>25099-25117</a:t>
                      </a:r>
                      <a:endParaRPr lang="en-US" dirty="0"/>
                    </a:p>
                  </a:txBody>
                  <a:tcPr/>
                </a:tc>
              </a:tr>
              <a:tr h="829786">
                <a:tc>
                  <a:txBody>
                    <a:bodyPr/>
                    <a:lstStyle/>
                    <a:p>
                      <a:r>
                        <a:rPr lang="en-US" sz="1600" dirty="0" smtClean="0"/>
                        <a:t>Hospital Acquired Conditions Program </a:t>
                      </a:r>
                      <a:endParaRPr lang="en-US" sz="1600" dirty="0"/>
                    </a:p>
                  </a:txBody>
                  <a:tcPr/>
                </a:tc>
                <a:tc>
                  <a:txBody>
                    <a:bodyPr/>
                    <a:lstStyle/>
                    <a:p>
                      <a:r>
                        <a:rPr lang="en-US" sz="1800" dirty="0" smtClean="0"/>
                        <a:t>25117-25124</a:t>
                      </a:r>
                      <a:endParaRPr lang="en-US" dirty="0"/>
                    </a:p>
                  </a:txBody>
                  <a:tcPr/>
                </a:tc>
              </a:tr>
              <a:tr h="829786">
                <a:tc>
                  <a:txBody>
                    <a:bodyPr/>
                    <a:lstStyle/>
                    <a:p>
                      <a:r>
                        <a:rPr lang="en-US" sz="1600" dirty="0" smtClean="0"/>
                        <a:t>Inpatient Quality Reporting Program </a:t>
                      </a:r>
                      <a:endParaRPr lang="en-US" sz="1600" dirty="0"/>
                    </a:p>
                  </a:txBody>
                  <a:tcPr/>
                </a:tc>
                <a:tc>
                  <a:txBody>
                    <a:bodyPr/>
                    <a:lstStyle/>
                    <a:p>
                      <a:pPr marL="0" indent="0">
                        <a:buFont typeface="Arial" panose="020B0604020202020204" pitchFamily="34" charset="0"/>
                        <a:buNone/>
                      </a:pPr>
                      <a:r>
                        <a:rPr lang="en-US" sz="1800" dirty="0" smtClean="0"/>
                        <a:t>25174-25205</a:t>
                      </a:r>
                    </a:p>
                  </a:txBody>
                  <a:tcPr/>
                </a:tc>
              </a:tr>
            </a:tbl>
          </a:graphicData>
        </a:graphic>
      </p:graphicFrame>
    </p:spTree>
    <p:extLst>
      <p:ext uri="{BB962C8B-B14F-4D97-AF65-F5344CB8AC3E}">
        <p14:creationId xmlns:p14="http://schemas.microsoft.com/office/powerpoint/2010/main" val="2529156123"/>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569913" y="2631058"/>
          <a:ext cx="7988300" cy="15268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4"/>
          </p:nvPr>
        </p:nvSpPr>
        <p:spPr/>
        <p:txBody>
          <a:bodyPr/>
          <a:lstStyle/>
          <a:p>
            <a:fld id="{51AC3CF6-25CD-4E75-9FFD-C5B9E43CD78B}" type="slidenum">
              <a:rPr lang="en-US" smtClean="0"/>
              <a:pPr/>
              <a:t>50</a:t>
            </a:fld>
            <a:endParaRPr lang="en-US" dirty="0"/>
          </a:p>
        </p:txBody>
      </p:sp>
      <p:sp>
        <p:nvSpPr>
          <p:cNvPr id="6" name="TextBox 5"/>
          <p:cNvSpPr txBox="1"/>
          <p:nvPr/>
        </p:nvSpPr>
        <p:spPr>
          <a:xfrm>
            <a:off x="121624" y="4557606"/>
            <a:ext cx="1405536" cy="707886"/>
          </a:xfrm>
          <a:prstGeom prst="rect">
            <a:avLst/>
          </a:prstGeom>
          <a:noFill/>
        </p:spPr>
        <p:txBody>
          <a:bodyPr wrap="square" rtlCol="0">
            <a:spAutoFit/>
          </a:bodyPr>
          <a:lstStyle/>
          <a:p>
            <a:r>
              <a:rPr lang="en-US" dirty="0" smtClean="0">
                <a:solidFill>
                  <a:srgbClr val="FF0000"/>
                </a:solidFill>
              </a:rPr>
              <a:t>Measures Modified</a:t>
            </a:r>
            <a:endParaRPr lang="en-US" dirty="0">
              <a:solidFill>
                <a:srgbClr val="FF0000"/>
              </a:solidFill>
            </a:endParaRPr>
          </a:p>
        </p:txBody>
      </p:sp>
      <p:sp>
        <p:nvSpPr>
          <p:cNvPr id="7" name="TextBox 6"/>
          <p:cNvSpPr txBox="1"/>
          <p:nvPr/>
        </p:nvSpPr>
        <p:spPr>
          <a:xfrm>
            <a:off x="293868" y="1695498"/>
            <a:ext cx="1405536" cy="707886"/>
          </a:xfrm>
          <a:prstGeom prst="rect">
            <a:avLst/>
          </a:prstGeom>
          <a:noFill/>
        </p:spPr>
        <p:txBody>
          <a:bodyPr wrap="square" rtlCol="0">
            <a:spAutoFit/>
          </a:bodyPr>
          <a:lstStyle/>
          <a:p>
            <a:r>
              <a:rPr lang="en-US" dirty="0" smtClean="0">
                <a:solidFill>
                  <a:srgbClr val="FF0000"/>
                </a:solidFill>
              </a:rPr>
              <a:t>Measures Added</a:t>
            </a:r>
            <a:endParaRPr lang="en-US" dirty="0">
              <a:solidFill>
                <a:srgbClr val="FF0000"/>
              </a:solidFill>
            </a:endParaRPr>
          </a:p>
        </p:txBody>
      </p:sp>
      <p:sp>
        <p:nvSpPr>
          <p:cNvPr id="8" name="TextBox 7"/>
          <p:cNvSpPr txBox="1"/>
          <p:nvPr/>
        </p:nvSpPr>
        <p:spPr>
          <a:xfrm>
            <a:off x="2598302" y="4575266"/>
            <a:ext cx="2057813" cy="830997"/>
          </a:xfrm>
          <a:prstGeom prst="rect">
            <a:avLst/>
          </a:prstGeom>
          <a:noFill/>
          <a:ln>
            <a:solidFill>
              <a:schemeClr val="tx1"/>
            </a:solidFill>
            <a:prstDash val="sysDash"/>
          </a:ln>
        </p:spPr>
        <p:txBody>
          <a:bodyPr wrap="square" rtlCol="0">
            <a:spAutoFit/>
          </a:bodyPr>
          <a:lstStyle/>
          <a:p>
            <a:r>
              <a:rPr lang="en-US" sz="1600" b="0" dirty="0" smtClean="0">
                <a:solidFill>
                  <a:schemeClr val="tx1"/>
                </a:solidFill>
              </a:rPr>
              <a:t>Expansion of CAUTI &amp; CLABSI (Safety Domain)</a:t>
            </a:r>
            <a:endParaRPr lang="en-US" sz="1600" b="0" dirty="0">
              <a:solidFill>
                <a:schemeClr val="tx1"/>
              </a:solidFill>
            </a:endParaRPr>
          </a:p>
        </p:txBody>
      </p:sp>
      <p:sp>
        <p:nvSpPr>
          <p:cNvPr id="9" name="TextBox 8"/>
          <p:cNvSpPr txBox="1"/>
          <p:nvPr/>
        </p:nvSpPr>
        <p:spPr>
          <a:xfrm>
            <a:off x="3199676" y="5805030"/>
            <a:ext cx="1889620" cy="830997"/>
          </a:xfrm>
          <a:prstGeom prst="rect">
            <a:avLst/>
          </a:prstGeom>
          <a:noFill/>
          <a:ln>
            <a:solidFill>
              <a:schemeClr val="tx1"/>
            </a:solidFill>
            <a:prstDash val="sysDash"/>
          </a:ln>
        </p:spPr>
        <p:txBody>
          <a:bodyPr wrap="square" rtlCol="0">
            <a:spAutoFit/>
          </a:bodyPr>
          <a:lstStyle/>
          <a:p>
            <a:r>
              <a:rPr lang="en-US" sz="1600" b="0" dirty="0" smtClean="0">
                <a:solidFill>
                  <a:schemeClr val="tx1"/>
                </a:solidFill>
              </a:rPr>
              <a:t>Expansion of PN Mortality (Clinical Care)</a:t>
            </a:r>
            <a:endParaRPr lang="en-US" sz="1600" b="0" dirty="0">
              <a:solidFill>
                <a:schemeClr val="tx1"/>
              </a:solidFill>
            </a:endParaRPr>
          </a:p>
        </p:txBody>
      </p:sp>
      <p:sp>
        <p:nvSpPr>
          <p:cNvPr id="10" name="TextBox 9"/>
          <p:cNvSpPr txBox="1"/>
          <p:nvPr/>
        </p:nvSpPr>
        <p:spPr>
          <a:xfrm>
            <a:off x="5875047" y="4888398"/>
            <a:ext cx="2125409" cy="830997"/>
          </a:xfrm>
          <a:prstGeom prst="rect">
            <a:avLst/>
          </a:prstGeom>
          <a:noFill/>
          <a:ln>
            <a:solidFill>
              <a:schemeClr val="tx1"/>
            </a:solidFill>
            <a:prstDash val="sysDash"/>
          </a:ln>
        </p:spPr>
        <p:txBody>
          <a:bodyPr wrap="square" rtlCol="0">
            <a:spAutoFit/>
          </a:bodyPr>
          <a:lstStyle/>
          <a:p>
            <a:r>
              <a:rPr lang="en-US" sz="1600" b="0" dirty="0" smtClean="0">
                <a:solidFill>
                  <a:schemeClr val="tx1"/>
                </a:solidFill>
              </a:rPr>
              <a:t>Revised PSI-90 Composite (Not yet proposed)</a:t>
            </a:r>
            <a:endParaRPr lang="en-US" sz="1600" b="0" dirty="0">
              <a:solidFill>
                <a:schemeClr val="tx1"/>
              </a:solidFill>
            </a:endParaRPr>
          </a:p>
        </p:txBody>
      </p:sp>
      <p:sp>
        <p:nvSpPr>
          <p:cNvPr id="11" name="Rectangle 10"/>
          <p:cNvSpPr/>
          <p:nvPr/>
        </p:nvSpPr>
        <p:spPr bwMode="auto">
          <a:xfrm>
            <a:off x="2467155" y="3826431"/>
            <a:ext cx="86264" cy="1579832"/>
          </a:xfrm>
          <a:prstGeom prst="rect">
            <a:avLst/>
          </a:prstGeom>
          <a:solidFill>
            <a:schemeClr val="tx1"/>
          </a:solidFill>
          <a:ln w="222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bg1"/>
              </a:solidFill>
              <a:effectLst/>
              <a:latin typeface="Arial" charset="0"/>
            </a:endParaRPr>
          </a:p>
        </p:txBody>
      </p:sp>
      <p:sp>
        <p:nvSpPr>
          <p:cNvPr id="12" name="Rectangle 11"/>
          <p:cNvSpPr/>
          <p:nvPr/>
        </p:nvSpPr>
        <p:spPr bwMode="auto">
          <a:xfrm>
            <a:off x="5134179" y="3826430"/>
            <a:ext cx="76176" cy="2809597"/>
          </a:xfrm>
          <a:prstGeom prst="rect">
            <a:avLst/>
          </a:prstGeom>
          <a:solidFill>
            <a:schemeClr val="tx1"/>
          </a:solidFill>
          <a:ln w="222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bg1"/>
              </a:solidFill>
              <a:effectLst/>
              <a:latin typeface="Arial" charset="0"/>
            </a:endParaRPr>
          </a:p>
        </p:txBody>
      </p:sp>
      <p:sp>
        <p:nvSpPr>
          <p:cNvPr id="13" name="Rectangle 12"/>
          <p:cNvSpPr/>
          <p:nvPr/>
        </p:nvSpPr>
        <p:spPr bwMode="auto">
          <a:xfrm>
            <a:off x="8034069" y="3859072"/>
            <a:ext cx="66135" cy="1839538"/>
          </a:xfrm>
          <a:prstGeom prst="rect">
            <a:avLst/>
          </a:prstGeom>
          <a:solidFill>
            <a:schemeClr val="tx1"/>
          </a:solidFill>
          <a:ln w="222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bg1"/>
              </a:solidFill>
              <a:effectLst/>
              <a:latin typeface="Arial" charset="0"/>
            </a:endParaRPr>
          </a:p>
        </p:txBody>
      </p:sp>
      <p:sp>
        <p:nvSpPr>
          <p:cNvPr id="14" name="TextBox 13"/>
          <p:cNvSpPr txBox="1"/>
          <p:nvPr/>
        </p:nvSpPr>
        <p:spPr>
          <a:xfrm>
            <a:off x="2749525" y="2019667"/>
            <a:ext cx="2355851" cy="584775"/>
          </a:xfrm>
          <a:prstGeom prst="rect">
            <a:avLst/>
          </a:prstGeom>
          <a:noFill/>
          <a:ln>
            <a:solidFill>
              <a:schemeClr val="tx1"/>
            </a:solidFill>
            <a:prstDash val="sysDash"/>
          </a:ln>
        </p:spPr>
        <p:txBody>
          <a:bodyPr wrap="square" rtlCol="0">
            <a:spAutoFit/>
          </a:bodyPr>
          <a:lstStyle/>
          <a:p>
            <a:r>
              <a:rPr lang="en-US" sz="1600" b="0" dirty="0" smtClean="0">
                <a:solidFill>
                  <a:schemeClr val="tx1"/>
                </a:solidFill>
              </a:rPr>
              <a:t>HF Episode of Care Payments (Efficiency)</a:t>
            </a:r>
            <a:endParaRPr lang="en-US" sz="1600" b="0" dirty="0">
              <a:solidFill>
                <a:schemeClr val="tx1"/>
              </a:solidFill>
            </a:endParaRPr>
          </a:p>
        </p:txBody>
      </p:sp>
      <p:sp>
        <p:nvSpPr>
          <p:cNvPr id="15" name="TextBox 14"/>
          <p:cNvSpPr txBox="1"/>
          <p:nvPr/>
        </p:nvSpPr>
        <p:spPr>
          <a:xfrm>
            <a:off x="2749525" y="1395503"/>
            <a:ext cx="2355851" cy="584775"/>
          </a:xfrm>
          <a:prstGeom prst="rect">
            <a:avLst/>
          </a:prstGeom>
          <a:noFill/>
          <a:ln>
            <a:solidFill>
              <a:schemeClr val="tx1"/>
            </a:solidFill>
            <a:prstDash val="sysDash"/>
          </a:ln>
        </p:spPr>
        <p:txBody>
          <a:bodyPr wrap="square" rtlCol="0">
            <a:spAutoFit/>
          </a:bodyPr>
          <a:lstStyle/>
          <a:p>
            <a:r>
              <a:rPr lang="en-US" sz="1600" b="0" dirty="0" smtClean="0">
                <a:solidFill>
                  <a:schemeClr val="tx1"/>
                </a:solidFill>
              </a:rPr>
              <a:t>AMI Episode of Care Payments (Efficiency)</a:t>
            </a:r>
            <a:endParaRPr lang="en-US" sz="1600" b="0" dirty="0">
              <a:solidFill>
                <a:schemeClr val="tx1"/>
              </a:solidFill>
            </a:endParaRPr>
          </a:p>
        </p:txBody>
      </p:sp>
      <p:sp>
        <p:nvSpPr>
          <p:cNvPr id="16" name="Rectangle 15"/>
          <p:cNvSpPr/>
          <p:nvPr/>
        </p:nvSpPr>
        <p:spPr bwMode="auto">
          <a:xfrm>
            <a:off x="5139764" y="1403044"/>
            <a:ext cx="70591" cy="1621004"/>
          </a:xfrm>
          <a:prstGeom prst="rect">
            <a:avLst/>
          </a:prstGeom>
          <a:solidFill>
            <a:schemeClr val="tx1"/>
          </a:solidFill>
          <a:ln w="222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bg1"/>
              </a:solidFill>
              <a:effectLst/>
              <a:latin typeface="Arial" charset="0"/>
            </a:endParaRPr>
          </a:p>
        </p:txBody>
      </p:sp>
      <p:sp>
        <p:nvSpPr>
          <p:cNvPr id="17" name="TextBox 16"/>
          <p:cNvSpPr txBox="1"/>
          <p:nvPr/>
        </p:nvSpPr>
        <p:spPr>
          <a:xfrm>
            <a:off x="6436935" y="1487399"/>
            <a:ext cx="2455636" cy="830997"/>
          </a:xfrm>
          <a:prstGeom prst="rect">
            <a:avLst/>
          </a:prstGeom>
          <a:noFill/>
          <a:ln>
            <a:solidFill>
              <a:schemeClr val="tx1"/>
            </a:solidFill>
            <a:prstDash val="sysDash"/>
          </a:ln>
        </p:spPr>
        <p:txBody>
          <a:bodyPr wrap="square" rtlCol="0">
            <a:spAutoFit/>
          </a:bodyPr>
          <a:lstStyle/>
          <a:p>
            <a:r>
              <a:rPr lang="en-US" sz="1600" b="0" dirty="0" smtClean="0">
                <a:solidFill>
                  <a:schemeClr val="tx1"/>
                </a:solidFill>
              </a:rPr>
              <a:t>All Cause Mortality Following CABG Surgery (Clinical Care)</a:t>
            </a:r>
            <a:endParaRPr lang="en-US" sz="1600" b="0" dirty="0">
              <a:solidFill>
                <a:schemeClr val="tx1"/>
              </a:solidFill>
            </a:endParaRPr>
          </a:p>
        </p:txBody>
      </p:sp>
      <p:sp>
        <p:nvSpPr>
          <p:cNvPr id="18" name="Rectangle 17"/>
          <p:cNvSpPr/>
          <p:nvPr/>
        </p:nvSpPr>
        <p:spPr bwMode="auto">
          <a:xfrm>
            <a:off x="6331956" y="1487399"/>
            <a:ext cx="80364" cy="1536650"/>
          </a:xfrm>
          <a:prstGeom prst="rect">
            <a:avLst/>
          </a:prstGeom>
          <a:solidFill>
            <a:schemeClr val="tx1"/>
          </a:solidFill>
          <a:ln w="222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bg1"/>
              </a:solidFill>
              <a:effectLst/>
              <a:latin typeface="Arial" charset="0"/>
            </a:endParaRPr>
          </a:p>
        </p:txBody>
      </p:sp>
      <p:sp>
        <p:nvSpPr>
          <p:cNvPr id="19" name="Title 1"/>
          <p:cNvSpPr>
            <a:spLocks noGrp="1"/>
          </p:cNvSpPr>
          <p:nvPr>
            <p:ph type="title"/>
          </p:nvPr>
        </p:nvSpPr>
        <p:spPr/>
        <p:txBody>
          <a:bodyPr/>
          <a:lstStyle/>
          <a:p>
            <a:r>
              <a:rPr lang="en-US" dirty="0" smtClean="0"/>
              <a:t>Proposed Changes to Measures in VBP Starting FY 2019</a:t>
            </a:r>
            <a:endParaRPr lang="en-US" dirty="0"/>
          </a:p>
        </p:txBody>
      </p:sp>
    </p:spTree>
    <p:extLst>
      <p:ext uri="{BB962C8B-B14F-4D97-AF65-F5344CB8AC3E}">
        <p14:creationId xmlns:p14="http://schemas.microsoft.com/office/powerpoint/2010/main" val="785111568"/>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Proposed VBP Domain Weighting </a:t>
            </a:r>
            <a:br>
              <a:rPr lang="en-US" dirty="0" smtClean="0"/>
            </a:br>
            <a:r>
              <a:rPr lang="en-US" dirty="0" smtClean="0"/>
              <a:t>FYs 2019</a:t>
            </a:r>
            <a:endParaRPr lang="en-US" dirty="0"/>
          </a:p>
        </p:txBody>
      </p:sp>
      <p:sp>
        <p:nvSpPr>
          <p:cNvPr id="4" name="Slide Number Placeholder 3"/>
          <p:cNvSpPr>
            <a:spLocks noGrp="1"/>
          </p:cNvSpPr>
          <p:nvPr>
            <p:ph type="sldNum" sz="quarter" idx="4"/>
          </p:nvPr>
        </p:nvSpPr>
        <p:spPr/>
        <p:txBody>
          <a:bodyPr/>
          <a:lstStyle/>
          <a:p>
            <a:fld id="{51AC3CF6-25CD-4E75-9FFD-C5B9E43CD78B}" type="slidenum">
              <a:rPr lang="en-US" smtClean="0"/>
              <a:pPr/>
              <a:t>51</a:t>
            </a:fld>
            <a:endParaRPr lang="en-US" dirty="0"/>
          </a:p>
        </p:txBody>
      </p:sp>
      <p:sp>
        <p:nvSpPr>
          <p:cNvPr id="6" name="TextBox 5"/>
          <p:cNvSpPr txBox="1"/>
          <p:nvPr/>
        </p:nvSpPr>
        <p:spPr>
          <a:xfrm>
            <a:off x="1210197" y="5486400"/>
            <a:ext cx="6515100" cy="276999"/>
          </a:xfrm>
          <a:prstGeom prst="rect">
            <a:avLst/>
          </a:prstGeom>
          <a:noFill/>
        </p:spPr>
        <p:txBody>
          <a:bodyPr wrap="square" rtlCol="0">
            <a:spAutoFit/>
          </a:bodyPr>
          <a:lstStyle/>
          <a:p>
            <a:r>
              <a:rPr lang="en-US" sz="1200" b="0" dirty="0" smtClean="0">
                <a:solidFill>
                  <a:schemeClr val="tx1"/>
                </a:solidFill>
              </a:rPr>
              <a:t>* Domain name change</a:t>
            </a:r>
            <a:endParaRPr lang="en-US" sz="1200" b="0" dirty="0">
              <a:solidFill>
                <a:schemeClr val="tx1"/>
              </a:solidFill>
            </a:endParaRPr>
          </a:p>
        </p:txBody>
      </p:sp>
      <p:graphicFrame>
        <p:nvGraphicFramePr>
          <p:cNvPr id="7" name="Diagram 6"/>
          <p:cNvGraphicFramePr/>
          <p:nvPr>
            <p:extLst/>
          </p:nvPr>
        </p:nvGraphicFramePr>
        <p:xfrm>
          <a:off x="941373" y="1047402"/>
          <a:ext cx="6412464" cy="44389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34738666"/>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69913" y="469669"/>
            <a:ext cx="8386762" cy="2724943"/>
          </a:xfrm>
        </p:spPr>
        <p:txBody>
          <a:bodyPr/>
          <a:lstStyle/>
          <a:p>
            <a:pPr algn="ctr"/>
            <a:r>
              <a:rPr lang="en-US" dirty="0" smtClean="0"/>
              <a:t>Inpatient Quality Reporting (IQR) Program</a:t>
            </a:r>
            <a:endParaRPr lang="en-US" dirty="0"/>
          </a:p>
        </p:txBody>
      </p:sp>
      <p:sp>
        <p:nvSpPr>
          <p:cNvPr id="4" name="Slide Number Placeholder 3"/>
          <p:cNvSpPr>
            <a:spLocks noGrp="1"/>
          </p:cNvSpPr>
          <p:nvPr>
            <p:ph type="sldNum" sz="quarter" idx="4"/>
          </p:nvPr>
        </p:nvSpPr>
        <p:spPr/>
        <p:txBody>
          <a:bodyPr/>
          <a:lstStyle/>
          <a:p>
            <a:fld id="{51AC3CF6-25CD-4E75-9FFD-C5B9E43CD78B}" type="slidenum">
              <a:rPr lang="en-US" smtClean="0"/>
              <a:pPr/>
              <a:t>52</a:t>
            </a:fld>
            <a:endParaRPr lang="en-US" dirty="0"/>
          </a:p>
        </p:txBody>
      </p:sp>
    </p:spTree>
    <p:extLst>
      <p:ext uri="{BB962C8B-B14F-4D97-AF65-F5344CB8AC3E}">
        <p14:creationId xmlns:p14="http://schemas.microsoft.com/office/powerpoint/2010/main" val="1233977514"/>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IQR Program Proposals</a:t>
            </a:r>
            <a:endParaRPr lang="en-US" sz="3200" dirty="0"/>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US" sz="2200" dirty="0" smtClean="0"/>
              <a:t>Removal of 15 measures (including 13 </a:t>
            </a:r>
            <a:r>
              <a:rPr lang="en-US" sz="2200" dirty="0" err="1" smtClean="0"/>
              <a:t>eCQMs</a:t>
            </a:r>
            <a:r>
              <a:rPr lang="en-US" sz="2200" dirty="0" smtClean="0"/>
              <a:t>). </a:t>
            </a:r>
          </a:p>
          <a:p>
            <a:pPr marL="457200" indent="-457200">
              <a:buFont typeface="Arial" panose="020B0604020202020204" pitchFamily="34" charset="0"/>
              <a:buChar char="•"/>
            </a:pPr>
            <a:r>
              <a:rPr lang="en-US" sz="2200" dirty="0" smtClean="0"/>
              <a:t>Changes to measures in FY 2019:</a:t>
            </a:r>
          </a:p>
          <a:p>
            <a:pPr marL="855663" lvl="1" indent="-457200">
              <a:buFont typeface="Arial" panose="020B0604020202020204" pitchFamily="34" charset="0"/>
              <a:buChar char="•"/>
            </a:pPr>
            <a:r>
              <a:rPr lang="en-US" sz="2200" dirty="0" smtClean="0"/>
              <a:t>Two measures modified: expanding the cohort for the PN episode-of-care payments measure and inclusion of revised PSI-90 measure</a:t>
            </a:r>
          </a:p>
          <a:p>
            <a:pPr marL="855663" lvl="1" indent="-457200">
              <a:buFont typeface="Arial" panose="020B0604020202020204" pitchFamily="34" charset="0"/>
              <a:buChar char="•"/>
            </a:pPr>
            <a:r>
              <a:rPr lang="en-US" sz="2200" dirty="0" smtClean="0"/>
              <a:t>Adoption of PN excess days following hospitalization and  three clinical based payment measures</a:t>
            </a:r>
          </a:p>
          <a:p>
            <a:pPr marL="457200" indent="-457200">
              <a:buFont typeface="Arial" panose="020B0604020202020204" pitchFamily="34" charset="0"/>
              <a:buChar char="•"/>
            </a:pPr>
            <a:r>
              <a:rPr lang="en-US" sz="2200" dirty="0" smtClean="0"/>
              <a:t>Increase in </a:t>
            </a:r>
            <a:r>
              <a:rPr lang="en-US" sz="2200" dirty="0" err="1" smtClean="0"/>
              <a:t>eCQM</a:t>
            </a:r>
            <a:r>
              <a:rPr lang="en-US" sz="2200" dirty="0" smtClean="0"/>
              <a:t> requirements for IQR; Greater alignment between IQR and MU</a:t>
            </a:r>
          </a:p>
          <a:p>
            <a:pPr marL="855663" lvl="1" indent="-457200">
              <a:buFont typeface="Arial" panose="020B0604020202020204" pitchFamily="34" charset="0"/>
              <a:buChar char="•"/>
            </a:pPr>
            <a:endParaRPr lang="en-US" dirty="0"/>
          </a:p>
          <a:p>
            <a:pPr marL="457200" indent="-457200">
              <a:buFont typeface="Arial" panose="020B0604020202020204" pitchFamily="34" charset="0"/>
              <a:buChar char="•"/>
            </a:pPr>
            <a:endParaRPr lang="en-US" dirty="0" smtClean="0"/>
          </a:p>
        </p:txBody>
      </p:sp>
      <p:sp>
        <p:nvSpPr>
          <p:cNvPr id="4" name="Slide Number Placeholder 3"/>
          <p:cNvSpPr>
            <a:spLocks noGrp="1"/>
          </p:cNvSpPr>
          <p:nvPr>
            <p:ph type="sldNum" sz="quarter" idx="4"/>
          </p:nvPr>
        </p:nvSpPr>
        <p:spPr/>
        <p:txBody>
          <a:bodyPr/>
          <a:lstStyle/>
          <a:p>
            <a:fld id="{51AC3CF6-25CD-4E75-9FFD-C5B9E43CD78B}" type="slidenum">
              <a:rPr lang="en-US" smtClean="0"/>
              <a:pPr/>
              <a:t>53</a:t>
            </a:fld>
            <a:endParaRPr lang="en-US" dirty="0"/>
          </a:p>
        </p:txBody>
      </p:sp>
    </p:spTree>
    <p:extLst>
      <p:ext uri="{BB962C8B-B14F-4D97-AF65-F5344CB8AC3E}">
        <p14:creationId xmlns:p14="http://schemas.microsoft.com/office/powerpoint/2010/main" val="397323080"/>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t>Proposed Removal of Measures </a:t>
            </a:r>
            <a:r>
              <a:rPr lang="en-US" sz="3400" dirty="0"/>
              <a:t>F</a:t>
            </a:r>
            <a:r>
              <a:rPr lang="en-US" sz="3400" dirty="0" smtClean="0"/>
              <a:t>rom IQR Starting </a:t>
            </a:r>
            <a:r>
              <a:rPr lang="en-US" sz="3400" dirty="0"/>
              <a:t>FY </a:t>
            </a:r>
            <a:r>
              <a:rPr lang="en-US" sz="3400" dirty="0" smtClean="0"/>
              <a:t>2019</a:t>
            </a:r>
            <a:endParaRPr lang="en-US" sz="3400" dirty="0"/>
          </a:p>
        </p:txBody>
      </p:sp>
      <p:sp>
        <p:nvSpPr>
          <p:cNvPr id="4" name="Slide Number Placeholder 3"/>
          <p:cNvSpPr>
            <a:spLocks noGrp="1"/>
          </p:cNvSpPr>
          <p:nvPr>
            <p:ph type="sldNum" sz="quarter" idx="4"/>
          </p:nvPr>
        </p:nvSpPr>
        <p:spPr/>
        <p:txBody>
          <a:bodyPr/>
          <a:lstStyle/>
          <a:p>
            <a:fld id="{51AC3CF6-25CD-4E75-9FFD-C5B9E43CD78B}" type="slidenum">
              <a:rPr lang="en-US" smtClean="0"/>
              <a:pPr/>
              <a:t>54</a:t>
            </a:fld>
            <a:endParaRPr lang="en-US" dirty="0"/>
          </a:p>
        </p:txBody>
      </p:sp>
      <p:graphicFrame>
        <p:nvGraphicFramePr>
          <p:cNvPr id="9" name="Table 8"/>
          <p:cNvGraphicFramePr>
            <a:graphicFrameLocks noGrp="1"/>
          </p:cNvGraphicFramePr>
          <p:nvPr>
            <p:extLst/>
          </p:nvPr>
        </p:nvGraphicFramePr>
        <p:xfrm>
          <a:off x="414069" y="1155939"/>
          <a:ext cx="7021901" cy="5315753"/>
        </p:xfrm>
        <a:graphic>
          <a:graphicData uri="http://schemas.openxmlformats.org/drawingml/2006/table">
            <a:tbl>
              <a:tblPr firstRow="1" firstCol="1" bandRow="1">
                <a:tableStyleId>{F5AB1C69-6EDB-4FF4-983F-18BD219EF322}</a:tableStyleId>
              </a:tblPr>
              <a:tblGrid>
                <a:gridCol w="4899803"/>
                <a:gridCol w="957532"/>
                <a:gridCol w="1164566"/>
              </a:tblGrid>
              <a:tr h="940280">
                <a:tc>
                  <a:txBody>
                    <a:bodyPr/>
                    <a:lstStyle/>
                    <a:p>
                      <a:pPr marL="0" marR="0" algn="ctr">
                        <a:lnSpc>
                          <a:spcPct val="107000"/>
                        </a:lnSpc>
                        <a:spcBef>
                          <a:spcPts val="0"/>
                        </a:spcBef>
                        <a:spcAft>
                          <a:spcPts val="0"/>
                        </a:spcAft>
                      </a:pPr>
                      <a:endParaRPr lang="en-US" sz="2400" dirty="0" smtClean="0">
                        <a:effectLst/>
                      </a:endParaRPr>
                    </a:p>
                    <a:p>
                      <a:pPr marL="0" marR="0" algn="ctr">
                        <a:lnSpc>
                          <a:spcPct val="107000"/>
                        </a:lnSpc>
                        <a:spcBef>
                          <a:spcPts val="0"/>
                        </a:spcBef>
                        <a:spcAft>
                          <a:spcPts val="0"/>
                        </a:spcAft>
                      </a:pPr>
                      <a:r>
                        <a:rPr lang="en-US" sz="2400" dirty="0" smtClean="0">
                          <a:effectLst/>
                        </a:rPr>
                        <a:t>Measure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 </a:t>
                      </a:r>
                      <a:endParaRPr lang="en-US" sz="1100" dirty="0" smtClean="0">
                        <a:effectLst/>
                      </a:endParaRPr>
                    </a:p>
                    <a:p>
                      <a:pPr marL="0" marR="0">
                        <a:lnSpc>
                          <a:spcPct val="107000"/>
                        </a:lnSpc>
                        <a:spcBef>
                          <a:spcPts val="0"/>
                        </a:spcBef>
                        <a:spcAft>
                          <a:spcPts val="0"/>
                        </a:spcAft>
                      </a:pP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100" dirty="0" smtClean="0">
                          <a:effectLst/>
                          <a:latin typeface="Times New Roman" panose="02020603050405020304" pitchFamily="18" charset="0"/>
                          <a:ea typeface="Calibri" panose="020F0502020204030204" pitchFamily="34" charset="0"/>
                          <a:cs typeface="Times New Roman" panose="02020603050405020304" pitchFamily="18" charset="0"/>
                        </a:rPr>
                        <a:t>EHR</a:t>
                      </a: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 </a:t>
                      </a:r>
                      <a:endParaRPr lang="en-US" sz="1100" dirty="0" smtClean="0">
                        <a:effectLst/>
                      </a:endParaRPr>
                    </a:p>
                    <a:p>
                      <a:pPr marL="0" marR="0">
                        <a:lnSpc>
                          <a:spcPct val="107000"/>
                        </a:lnSpc>
                        <a:spcBef>
                          <a:spcPts val="0"/>
                        </a:spcBef>
                        <a:spcAft>
                          <a:spcPts val="0"/>
                        </a:spcAft>
                      </a:pP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1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b="0" dirty="0" smtClean="0">
                          <a:effectLst/>
                          <a:latin typeface="Times New Roman" panose="02020603050405020304" pitchFamily="18" charset="0"/>
                          <a:ea typeface="Calibri" panose="020F0502020204030204" pitchFamily="34" charset="0"/>
                          <a:cs typeface="Times New Roman" panose="02020603050405020304" pitchFamily="18" charset="0"/>
                        </a:rPr>
                        <a:t>Chart -Abstracted</a:t>
                      </a:r>
                      <a:endParaRPr lang="en-US" sz="11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228296">
                <a:tc>
                  <a:txBody>
                    <a:bodyPr/>
                    <a:lstStyle/>
                    <a:p>
                      <a:pPr marL="0" marR="0">
                        <a:lnSpc>
                          <a:spcPct val="107000"/>
                        </a:lnSpc>
                        <a:spcBef>
                          <a:spcPts val="0"/>
                        </a:spcBef>
                        <a:spcAft>
                          <a:spcPts val="0"/>
                        </a:spcAft>
                      </a:pPr>
                      <a:r>
                        <a:rPr lang="en-US" sz="1200" b="0" dirty="0">
                          <a:effectLst/>
                          <a:latin typeface="Times New Roman" panose="02020603050405020304" pitchFamily="18" charset="0"/>
                          <a:cs typeface="Times New Roman" panose="02020603050405020304" pitchFamily="18" charset="0"/>
                        </a:rPr>
                        <a:t> </a:t>
                      </a:r>
                      <a:r>
                        <a:rPr lang="en-US" sz="1200" b="0" dirty="0" smtClean="0">
                          <a:effectLst/>
                          <a:latin typeface="Times New Roman" panose="02020603050405020304" pitchFamily="18" charset="0"/>
                          <a:cs typeface="Times New Roman" panose="02020603050405020304" pitchFamily="18" charset="0"/>
                        </a:rPr>
                        <a:t>AMI-2:</a:t>
                      </a:r>
                      <a:r>
                        <a:rPr lang="en-US" sz="1200" b="0" baseline="0" dirty="0" smtClean="0">
                          <a:effectLst/>
                          <a:latin typeface="Times New Roman" panose="02020603050405020304" pitchFamily="18" charset="0"/>
                          <a:cs typeface="Times New Roman" panose="02020603050405020304" pitchFamily="18" charset="0"/>
                        </a:rPr>
                        <a:t> Aspirin Prescribed at Discharge</a:t>
                      </a:r>
                    </a:p>
                  </a:txBody>
                  <a:tcPr marL="68580" marR="68580" marT="0" marB="0"/>
                </a:tc>
                <a:tc>
                  <a:txBody>
                    <a:bodyPr/>
                    <a:lstStyle/>
                    <a:p>
                      <a:pPr marL="342900" marR="0" lvl="0" indent="-342900" algn="ctr">
                        <a:lnSpc>
                          <a:spcPct val="107000"/>
                        </a:lnSpc>
                        <a:spcBef>
                          <a:spcPts val="0"/>
                        </a:spcBef>
                        <a:spcAft>
                          <a:spcPts val="0"/>
                        </a:spcAft>
                        <a:buFont typeface="Wingdings" panose="05000000000000000000" pitchFamily="2" charset="2"/>
                        <a:buChar char=""/>
                      </a:pPr>
                      <a:r>
                        <a:rPr lang="en-US" sz="1400" b="0" dirty="0">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tc>
                <a:tc>
                  <a:txBody>
                    <a:bodyPr/>
                    <a:lstStyle/>
                    <a:p>
                      <a:pPr marL="0" marR="0" algn="ctr">
                        <a:lnSpc>
                          <a:spcPct val="107000"/>
                        </a:lnSpc>
                        <a:spcBef>
                          <a:spcPts val="0"/>
                        </a:spcBef>
                        <a:spcAft>
                          <a:spcPts val="0"/>
                        </a:spcAft>
                      </a:pPr>
                      <a:r>
                        <a:rPr lang="en-US" sz="1400" b="0" dirty="0">
                          <a:effectLst/>
                          <a:latin typeface="Times New Roman" panose="02020603050405020304" pitchFamily="18" charset="0"/>
                          <a:cs typeface="Times New Roman" panose="02020603050405020304" pitchFamily="18" charset="0"/>
                        </a:rPr>
                        <a:t> </a:t>
                      </a:r>
                      <a:endParaRPr lang="en-US"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263557">
                <a:tc>
                  <a:txBody>
                    <a:bodyPr/>
                    <a:lstStyle/>
                    <a:p>
                      <a:pPr marL="0" marR="0">
                        <a:lnSpc>
                          <a:spcPct val="107000"/>
                        </a:lnSpc>
                        <a:spcBef>
                          <a:spcPts val="0"/>
                        </a:spcBef>
                        <a:spcAft>
                          <a:spcPts val="0"/>
                        </a:spcAft>
                      </a:pPr>
                      <a:r>
                        <a:rPr lang="en-US" sz="1200" b="0" dirty="0">
                          <a:effectLst/>
                          <a:latin typeface="Times New Roman" panose="02020603050405020304" pitchFamily="18" charset="0"/>
                          <a:cs typeface="Times New Roman" panose="02020603050405020304" pitchFamily="18" charset="0"/>
                        </a:rPr>
                        <a:t> </a:t>
                      </a:r>
                      <a:r>
                        <a:rPr lang="en-US" sz="1200" b="0" dirty="0" smtClean="0">
                          <a:effectLst/>
                          <a:latin typeface="Times New Roman" panose="02020603050405020304" pitchFamily="18" charset="0"/>
                          <a:cs typeface="Times New Roman" panose="02020603050405020304" pitchFamily="18" charset="0"/>
                        </a:rPr>
                        <a:t>AMI-7a:</a:t>
                      </a:r>
                      <a:r>
                        <a:rPr lang="en-US" sz="1200" b="0" baseline="0" dirty="0" smtClean="0">
                          <a:effectLst/>
                          <a:latin typeface="Times New Roman" panose="02020603050405020304" pitchFamily="18" charset="0"/>
                          <a:cs typeface="Times New Roman" panose="02020603050405020304" pitchFamily="18" charset="0"/>
                        </a:rPr>
                        <a:t> Fibrinolytic Therapy Received within 30 Minutes of Hospital Arrival</a:t>
                      </a:r>
                      <a:endParaRPr lang="en-US" sz="12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342900" marR="0" lvl="0" indent="-342900" algn="ctr">
                        <a:lnSpc>
                          <a:spcPct val="107000"/>
                        </a:lnSpc>
                        <a:spcBef>
                          <a:spcPts val="0"/>
                        </a:spcBef>
                        <a:spcAft>
                          <a:spcPts val="0"/>
                        </a:spcAft>
                        <a:buFont typeface="Wingdings" panose="05000000000000000000" pitchFamily="2" charset="2"/>
                        <a:buChar char=""/>
                      </a:pPr>
                      <a:r>
                        <a:rPr lang="en-US" sz="1400" b="0" dirty="0">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tc>
                <a:tc>
                  <a:txBody>
                    <a:bodyPr/>
                    <a:lstStyle/>
                    <a:p>
                      <a:pPr marL="0" marR="0" algn="ctr">
                        <a:lnSpc>
                          <a:spcPct val="107000"/>
                        </a:lnSpc>
                        <a:spcBef>
                          <a:spcPts val="0"/>
                        </a:spcBef>
                        <a:spcAft>
                          <a:spcPts val="0"/>
                        </a:spcAft>
                      </a:pPr>
                      <a:r>
                        <a:rPr lang="en-US" sz="1400" b="0" dirty="0">
                          <a:effectLst/>
                          <a:latin typeface="Times New Roman" panose="02020603050405020304" pitchFamily="18" charset="0"/>
                          <a:cs typeface="Times New Roman" panose="02020603050405020304" pitchFamily="18" charset="0"/>
                        </a:rPr>
                        <a:t> </a:t>
                      </a:r>
                      <a:endParaRPr lang="en-US"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245986">
                <a:tc>
                  <a:txBody>
                    <a:bodyPr/>
                    <a:lstStyle/>
                    <a:p>
                      <a:pPr marL="0" marR="0">
                        <a:lnSpc>
                          <a:spcPct val="107000"/>
                        </a:lnSpc>
                        <a:spcBef>
                          <a:spcPts val="0"/>
                        </a:spcBef>
                        <a:spcAft>
                          <a:spcPts val="0"/>
                        </a:spcAft>
                      </a:pPr>
                      <a:r>
                        <a:rPr lang="en-US" sz="1200" b="0" dirty="0">
                          <a:effectLst/>
                          <a:latin typeface="Times New Roman" panose="02020603050405020304" pitchFamily="18" charset="0"/>
                          <a:cs typeface="Times New Roman" panose="02020603050405020304" pitchFamily="18" charset="0"/>
                        </a:rPr>
                        <a:t> </a:t>
                      </a:r>
                      <a:r>
                        <a:rPr lang="en-US" sz="1200" b="0" dirty="0" smtClean="0">
                          <a:effectLst/>
                          <a:latin typeface="Times New Roman" panose="02020603050405020304" pitchFamily="18" charset="0"/>
                          <a:cs typeface="Times New Roman" panose="02020603050405020304" pitchFamily="18" charset="0"/>
                        </a:rPr>
                        <a:t>AMI-10: Statin Prescribed at Discharge</a:t>
                      </a:r>
                      <a:endParaRPr lang="en-US" sz="12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342900" marR="0" lvl="0" indent="-342900" algn="ctr">
                        <a:lnSpc>
                          <a:spcPct val="107000"/>
                        </a:lnSpc>
                        <a:spcBef>
                          <a:spcPts val="0"/>
                        </a:spcBef>
                        <a:spcAft>
                          <a:spcPts val="0"/>
                        </a:spcAft>
                        <a:buFont typeface="Wingdings" panose="05000000000000000000" pitchFamily="2" charset="2"/>
                        <a:buChar char=""/>
                      </a:pPr>
                      <a:r>
                        <a:rPr lang="en-US" sz="1400" b="0" dirty="0">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tc>
                <a:tc>
                  <a:txBody>
                    <a:bodyPr/>
                    <a:lstStyle/>
                    <a:p>
                      <a:pPr marL="0" marR="0" algn="ctr">
                        <a:lnSpc>
                          <a:spcPct val="107000"/>
                        </a:lnSpc>
                        <a:spcBef>
                          <a:spcPts val="0"/>
                        </a:spcBef>
                        <a:spcAft>
                          <a:spcPts val="0"/>
                        </a:spcAft>
                      </a:pPr>
                      <a:r>
                        <a:rPr lang="en-US" sz="1400" b="0" dirty="0">
                          <a:effectLst/>
                          <a:latin typeface="Times New Roman" panose="02020603050405020304" pitchFamily="18" charset="0"/>
                          <a:cs typeface="Times New Roman" panose="02020603050405020304" pitchFamily="18" charset="0"/>
                        </a:rPr>
                        <a:t> </a:t>
                      </a:r>
                      <a:endParaRPr lang="en-US"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228416">
                <a:tc>
                  <a:txBody>
                    <a:bodyPr/>
                    <a:lstStyle/>
                    <a:p>
                      <a:pPr marL="0" marR="0">
                        <a:lnSpc>
                          <a:spcPct val="107000"/>
                        </a:lnSpc>
                        <a:spcBef>
                          <a:spcPts val="0"/>
                        </a:spcBef>
                        <a:spcAft>
                          <a:spcPts val="0"/>
                        </a:spcAft>
                      </a:pPr>
                      <a:r>
                        <a:rPr lang="en-US" sz="1200" b="0" dirty="0">
                          <a:effectLst/>
                          <a:latin typeface="Times New Roman" panose="02020603050405020304" pitchFamily="18" charset="0"/>
                          <a:cs typeface="Times New Roman" panose="02020603050405020304" pitchFamily="18" charset="0"/>
                        </a:rPr>
                        <a:t> </a:t>
                      </a:r>
                      <a:r>
                        <a:rPr lang="en-US" sz="1200" b="0" dirty="0" smtClean="0">
                          <a:effectLst/>
                          <a:latin typeface="Times New Roman" panose="02020603050405020304" pitchFamily="18" charset="0"/>
                          <a:cs typeface="Times New Roman" panose="02020603050405020304" pitchFamily="18" charset="0"/>
                        </a:rPr>
                        <a:t>HTN: Healthy Term Newborn</a:t>
                      </a:r>
                      <a:endParaRPr lang="en-US" sz="12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342900" marR="0" lvl="0" indent="-342900" algn="ctr">
                        <a:lnSpc>
                          <a:spcPct val="107000"/>
                        </a:lnSpc>
                        <a:spcBef>
                          <a:spcPts val="0"/>
                        </a:spcBef>
                        <a:spcAft>
                          <a:spcPts val="0"/>
                        </a:spcAft>
                        <a:buFont typeface="Wingdings" panose="05000000000000000000" pitchFamily="2" charset="2"/>
                        <a:buChar char=""/>
                      </a:pPr>
                      <a:r>
                        <a:rPr lang="en-US" sz="1400" b="0" dirty="0">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tc>
                <a:tc>
                  <a:txBody>
                    <a:bodyPr/>
                    <a:lstStyle/>
                    <a:p>
                      <a:pPr marL="0" marR="0" algn="ctr">
                        <a:lnSpc>
                          <a:spcPct val="107000"/>
                        </a:lnSpc>
                        <a:spcBef>
                          <a:spcPts val="0"/>
                        </a:spcBef>
                        <a:spcAft>
                          <a:spcPts val="0"/>
                        </a:spcAft>
                      </a:pPr>
                      <a:r>
                        <a:rPr lang="en-US" sz="1400" b="0" dirty="0">
                          <a:effectLst/>
                          <a:latin typeface="Times New Roman" panose="02020603050405020304" pitchFamily="18" charset="0"/>
                          <a:cs typeface="Times New Roman" panose="02020603050405020304" pitchFamily="18" charset="0"/>
                        </a:rPr>
                        <a:t> </a:t>
                      </a:r>
                      <a:endParaRPr lang="en-US"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245987">
                <a:tc>
                  <a:txBody>
                    <a:bodyPr/>
                    <a:lstStyle/>
                    <a:p>
                      <a:pPr marL="0" marR="0">
                        <a:lnSpc>
                          <a:spcPct val="107000"/>
                        </a:lnSpc>
                        <a:spcBef>
                          <a:spcPts val="0"/>
                        </a:spcBef>
                        <a:spcAft>
                          <a:spcPts val="0"/>
                        </a:spcAft>
                      </a:pPr>
                      <a:r>
                        <a:rPr lang="en-US" sz="1200" b="0" dirty="0">
                          <a:effectLst/>
                          <a:latin typeface="Times New Roman" panose="02020603050405020304" pitchFamily="18" charset="0"/>
                          <a:cs typeface="Times New Roman" panose="02020603050405020304" pitchFamily="18" charset="0"/>
                        </a:rPr>
                        <a:t> </a:t>
                      </a:r>
                      <a:r>
                        <a:rPr lang="en-US" sz="1200" b="0" dirty="0" smtClean="0">
                          <a:effectLst/>
                          <a:latin typeface="Times New Roman" panose="02020603050405020304" pitchFamily="18" charset="0"/>
                          <a:cs typeface="Times New Roman" panose="02020603050405020304" pitchFamily="18" charset="0"/>
                        </a:rPr>
                        <a:t>PN-6:</a:t>
                      </a:r>
                      <a:r>
                        <a:rPr lang="en-US" sz="1200" b="0" baseline="0" dirty="0" smtClean="0">
                          <a:effectLst/>
                          <a:latin typeface="Times New Roman" panose="02020603050405020304" pitchFamily="18" charset="0"/>
                          <a:cs typeface="Times New Roman" panose="02020603050405020304" pitchFamily="18" charset="0"/>
                        </a:rPr>
                        <a:t> Initial Antibiotic Selection for CAP in Immunocompetent Patients</a:t>
                      </a:r>
                      <a:endParaRPr lang="en-US" sz="12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342900" marR="0" lvl="0" indent="-342900" algn="ctr">
                        <a:lnSpc>
                          <a:spcPct val="107000"/>
                        </a:lnSpc>
                        <a:spcBef>
                          <a:spcPts val="0"/>
                        </a:spcBef>
                        <a:spcAft>
                          <a:spcPts val="0"/>
                        </a:spcAft>
                        <a:buFont typeface="Wingdings" panose="05000000000000000000" pitchFamily="2" charset="2"/>
                        <a:buChar char=""/>
                      </a:pPr>
                      <a:r>
                        <a:rPr lang="en-US" sz="1400" b="0" dirty="0">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tc>
                <a:tc>
                  <a:txBody>
                    <a:bodyPr/>
                    <a:lstStyle/>
                    <a:p>
                      <a:pPr marL="0" marR="0" algn="ctr">
                        <a:lnSpc>
                          <a:spcPct val="107000"/>
                        </a:lnSpc>
                        <a:spcBef>
                          <a:spcPts val="0"/>
                        </a:spcBef>
                        <a:spcAft>
                          <a:spcPts val="0"/>
                        </a:spcAft>
                      </a:pPr>
                      <a:r>
                        <a:rPr lang="en-US" sz="1400" b="0" dirty="0">
                          <a:effectLst/>
                          <a:latin typeface="Times New Roman" panose="02020603050405020304" pitchFamily="18" charset="0"/>
                          <a:cs typeface="Times New Roman" panose="02020603050405020304" pitchFamily="18" charset="0"/>
                        </a:rPr>
                        <a:t> </a:t>
                      </a:r>
                      <a:endParaRPr lang="en-US"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254772">
                <a:tc>
                  <a:txBody>
                    <a:bodyPr/>
                    <a:lstStyle/>
                    <a:p>
                      <a:pPr marL="0" marR="0">
                        <a:lnSpc>
                          <a:spcPct val="107000"/>
                        </a:lnSpc>
                        <a:spcBef>
                          <a:spcPts val="0"/>
                        </a:spcBef>
                        <a:spcAft>
                          <a:spcPts val="0"/>
                        </a:spcAft>
                      </a:pPr>
                      <a:r>
                        <a:rPr lang="en-US" sz="1200" b="0" dirty="0">
                          <a:effectLst/>
                          <a:latin typeface="Times New Roman" panose="02020603050405020304" pitchFamily="18" charset="0"/>
                          <a:cs typeface="Times New Roman" panose="02020603050405020304" pitchFamily="18" charset="0"/>
                        </a:rPr>
                        <a:t> </a:t>
                      </a:r>
                      <a:r>
                        <a:rPr lang="en-US" sz="1200" b="0" dirty="0" smtClean="0">
                          <a:effectLst/>
                          <a:latin typeface="Times New Roman" panose="02020603050405020304" pitchFamily="18" charset="0"/>
                          <a:cs typeface="Times New Roman" panose="02020603050405020304" pitchFamily="18" charset="0"/>
                        </a:rPr>
                        <a:t>SCIP-Inf-1:</a:t>
                      </a:r>
                      <a:r>
                        <a:rPr lang="en-US" sz="1200" b="0" baseline="0" dirty="0" smtClean="0">
                          <a:effectLst/>
                          <a:latin typeface="Times New Roman" panose="02020603050405020304" pitchFamily="18" charset="0"/>
                          <a:cs typeface="Times New Roman" panose="02020603050405020304" pitchFamily="18" charset="0"/>
                        </a:rPr>
                        <a:t> Prophylactic antibiotic received within one hour prior to surgery</a:t>
                      </a:r>
                      <a:endParaRPr lang="en-US" sz="12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342900" marR="0" lvl="0" indent="-342900" algn="ctr">
                        <a:lnSpc>
                          <a:spcPct val="107000"/>
                        </a:lnSpc>
                        <a:spcBef>
                          <a:spcPts val="0"/>
                        </a:spcBef>
                        <a:spcAft>
                          <a:spcPts val="0"/>
                        </a:spcAft>
                        <a:buFont typeface="Wingdings" panose="05000000000000000000" pitchFamily="2" charset="2"/>
                        <a:buChar char=""/>
                      </a:pPr>
                      <a:r>
                        <a:rPr lang="en-US" sz="1400" b="0" dirty="0">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tc>
                <a:tc>
                  <a:txBody>
                    <a:bodyPr/>
                    <a:lstStyle/>
                    <a:p>
                      <a:pPr marL="0" marR="0" algn="ctr">
                        <a:lnSpc>
                          <a:spcPct val="107000"/>
                        </a:lnSpc>
                        <a:spcBef>
                          <a:spcPts val="0"/>
                        </a:spcBef>
                        <a:spcAft>
                          <a:spcPts val="0"/>
                        </a:spcAft>
                      </a:pPr>
                      <a:r>
                        <a:rPr lang="en-US" sz="1400" b="0" dirty="0">
                          <a:effectLst/>
                          <a:latin typeface="Times New Roman" panose="02020603050405020304" pitchFamily="18" charset="0"/>
                          <a:cs typeface="Times New Roman" panose="02020603050405020304" pitchFamily="18" charset="0"/>
                        </a:rPr>
                        <a:t> </a:t>
                      </a:r>
                      <a:endParaRPr lang="en-US"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237202">
                <a:tc>
                  <a:txBody>
                    <a:bodyPr/>
                    <a:lstStyle/>
                    <a:p>
                      <a:pPr marL="0" marR="0">
                        <a:lnSpc>
                          <a:spcPct val="107000"/>
                        </a:lnSpc>
                        <a:spcBef>
                          <a:spcPts val="0"/>
                        </a:spcBef>
                        <a:spcAft>
                          <a:spcPts val="0"/>
                        </a:spcAft>
                      </a:pPr>
                      <a:r>
                        <a:rPr lang="en-US" sz="1200" b="0" dirty="0">
                          <a:effectLst/>
                          <a:latin typeface="Times New Roman" panose="02020603050405020304" pitchFamily="18" charset="0"/>
                          <a:cs typeface="Times New Roman" panose="02020603050405020304" pitchFamily="18" charset="0"/>
                        </a:rPr>
                        <a:t> </a:t>
                      </a:r>
                      <a:r>
                        <a:rPr lang="en-US" sz="1200" b="0" dirty="0" smtClean="0">
                          <a:effectLst/>
                          <a:latin typeface="Times New Roman" panose="02020603050405020304" pitchFamily="18" charset="0"/>
                          <a:cs typeface="Times New Roman" panose="02020603050405020304" pitchFamily="18" charset="0"/>
                        </a:rPr>
                        <a:t>SCIP INF-2 Prophylactic antibiotic selection for surgical patients</a:t>
                      </a:r>
                      <a:endParaRPr lang="en-US" sz="12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342900" marR="0" lvl="0" indent="-342900" algn="ctr">
                        <a:lnSpc>
                          <a:spcPct val="107000"/>
                        </a:lnSpc>
                        <a:spcBef>
                          <a:spcPts val="0"/>
                        </a:spcBef>
                        <a:spcAft>
                          <a:spcPts val="0"/>
                        </a:spcAft>
                        <a:buFont typeface="Wingdings" panose="05000000000000000000" pitchFamily="2" charset="2"/>
                        <a:buChar char=""/>
                      </a:pPr>
                      <a:r>
                        <a:rPr lang="en-US" sz="1400" b="0" dirty="0">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tc>
                <a:tc>
                  <a:txBody>
                    <a:bodyPr/>
                    <a:lstStyle/>
                    <a:p>
                      <a:pPr marL="0" marR="0" algn="ctr">
                        <a:lnSpc>
                          <a:spcPct val="107000"/>
                        </a:lnSpc>
                        <a:spcBef>
                          <a:spcPts val="0"/>
                        </a:spcBef>
                        <a:spcAft>
                          <a:spcPts val="0"/>
                        </a:spcAft>
                      </a:pPr>
                      <a:r>
                        <a:rPr lang="en-US" sz="1400" b="0" dirty="0">
                          <a:effectLst/>
                          <a:latin typeface="Times New Roman" panose="02020603050405020304" pitchFamily="18" charset="0"/>
                          <a:cs typeface="Times New Roman" panose="02020603050405020304" pitchFamily="18" charset="0"/>
                        </a:rPr>
                        <a:t> </a:t>
                      </a:r>
                      <a:endParaRPr lang="en-US"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263557">
                <a:tc>
                  <a:txBody>
                    <a:bodyPr/>
                    <a:lstStyle/>
                    <a:p>
                      <a:pPr marL="0" marR="0">
                        <a:lnSpc>
                          <a:spcPct val="107000"/>
                        </a:lnSpc>
                        <a:spcBef>
                          <a:spcPts val="0"/>
                        </a:spcBef>
                        <a:spcAft>
                          <a:spcPts val="0"/>
                        </a:spcAft>
                      </a:pPr>
                      <a:r>
                        <a:rPr lang="en-US" sz="1200" b="0" dirty="0" smtClean="0">
                          <a:effectLst/>
                          <a:latin typeface="Times New Roman" panose="02020603050405020304" pitchFamily="18" charset="0"/>
                          <a:ea typeface="Calibri" panose="020F0502020204030204" pitchFamily="34" charset="0"/>
                          <a:cs typeface="Times New Roman" panose="02020603050405020304" pitchFamily="18" charset="0"/>
                        </a:rPr>
                        <a:t>SCIP INF-9 Urinary catheter removed on POD1 or POD2 </a:t>
                      </a:r>
                      <a:endParaRPr lang="en-US" sz="12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342900" marR="0" lvl="0" indent="-342900" algn="ctr">
                        <a:lnSpc>
                          <a:spcPct val="107000"/>
                        </a:lnSpc>
                        <a:spcBef>
                          <a:spcPts val="0"/>
                        </a:spcBef>
                        <a:spcAft>
                          <a:spcPts val="0"/>
                        </a:spcAft>
                        <a:buFont typeface="Wingdings" panose="05000000000000000000" pitchFamily="2" charset="2"/>
                        <a:buChar char=""/>
                      </a:pPr>
                      <a:r>
                        <a:rPr lang="en-US" sz="1400" b="0" dirty="0">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tc>
                <a:tc>
                  <a:txBody>
                    <a:bodyPr/>
                    <a:lstStyle/>
                    <a:p>
                      <a:pPr marL="0" marR="0" algn="ctr">
                        <a:lnSpc>
                          <a:spcPct val="107000"/>
                        </a:lnSpc>
                        <a:spcBef>
                          <a:spcPts val="0"/>
                        </a:spcBef>
                        <a:spcAft>
                          <a:spcPts val="0"/>
                        </a:spcAft>
                      </a:pPr>
                      <a:endParaRPr lang="en-US"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272342">
                <a:tc>
                  <a:txBody>
                    <a:bodyPr/>
                    <a:lstStyle/>
                    <a:p>
                      <a:pPr marL="0" marR="0">
                        <a:lnSpc>
                          <a:spcPct val="107000"/>
                        </a:lnSpc>
                        <a:spcBef>
                          <a:spcPts val="0"/>
                        </a:spcBef>
                        <a:spcAft>
                          <a:spcPts val="0"/>
                        </a:spcAft>
                      </a:pPr>
                      <a:r>
                        <a:rPr lang="en-US" sz="1200" b="0" dirty="0" smtClean="0">
                          <a:effectLst/>
                          <a:latin typeface="Times New Roman" panose="02020603050405020304" pitchFamily="18" charset="0"/>
                          <a:ea typeface="Calibri" panose="020F0502020204030204" pitchFamily="34" charset="0"/>
                          <a:cs typeface="Times New Roman" panose="02020603050405020304" pitchFamily="18" charset="0"/>
                        </a:rPr>
                        <a:t>STK-4 Thrombolytic therapy</a:t>
                      </a:r>
                      <a:endParaRPr lang="en-US" sz="12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342900" marR="0" lvl="0" indent="-342900" algn="ctr">
                        <a:lnSpc>
                          <a:spcPct val="107000"/>
                        </a:lnSpc>
                        <a:spcBef>
                          <a:spcPts val="0"/>
                        </a:spcBef>
                        <a:spcAft>
                          <a:spcPts val="0"/>
                        </a:spcAft>
                        <a:buFont typeface="Wingdings" panose="05000000000000000000" pitchFamily="2" charset="2"/>
                        <a:buChar char=""/>
                      </a:pPr>
                      <a:r>
                        <a:rPr lang="en-US" sz="1400" b="0" dirty="0">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tc>
                <a:tc>
                  <a:txBody>
                    <a:bodyPr/>
                    <a:lstStyle/>
                    <a:p>
                      <a:pPr marL="342900" marR="0" lvl="0" indent="-342900" algn="ctr">
                        <a:lnSpc>
                          <a:spcPct val="107000"/>
                        </a:lnSpc>
                        <a:spcBef>
                          <a:spcPts val="0"/>
                        </a:spcBef>
                        <a:spcAft>
                          <a:spcPts val="0"/>
                        </a:spcAft>
                        <a:buFont typeface="Wingdings" panose="05000000000000000000" pitchFamily="2" charset="2"/>
                        <a:buChar char=""/>
                      </a:pPr>
                      <a:r>
                        <a:rPr lang="en-US" sz="1400" b="0" dirty="0">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tc>
              </a:tr>
              <a:tr h="254772">
                <a:tc>
                  <a:txBody>
                    <a:bodyPr/>
                    <a:lstStyle/>
                    <a:p>
                      <a:pPr marL="0" marR="0">
                        <a:lnSpc>
                          <a:spcPct val="107000"/>
                        </a:lnSpc>
                        <a:spcBef>
                          <a:spcPts val="0"/>
                        </a:spcBef>
                        <a:spcAft>
                          <a:spcPts val="0"/>
                        </a:spcAft>
                      </a:pPr>
                      <a:r>
                        <a:rPr lang="en-US" sz="1200" b="0" dirty="0" smtClean="0">
                          <a:effectLst/>
                          <a:latin typeface="Times New Roman" panose="02020603050405020304" pitchFamily="18" charset="0"/>
                          <a:ea typeface="Calibri" panose="020F0502020204030204" pitchFamily="34" charset="0"/>
                          <a:cs typeface="Times New Roman" panose="02020603050405020304" pitchFamily="18" charset="0"/>
                        </a:rPr>
                        <a:t>VTE-3 Venous thromboembolism patients with anticoagulation overlap therapy</a:t>
                      </a:r>
                      <a:endParaRPr lang="en-US" sz="12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342900" marR="0" lvl="0" indent="-342900" algn="ctr">
                        <a:lnSpc>
                          <a:spcPct val="107000"/>
                        </a:lnSpc>
                        <a:spcBef>
                          <a:spcPts val="0"/>
                        </a:spcBef>
                        <a:spcAft>
                          <a:spcPts val="0"/>
                        </a:spcAft>
                        <a:buFont typeface="Wingdings" panose="05000000000000000000" pitchFamily="2" charset="2"/>
                        <a:buChar char=""/>
                      </a:pPr>
                      <a:r>
                        <a:rPr lang="en-US" sz="1400" b="0" dirty="0">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tc>
                <a:tc>
                  <a:txBody>
                    <a:bodyPr/>
                    <a:lstStyle/>
                    <a:p>
                      <a:pPr marL="0" marR="0" algn="ctr">
                        <a:lnSpc>
                          <a:spcPct val="107000"/>
                        </a:lnSpc>
                        <a:spcBef>
                          <a:spcPts val="0"/>
                        </a:spcBef>
                        <a:spcAft>
                          <a:spcPts val="0"/>
                        </a:spcAft>
                      </a:pPr>
                      <a:endParaRPr lang="en-US"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398620">
                <a:tc>
                  <a:txBody>
                    <a:bodyPr/>
                    <a:lstStyle/>
                    <a:p>
                      <a:pPr marL="0" marR="0">
                        <a:lnSpc>
                          <a:spcPct val="107000"/>
                        </a:lnSpc>
                        <a:spcBef>
                          <a:spcPts val="0"/>
                        </a:spcBef>
                        <a:spcAft>
                          <a:spcPts val="0"/>
                        </a:spcAft>
                      </a:pPr>
                      <a:r>
                        <a:rPr lang="en-US" sz="1200" b="0" dirty="0" smtClean="0">
                          <a:effectLst/>
                          <a:latin typeface="Times New Roman" panose="02020603050405020304" pitchFamily="18" charset="0"/>
                          <a:ea typeface="Calibri" panose="020F0502020204030204" pitchFamily="34" charset="0"/>
                          <a:cs typeface="Times New Roman" panose="02020603050405020304" pitchFamily="18" charset="0"/>
                        </a:rPr>
                        <a:t>VTE-4 Patients receiving un-fractionated Heparin with doses/labs monitored by protocol</a:t>
                      </a:r>
                      <a:endParaRPr lang="en-US" sz="12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342900" marR="0" lvl="0" indent="-342900" algn="ctr">
                        <a:lnSpc>
                          <a:spcPct val="107000"/>
                        </a:lnSpc>
                        <a:spcBef>
                          <a:spcPts val="0"/>
                        </a:spcBef>
                        <a:spcAft>
                          <a:spcPts val="0"/>
                        </a:spcAft>
                        <a:buFont typeface="Wingdings" panose="05000000000000000000" pitchFamily="2" charset="2"/>
                        <a:buChar char=""/>
                      </a:pPr>
                      <a:r>
                        <a:rPr lang="en-US" sz="1400" b="0" dirty="0">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tc>
                <a:tc>
                  <a:txBody>
                    <a:bodyPr/>
                    <a:lstStyle/>
                    <a:p>
                      <a:pPr marL="0" marR="0" algn="ctr">
                        <a:lnSpc>
                          <a:spcPct val="107000"/>
                        </a:lnSpc>
                        <a:spcBef>
                          <a:spcPts val="0"/>
                        </a:spcBef>
                        <a:spcAft>
                          <a:spcPts val="0"/>
                        </a:spcAft>
                      </a:pPr>
                      <a:endParaRPr lang="en-US"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281127">
                <a:tc>
                  <a:txBody>
                    <a:bodyPr/>
                    <a:lstStyle/>
                    <a:p>
                      <a:pPr marL="0" marR="0">
                        <a:lnSpc>
                          <a:spcPct val="107000"/>
                        </a:lnSpc>
                        <a:spcBef>
                          <a:spcPts val="0"/>
                        </a:spcBef>
                        <a:spcAft>
                          <a:spcPts val="0"/>
                        </a:spcAft>
                      </a:pPr>
                      <a:r>
                        <a:rPr lang="en-US" sz="1200" b="0" dirty="0" smtClean="0">
                          <a:effectLst/>
                          <a:latin typeface="Times New Roman" panose="02020603050405020304" pitchFamily="18" charset="0"/>
                          <a:ea typeface="Calibri" panose="020F0502020204030204" pitchFamily="34" charset="0"/>
                          <a:cs typeface="Times New Roman" panose="02020603050405020304" pitchFamily="18" charset="0"/>
                        </a:rPr>
                        <a:t>VTE-5 VTE discharge instructions</a:t>
                      </a:r>
                      <a:endParaRPr lang="en-US" sz="12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342900" marR="0" lvl="0" indent="-342900" algn="ctr">
                        <a:lnSpc>
                          <a:spcPct val="107000"/>
                        </a:lnSpc>
                        <a:spcBef>
                          <a:spcPts val="0"/>
                        </a:spcBef>
                        <a:spcAft>
                          <a:spcPts val="0"/>
                        </a:spcAft>
                        <a:buFont typeface="Wingdings" panose="05000000000000000000" pitchFamily="2" charset="2"/>
                        <a:buChar char=""/>
                      </a:pPr>
                      <a:r>
                        <a:rPr lang="en-US" sz="1400" b="0" dirty="0">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tc>
                <a:tc>
                  <a:txBody>
                    <a:bodyPr/>
                    <a:lstStyle/>
                    <a:p>
                      <a:pPr marL="342900" marR="0" lvl="0" indent="-342900" algn="ctr">
                        <a:lnSpc>
                          <a:spcPct val="107000"/>
                        </a:lnSpc>
                        <a:spcBef>
                          <a:spcPts val="0"/>
                        </a:spcBef>
                        <a:spcAft>
                          <a:spcPts val="0"/>
                        </a:spcAft>
                        <a:buFont typeface="Wingdings" panose="05000000000000000000" pitchFamily="2" charset="2"/>
                        <a:buChar char=""/>
                      </a:pPr>
                      <a:r>
                        <a:rPr lang="en-US" sz="1400" b="0" dirty="0">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tc>
              </a:tr>
              <a:tr h="385169">
                <a:tc>
                  <a:txBody>
                    <a:bodyPr/>
                    <a:lstStyle/>
                    <a:p>
                      <a:pPr marL="0" marR="0">
                        <a:lnSpc>
                          <a:spcPct val="107000"/>
                        </a:lnSpc>
                        <a:spcBef>
                          <a:spcPts val="0"/>
                        </a:spcBef>
                        <a:spcAft>
                          <a:spcPts val="0"/>
                        </a:spcAft>
                      </a:pPr>
                      <a:r>
                        <a:rPr lang="en-US" sz="1200" b="0" dirty="0" smtClean="0">
                          <a:effectLst/>
                          <a:latin typeface="Times New Roman" panose="02020603050405020304" pitchFamily="18" charset="0"/>
                          <a:ea typeface="Calibri" panose="020F0502020204030204" pitchFamily="34" charset="0"/>
                          <a:cs typeface="Times New Roman" panose="02020603050405020304" pitchFamily="18" charset="0"/>
                        </a:rPr>
                        <a:t>VTE-6 Incidence of potentially preventable VTE </a:t>
                      </a:r>
                      <a:r>
                        <a:rPr lang="en-US" sz="1200" b="0" i="1" dirty="0" smtClean="0">
                          <a:effectLst/>
                          <a:latin typeface="Times New Roman" panose="02020603050405020304" pitchFamily="18" charset="0"/>
                          <a:ea typeface="Calibri" panose="020F0502020204030204" pitchFamily="34" charset="0"/>
                          <a:cs typeface="Times New Roman" panose="02020603050405020304" pitchFamily="18" charset="0"/>
                        </a:rPr>
                        <a:t>(Chart Abstracted Measure</a:t>
                      </a:r>
                      <a:r>
                        <a:rPr lang="en-US" sz="1200" b="0" i="1" baseline="0" dirty="0" smtClean="0">
                          <a:effectLst/>
                          <a:latin typeface="Times New Roman" panose="02020603050405020304" pitchFamily="18" charset="0"/>
                          <a:ea typeface="Calibri" panose="020F0502020204030204" pitchFamily="34" charset="0"/>
                          <a:cs typeface="Times New Roman" panose="02020603050405020304" pitchFamily="18" charset="0"/>
                        </a:rPr>
                        <a:t> Retained)</a:t>
                      </a:r>
                      <a:endParaRPr lang="en-US" sz="1200" b="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342900" marR="0" lvl="0" indent="-342900" algn="ctr">
                        <a:lnSpc>
                          <a:spcPct val="107000"/>
                        </a:lnSpc>
                        <a:spcBef>
                          <a:spcPts val="0"/>
                        </a:spcBef>
                        <a:spcAft>
                          <a:spcPts val="0"/>
                        </a:spcAft>
                        <a:buFont typeface="Wingdings" panose="05000000000000000000" pitchFamily="2" charset="2"/>
                        <a:buChar char=""/>
                      </a:pPr>
                      <a:r>
                        <a:rPr lang="en-US" sz="1400" b="0" dirty="0">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tc>
                <a:tc>
                  <a:txBody>
                    <a:bodyPr/>
                    <a:lstStyle/>
                    <a:p>
                      <a:pPr marL="0" marR="0" algn="ctr">
                        <a:lnSpc>
                          <a:spcPct val="107000"/>
                        </a:lnSpc>
                        <a:spcBef>
                          <a:spcPts val="0"/>
                        </a:spcBef>
                        <a:spcAft>
                          <a:spcPts val="0"/>
                        </a:spcAft>
                      </a:pPr>
                      <a:endParaRPr lang="en-US"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272463">
                <a:tc>
                  <a:txBody>
                    <a:bodyPr/>
                    <a:lstStyle/>
                    <a:p>
                      <a:pPr marL="0" marR="0">
                        <a:lnSpc>
                          <a:spcPct val="107000"/>
                        </a:lnSpc>
                        <a:spcBef>
                          <a:spcPts val="0"/>
                        </a:spcBef>
                        <a:spcAft>
                          <a:spcPts val="0"/>
                        </a:spcAft>
                      </a:pPr>
                      <a:r>
                        <a:rPr lang="en-US" sz="1200" b="0" dirty="0" smtClean="0">
                          <a:effectLst/>
                          <a:latin typeface="Times New Roman" panose="02020603050405020304" pitchFamily="18" charset="0"/>
                          <a:ea typeface="Calibri" panose="020F0502020204030204" pitchFamily="34" charset="0"/>
                          <a:cs typeface="Times New Roman" panose="02020603050405020304" pitchFamily="18" charset="0"/>
                        </a:rPr>
                        <a:t>Participation in a Systematic Database for Cardiac Surgery</a:t>
                      </a:r>
                      <a:endParaRPr lang="en-US" sz="12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endParaRPr lang="en-US"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342900" marR="0" lvl="0" indent="-342900" algn="ctr">
                        <a:lnSpc>
                          <a:spcPct val="107000"/>
                        </a:lnSpc>
                        <a:spcBef>
                          <a:spcPts val="0"/>
                        </a:spcBef>
                        <a:spcAft>
                          <a:spcPts val="0"/>
                        </a:spcAft>
                        <a:buFont typeface="Wingdings" panose="05000000000000000000" pitchFamily="2" charset="2"/>
                        <a:buChar char=""/>
                      </a:pPr>
                      <a:r>
                        <a:rPr lang="en-US" sz="1400" b="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72463">
                <a:tc>
                  <a:txBody>
                    <a:bodyPr/>
                    <a:lstStyle/>
                    <a:p>
                      <a:pPr marL="0" marR="0">
                        <a:lnSpc>
                          <a:spcPct val="107000"/>
                        </a:lnSpc>
                        <a:spcBef>
                          <a:spcPts val="0"/>
                        </a:spcBef>
                        <a:spcAft>
                          <a:spcPts val="0"/>
                        </a:spcAft>
                      </a:pPr>
                      <a:r>
                        <a:rPr lang="en-US" sz="1200" b="0" dirty="0" smtClean="0">
                          <a:effectLst/>
                          <a:latin typeface="Times New Roman" panose="02020603050405020304" pitchFamily="18" charset="0"/>
                          <a:ea typeface="Calibri" panose="020F0502020204030204" pitchFamily="34" charset="0"/>
                          <a:cs typeface="Times New Roman" panose="02020603050405020304" pitchFamily="18" charset="0"/>
                        </a:rPr>
                        <a:t>Participation in a Systematic Clinical Database Registry for  General Surgery</a:t>
                      </a:r>
                      <a:endParaRPr lang="en-US" sz="12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endParaRPr lang="en-US" sz="1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342900" marR="0" lvl="0" indent="-342900" algn="ctr">
                        <a:lnSpc>
                          <a:spcPct val="107000"/>
                        </a:lnSpc>
                        <a:spcBef>
                          <a:spcPts val="0"/>
                        </a:spcBef>
                        <a:spcAft>
                          <a:spcPts val="0"/>
                        </a:spcAft>
                        <a:buFont typeface="Wingdings" panose="05000000000000000000" pitchFamily="2" charset="2"/>
                        <a:buChar char=""/>
                      </a:pPr>
                      <a:r>
                        <a:rPr lang="en-US" sz="1400" b="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pic>
        <p:nvPicPr>
          <p:cNvPr id="7" name="Picture 6"/>
          <p:cNvPicPr>
            <a:picLocks noChangeAspect="1"/>
          </p:cNvPicPr>
          <p:nvPr/>
        </p:nvPicPr>
        <p:blipFill>
          <a:blip r:embed="rId3"/>
          <a:stretch>
            <a:fillRect/>
          </a:stretch>
        </p:blipFill>
        <p:spPr>
          <a:xfrm>
            <a:off x="5428623" y="1213876"/>
            <a:ext cx="799649" cy="613924"/>
          </a:xfrm>
          <a:prstGeom prst="rect">
            <a:avLst/>
          </a:prstGeom>
        </p:spPr>
      </p:pic>
      <p:pic>
        <p:nvPicPr>
          <p:cNvPr id="10" name="Picture 9"/>
          <p:cNvPicPr>
            <a:picLocks noChangeAspect="1"/>
          </p:cNvPicPr>
          <p:nvPr/>
        </p:nvPicPr>
        <p:blipFill>
          <a:blip r:embed="rId4"/>
          <a:stretch>
            <a:fillRect/>
          </a:stretch>
        </p:blipFill>
        <p:spPr>
          <a:xfrm>
            <a:off x="6591725" y="1213876"/>
            <a:ext cx="618815" cy="613924"/>
          </a:xfrm>
          <a:prstGeom prst="rect">
            <a:avLst/>
          </a:prstGeom>
        </p:spPr>
      </p:pic>
    </p:spTree>
    <p:extLst>
      <p:ext uri="{BB962C8B-B14F-4D97-AF65-F5344CB8AC3E}">
        <p14:creationId xmlns:p14="http://schemas.microsoft.com/office/powerpoint/2010/main" val="2572358477"/>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t>New Measures Proposed for IQR Starting </a:t>
            </a:r>
            <a:r>
              <a:rPr lang="en-US" sz="3400" smtClean="0"/>
              <a:t>FY 2019</a:t>
            </a:r>
            <a:endParaRPr lang="en-US" sz="3400" dirty="0"/>
          </a:p>
        </p:txBody>
      </p:sp>
      <p:graphicFrame>
        <p:nvGraphicFramePr>
          <p:cNvPr id="5" name="Content Placeholder 4"/>
          <p:cNvGraphicFramePr>
            <a:graphicFrameLocks noGrp="1"/>
          </p:cNvGraphicFramePr>
          <p:nvPr>
            <p:ph idx="1"/>
            <p:extLst/>
          </p:nvPr>
        </p:nvGraphicFramePr>
        <p:xfrm>
          <a:off x="569913" y="1233257"/>
          <a:ext cx="7224432" cy="5546099"/>
        </p:xfrm>
        <a:graphic>
          <a:graphicData uri="http://schemas.openxmlformats.org/drawingml/2006/table">
            <a:tbl>
              <a:tblPr firstRow="1" bandRow="1">
                <a:tableStyleId>{5C22544A-7EE6-4342-B048-85BDC9FD1C3A}</a:tableStyleId>
              </a:tblPr>
              <a:tblGrid>
                <a:gridCol w="2501091"/>
                <a:gridCol w="1082251"/>
                <a:gridCol w="2526665"/>
                <a:gridCol w="1114425"/>
              </a:tblGrid>
              <a:tr h="370732">
                <a:tc gridSpan="3">
                  <a:txBody>
                    <a:bodyPr/>
                    <a:lstStyle/>
                    <a:p>
                      <a:r>
                        <a:rPr lang="en-US" sz="1400" dirty="0" smtClean="0"/>
                        <a:t>Required Measures</a:t>
                      </a:r>
                      <a:endParaRPr lang="en-US" sz="1400" dirty="0"/>
                    </a:p>
                  </a:txBody>
                  <a:tcPr/>
                </a:tc>
                <a:tc hMerge="1">
                  <a:txBody>
                    <a:bodyPr/>
                    <a:lstStyle/>
                    <a:p>
                      <a:endParaRPr lang="en-US"/>
                    </a:p>
                  </a:txBody>
                  <a:tcPr/>
                </a:tc>
                <a:tc hMerge="1">
                  <a:txBody>
                    <a:bodyPr/>
                    <a:lstStyle/>
                    <a:p>
                      <a:endParaRPr lang="en-US"/>
                    </a:p>
                  </a:txBody>
                  <a:tcPr/>
                </a:tc>
                <a:tc>
                  <a:txBody>
                    <a:bodyPr/>
                    <a:lstStyle/>
                    <a:p>
                      <a:endParaRPr lang="en-US" sz="1400" dirty="0"/>
                    </a:p>
                  </a:txBody>
                  <a:tcPr/>
                </a:tc>
              </a:tr>
              <a:tr h="492230">
                <a:tc>
                  <a:txBody>
                    <a:bodyPr/>
                    <a:lstStyle/>
                    <a:p>
                      <a:pPr algn="ctr"/>
                      <a:r>
                        <a:rPr lang="en-US" sz="1300" b="1" i="0" u="none" strike="noStrike" kern="1200" baseline="0" dirty="0" smtClean="0">
                          <a:solidFill>
                            <a:schemeClr val="dk1"/>
                          </a:solidFill>
                          <a:latin typeface="+mn-lt"/>
                          <a:ea typeface="+mn-ea"/>
                          <a:cs typeface="+mn-cs"/>
                        </a:rPr>
                        <a:t>Measure</a:t>
                      </a:r>
                    </a:p>
                  </a:txBody>
                  <a:tcPr/>
                </a:tc>
                <a:tc>
                  <a:txBody>
                    <a:bodyPr/>
                    <a:lstStyle/>
                    <a:p>
                      <a:pPr algn="ctr"/>
                      <a:r>
                        <a:rPr lang="en-US" sz="1300" b="1" i="0" u="none" strike="noStrike" kern="1200" baseline="0" dirty="0" smtClean="0">
                          <a:solidFill>
                            <a:schemeClr val="dk1"/>
                          </a:solidFill>
                          <a:latin typeface="+mn-lt"/>
                          <a:ea typeface="+mn-ea"/>
                          <a:cs typeface="+mn-cs"/>
                        </a:rPr>
                        <a:t>Data Collection</a:t>
                      </a:r>
                    </a:p>
                  </a:txBody>
                  <a:tcPr/>
                </a:tc>
                <a:tc>
                  <a:txBody>
                    <a:bodyPr/>
                    <a:lstStyle/>
                    <a:p>
                      <a:pPr algn="ctr"/>
                      <a:r>
                        <a:rPr lang="en-US" sz="1300" b="1" i="0" u="none" strike="noStrike" kern="1200" baseline="0" dirty="0" smtClean="0">
                          <a:solidFill>
                            <a:schemeClr val="dk1"/>
                          </a:solidFill>
                          <a:latin typeface="+mn-lt"/>
                          <a:ea typeface="+mn-ea"/>
                          <a:cs typeface="+mn-cs"/>
                        </a:rPr>
                        <a:t>MAP Recommended?</a:t>
                      </a:r>
                    </a:p>
                  </a:txBody>
                  <a:tcPr/>
                </a:tc>
                <a:tc>
                  <a:txBody>
                    <a:bodyPr/>
                    <a:lstStyle/>
                    <a:p>
                      <a:pPr algn="ctr"/>
                      <a:r>
                        <a:rPr lang="en-US" sz="1300" b="1" i="0" u="none" strike="noStrike" kern="1200" baseline="0" dirty="0" smtClean="0">
                          <a:solidFill>
                            <a:schemeClr val="dk1"/>
                          </a:solidFill>
                          <a:latin typeface="+mn-lt"/>
                          <a:ea typeface="+mn-ea"/>
                          <a:cs typeface="+mn-cs"/>
                        </a:rPr>
                        <a:t>NQF Endorsed?</a:t>
                      </a:r>
                    </a:p>
                  </a:txBody>
                  <a:tcPr/>
                </a:tc>
              </a:tr>
              <a:tr h="332460">
                <a:tc gridSpan="4">
                  <a:txBody>
                    <a:bodyPr/>
                    <a:lstStyle/>
                    <a:p>
                      <a:pPr algn="ctr"/>
                      <a:r>
                        <a:rPr lang="en-US" sz="1300" b="1" dirty="0" smtClean="0">
                          <a:solidFill>
                            <a:schemeClr val="accent1"/>
                          </a:solidFill>
                        </a:rPr>
                        <a:t>Modified Measures</a:t>
                      </a:r>
                      <a:endParaRPr lang="en-US" sz="1300" b="1" dirty="0">
                        <a:solidFill>
                          <a:schemeClr val="accent1"/>
                        </a:solidFill>
                      </a:endParaRPr>
                    </a:p>
                  </a:txBody>
                  <a:tcPr/>
                </a:tc>
                <a:tc hMerge="1">
                  <a:txBody>
                    <a:bodyPr/>
                    <a:lstStyle/>
                    <a:p>
                      <a:endParaRPr lang="en-US"/>
                    </a:p>
                  </a:txBody>
                  <a:tcPr/>
                </a:tc>
                <a:tc hMerge="1">
                  <a:txBody>
                    <a:bodyPr/>
                    <a:lstStyle/>
                    <a:p>
                      <a:endParaRPr lang="en-US"/>
                    </a:p>
                  </a:txBody>
                  <a:tcPr/>
                </a:tc>
                <a:tc hMerge="1">
                  <a:txBody>
                    <a:bodyPr/>
                    <a:lstStyle/>
                    <a:p>
                      <a:endParaRPr lang="en-US" dirty="0"/>
                    </a:p>
                  </a:txBody>
                  <a:tcPr/>
                </a:tc>
              </a:tr>
              <a:tr h="466370">
                <a:tc>
                  <a:txBody>
                    <a:bodyPr/>
                    <a:lstStyle/>
                    <a:p>
                      <a:r>
                        <a:rPr lang="en-US" sz="1250" dirty="0" smtClean="0"/>
                        <a:t>PN Payment per</a:t>
                      </a:r>
                      <a:r>
                        <a:rPr lang="en-US" sz="1250" baseline="0" dirty="0" smtClean="0"/>
                        <a:t> 30 day episode</a:t>
                      </a:r>
                      <a:endParaRPr lang="en-US" sz="1250" dirty="0"/>
                    </a:p>
                  </a:txBody>
                  <a:tcPr/>
                </a:tc>
                <a:tc>
                  <a:txBody>
                    <a:bodyPr/>
                    <a:lstStyle/>
                    <a:p>
                      <a:r>
                        <a:rPr lang="en-US" sz="1250" dirty="0" smtClean="0"/>
                        <a:t>Claims</a:t>
                      </a:r>
                      <a:endParaRPr lang="en-US" sz="125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50" dirty="0" smtClean="0">
                          <a:solidFill>
                            <a:schemeClr val="tx1"/>
                          </a:solidFill>
                        </a:rPr>
                        <a:t>Conditional support (NQF endorsement</a:t>
                      </a:r>
                      <a:r>
                        <a:rPr lang="en-US" sz="1250" baseline="0" dirty="0" smtClean="0">
                          <a:solidFill>
                            <a:schemeClr val="tx1"/>
                          </a:solidFill>
                        </a:rPr>
                        <a:t> and SDS review)</a:t>
                      </a:r>
                      <a:endParaRPr lang="en-US" sz="1250" dirty="0" smtClean="0">
                        <a:solidFill>
                          <a:schemeClr val="tx1"/>
                        </a:solidFill>
                      </a:endParaRPr>
                    </a:p>
                  </a:txBody>
                  <a:tcPr/>
                </a:tc>
                <a:tc>
                  <a:txBody>
                    <a:bodyPr/>
                    <a:lstStyle/>
                    <a:p>
                      <a:r>
                        <a:rPr lang="en-US" sz="1250" dirty="0" smtClean="0">
                          <a:solidFill>
                            <a:schemeClr val="tx1"/>
                          </a:solidFill>
                        </a:rPr>
                        <a:t>No</a:t>
                      </a:r>
                      <a:endParaRPr lang="en-US" sz="1250" dirty="0">
                        <a:solidFill>
                          <a:schemeClr val="tx1"/>
                        </a:solidFill>
                      </a:endParaRPr>
                    </a:p>
                  </a:txBody>
                  <a:tcPr/>
                </a:tc>
              </a:tr>
              <a:tr h="335286">
                <a:tc>
                  <a:txBody>
                    <a:bodyPr/>
                    <a:lstStyle/>
                    <a:p>
                      <a:r>
                        <a:rPr lang="en-US" sz="1250" dirty="0" smtClean="0"/>
                        <a:t>PSI-90 Revised Composite</a:t>
                      </a:r>
                      <a:endParaRPr lang="en-US" sz="125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50" dirty="0" smtClean="0"/>
                        <a:t>Claims</a:t>
                      </a:r>
                    </a:p>
                  </a:txBody>
                  <a:tcPr/>
                </a:tc>
                <a:tc>
                  <a:txBody>
                    <a:bodyPr/>
                    <a:lstStyle/>
                    <a:p>
                      <a:r>
                        <a:rPr lang="en-US" sz="1250" dirty="0" smtClean="0"/>
                        <a:t>Support</a:t>
                      </a:r>
                      <a:endParaRPr lang="en-US" sz="1250" dirty="0"/>
                    </a:p>
                  </a:txBody>
                  <a:tcPr/>
                </a:tc>
                <a:tc>
                  <a:txBody>
                    <a:bodyPr/>
                    <a:lstStyle/>
                    <a:p>
                      <a:r>
                        <a:rPr lang="en-US" sz="1250" dirty="0" smtClean="0"/>
                        <a:t>Yes</a:t>
                      </a:r>
                      <a:endParaRPr lang="en-US" sz="1250" dirty="0"/>
                    </a:p>
                  </a:txBody>
                  <a:tcPr/>
                </a:tc>
              </a:tr>
              <a:tr h="319691">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i="0" u="none" strike="noStrike" kern="1200" baseline="0" dirty="0" smtClean="0">
                          <a:solidFill>
                            <a:schemeClr val="accent1"/>
                          </a:solidFill>
                          <a:latin typeface="+mn-lt"/>
                          <a:ea typeface="+mn-ea"/>
                          <a:cs typeface="+mn-cs"/>
                        </a:rPr>
                        <a:t>New Measures</a:t>
                      </a:r>
                    </a:p>
                  </a:txBody>
                  <a:tcPr/>
                </a:tc>
                <a:tc hMerge="1">
                  <a:txBody>
                    <a:bodyPr/>
                    <a:lstStyle/>
                    <a:p>
                      <a:endParaRPr lang="en-US"/>
                    </a:p>
                  </a:txBody>
                  <a:tcPr/>
                </a:tc>
                <a:tc hMerge="1">
                  <a:txBody>
                    <a:bodyPr/>
                    <a:lstStyle/>
                    <a:p>
                      <a:endParaRPr lang="en-US"/>
                    </a:p>
                  </a:txBody>
                  <a:tcPr/>
                </a:tc>
                <a:tc hMerge="1">
                  <a:txBody>
                    <a:bodyPr/>
                    <a:lstStyle/>
                    <a:p>
                      <a:endParaRPr lang="en-US" sz="1300" dirty="0"/>
                    </a:p>
                  </a:txBody>
                  <a:tcPr/>
                </a:tc>
              </a:tr>
              <a:tr h="466370">
                <a:tc>
                  <a:txBody>
                    <a:bodyPr/>
                    <a:lstStyle/>
                    <a:p>
                      <a:r>
                        <a:rPr lang="en-US" sz="1250" b="0" i="0" u="none" strike="noStrike" kern="1200" baseline="0" dirty="0" smtClean="0">
                          <a:solidFill>
                            <a:schemeClr val="dk1"/>
                          </a:solidFill>
                          <a:latin typeface="+mn-lt"/>
                          <a:ea typeface="+mn-ea"/>
                          <a:cs typeface="+mn-cs"/>
                        </a:rPr>
                        <a:t>Aortic Aneurysm Procedure episode based payment</a:t>
                      </a:r>
                    </a:p>
                  </a:txBody>
                  <a:tcPr/>
                </a:tc>
                <a:tc>
                  <a:txBody>
                    <a:bodyPr/>
                    <a:lstStyle/>
                    <a:p>
                      <a:r>
                        <a:rPr lang="en-US" sz="1250" b="0" i="0" u="none" strike="noStrike" kern="1200" baseline="0" dirty="0" smtClean="0">
                          <a:solidFill>
                            <a:schemeClr val="dk1"/>
                          </a:solidFill>
                          <a:latin typeface="+mn-lt"/>
                          <a:ea typeface="+mn-ea"/>
                          <a:cs typeface="+mn-cs"/>
                        </a:rPr>
                        <a:t>Claims </a:t>
                      </a:r>
                    </a:p>
                  </a:txBody>
                  <a:tcPr/>
                </a:tc>
                <a:tc>
                  <a:txBody>
                    <a:bodyPr/>
                    <a:lstStyle/>
                    <a:p>
                      <a:r>
                        <a:rPr lang="en-US" sz="1250" dirty="0" smtClean="0">
                          <a:solidFill>
                            <a:schemeClr val="tx1"/>
                          </a:solidFill>
                        </a:rPr>
                        <a:t>Does</a:t>
                      </a:r>
                      <a:r>
                        <a:rPr lang="en-US" sz="1250" baseline="0" dirty="0" smtClean="0">
                          <a:solidFill>
                            <a:schemeClr val="tx1"/>
                          </a:solidFill>
                        </a:rPr>
                        <a:t> not support (Overlap with MSPB, not NQF endorsed, SDS review, does not link outcomes to quality)</a:t>
                      </a:r>
                      <a:endParaRPr lang="en-US" sz="1250" dirty="0">
                        <a:solidFill>
                          <a:schemeClr val="tx1"/>
                        </a:solidFill>
                      </a:endParaRPr>
                    </a:p>
                  </a:txBody>
                  <a:tcPr/>
                </a:tc>
                <a:tc>
                  <a:txBody>
                    <a:bodyPr/>
                    <a:lstStyle/>
                    <a:p>
                      <a:r>
                        <a:rPr lang="en-US" sz="1250" b="0" i="0" u="none" strike="noStrike" kern="1200" baseline="0" dirty="0" smtClean="0">
                          <a:solidFill>
                            <a:schemeClr val="tx1"/>
                          </a:solidFill>
                          <a:latin typeface="+mn-lt"/>
                          <a:ea typeface="+mn-ea"/>
                          <a:cs typeface="+mn-cs"/>
                        </a:rPr>
                        <a:t>No</a:t>
                      </a:r>
                    </a:p>
                  </a:txBody>
                  <a:tcPr/>
                </a:tc>
              </a:tr>
              <a:tr h="655832">
                <a:tc>
                  <a:txBody>
                    <a:bodyPr/>
                    <a:lstStyle/>
                    <a:p>
                      <a:r>
                        <a:rPr lang="en-US" sz="1250" b="0" i="0" u="none" strike="noStrike" kern="1200" baseline="0" dirty="0" smtClean="0">
                          <a:solidFill>
                            <a:schemeClr val="dk1"/>
                          </a:solidFill>
                          <a:latin typeface="+mn-lt"/>
                          <a:ea typeface="+mn-ea"/>
                          <a:cs typeface="+mn-cs"/>
                        </a:rPr>
                        <a:t>Cholecystectomy and Common Duct Exploration Episode based Payment</a:t>
                      </a:r>
                    </a:p>
                  </a:txBody>
                  <a:tcPr/>
                </a:tc>
                <a:tc>
                  <a:txBody>
                    <a:bodyPr/>
                    <a:lstStyle/>
                    <a:p>
                      <a:r>
                        <a:rPr lang="en-US" sz="1250" b="0" i="0" u="none" strike="noStrike" kern="1200" baseline="0" dirty="0" smtClean="0">
                          <a:solidFill>
                            <a:schemeClr val="dk1"/>
                          </a:solidFill>
                          <a:latin typeface="+mn-lt"/>
                          <a:ea typeface="+mn-ea"/>
                          <a:cs typeface="+mn-cs"/>
                        </a:rPr>
                        <a:t>Claims </a:t>
                      </a:r>
                    </a:p>
                  </a:txBody>
                  <a:tcPr/>
                </a:tc>
                <a:tc>
                  <a:txBody>
                    <a:bodyPr/>
                    <a:lstStyle/>
                    <a:p>
                      <a:r>
                        <a:rPr lang="en-US" sz="1250" dirty="0" smtClean="0">
                          <a:solidFill>
                            <a:schemeClr val="tx1"/>
                          </a:solidFill>
                        </a:rPr>
                        <a:t>Does</a:t>
                      </a:r>
                      <a:r>
                        <a:rPr lang="en-US" sz="1250" baseline="0" dirty="0" smtClean="0">
                          <a:solidFill>
                            <a:schemeClr val="tx1"/>
                          </a:solidFill>
                        </a:rPr>
                        <a:t> not support (Overlap with MSPB, not NQF endorsed, SDS review, does not link outcomes to quality)</a:t>
                      </a:r>
                      <a:endParaRPr lang="en-US" sz="1250" dirty="0">
                        <a:solidFill>
                          <a:schemeClr val="tx1"/>
                        </a:solidFill>
                      </a:endParaRPr>
                    </a:p>
                  </a:txBody>
                  <a:tcPr/>
                </a:tc>
                <a:tc>
                  <a:txBody>
                    <a:bodyPr/>
                    <a:lstStyle/>
                    <a:p>
                      <a:r>
                        <a:rPr lang="en-US" sz="1250" dirty="0" smtClean="0">
                          <a:solidFill>
                            <a:schemeClr val="tx1"/>
                          </a:solidFill>
                        </a:rPr>
                        <a:t>No</a:t>
                      </a:r>
                      <a:endParaRPr lang="en-US" sz="1250" dirty="0">
                        <a:solidFill>
                          <a:schemeClr val="tx1"/>
                        </a:solidFill>
                      </a:endParaRPr>
                    </a:p>
                  </a:txBody>
                  <a:tcPr/>
                </a:tc>
              </a:tr>
              <a:tr h="6558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50" dirty="0" smtClean="0"/>
                        <a:t>Spine</a:t>
                      </a:r>
                      <a:r>
                        <a:rPr lang="en-US" sz="1250" baseline="0" dirty="0" smtClean="0"/>
                        <a:t> fusion/refusion </a:t>
                      </a:r>
                      <a:r>
                        <a:rPr lang="en-US" sz="1250" b="0" i="0" u="none" strike="noStrike" kern="1200" baseline="0" dirty="0" smtClean="0">
                          <a:solidFill>
                            <a:schemeClr val="dk1"/>
                          </a:solidFill>
                          <a:latin typeface="+mn-lt"/>
                          <a:ea typeface="+mn-ea"/>
                          <a:cs typeface="+mn-cs"/>
                        </a:rPr>
                        <a:t>episode based payment</a:t>
                      </a:r>
                    </a:p>
                  </a:txBody>
                  <a:tcPr/>
                </a:tc>
                <a:tc>
                  <a:txBody>
                    <a:bodyPr/>
                    <a:lstStyle/>
                    <a:p>
                      <a:r>
                        <a:rPr lang="en-US" sz="1250" b="0" i="0" u="none" strike="noStrike" kern="1200" baseline="0" dirty="0" smtClean="0">
                          <a:solidFill>
                            <a:schemeClr val="dk1"/>
                          </a:solidFill>
                          <a:latin typeface="+mn-lt"/>
                          <a:ea typeface="+mn-ea"/>
                          <a:cs typeface="+mn-cs"/>
                        </a:rPr>
                        <a:t>Claims </a:t>
                      </a:r>
                    </a:p>
                  </a:txBody>
                  <a:tcPr/>
                </a:tc>
                <a:tc>
                  <a:txBody>
                    <a:bodyPr/>
                    <a:lstStyle/>
                    <a:p>
                      <a:r>
                        <a:rPr lang="en-US" sz="1250" dirty="0" smtClean="0">
                          <a:solidFill>
                            <a:schemeClr val="tx1"/>
                          </a:solidFill>
                        </a:rPr>
                        <a:t>Does</a:t>
                      </a:r>
                      <a:r>
                        <a:rPr lang="en-US" sz="1250" baseline="0" dirty="0" smtClean="0">
                          <a:solidFill>
                            <a:schemeClr val="tx1"/>
                          </a:solidFill>
                        </a:rPr>
                        <a:t> not support (Overlap with MSPB, not NQF endorsed, SDS review, does not link outcomes to quality)</a:t>
                      </a:r>
                      <a:endParaRPr lang="en-US" sz="1250" dirty="0">
                        <a:solidFill>
                          <a:schemeClr val="tx1"/>
                        </a:solidFill>
                      </a:endParaRPr>
                    </a:p>
                  </a:txBody>
                  <a:tcPr/>
                </a:tc>
                <a:tc>
                  <a:txBody>
                    <a:bodyPr/>
                    <a:lstStyle/>
                    <a:p>
                      <a:r>
                        <a:rPr lang="en-US" sz="1250" dirty="0" smtClean="0">
                          <a:solidFill>
                            <a:schemeClr val="tx1"/>
                          </a:solidFill>
                        </a:rPr>
                        <a:t>No</a:t>
                      </a:r>
                      <a:endParaRPr lang="en-US" sz="1250" dirty="0">
                        <a:solidFill>
                          <a:schemeClr val="tx1"/>
                        </a:solidFill>
                      </a:endParaRPr>
                    </a:p>
                  </a:txBody>
                  <a:tcPr/>
                </a:tc>
              </a:tr>
              <a:tr h="32054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50" b="0" i="0" u="none" strike="noStrike" kern="1200" baseline="0" dirty="0" smtClean="0">
                          <a:solidFill>
                            <a:schemeClr val="dk1"/>
                          </a:solidFill>
                          <a:latin typeface="+mn-lt"/>
                          <a:ea typeface="+mn-ea"/>
                          <a:cs typeface="+mn-cs"/>
                        </a:rPr>
                        <a:t>Excess days in acute care after hospitalization for PN</a:t>
                      </a:r>
                    </a:p>
                  </a:txBody>
                  <a:tcPr/>
                </a:tc>
                <a:tc>
                  <a:txBody>
                    <a:bodyPr/>
                    <a:lstStyle/>
                    <a:p>
                      <a:r>
                        <a:rPr lang="en-US" sz="1250" dirty="0" smtClean="0"/>
                        <a:t>Claims</a:t>
                      </a:r>
                      <a:endParaRPr lang="en-US" sz="1250" dirty="0"/>
                    </a:p>
                  </a:txBody>
                  <a:tcPr/>
                </a:tc>
                <a:tc>
                  <a:txBody>
                    <a:bodyPr/>
                    <a:lstStyle/>
                    <a:p>
                      <a:r>
                        <a:rPr lang="en-US" sz="1250" dirty="0" smtClean="0">
                          <a:solidFill>
                            <a:schemeClr val="tx1"/>
                          </a:solidFill>
                        </a:rPr>
                        <a:t>Conditional support (NQF endorsement and considered for SDS adjustment)</a:t>
                      </a:r>
                      <a:endParaRPr lang="en-US" sz="1250" dirty="0">
                        <a:solidFill>
                          <a:schemeClr val="tx1"/>
                        </a:solidFill>
                      </a:endParaRPr>
                    </a:p>
                  </a:txBody>
                  <a:tcPr/>
                </a:tc>
                <a:tc>
                  <a:txBody>
                    <a:bodyPr/>
                    <a:lstStyle/>
                    <a:p>
                      <a:r>
                        <a:rPr lang="en-US" sz="1250" dirty="0" smtClean="0">
                          <a:solidFill>
                            <a:schemeClr val="tx1"/>
                          </a:solidFill>
                        </a:rPr>
                        <a:t>No</a:t>
                      </a:r>
                      <a:endParaRPr lang="en-US" sz="1250" dirty="0">
                        <a:solidFill>
                          <a:schemeClr val="tx1"/>
                        </a:solidFill>
                      </a:endParaRPr>
                    </a:p>
                  </a:txBody>
                  <a:tcPr/>
                </a:tc>
              </a:tr>
            </a:tbl>
          </a:graphicData>
        </a:graphic>
      </p:graphicFrame>
      <p:sp>
        <p:nvSpPr>
          <p:cNvPr id="4" name="Slide Number Placeholder 3"/>
          <p:cNvSpPr>
            <a:spLocks noGrp="1"/>
          </p:cNvSpPr>
          <p:nvPr>
            <p:ph type="sldNum" sz="quarter" idx="4"/>
          </p:nvPr>
        </p:nvSpPr>
        <p:spPr/>
        <p:txBody>
          <a:bodyPr/>
          <a:lstStyle/>
          <a:p>
            <a:fld id="{51AC3CF6-25CD-4E75-9FFD-C5B9E43CD78B}" type="slidenum">
              <a:rPr lang="en-US" smtClean="0"/>
              <a:pPr/>
              <a:t>55</a:t>
            </a:fld>
            <a:endParaRPr lang="en-US" dirty="0"/>
          </a:p>
        </p:txBody>
      </p:sp>
    </p:spTree>
    <p:extLst>
      <p:ext uri="{BB962C8B-B14F-4D97-AF65-F5344CB8AC3E}">
        <p14:creationId xmlns:p14="http://schemas.microsoft.com/office/powerpoint/2010/main" val="1479078264"/>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Electronic Reporting Proposals for FY 2019</a:t>
            </a:r>
            <a:endParaRPr lang="en-US" dirty="0"/>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US" sz="2400" dirty="0"/>
              <a:t>Greater alignment with CQM requirements in the </a:t>
            </a:r>
            <a:r>
              <a:rPr lang="en-US" sz="2400" dirty="0" smtClean="0"/>
              <a:t>IQR and EHR </a:t>
            </a:r>
            <a:r>
              <a:rPr lang="en-US" sz="2400" dirty="0"/>
              <a:t>incentive </a:t>
            </a:r>
            <a:r>
              <a:rPr lang="en-US" sz="2400" dirty="0" smtClean="0"/>
              <a:t>program</a:t>
            </a:r>
          </a:p>
          <a:p>
            <a:pPr marL="457200" indent="-457200">
              <a:buFont typeface="Arial" panose="020B0604020202020204" pitchFamily="34" charset="0"/>
              <a:buChar char="•"/>
            </a:pPr>
            <a:r>
              <a:rPr lang="en-US" sz="2400" dirty="0" smtClean="0"/>
              <a:t>For IQR: CMS proposes to require electronic reporting of </a:t>
            </a:r>
            <a:r>
              <a:rPr lang="en-US" sz="2400" u="sng" dirty="0" smtClean="0"/>
              <a:t>all 15</a:t>
            </a:r>
            <a:r>
              <a:rPr lang="en-US" sz="2400" dirty="0" smtClean="0"/>
              <a:t> eCQMS</a:t>
            </a:r>
            <a:r>
              <a:rPr lang="en-US" sz="2400" dirty="0"/>
              <a:t> </a:t>
            </a:r>
            <a:r>
              <a:rPr lang="en-US" sz="2400" dirty="0" smtClean="0"/>
              <a:t>starting FY 2017 reporting period /FY 2019 payment determination.*</a:t>
            </a:r>
          </a:p>
          <a:p>
            <a:pPr marL="855663" lvl="1" indent="-457200">
              <a:buFont typeface="Arial" panose="020B0604020202020204" pitchFamily="34" charset="0"/>
              <a:buChar char="•"/>
            </a:pPr>
            <a:r>
              <a:rPr lang="en-US" sz="2400" dirty="0" smtClean="0"/>
              <a:t>For EHR incentive </a:t>
            </a:r>
            <a:r>
              <a:rPr lang="en-US" sz="2400" dirty="0"/>
              <a:t>p</a:t>
            </a:r>
            <a:r>
              <a:rPr lang="en-US" sz="2400" dirty="0" smtClean="0"/>
              <a:t>rogram, hospitals have the option to electronically report the 15 </a:t>
            </a:r>
            <a:r>
              <a:rPr lang="en-US" sz="2400" dirty="0" err="1" smtClean="0"/>
              <a:t>eCQMs</a:t>
            </a:r>
            <a:r>
              <a:rPr lang="en-US" sz="2400" dirty="0" smtClean="0"/>
              <a:t> in CY 2017. </a:t>
            </a:r>
          </a:p>
          <a:p>
            <a:pPr marL="457200" indent="-457200">
              <a:buFont typeface="Arial" panose="020B0604020202020204" pitchFamily="34" charset="0"/>
              <a:buChar char="•"/>
            </a:pPr>
            <a:r>
              <a:rPr lang="en-US" sz="2400" dirty="0" smtClean="0"/>
              <a:t>Hospitals would be required to submit a full year of data by February 28, 2018 </a:t>
            </a:r>
          </a:p>
          <a:p>
            <a:pPr marL="457200" indent="-457200">
              <a:buFont typeface="Arial" panose="020B0604020202020204" pitchFamily="34" charset="0"/>
              <a:buChar char="•"/>
            </a:pPr>
            <a:r>
              <a:rPr lang="en-US" sz="2400" dirty="0" smtClean="0"/>
              <a:t>CMS proposes validation of </a:t>
            </a:r>
            <a:r>
              <a:rPr lang="en-US" sz="2400" dirty="0" err="1" smtClean="0"/>
              <a:t>eCQMs</a:t>
            </a:r>
            <a:r>
              <a:rPr lang="en-US" sz="2400" dirty="0" smtClean="0"/>
              <a:t> starting FY 2018/2020 payment determination</a:t>
            </a:r>
          </a:p>
        </p:txBody>
      </p:sp>
      <p:sp>
        <p:nvSpPr>
          <p:cNvPr id="4" name="Slide Number Placeholder 3"/>
          <p:cNvSpPr>
            <a:spLocks noGrp="1"/>
          </p:cNvSpPr>
          <p:nvPr>
            <p:ph type="sldNum" sz="quarter" idx="4"/>
          </p:nvPr>
        </p:nvSpPr>
        <p:spPr/>
        <p:txBody>
          <a:bodyPr/>
          <a:lstStyle/>
          <a:p>
            <a:fld id="{51AC3CF6-25CD-4E75-9FFD-C5B9E43CD78B}" type="slidenum">
              <a:rPr lang="en-US" smtClean="0"/>
              <a:pPr/>
              <a:t>56</a:t>
            </a:fld>
            <a:endParaRPr lang="en-US" dirty="0"/>
          </a:p>
        </p:txBody>
      </p:sp>
      <p:sp>
        <p:nvSpPr>
          <p:cNvPr id="5" name="TextBox 4"/>
          <p:cNvSpPr txBox="1"/>
          <p:nvPr/>
        </p:nvSpPr>
        <p:spPr>
          <a:xfrm>
            <a:off x="1199072" y="6167887"/>
            <a:ext cx="5115464" cy="523220"/>
          </a:xfrm>
          <a:prstGeom prst="rect">
            <a:avLst/>
          </a:prstGeom>
          <a:noFill/>
        </p:spPr>
        <p:txBody>
          <a:bodyPr wrap="square" rtlCol="0">
            <a:spAutoFit/>
          </a:bodyPr>
          <a:lstStyle/>
          <a:p>
            <a:r>
              <a:rPr lang="en-US" sz="1400" b="0" dirty="0" smtClean="0">
                <a:solidFill>
                  <a:schemeClr val="tx1"/>
                </a:solidFill>
              </a:rPr>
              <a:t>*Hospitals would be required to submit </a:t>
            </a:r>
            <a:r>
              <a:rPr lang="en-US" sz="1400" b="0" dirty="0">
                <a:solidFill>
                  <a:schemeClr val="tx1"/>
                </a:solidFill>
              </a:rPr>
              <a:t>ED-1, ED-2, PC-01, and </a:t>
            </a:r>
            <a:r>
              <a:rPr lang="en-US" sz="1400" b="0" dirty="0" smtClean="0">
                <a:solidFill>
                  <a:schemeClr val="tx1"/>
                </a:solidFill>
              </a:rPr>
              <a:t>VTE-6 from both chart abstraction and </a:t>
            </a:r>
            <a:r>
              <a:rPr lang="en-US" sz="1400" b="0" dirty="0" err="1" smtClean="0">
                <a:solidFill>
                  <a:schemeClr val="tx1"/>
                </a:solidFill>
              </a:rPr>
              <a:t>eCQMs</a:t>
            </a:r>
            <a:endParaRPr lang="en-US" sz="1400" b="0" dirty="0">
              <a:solidFill>
                <a:schemeClr val="tx1"/>
              </a:solidFill>
            </a:endParaRPr>
          </a:p>
        </p:txBody>
      </p:sp>
    </p:spTree>
    <p:extLst>
      <p:ext uri="{BB962C8B-B14F-4D97-AF65-F5344CB8AC3E}">
        <p14:creationId xmlns:p14="http://schemas.microsoft.com/office/powerpoint/2010/main" val="146978192"/>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a:xfrm>
            <a:off x="235225" y="1237102"/>
            <a:ext cx="4641926" cy="2268233"/>
          </a:xfrm>
        </p:spPr>
        <p:txBody>
          <a:bodyPr/>
          <a:lstStyle/>
          <a:p>
            <a:r>
              <a:rPr lang="en-US" sz="2400" dirty="0" smtClean="0"/>
              <a:t>Click the </a:t>
            </a:r>
            <a:r>
              <a:rPr lang="en-US" sz="2400" u="sng" dirty="0" smtClean="0">
                <a:solidFill>
                  <a:srgbClr val="FF0000"/>
                </a:solidFill>
              </a:rPr>
              <a:t>“</a:t>
            </a:r>
            <a:r>
              <a:rPr lang="en-US" sz="2400" u="sng" dirty="0">
                <a:solidFill>
                  <a:srgbClr val="FF0000"/>
                </a:solidFill>
              </a:rPr>
              <a:t>Raise Hand”</a:t>
            </a:r>
            <a:r>
              <a:rPr lang="en-US" sz="2400" dirty="0">
                <a:solidFill>
                  <a:srgbClr val="FF0000"/>
                </a:solidFill>
              </a:rPr>
              <a:t> </a:t>
            </a:r>
            <a:r>
              <a:rPr lang="en-US" sz="2400" dirty="0"/>
              <a:t>icon </a:t>
            </a:r>
            <a:r>
              <a:rPr lang="en-US" sz="2400" dirty="0" smtClean="0"/>
              <a:t>    ) to ask a question. </a:t>
            </a:r>
            <a:r>
              <a:rPr lang="en-US" sz="2400" dirty="0"/>
              <a:t>Your name will be called and your phone line will be unmuted</a:t>
            </a:r>
            <a:r>
              <a:rPr lang="en-US" sz="2400" dirty="0" smtClean="0"/>
              <a:t>. </a:t>
            </a:r>
          </a:p>
          <a:p>
            <a:r>
              <a:rPr lang="en-US" sz="2400" dirty="0" smtClean="0"/>
              <a:t>Click the hand again to put your hand down.</a:t>
            </a:r>
            <a:endParaRPr lang="en-US" sz="2400" dirty="0"/>
          </a:p>
          <a:p>
            <a:endParaRPr lang="en-US" sz="2400" dirty="0" smtClean="0"/>
          </a:p>
          <a:p>
            <a:endParaRPr lang="en-US" dirty="0"/>
          </a:p>
        </p:txBody>
      </p:sp>
      <p:sp>
        <p:nvSpPr>
          <p:cNvPr id="8" name="TextBox 7"/>
          <p:cNvSpPr txBox="1"/>
          <p:nvPr/>
        </p:nvSpPr>
        <p:spPr>
          <a:xfrm>
            <a:off x="4877151" y="4077690"/>
            <a:ext cx="3610080" cy="1877437"/>
          </a:xfrm>
          <a:prstGeom prst="rect">
            <a:avLst/>
          </a:prstGeom>
          <a:noFill/>
        </p:spPr>
        <p:txBody>
          <a:bodyPr wrap="square" rtlCol="0">
            <a:spAutoFit/>
          </a:bodyPr>
          <a:lstStyle/>
          <a:p>
            <a:r>
              <a:rPr lang="en-US" sz="2400" b="0" dirty="0">
                <a:solidFill>
                  <a:schemeClr val="tx1"/>
                </a:solidFill>
              </a:rPr>
              <a:t>Submit typed questions through the </a:t>
            </a:r>
            <a:r>
              <a:rPr lang="en-US" sz="2400" b="0" u="sng" dirty="0">
                <a:solidFill>
                  <a:srgbClr val="FF0000"/>
                </a:solidFill>
              </a:rPr>
              <a:t>Q&amp;A</a:t>
            </a:r>
            <a:r>
              <a:rPr lang="en-US" sz="2400" b="0" dirty="0">
                <a:solidFill>
                  <a:schemeClr val="tx1"/>
                </a:solidFill>
              </a:rPr>
              <a:t> panel. </a:t>
            </a:r>
            <a:endParaRPr lang="en-US" sz="2400" b="0" dirty="0" smtClean="0">
              <a:solidFill>
                <a:schemeClr val="tx1"/>
              </a:solidFill>
            </a:endParaRPr>
          </a:p>
          <a:p>
            <a:endParaRPr lang="en-US" sz="2400" b="0" dirty="0" smtClean="0">
              <a:solidFill>
                <a:schemeClr val="tx1"/>
              </a:solidFill>
            </a:endParaRPr>
          </a:p>
          <a:p>
            <a:r>
              <a:rPr lang="en-US" sz="2400" b="0" dirty="0" smtClean="0">
                <a:solidFill>
                  <a:schemeClr val="tx1"/>
                </a:solidFill>
              </a:rPr>
              <a:t>Send </a:t>
            </a:r>
            <a:r>
              <a:rPr lang="en-US" sz="2400" b="0" dirty="0">
                <a:solidFill>
                  <a:schemeClr val="tx1"/>
                </a:solidFill>
              </a:rPr>
              <a:t>to </a:t>
            </a:r>
            <a:r>
              <a:rPr lang="en-US" sz="2400" b="0" u="sng" dirty="0">
                <a:solidFill>
                  <a:srgbClr val="FF0000"/>
                </a:solidFill>
              </a:rPr>
              <a:t>All Panelists. </a:t>
            </a:r>
          </a:p>
          <a:p>
            <a:endParaRPr lang="en-US" dirty="0"/>
          </a:p>
        </p:txBody>
      </p:sp>
      <p:pic>
        <p:nvPicPr>
          <p:cNvPr id="5" name="Picture 4"/>
          <p:cNvPicPr>
            <a:picLocks noChangeAspect="1"/>
          </p:cNvPicPr>
          <p:nvPr/>
        </p:nvPicPr>
        <p:blipFill>
          <a:blip r:embed="rId2"/>
          <a:stretch>
            <a:fillRect/>
          </a:stretch>
        </p:blipFill>
        <p:spPr>
          <a:xfrm>
            <a:off x="5137638" y="301511"/>
            <a:ext cx="3972671" cy="2631470"/>
          </a:xfrm>
          <a:prstGeom prst="rect">
            <a:avLst/>
          </a:prstGeom>
        </p:spPr>
      </p:pic>
      <p:pic>
        <p:nvPicPr>
          <p:cNvPr id="7" name="Picture 6"/>
          <p:cNvPicPr>
            <a:picLocks noChangeAspect="1"/>
          </p:cNvPicPr>
          <p:nvPr/>
        </p:nvPicPr>
        <p:blipFill>
          <a:blip r:embed="rId3"/>
          <a:stretch>
            <a:fillRect/>
          </a:stretch>
        </p:blipFill>
        <p:spPr>
          <a:xfrm>
            <a:off x="4134423" y="1092084"/>
            <a:ext cx="405272" cy="352979"/>
          </a:xfrm>
          <a:prstGeom prst="rect">
            <a:avLst/>
          </a:prstGeom>
        </p:spPr>
      </p:pic>
      <p:pic>
        <p:nvPicPr>
          <p:cNvPr id="10" name="Picture 9"/>
          <p:cNvPicPr>
            <a:picLocks noChangeAspect="1"/>
          </p:cNvPicPr>
          <p:nvPr/>
        </p:nvPicPr>
        <p:blipFill>
          <a:blip r:embed="rId4"/>
          <a:stretch>
            <a:fillRect/>
          </a:stretch>
        </p:blipFill>
        <p:spPr>
          <a:xfrm>
            <a:off x="339505" y="3360317"/>
            <a:ext cx="4303707" cy="2829959"/>
          </a:xfrm>
          <a:prstGeom prst="rect">
            <a:avLst/>
          </a:prstGeom>
        </p:spPr>
      </p:pic>
    </p:spTree>
    <p:extLst>
      <p:ext uri="{BB962C8B-B14F-4D97-AF65-F5344CB8AC3E}">
        <p14:creationId xmlns:p14="http://schemas.microsoft.com/office/powerpoint/2010/main" val="2548101682"/>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Freeform 25"/>
          <p:cNvSpPr/>
          <p:nvPr/>
        </p:nvSpPr>
        <p:spPr>
          <a:xfrm>
            <a:off x="159649" y="2550190"/>
            <a:ext cx="1641019" cy="2571335"/>
          </a:xfrm>
          <a:custGeom>
            <a:avLst/>
            <a:gdLst>
              <a:gd name="connsiteX0" fmla="*/ 0 w 2654988"/>
              <a:gd name="connsiteY0" fmla="*/ 265499 h 3566161"/>
              <a:gd name="connsiteX1" fmla="*/ 265499 w 2654988"/>
              <a:gd name="connsiteY1" fmla="*/ 0 h 3566161"/>
              <a:gd name="connsiteX2" fmla="*/ 2389489 w 2654988"/>
              <a:gd name="connsiteY2" fmla="*/ 0 h 3566161"/>
              <a:gd name="connsiteX3" fmla="*/ 2654988 w 2654988"/>
              <a:gd name="connsiteY3" fmla="*/ 265499 h 3566161"/>
              <a:gd name="connsiteX4" fmla="*/ 2654988 w 2654988"/>
              <a:gd name="connsiteY4" fmla="*/ 3300662 h 3566161"/>
              <a:gd name="connsiteX5" fmla="*/ 2389489 w 2654988"/>
              <a:gd name="connsiteY5" fmla="*/ 3566161 h 3566161"/>
              <a:gd name="connsiteX6" fmla="*/ 265499 w 2654988"/>
              <a:gd name="connsiteY6" fmla="*/ 3566161 h 3566161"/>
              <a:gd name="connsiteX7" fmla="*/ 0 w 2654988"/>
              <a:gd name="connsiteY7" fmla="*/ 3300662 h 3566161"/>
              <a:gd name="connsiteX8" fmla="*/ 0 w 2654988"/>
              <a:gd name="connsiteY8" fmla="*/ 265499 h 3566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54988" h="3566161">
                <a:moveTo>
                  <a:pt x="0" y="265499"/>
                </a:moveTo>
                <a:cubicBezTo>
                  <a:pt x="0" y="118868"/>
                  <a:pt x="118868" y="0"/>
                  <a:pt x="265499" y="0"/>
                </a:cubicBezTo>
                <a:lnTo>
                  <a:pt x="2389489" y="0"/>
                </a:lnTo>
                <a:cubicBezTo>
                  <a:pt x="2536120" y="0"/>
                  <a:pt x="2654988" y="118868"/>
                  <a:pt x="2654988" y="265499"/>
                </a:cubicBezTo>
                <a:lnTo>
                  <a:pt x="2654988" y="3300662"/>
                </a:lnTo>
                <a:cubicBezTo>
                  <a:pt x="2654988" y="3447293"/>
                  <a:pt x="2536120" y="3566161"/>
                  <a:pt x="2389489" y="3566161"/>
                </a:cubicBezTo>
                <a:lnTo>
                  <a:pt x="265499" y="3566161"/>
                </a:lnTo>
                <a:cubicBezTo>
                  <a:pt x="118868" y="3566161"/>
                  <a:pt x="0" y="3447293"/>
                  <a:pt x="0" y="3300662"/>
                </a:cubicBezTo>
                <a:lnTo>
                  <a:pt x="0" y="265499"/>
                </a:lnTo>
                <a:close/>
              </a:path>
            </a:pathLst>
          </a:custGeom>
          <a:solidFill>
            <a:schemeClr val="tx1">
              <a:lumMod val="20000"/>
              <a:lumOff val="80000"/>
            </a:schemeClr>
          </a:solidFill>
        </p:spPr>
        <p:style>
          <a:lnRef idx="0">
            <a:schemeClr val="dk1">
              <a:hueOff val="0"/>
              <a:satOff val="0"/>
              <a:lumOff val="0"/>
              <a:alphaOff val="0"/>
            </a:schemeClr>
          </a:lnRef>
          <a:fillRef idx="1">
            <a:schemeClr val="accent6">
              <a:tint val="40000"/>
              <a:hueOff val="0"/>
              <a:satOff val="0"/>
              <a:lumOff val="0"/>
              <a:alphaOff val="0"/>
            </a:schemeClr>
          </a:fillRef>
          <a:effectRef idx="1">
            <a:schemeClr val="accent6">
              <a:tint val="40000"/>
              <a:hueOff val="0"/>
              <a:satOff val="0"/>
              <a:lumOff val="0"/>
              <a:alphaOff val="0"/>
            </a:schemeClr>
          </a:effectRef>
          <a:fontRef idx="minor">
            <a:schemeClr val="dk1">
              <a:hueOff val="0"/>
              <a:satOff val="0"/>
              <a:lumOff val="0"/>
              <a:alphaOff val="0"/>
            </a:schemeClr>
          </a:fontRef>
        </p:style>
        <p:txBody>
          <a:bodyPr spcFirstLastPara="0" vert="horz" wrap="square" lIns="74295" tIns="74295" rIns="74295" bIns="1946530" numCol="1" spcCol="1270" anchor="ctr" anchorCtr="0">
            <a:noAutofit/>
          </a:bodyPr>
          <a:lstStyle/>
          <a:p>
            <a:pPr algn="ctr" defTabSz="866775">
              <a:lnSpc>
                <a:spcPct val="90000"/>
              </a:lnSpc>
              <a:spcAft>
                <a:spcPct val="35000"/>
              </a:spcAft>
            </a:pPr>
            <a:endParaRPr lang="en-US" sz="1950" dirty="0">
              <a:solidFill>
                <a:srgbClr val="002060"/>
              </a:solidFill>
            </a:endParaRPr>
          </a:p>
          <a:p>
            <a:pPr algn="ctr" defTabSz="866775">
              <a:lnSpc>
                <a:spcPct val="90000"/>
              </a:lnSpc>
              <a:spcAft>
                <a:spcPct val="35000"/>
              </a:spcAft>
            </a:pPr>
            <a:endParaRPr lang="en-US" sz="1950" dirty="0">
              <a:solidFill>
                <a:srgbClr val="002060"/>
              </a:solidFill>
            </a:endParaRPr>
          </a:p>
          <a:p>
            <a:pPr algn="ctr" defTabSz="866775">
              <a:lnSpc>
                <a:spcPct val="90000"/>
              </a:lnSpc>
              <a:spcAft>
                <a:spcPct val="35000"/>
              </a:spcAft>
            </a:pPr>
            <a:r>
              <a:rPr lang="en-US" sz="1600" dirty="0">
                <a:solidFill>
                  <a:srgbClr val="002060"/>
                </a:solidFill>
              </a:rPr>
              <a:t>Documentation &amp; Coding</a:t>
            </a:r>
          </a:p>
          <a:p>
            <a:pPr algn="ctr" defTabSz="866775">
              <a:lnSpc>
                <a:spcPct val="90000"/>
              </a:lnSpc>
              <a:spcAft>
                <a:spcPct val="35000"/>
              </a:spcAft>
            </a:pPr>
            <a:endParaRPr lang="en-US" sz="1950" dirty="0"/>
          </a:p>
        </p:txBody>
      </p:sp>
      <p:sp>
        <p:nvSpPr>
          <p:cNvPr id="2" name="Title 1"/>
          <p:cNvSpPr>
            <a:spLocks noGrp="1"/>
          </p:cNvSpPr>
          <p:nvPr>
            <p:ph type="title"/>
          </p:nvPr>
        </p:nvSpPr>
        <p:spPr/>
        <p:txBody>
          <a:bodyPr/>
          <a:lstStyle/>
          <a:p>
            <a:r>
              <a:rPr lang="en-US" b="1" dirty="0" smtClean="0">
                <a:solidFill>
                  <a:srgbClr val="002060"/>
                </a:solidFill>
                <a:effectLst>
                  <a:outerShdw blurRad="38100" dist="38100" dir="2700000" algn="tl">
                    <a:srgbClr val="000000">
                      <a:alpha val="43137"/>
                    </a:srgbClr>
                  </a:outerShdw>
                </a:effectLst>
              </a:rPr>
              <a:t>Payment Key </a:t>
            </a:r>
            <a:r>
              <a:rPr lang="en-US" b="1" dirty="0">
                <a:solidFill>
                  <a:srgbClr val="002060"/>
                </a:solidFill>
                <a:effectLst>
                  <a:outerShdw blurRad="38100" dist="38100" dir="2700000" algn="tl">
                    <a:srgbClr val="000000">
                      <a:alpha val="43137"/>
                    </a:srgbClr>
                  </a:outerShdw>
                </a:effectLst>
              </a:rPr>
              <a:t>Takeaways	</a:t>
            </a:r>
            <a:endParaRPr lang="en-US" dirty="0">
              <a:solidFill>
                <a:srgbClr val="002060"/>
              </a:solidFill>
            </a:endParaRPr>
          </a:p>
        </p:txBody>
      </p:sp>
      <p:grpSp>
        <p:nvGrpSpPr>
          <p:cNvPr id="4" name="Group 3"/>
          <p:cNvGrpSpPr/>
          <p:nvPr/>
        </p:nvGrpSpPr>
        <p:grpSpPr>
          <a:xfrm>
            <a:off x="224390" y="2550190"/>
            <a:ext cx="8671022" cy="2576408"/>
            <a:chOff x="338680" y="2322876"/>
            <a:chExt cx="11561364" cy="3435210"/>
          </a:xfrm>
        </p:grpSpPr>
        <p:sp>
          <p:nvSpPr>
            <p:cNvPr id="9" name="Freeform 8"/>
            <p:cNvSpPr/>
            <p:nvPr/>
          </p:nvSpPr>
          <p:spPr>
            <a:xfrm>
              <a:off x="2526095" y="2322876"/>
              <a:ext cx="2121766" cy="3428447"/>
            </a:xfrm>
            <a:custGeom>
              <a:avLst/>
              <a:gdLst>
                <a:gd name="connsiteX0" fmla="*/ 0 w 2654988"/>
                <a:gd name="connsiteY0" fmla="*/ 265499 h 3566161"/>
                <a:gd name="connsiteX1" fmla="*/ 265499 w 2654988"/>
                <a:gd name="connsiteY1" fmla="*/ 0 h 3566161"/>
                <a:gd name="connsiteX2" fmla="*/ 2389489 w 2654988"/>
                <a:gd name="connsiteY2" fmla="*/ 0 h 3566161"/>
                <a:gd name="connsiteX3" fmla="*/ 2654988 w 2654988"/>
                <a:gd name="connsiteY3" fmla="*/ 265499 h 3566161"/>
                <a:gd name="connsiteX4" fmla="*/ 2654988 w 2654988"/>
                <a:gd name="connsiteY4" fmla="*/ 3300662 h 3566161"/>
                <a:gd name="connsiteX5" fmla="*/ 2389489 w 2654988"/>
                <a:gd name="connsiteY5" fmla="*/ 3566161 h 3566161"/>
                <a:gd name="connsiteX6" fmla="*/ 265499 w 2654988"/>
                <a:gd name="connsiteY6" fmla="*/ 3566161 h 3566161"/>
                <a:gd name="connsiteX7" fmla="*/ 0 w 2654988"/>
                <a:gd name="connsiteY7" fmla="*/ 3300662 h 3566161"/>
                <a:gd name="connsiteX8" fmla="*/ 0 w 2654988"/>
                <a:gd name="connsiteY8" fmla="*/ 265499 h 3566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54988" h="3566161">
                  <a:moveTo>
                    <a:pt x="0" y="265499"/>
                  </a:moveTo>
                  <a:cubicBezTo>
                    <a:pt x="0" y="118868"/>
                    <a:pt x="118868" y="0"/>
                    <a:pt x="265499" y="0"/>
                  </a:cubicBezTo>
                  <a:lnTo>
                    <a:pt x="2389489" y="0"/>
                  </a:lnTo>
                  <a:cubicBezTo>
                    <a:pt x="2536120" y="0"/>
                    <a:pt x="2654988" y="118868"/>
                    <a:pt x="2654988" y="265499"/>
                  </a:cubicBezTo>
                  <a:lnTo>
                    <a:pt x="2654988" y="3300662"/>
                  </a:lnTo>
                  <a:cubicBezTo>
                    <a:pt x="2654988" y="3447293"/>
                    <a:pt x="2536120" y="3566161"/>
                    <a:pt x="2389489" y="3566161"/>
                  </a:cubicBezTo>
                  <a:lnTo>
                    <a:pt x="265499" y="3566161"/>
                  </a:lnTo>
                  <a:cubicBezTo>
                    <a:pt x="118868" y="3566161"/>
                    <a:pt x="0" y="3447293"/>
                    <a:pt x="0" y="3300662"/>
                  </a:cubicBezTo>
                  <a:lnTo>
                    <a:pt x="0" y="265499"/>
                  </a:lnTo>
                  <a:close/>
                </a:path>
              </a:pathLst>
            </a:custGeom>
            <a:solidFill>
              <a:schemeClr val="tx1">
                <a:lumMod val="20000"/>
                <a:lumOff val="80000"/>
              </a:schemeClr>
            </a:solidFill>
          </p:spPr>
          <p:style>
            <a:lnRef idx="0">
              <a:schemeClr val="dk1">
                <a:hueOff val="0"/>
                <a:satOff val="0"/>
                <a:lumOff val="0"/>
                <a:alphaOff val="0"/>
              </a:schemeClr>
            </a:lnRef>
            <a:fillRef idx="1">
              <a:schemeClr val="accent6">
                <a:tint val="40000"/>
                <a:hueOff val="0"/>
                <a:satOff val="0"/>
                <a:lumOff val="0"/>
                <a:alphaOff val="0"/>
              </a:schemeClr>
            </a:fillRef>
            <a:effectRef idx="1">
              <a:schemeClr val="accent6">
                <a:tint val="40000"/>
                <a:hueOff val="0"/>
                <a:satOff val="0"/>
                <a:lumOff val="0"/>
                <a:alphaOff val="0"/>
              </a:schemeClr>
            </a:effectRef>
            <a:fontRef idx="minor">
              <a:schemeClr val="dk1">
                <a:hueOff val="0"/>
                <a:satOff val="0"/>
                <a:lumOff val="0"/>
                <a:alphaOff val="0"/>
              </a:schemeClr>
            </a:fontRef>
          </p:style>
          <p:txBody>
            <a:bodyPr spcFirstLastPara="0" vert="horz" wrap="square" lIns="74295" tIns="74295" rIns="74295" bIns="1946530" numCol="1" spcCol="1270" anchor="ctr" anchorCtr="0">
              <a:noAutofit/>
            </a:bodyPr>
            <a:lstStyle/>
            <a:p>
              <a:pPr algn="ctr" defTabSz="866775">
                <a:lnSpc>
                  <a:spcPct val="90000"/>
                </a:lnSpc>
                <a:spcAft>
                  <a:spcPct val="35000"/>
                </a:spcAft>
              </a:pPr>
              <a:endParaRPr lang="en-US" sz="1950" dirty="0">
                <a:solidFill>
                  <a:srgbClr val="002060"/>
                </a:solidFill>
              </a:endParaRPr>
            </a:p>
            <a:p>
              <a:pPr algn="ctr" defTabSz="866775">
                <a:lnSpc>
                  <a:spcPct val="90000"/>
                </a:lnSpc>
                <a:spcAft>
                  <a:spcPct val="35000"/>
                </a:spcAft>
              </a:pPr>
              <a:endParaRPr lang="en-US" sz="1950" dirty="0">
                <a:solidFill>
                  <a:srgbClr val="002060"/>
                </a:solidFill>
              </a:endParaRPr>
            </a:p>
            <a:p>
              <a:pPr algn="ctr" defTabSz="866775">
                <a:lnSpc>
                  <a:spcPct val="90000"/>
                </a:lnSpc>
                <a:spcAft>
                  <a:spcPct val="35000"/>
                </a:spcAft>
              </a:pPr>
              <a:r>
                <a:rPr lang="en-US" sz="1600" dirty="0">
                  <a:solidFill>
                    <a:srgbClr val="002060"/>
                  </a:solidFill>
                </a:rPr>
                <a:t>Two-Midnight Policy</a:t>
              </a:r>
            </a:p>
            <a:p>
              <a:pPr algn="ctr" defTabSz="866775">
                <a:lnSpc>
                  <a:spcPct val="90000"/>
                </a:lnSpc>
                <a:spcAft>
                  <a:spcPct val="35000"/>
                </a:spcAft>
              </a:pPr>
              <a:endParaRPr lang="en-US" sz="1950" dirty="0"/>
            </a:p>
          </p:txBody>
        </p:sp>
        <p:sp>
          <p:nvSpPr>
            <p:cNvPr id="11" name="Freeform 10"/>
            <p:cNvSpPr/>
            <p:nvPr/>
          </p:nvSpPr>
          <p:spPr>
            <a:xfrm>
              <a:off x="2603087" y="3728745"/>
              <a:ext cx="2016399" cy="486231"/>
            </a:xfrm>
            <a:custGeom>
              <a:avLst/>
              <a:gdLst>
                <a:gd name="connsiteX0" fmla="*/ 0 w 2123990"/>
                <a:gd name="connsiteY0" fmla="*/ 41256 h 412555"/>
                <a:gd name="connsiteX1" fmla="*/ 41256 w 2123990"/>
                <a:gd name="connsiteY1" fmla="*/ 0 h 412555"/>
                <a:gd name="connsiteX2" fmla="*/ 2082735 w 2123990"/>
                <a:gd name="connsiteY2" fmla="*/ 0 h 412555"/>
                <a:gd name="connsiteX3" fmla="*/ 2123991 w 2123990"/>
                <a:gd name="connsiteY3" fmla="*/ 41256 h 412555"/>
                <a:gd name="connsiteX4" fmla="*/ 2123990 w 2123990"/>
                <a:gd name="connsiteY4" fmla="*/ 371300 h 412555"/>
                <a:gd name="connsiteX5" fmla="*/ 2082734 w 2123990"/>
                <a:gd name="connsiteY5" fmla="*/ 412556 h 412555"/>
                <a:gd name="connsiteX6" fmla="*/ 41256 w 2123990"/>
                <a:gd name="connsiteY6" fmla="*/ 412555 h 412555"/>
                <a:gd name="connsiteX7" fmla="*/ 0 w 2123990"/>
                <a:gd name="connsiteY7" fmla="*/ 371299 h 412555"/>
                <a:gd name="connsiteX8" fmla="*/ 0 w 2123990"/>
                <a:gd name="connsiteY8" fmla="*/ 41256 h 412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3990" h="412555">
                  <a:moveTo>
                    <a:pt x="0" y="41256"/>
                  </a:moveTo>
                  <a:cubicBezTo>
                    <a:pt x="0" y="18471"/>
                    <a:pt x="18471" y="0"/>
                    <a:pt x="41256" y="0"/>
                  </a:cubicBezTo>
                  <a:lnTo>
                    <a:pt x="2082735" y="0"/>
                  </a:lnTo>
                  <a:cubicBezTo>
                    <a:pt x="2105520" y="0"/>
                    <a:pt x="2123991" y="18471"/>
                    <a:pt x="2123991" y="41256"/>
                  </a:cubicBezTo>
                  <a:cubicBezTo>
                    <a:pt x="2123991" y="151271"/>
                    <a:pt x="2123990" y="261285"/>
                    <a:pt x="2123990" y="371300"/>
                  </a:cubicBezTo>
                  <a:cubicBezTo>
                    <a:pt x="2123990" y="394085"/>
                    <a:pt x="2105519" y="412556"/>
                    <a:pt x="2082734" y="412556"/>
                  </a:cubicBezTo>
                  <a:lnTo>
                    <a:pt x="41256" y="412555"/>
                  </a:lnTo>
                  <a:cubicBezTo>
                    <a:pt x="18471" y="412555"/>
                    <a:pt x="0" y="394084"/>
                    <a:pt x="0" y="371299"/>
                  </a:cubicBezTo>
                  <a:lnTo>
                    <a:pt x="0" y="41256"/>
                  </a:lnTo>
                  <a:close/>
                </a:path>
              </a:pathLst>
            </a:custGeom>
            <a:solidFill>
              <a:srgbClr val="002060"/>
            </a:solidFill>
            <a:scene3d>
              <a:camera prst="orthographicFront"/>
              <a:lightRig rig="flat" dir="t"/>
            </a:scene3d>
            <a:sp3d prstMaterial="dkEdge">
              <a:bevelT w="8200" h="38100"/>
            </a:sp3d>
          </p:spPr>
          <p:style>
            <a:lnRef idx="0">
              <a:schemeClr val="lt1">
                <a:hueOff val="0"/>
                <a:satOff val="0"/>
                <a:lumOff val="0"/>
                <a:alphaOff val="0"/>
              </a:schemeClr>
            </a:lnRef>
            <a:fillRef idx="2">
              <a:schemeClr val="accent6">
                <a:alpha val="90000"/>
                <a:hueOff val="0"/>
                <a:satOff val="0"/>
                <a:lumOff val="0"/>
                <a:alphaOff val="-3636"/>
              </a:schemeClr>
            </a:fillRef>
            <a:effectRef idx="1">
              <a:schemeClr val="accent6">
                <a:alpha val="90000"/>
                <a:hueOff val="0"/>
                <a:satOff val="0"/>
                <a:lumOff val="0"/>
                <a:alphaOff val="-3636"/>
              </a:schemeClr>
            </a:effectRef>
            <a:fontRef idx="minor">
              <a:schemeClr val="dk1"/>
            </a:fontRef>
          </p:style>
          <p:txBody>
            <a:bodyPr spcFirstLastPara="0" vert="horz" wrap="square" lIns="31922" tIns="26207" rIns="31922" bIns="26207" numCol="1" spcCol="1270" anchor="ctr" anchorCtr="0">
              <a:noAutofit/>
            </a:bodyPr>
            <a:lstStyle/>
            <a:p>
              <a:pPr algn="ctr" defTabSz="400050">
                <a:lnSpc>
                  <a:spcPct val="90000"/>
                </a:lnSpc>
                <a:spcAft>
                  <a:spcPct val="35000"/>
                </a:spcAft>
              </a:pPr>
              <a:r>
                <a:rPr lang="en-US" sz="900" dirty="0">
                  <a:solidFill>
                    <a:schemeClr val="bg1"/>
                  </a:solidFill>
                </a:rPr>
                <a:t>Restoring 0.2% reduction imposed in 2014</a:t>
              </a:r>
            </a:p>
          </p:txBody>
        </p:sp>
        <p:sp>
          <p:nvSpPr>
            <p:cNvPr id="12" name="Freeform 11"/>
            <p:cNvSpPr/>
            <p:nvPr/>
          </p:nvSpPr>
          <p:spPr>
            <a:xfrm>
              <a:off x="2579287" y="4501320"/>
              <a:ext cx="2011487" cy="613413"/>
            </a:xfrm>
            <a:custGeom>
              <a:avLst/>
              <a:gdLst>
                <a:gd name="connsiteX0" fmla="*/ 0 w 2123990"/>
                <a:gd name="connsiteY0" fmla="*/ 41256 h 412555"/>
                <a:gd name="connsiteX1" fmla="*/ 41256 w 2123990"/>
                <a:gd name="connsiteY1" fmla="*/ 0 h 412555"/>
                <a:gd name="connsiteX2" fmla="*/ 2082735 w 2123990"/>
                <a:gd name="connsiteY2" fmla="*/ 0 h 412555"/>
                <a:gd name="connsiteX3" fmla="*/ 2123991 w 2123990"/>
                <a:gd name="connsiteY3" fmla="*/ 41256 h 412555"/>
                <a:gd name="connsiteX4" fmla="*/ 2123990 w 2123990"/>
                <a:gd name="connsiteY4" fmla="*/ 371300 h 412555"/>
                <a:gd name="connsiteX5" fmla="*/ 2082734 w 2123990"/>
                <a:gd name="connsiteY5" fmla="*/ 412556 h 412555"/>
                <a:gd name="connsiteX6" fmla="*/ 41256 w 2123990"/>
                <a:gd name="connsiteY6" fmla="*/ 412555 h 412555"/>
                <a:gd name="connsiteX7" fmla="*/ 0 w 2123990"/>
                <a:gd name="connsiteY7" fmla="*/ 371299 h 412555"/>
                <a:gd name="connsiteX8" fmla="*/ 0 w 2123990"/>
                <a:gd name="connsiteY8" fmla="*/ 41256 h 412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3990" h="412555">
                  <a:moveTo>
                    <a:pt x="0" y="41256"/>
                  </a:moveTo>
                  <a:cubicBezTo>
                    <a:pt x="0" y="18471"/>
                    <a:pt x="18471" y="0"/>
                    <a:pt x="41256" y="0"/>
                  </a:cubicBezTo>
                  <a:lnTo>
                    <a:pt x="2082735" y="0"/>
                  </a:lnTo>
                  <a:cubicBezTo>
                    <a:pt x="2105520" y="0"/>
                    <a:pt x="2123991" y="18471"/>
                    <a:pt x="2123991" y="41256"/>
                  </a:cubicBezTo>
                  <a:cubicBezTo>
                    <a:pt x="2123991" y="151271"/>
                    <a:pt x="2123990" y="261285"/>
                    <a:pt x="2123990" y="371300"/>
                  </a:cubicBezTo>
                  <a:cubicBezTo>
                    <a:pt x="2123990" y="394085"/>
                    <a:pt x="2105519" y="412556"/>
                    <a:pt x="2082734" y="412556"/>
                  </a:cubicBezTo>
                  <a:lnTo>
                    <a:pt x="41256" y="412555"/>
                  </a:lnTo>
                  <a:cubicBezTo>
                    <a:pt x="18471" y="412555"/>
                    <a:pt x="0" y="394084"/>
                    <a:pt x="0" y="371299"/>
                  </a:cubicBezTo>
                  <a:lnTo>
                    <a:pt x="0" y="41256"/>
                  </a:lnTo>
                  <a:close/>
                </a:path>
              </a:pathLst>
            </a:custGeom>
            <a:solidFill>
              <a:srgbClr val="002060"/>
            </a:solidFill>
            <a:scene3d>
              <a:camera prst="orthographicFront"/>
              <a:lightRig rig="flat" dir="t"/>
            </a:scene3d>
            <a:sp3d prstMaterial="dkEdge">
              <a:bevelT w="8200" h="38100"/>
            </a:sp3d>
          </p:spPr>
          <p:style>
            <a:lnRef idx="0">
              <a:schemeClr val="lt1">
                <a:hueOff val="0"/>
                <a:satOff val="0"/>
                <a:lumOff val="0"/>
                <a:alphaOff val="0"/>
              </a:schemeClr>
            </a:lnRef>
            <a:fillRef idx="2">
              <a:schemeClr val="accent6">
                <a:alpha val="90000"/>
                <a:hueOff val="0"/>
                <a:satOff val="0"/>
                <a:lumOff val="0"/>
                <a:alphaOff val="-7273"/>
              </a:schemeClr>
            </a:fillRef>
            <a:effectRef idx="1">
              <a:schemeClr val="accent6">
                <a:alpha val="90000"/>
                <a:hueOff val="0"/>
                <a:satOff val="0"/>
                <a:lumOff val="0"/>
                <a:alphaOff val="-7273"/>
              </a:schemeClr>
            </a:effectRef>
            <a:fontRef idx="minor">
              <a:schemeClr val="dk1"/>
            </a:fontRef>
          </p:style>
          <p:txBody>
            <a:bodyPr spcFirstLastPara="0" vert="horz" wrap="square" lIns="31922" tIns="26207" rIns="31922" bIns="26207" numCol="1" spcCol="1270" anchor="ctr" anchorCtr="0">
              <a:noAutofit/>
            </a:bodyPr>
            <a:lstStyle/>
            <a:p>
              <a:pPr algn="ctr" defTabSz="400050">
                <a:lnSpc>
                  <a:spcPct val="90000"/>
                </a:lnSpc>
                <a:spcAft>
                  <a:spcPct val="35000"/>
                </a:spcAft>
              </a:pPr>
              <a:r>
                <a:rPr lang="en-US" sz="900" dirty="0">
                  <a:solidFill>
                    <a:schemeClr val="bg1"/>
                  </a:solidFill>
                </a:rPr>
                <a:t>Temporary increase of 0.8% to offset cuts in FY2014-2016</a:t>
              </a:r>
            </a:p>
          </p:txBody>
        </p:sp>
        <p:sp>
          <p:nvSpPr>
            <p:cNvPr id="15" name="Freeform 14"/>
            <p:cNvSpPr/>
            <p:nvPr/>
          </p:nvSpPr>
          <p:spPr>
            <a:xfrm>
              <a:off x="4777304" y="2322876"/>
              <a:ext cx="2290188" cy="3428447"/>
            </a:xfrm>
            <a:custGeom>
              <a:avLst/>
              <a:gdLst>
                <a:gd name="connsiteX0" fmla="*/ 0 w 2654988"/>
                <a:gd name="connsiteY0" fmla="*/ 265499 h 3566161"/>
                <a:gd name="connsiteX1" fmla="*/ 265499 w 2654988"/>
                <a:gd name="connsiteY1" fmla="*/ 0 h 3566161"/>
                <a:gd name="connsiteX2" fmla="*/ 2389489 w 2654988"/>
                <a:gd name="connsiteY2" fmla="*/ 0 h 3566161"/>
                <a:gd name="connsiteX3" fmla="*/ 2654988 w 2654988"/>
                <a:gd name="connsiteY3" fmla="*/ 265499 h 3566161"/>
                <a:gd name="connsiteX4" fmla="*/ 2654988 w 2654988"/>
                <a:gd name="connsiteY4" fmla="*/ 3300662 h 3566161"/>
                <a:gd name="connsiteX5" fmla="*/ 2389489 w 2654988"/>
                <a:gd name="connsiteY5" fmla="*/ 3566161 h 3566161"/>
                <a:gd name="connsiteX6" fmla="*/ 265499 w 2654988"/>
                <a:gd name="connsiteY6" fmla="*/ 3566161 h 3566161"/>
                <a:gd name="connsiteX7" fmla="*/ 0 w 2654988"/>
                <a:gd name="connsiteY7" fmla="*/ 3300662 h 3566161"/>
                <a:gd name="connsiteX8" fmla="*/ 0 w 2654988"/>
                <a:gd name="connsiteY8" fmla="*/ 265499 h 3566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54988" h="3566161">
                  <a:moveTo>
                    <a:pt x="0" y="265499"/>
                  </a:moveTo>
                  <a:cubicBezTo>
                    <a:pt x="0" y="118868"/>
                    <a:pt x="118868" y="0"/>
                    <a:pt x="265499" y="0"/>
                  </a:cubicBezTo>
                  <a:lnTo>
                    <a:pt x="2389489" y="0"/>
                  </a:lnTo>
                  <a:cubicBezTo>
                    <a:pt x="2536120" y="0"/>
                    <a:pt x="2654988" y="118868"/>
                    <a:pt x="2654988" y="265499"/>
                  </a:cubicBezTo>
                  <a:lnTo>
                    <a:pt x="2654988" y="3300662"/>
                  </a:lnTo>
                  <a:cubicBezTo>
                    <a:pt x="2654988" y="3447293"/>
                    <a:pt x="2536120" y="3566161"/>
                    <a:pt x="2389489" y="3566161"/>
                  </a:cubicBezTo>
                  <a:lnTo>
                    <a:pt x="265499" y="3566161"/>
                  </a:lnTo>
                  <a:cubicBezTo>
                    <a:pt x="118868" y="3566161"/>
                    <a:pt x="0" y="3447293"/>
                    <a:pt x="0" y="3300662"/>
                  </a:cubicBezTo>
                  <a:lnTo>
                    <a:pt x="0" y="265499"/>
                  </a:lnTo>
                  <a:close/>
                </a:path>
              </a:pathLst>
            </a:custGeom>
            <a:solidFill>
              <a:schemeClr val="tx1">
                <a:lumMod val="20000"/>
                <a:lumOff val="80000"/>
              </a:schemeClr>
            </a:solidFill>
          </p:spPr>
          <p:style>
            <a:lnRef idx="0">
              <a:schemeClr val="dk1">
                <a:hueOff val="0"/>
                <a:satOff val="0"/>
                <a:lumOff val="0"/>
                <a:alphaOff val="0"/>
              </a:schemeClr>
            </a:lnRef>
            <a:fillRef idx="1">
              <a:schemeClr val="accent6">
                <a:tint val="40000"/>
                <a:hueOff val="0"/>
                <a:satOff val="0"/>
                <a:lumOff val="0"/>
                <a:alphaOff val="0"/>
              </a:schemeClr>
            </a:fillRef>
            <a:effectRef idx="1">
              <a:schemeClr val="accent6">
                <a:tint val="40000"/>
                <a:hueOff val="0"/>
                <a:satOff val="0"/>
                <a:lumOff val="0"/>
                <a:alphaOff val="0"/>
              </a:schemeClr>
            </a:effectRef>
            <a:fontRef idx="minor">
              <a:schemeClr val="dk1">
                <a:hueOff val="0"/>
                <a:satOff val="0"/>
                <a:lumOff val="0"/>
                <a:alphaOff val="0"/>
              </a:schemeClr>
            </a:fontRef>
          </p:style>
          <p:txBody>
            <a:bodyPr spcFirstLastPara="0" vert="horz" wrap="square" lIns="74295" tIns="74295" rIns="74295" bIns="1946530" numCol="1" spcCol="1270" anchor="ctr" anchorCtr="0">
              <a:noAutofit/>
            </a:bodyPr>
            <a:lstStyle/>
            <a:p>
              <a:pPr algn="ctr" defTabSz="866775">
                <a:lnSpc>
                  <a:spcPct val="90000"/>
                </a:lnSpc>
                <a:spcAft>
                  <a:spcPct val="35000"/>
                </a:spcAft>
              </a:pPr>
              <a:endParaRPr lang="en-US" sz="1950" dirty="0"/>
            </a:p>
            <a:p>
              <a:pPr algn="ctr" defTabSz="866775">
                <a:lnSpc>
                  <a:spcPct val="90000"/>
                </a:lnSpc>
                <a:spcAft>
                  <a:spcPct val="35000"/>
                </a:spcAft>
              </a:pPr>
              <a:endParaRPr lang="en-US" sz="1950" dirty="0"/>
            </a:p>
            <a:p>
              <a:pPr algn="ctr" defTabSz="866775">
                <a:lnSpc>
                  <a:spcPct val="90000"/>
                </a:lnSpc>
                <a:spcAft>
                  <a:spcPct val="35000"/>
                </a:spcAft>
              </a:pPr>
              <a:r>
                <a:rPr lang="en-US" sz="1600" dirty="0">
                  <a:solidFill>
                    <a:srgbClr val="002060"/>
                  </a:solidFill>
                </a:rPr>
                <a:t>Graduate Medical Education (GME)</a:t>
              </a:r>
            </a:p>
            <a:p>
              <a:pPr algn="ctr" defTabSz="866775">
                <a:lnSpc>
                  <a:spcPct val="90000"/>
                </a:lnSpc>
                <a:spcAft>
                  <a:spcPct val="35000"/>
                </a:spcAft>
              </a:pPr>
              <a:r>
                <a:rPr lang="en-US" sz="1950" dirty="0"/>
                <a:t> </a:t>
              </a:r>
            </a:p>
          </p:txBody>
        </p:sp>
        <p:sp>
          <p:nvSpPr>
            <p:cNvPr id="17" name="Freeform 16"/>
            <p:cNvSpPr/>
            <p:nvPr/>
          </p:nvSpPr>
          <p:spPr>
            <a:xfrm>
              <a:off x="4932445" y="3728744"/>
              <a:ext cx="1999755" cy="772575"/>
            </a:xfrm>
            <a:custGeom>
              <a:avLst/>
              <a:gdLst>
                <a:gd name="connsiteX0" fmla="*/ 0 w 2123990"/>
                <a:gd name="connsiteY0" fmla="*/ 107525 h 1075246"/>
                <a:gd name="connsiteX1" fmla="*/ 107525 w 2123990"/>
                <a:gd name="connsiteY1" fmla="*/ 0 h 1075246"/>
                <a:gd name="connsiteX2" fmla="*/ 2016465 w 2123990"/>
                <a:gd name="connsiteY2" fmla="*/ 0 h 1075246"/>
                <a:gd name="connsiteX3" fmla="*/ 2123990 w 2123990"/>
                <a:gd name="connsiteY3" fmla="*/ 107525 h 1075246"/>
                <a:gd name="connsiteX4" fmla="*/ 2123990 w 2123990"/>
                <a:gd name="connsiteY4" fmla="*/ 967721 h 1075246"/>
                <a:gd name="connsiteX5" fmla="*/ 2016465 w 2123990"/>
                <a:gd name="connsiteY5" fmla="*/ 1075246 h 1075246"/>
                <a:gd name="connsiteX6" fmla="*/ 107525 w 2123990"/>
                <a:gd name="connsiteY6" fmla="*/ 1075246 h 1075246"/>
                <a:gd name="connsiteX7" fmla="*/ 0 w 2123990"/>
                <a:gd name="connsiteY7" fmla="*/ 967721 h 1075246"/>
                <a:gd name="connsiteX8" fmla="*/ 0 w 2123990"/>
                <a:gd name="connsiteY8" fmla="*/ 107525 h 107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3990" h="1075246">
                  <a:moveTo>
                    <a:pt x="0" y="107525"/>
                  </a:moveTo>
                  <a:cubicBezTo>
                    <a:pt x="0" y="48141"/>
                    <a:pt x="48141" y="0"/>
                    <a:pt x="107525" y="0"/>
                  </a:cubicBezTo>
                  <a:lnTo>
                    <a:pt x="2016465" y="0"/>
                  </a:lnTo>
                  <a:cubicBezTo>
                    <a:pt x="2075849" y="0"/>
                    <a:pt x="2123990" y="48141"/>
                    <a:pt x="2123990" y="107525"/>
                  </a:cubicBezTo>
                  <a:lnTo>
                    <a:pt x="2123990" y="967721"/>
                  </a:lnTo>
                  <a:cubicBezTo>
                    <a:pt x="2123990" y="1027105"/>
                    <a:pt x="2075849" y="1075246"/>
                    <a:pt x="2016465" y="1075246"/>
                  </a:cubicBezTo>
                  <a:lnTo>
                    <a:pt x="107525" y="1075246"/>
                  </a:lnTo>
                  <a:cubicBezTo>
                    <a:pt x="48141" y="1075246"/>
                    <a:pt x="0" y="1027105"/>
                    <a:pt x="0" y="967721"/>
                  </a:cubicBezTo>
                  <a:lnTo>
                    <a:pt x="0" y="107525"/>
                  </a:lnTo>
                  <a:close/>
                </a:path>
              </a:pathLst>
            </a:custGeom>
            <a:solidFill>
              <a:srgbClr val="002060"/>
            </a:solidFill>
            <a:scene3d>
              <a:camera prst="orthographicFront"/>
              <a:lightRig rig="flat" dir="t"/>
            </a:scene3d>
            <a:sp3d prstMaterial="dkEdge">
              <a:bevelT w="8200" h="38100"/>
            </a:sp3d>
          </p:spPr>
          <p:style>
            <a:lnRef idx="0">
              <a:schemeClr val="lt1">
                <a:hueOff val="0"/>
                <a:satOff val="0"/>
                <a:lumOff val="0"/>
                <a:alphaOff val="0"/>
              </a:schemeClr>
            </a:lnRef>
            <a:fillRef idx="2">
              <a:schemeClr val="accent6">
                <a:alpha val="90000"/>
                <a:hueOff val="0"/>
                <a:satOff val="0"/>
                <a:lumOff val="0"/>
                <a:alphaOff val="-21818"/>
              </a:schemeClr>
            </a:fillRef>
            <a:effectRef idx="1">
              <a:schemeClr val="accent6">
                <a:alpha val="90000"/>
                <a:hueOff val="0"/>
                <a:satOff val="0"/>
                <a:lumOff val="0"/>
                <a:alphaOff val="-21818"/>
              </a:schemeClr>
            </a:effectRef>
            <a:fontRef idx="minor">
              <a:schemeClr val="dk1"/>
            </a:fontRef>
          </p:style>
          <p:txBody>
            <a:bodyPr spcFirstLastPara="0" vert="horz" wrap="square" lIns="46480" tIns="40765" rIns="46480" bIns="40765" numCol="1" spcCol="1270" anchor="ctr" anchorCtr="0">
              <a:noAutofit/>
            </a:bodyPr>
            <a:lstStyle/>
            <a:p>
              <a:pPr algn="ctr" defTabSz="400050">
                <a:lnSpc>
                  <a:spcPct val="90000"/>
                </a:lnSpc>
                <a:spcAft>
                  <a:spcPct val="35000"/>
                </a:spcAft>
              </a:pPr>
              <a:r>
                <a:rPr lang="en-US" sz="900" dirty="0">
                  <a:solidFill>
                    <a:schemeClr val="bg1"/>
                  </a:solidFill>
                </a:rPr>
                <a:t>Urban hospitals with RTTs have five years to establish FTE limitation </a:t>
              </a:r>
            </a:p>
          </p:txBody>
        </p:sp>
        <p:sp>
          <p:nvSpPr>
            <p:cNvPr id="18" name="Freeform 17"/>
            <p:cNvSpPr/>
            <p:nvPr/>
          </p:nvSpPr>
          <p:spPr>
            <a:xfrm>
              <a:off x="7225307" y="2329639"/>
              <a:ext cx="2263792" cy="3428447"/>
            </a:xfrm>
            <a:custGeom>
              <a:avLst/>
              <a:gdLst>
                <a:gd name="connsiteX0" fmla="*/ 0 w 2654988"/>
                <a:gd name="connsiteY0" fmla="*/ 265499 h 3566161"/>
                <a:gd name="connsiteX1" fmla="*/ 265499 w 2654988"/>
                <a:gd name="connsiteY1" fmla="*/ 0 h 3566161"/>
                <a:gd name="connsiteX2" fmla="*/ 2389489 w 2654988"/>
                <a:gd name="connsiteY2" fmla="*/ 0 h 3566161"/>
                <a:gd name="connsiteX3" fmla="*/ 2654988 w 2654988"/>
                <a:gd name="connsiteY3" fmla="*/ 265499 h 3566161"/>
                <a:gd name="connsiteX4" fmla="*/ 2654988 w 2654988"/>
                <a:gd name="connsiteY4" fmla="*/ 3300662 h 3566161"/>
                <a:gd name="connsiteX5" fmla="*/ 2389489 w 2654988"/>
                <a:gd name="connsiteY5" fmla="*/ 3566161 h 3566161"/>
                <a:gd name="connsiteX6" fmla="*/ 265499 w 2654988"/>
                <a:gd name="connsiteY6" fmla="*/ 3566161 h 3566161"/>
                <a:gd name="connsiteX7" fmla="*/ 0 w 2654988"/>
                <a:gd name="connsiteY7" fmla="*/ 3300662 h 3566161"/>
                <a:gd name="connsiteX8" fmla="*/ 0 w 2654988"/>
                <a:gd name="connsiteY8" fmla="*/ 265499 h 3566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54988" h="3566161">
                  <a:moveTo>
                    <a:pt x="0" y="265499"/>
                  </a:moveTo>
                  <a:cubicBezTo>
                    <a:pt x="0" y="118868"/>
                    <a:pt x="118868" y="0"/>
                    <a:pt x="265499" y="0"/>
                  </a:cubicBezTo>
                  <a:lnTo>
                    <a:pt x="2389489" y="0"/>
                  </a:lnTo>
                  <a:cubicBezTo>
                    <a:pt x="2536120" y="0"/>
                    <a:pt x="2654988" y="118868"/>
                    <a:pt x="2654988" y="265499"/>
                  </a:cubicBezTo>
                  <a:lnTo>
                    <a:pt x="2654988" y="3300662"/>
                  </a:lnTo>
                  <a:cubicBezTo>
                    <a:pt x="2654988" y="3447293"/>
                    <a:pt x="2536120" y="3566161"/>
                    <a:pt x="2389489" y="3566161"/>
                  </a:cubicBezTo>
                  <a:lnTo>
                    <a:pt x="265499" y="3566161"/>
                  </a:lnTo>
                  <a:cubicBezTo>
                    <a:pt x="118868" y="3566161"/>
                    <a:pt x="0" y="3447293"/>
                    <a:pt x="0" y="3300662"/>
                  </a:cubicBezTo>
                  <a:lnTo>
                    <a:pt x="0" y="265499"/>
                  </a:lnTo>
                  <a:close/>
                </a:path>
              </a:pathLst>
            </a:custGeom>
            <a:solidFill>
              <a:schemeClr val="tx1">
                <a:lumMod val="20000"/>
                <a:lumOff val="80000"/>
              </a:schemeClr>
            </a:solidFill>
          </p:spPr>
          <p:style>
            <a:lnRef idx="0">
              <a:schemeClr val="dk1">
                <a:hueOff val="0"/>
                <a:satOff val="0"/>
                <a:lumOff val="0"/>
                <a:alphaOff val="0"/>
              </a:schemeClr>
            </a:lnRef>
            <a:fillRef idx="1">
              <a:schemeClr val="accent6">
                <a:tint val="40000"/>
                <a:hueOff val="0"/>
                <a:satOff val="0"/>
                <a:lumOff val="0"/>
                <a:alphaOff val="0"/>
              </a:schemeClr>
            </a:fillRef>
            <a:effectRef idx="1">
              <a:schemeClr val="accent6">
                <a:tint val="40000"/>
                <a:hueOff val="0"/>
                <a:satOff val="0"/>
                <a:lumOff val="0"/>
                <a:alphaOff val="0"/>
              </a:schemeClr>
            </a:effectRef>
            <a:fontRef idx="minor">
              <a:schemeClr val="dk1">
                <a:hueOff val="0"/>
                <a:satOff val="0"/>
                <a:lumOff val="0"/>
                <a:alphaOff val="0"/>
              </a:schemeClr>
            </a:fontRef>
          </p:style>
          <p:txBody>
            <a:bodyPr spcFirstLastPara="0" vert="horz" wrap="square" lIns="74295" tIns="74295" rIns="74295" bIns="1946530" numCol="1" spcCol="1270" anchor="ctr" anchorCtr="0">
              <a:noAutofit/>
            </a:bodyPr>
            <a:lstStyle/>
            <a:p>
              <a:pPr algn="ctr" defTabSz="866775">
                <a:lnSpc>
                  <a:spcPct val="90000"/>
                </a:lnSpc>
                <a:spcAft>
                  <a:spcPct val="35000"/>
                </a:spcAft>
              </a:pPr>
              <a:endParaRPr lang="en-US" sz="1950" dirty="0"/>
            </a:p>
            <a:p>
              <a:pPr algn="ctr" defTabSz="866775">
                <a:lnSpc>
                  <a:spcPct val="90000"/>
                </a:lnSpc>
                <a:spcAft>
                  <a:spcPct val="35000"/>
                </a:spcAft>
              </a:pPr>
              <a:endParaRPr lang="en-US" sz="1800" dirty="0">
                <a:solidFill>
                  <a:srgbClr val="002060"/>
                </a:solidFill>
              </a:endParaRPr>
            </a:p>
            <a:p>
              <a:pPr algn="ctr" defTabSz="866775">
                <a:lnSpc>
                  <a:spcPct val="90000"/>
                </a:lnSpc>
                <a:spcAft>
                  <a:spcPct val="35000"/>
                </a:spcAft>
              </a:pPr>
              <a:r>
                <a:rPr lang="en-US" sz="1600" dirty="0">
                  <a:solidFill>
                    <a:srgbClr val="002060"/>
                  </a:solidFill>
                </a:rPr>
                <a:t>Medicare </a:t>
              </a:r>
              <a:r>
                <a:rPr lang="en-US" sz="1600" dirty="0" smtClean="0">
                  <a:solidFill>
                    <a:srgbClr val="002060"/>
                  </a:solidFill>
                </a:rPr>
                <a:t>DSH UCP </a:t>
              </a:r>
              <a:r>
                <a:rPr lang="en-US" sz="1600" dirty="0">
                  <a:solidFill>
                    <a:srgbClr val="002060"/>
                  </a:solidFill>
                </a:rPr>
                <a:t>Payment</a:t>
              </a:r>
            </a:p>
            <a:p>
              <a:pPr algn="ctr" defTabSz="866775">
                <a:lnSpc>
                  <a:spcPct val="90000"/>
                </a:lnSpc>
                <a:spcAft>
                  <a:spcPct val="35000"/>
                </a:spcAft>
              </a:pPr>
              <a:endParaRPr lang="en-US" sz="1950" dirty="0"/>
            </a:p>
          </p:txBody>
        </p:sp>
        <p:sp>
          <p:nvSpPr>
            <p:cNvPr id="20" name="Freeform 19"/>
            <p:cNvSpPr/>
            <p:nvPr/>
          </p:nvSpPr>
          <p:spPr>
            <a:xfrm>
              <a:off x="7334816" y="3728745"/>
              <a:ext cx="2015382" cy="650099"/>
            </a:xfrm>
            <a:custGeom>
              <a:avLst/>
              <a:gdLst>
                <a:gd name="connsiteX0" fmla="*/ 0 w 2123990"/>
                <a:gd name="connsiteY0" fmla="*/ 41256 h 412555"/>
                <a:gd name="connsiteX1" fmla="*/ 41256 w 2123990"/>
                <a:gd name="connsiteY1" fmla="*/ 0 h 412555"/>
                <a:gd name="connsiteX2" fmla="*/ 2082735 w 2123990"/>
                <a:gd name="connsiteY2" fmla="*/ 0 h 412555"/>
                <a:gd name="connsiteX3" fmla="*/ 2123991 w 2123990"/>
                <a:gd name="connsiteY3" fmla="*/ 41256 h 412555"/>
                <a:gd name="connsiteX4" fmla="*/ 2123990 w 2123990"/>
                <a:gd name="connsiteY4" fmla="*/ 371300 h 412555"/>
                <a:gd name="connsiteX5" fmla="*/ 2082734 w 2123990"/>
                <a:gd name="connsiteY5" fmla="*/ 412556 h 412555"/>
                <a:gd name="connsiteX6" fmla="*/ 41256 w 2123990"/>
                <a:gd name="connsiteY6" fmla="*/ 412555 h 412555"/>
                <a:gd name="connsiteX7" fmla="*/ 0 w 2123990"/>
                <a:gd name="connsiteY7" fmla="*/ 371299 h 412555"/>
                <a:gd name="connsiteX8" fmla="*/ 0 w 2123990"/>
                <a:gd name="connsiteY8" fmla="*/ 41256 h 412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3990" h="412555">
                  <a:moveTo>
                    <a:pt x="0" y="41256"/>
                  </a:moveTo>
                  <a:cubicBezTo>
                    <a:pt x="0" y="18471"/>
                    <a:pt x="18471" y="0"/>
                    <a:pt x="41256" y="0"/>
                  </a:cubicBezTo>
                  <a:lnTo>
                    <a:pt x="2082735" y="0"/>
                  </a:lnTo>
                  <a:cubicBezTo>
                    <a:pt x="2105520" y="0"/>
                    <a:pt x="2123991" y="18471"/>
                    <a:pt x="2123991" y="41256"/>
                  </a:cubicBezTo>
                  <a:cubicBezTo>
                    <a:pt x="2123991" y="151271"/>
                    <a:pt x="2123990" y="261285"/>
                    <a:pt x="2123990" y="371300"/>
                  </a:cubicBezTo>
                  <a:cubicBezTo>
                    <a:pt x="2123990" y="394085"/>
                    <a:pt x="2105519" y="412556"/>
                    <a:pt x="2082734" y="412556"/>
                  </a:cubicBezTo>
                  <a:lnTo>
                    <a:pt x="41256" y="412555"/>
                  </a:lnTo>
                  <a:cubicBezTo>
                    <a:pt x="18471" y="412555"/>
                    <a:pt x="0" y="394084"/>
                    <a:pt x="0" y="371299"/>
                  </a:cubicBezTo>
                  <a:lnTo>
                    <a:pt x="0" y="41256"/>
                  </a:lnTo>
                  <a:close/>
                </a:path>
              </a:pathLst>
            </a:custGeom>
            <a:solidFill>
              <a:srgbClr val="002060"/>
            </a:solidFill>
            <a:scene3d>
              <a:camera prst="orthographicFront"/>
              <a:lightRig rig="flat" dir="t"/>
            </a:scene3d>
            <a:sp3d prstMaterial="dkEdge">
              <a:bevelT w="8200" h="38100"/>
            </a:sp3d>
          </p:spPr>
          <p:style>
            <a:lnRef idx="0">
              <a:schemeClr val="lt1">
                <a:hueOff val="0"/>
                <a:satOff val="0"/>
                <a:lumOff val="0"/>
                <a:alphaOff val="0"/>
              </a:schemeClr>
            </a:lnRef>
            <a:fillRef idx="2">
              <a:schemeClr val="accent6">
                <a:alpha val="90000"/>
                <a:hueOff val="0"/>
                <a:satOff val="0"/>
                <a:lumOff val="0"/>
                <a:alphaOff val="-29091"/>
              </a:schemeClr>
            </a:fillRef>
            <a:effectRef idx="1">
              <a:schemeClr val="accent6">
                <a:alpha val="90000"/>
                <a:hueOff val="0"/>
                <a:satOff val="0"/>
                <a:lumOff val="0"/>
                <a:alphaOff val="-29091"/>
              </a:schemeClr>
            </a:effectRef>
            <a:fontRef idx="minor">
              <a:schemeClr val="dk1"/>
            </a:fontRef>
          </p:style>
          <p:txBody>
            <a:bodyPr spcFirstLastPara="0" vert="horz" wrap="square" lIns="31922" tIns="26207" rIns="31922" bIns="26207" numCol="1" spcCol="1270" anchor="ctr" anchorCtr="0">
              <a:noAutofit/>
            </a:bodyPr>
            <a:lstStyle/>
            <a:p>
              <a:pPr algn="ctr" defTabSz="400050">
                <a:lnSpc>
                  <a:spcPct val="90000"/>
                </a:lnSpc>
                <a:spcAft>
                  <a:spcPct val="35000"/>
                </a:spcAft>
              </a:pPr>
              <a:r>
                <a:rPr lang="en-US" sz="900" dirty="0">
                  <a:solidFill>
                    <a:schemeClr val="bg1"/>
                  </a:solidFill>
                </a:rPr>
                <a:t>FY2017: New methodology in Factor 3 calculation for UCP</a:t>
              </a:r>
            </a:p>
          </p:txBody>
        </p:sp>
        <p:sp>
          <p:nvSpPr>
            <p:cNvPr id="22" name="Freeform 21"/>
            <p:cNvSpPr/>
            <p:nvPr/>
          </p:nvSpPr>
          <p:spPr>
            <a:xfrm>
              <a:off x="7334816" y="4501320"/>
              <a:ext cx="2015382" cy="613413"/>
            </a:xfrm>
            <a:custGeom>
              <a:avLst/>
              <a:gdLst>
                <a:gd name="connsiteX0" fmla="*/ 0 w 2123990"/>
                <a:gd name="connsiteY0" fmla="*/ 41256 h 412555"/>
                <a:gd name="connsiteX1" fmla="*/ 41256 w 2123990"/>
                <a:gd name="connsiteY1" fmla="*/ 0 h 412555"/>
                <a:gd name="connsiteX2" fmla="*/ 2082735 w 2123990"/>
                <a:gd name="connsiteY2" fmla="*/ 0 h 412555"/>
                <a:gd name="connsiteX3" fmla="*/ 2123991 w 2123990"/>
                <a:gd name="connsiteY3" fmla="*/ 41256 h 412555"/>
                <a:gd name="connsiteX4" fmla="*/ 2123990 w 2123990"/>
                <a:gd name="connsiteY4" fmla="*/ 371300 h 412555"/>
                <a:gd name="connsiteX5" fmla="*/ 2082734 w 2123990"/>
                <a:gd name="connsiteY5" fmla="*/ 412556 h 412555"/>
                <a:gd name="connsiteX6" fmla="*/ 41256 w 2123990"/>
                <a:gd name="connsiteY6" fmla="*/ 412555 h 412555"/>
                <a:gd name="connsiteX7" fmla="*/ 0 w 2123990"/>
                <a:gd name="connsiteY7" fmla="*/ 371299 h 412555"/>
                <a:gd name="connsiteX8" fmla="*/ 0 w 2123990"/>
                <a:gd name="connsiteY8" fmla="*/ 41256 h 412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3990" h="412555">
                  <a:moveTo>
                    <a:pt x="0" y="41256"/>
                  </a:moveTo>
                  <a:cubicBezTo>
                    <a:pt x="0" y="18471"/>
                    <a:pt x="18471" y="0"/>
                    <a:pt x="41256" y="0"/>
                  </a:cubicBezTo>
                  <a:lnTo>
                    <a:pt x="2082735" y="0"/>
                  </a:lnTo>
                  <a:cubicBezTo>
                    <a:pt x="2105520" y="0"/>
                    <a:pt x="2123991" y="18471"/>
                    <a:pt x="2123991" y="41256"/>
                  </a:cubicBezTo>
                  <a:cubicBezTo>
                    <a:pt x="2123991" y="151271"/>
                    <a:pt x="2123990" y="261285"/>
                    <a:pt x="2123990" y="371300"/>
                  </a:cubicBezTo>
                  <a:cubicBezTo>
                    <a:pt x="2123990" y="394085"/>
                    <a:pt x="2105519" y="412556"/>
                    <a:pt x="2082734" y="412556"/>
                  </a:cubicBezTo>
                  <a:lnTo>
                    <a:pt x="41256" y="412555"/>
                  </a:lnTo>
                  <a:cubicBezTo>
                    <a:pt x="18471" y="412555"/>
                    <a:pt x="0" y="394084"/>
                    <a:pt x="0" y="371299"/>
                  </a:cubicBezTo>
                  <a:lnTo>
                    <a:pt x="0" y="41256"/>
                  </a:lnTo>
                  <a:close/>
                </a:path>
              </a:pathLst>
            </a:custGeom>
            <a:solidFill>
              <a:srgbClr val="002060"/>
            </a:solidFill>
            <a:scene3d>
              <a:camera prst="orthographicFront"/>
              <a:lightRig rig="flat" dir="t"/>
            </a:scene3d>
            <a:sp3d prstMaterial="dkEdge">
              <a:bevelT w="8200" h="38100"/>
            </a:sp3d>
          </p:spPr>
          <p:style>
            <a:lnRef idx="0">
              <a:schemeClr val="lt1">
                <a:hueOff val="0"/>
                <a:satOff val="0"/>
                <a:lumOff val="0"/>
                <a:alphaOff val="0"/>
              </a:schemeClr>
            </a:lnRef>
            <a:fillRef idx="2">
              <a:schemeClr val="accent6">
                <a:alpha val="90000"/>
                <a:hueOff val="0"/>
                <a:satOff val="0"/>
                <a:lumOff val="0"/>
                <a:alphaOff val="-36364"/>
              </a:schemeClr>
            </a:fillRef>
            <a:effectRef idx="1">
              <a:schemeClr val="accent6">
                <a:alpha val="90000"/>
                <a:hueOff val="0"/>
                <a:satOff val="0"/>
                <a:lumOff val="0"/>
                <a:alphaOff val="-36364"/>
              </a:schemeClr>
            </a:effectRef>
            <a:fontRef idx="minor">
              <a:schemeClr val="dk1"/>
            </a:fontRef>
          </p:style>
          <p:txBody>
            <a:bodyPr spcFirstLastPara="0" vert="horz" wrap="square" lIns="31922" tIns="26207" rIns="31922" bIns="26207" numCol="1" spcCol="1270" anchor="ctr" anchorCtr="0">
              <a:noAutofit/>
            </a:bodyPr>
            <a:lstStyle/>
            <a:p>
              <a:pPr algn="ctr" defTabSz="400050">
                <a:lnSpc>
                  <a:spcPct val="90000"/>
                </a:lnSpc>
                <a:spcAft>
                  <a:spcPct val="35000"/>
                </a:spcAft>
              </a:pPr>
              <a:r>
                <a:rPr lang="en-US" sz="900" dirty="0">
                  <a:solidFill>
                    <a:schemeClr val="bg1"/>
                  </a:solidFill>
                </a:rPr>
                <a:t>FY2018: Data from Worksheet S-10</a:t>
              </a:r>
            </a:p>
          </p:txBody>
        </p:sp>
        <p:sp>
          <p:nvSpPr>
            <p:cNvPr id="24" name="Freeform 23"/>
            <p:cNvSpPr/>
            <p:nvPr/>
          </p:nvSpPr>
          <p:spPr>
            <a:xfrm>
              <a:off x="9694137" y="2322876"/>
              <a:ext cx="2205907" cy="3428447"/>
            </a:xfrm>
            <a:custGeom>
              <a:avLst/>
              <a:gdLst>
                <a:gd name="connsiteX0" fmla="*/ 0 w 2654988"/>
                <a:gd name="connsiteY0" fmla="*/ 265499 h 3566161"/>
                <a:gd name="connsiteX1" fmla="*/ 265499 w 2654988"/>
                <a:gd name="connsiteY1" fmla="*/ 0 h 3566161"/>
                <a:gd name="connsiteX2" fmla="*/ 2389489 w 2654988"/>
                <a:gd name="connsiteY2" fmla="*/ 0 h 3566161"/>
                <a:gd name="connsiteX3" fmla="*/ 2654988 w 2654988"/>
                <a:gd name="connsiteY3" fmla="*/ 265499 h 3566161"/>
                <a:gd name="connsiteX4" fmla="*/ 2654988 w 2654988"/>
                <a:gd name="connsiteY4" fmla="*/ 3300662 h 3566161"/>
                <a:gd name="connsiteX5" fmla="*/ 2389489 w 2654988"/>
                <a:gd name="connsiteY5" fmla="*/ 3566161 h 3566161"/>
                <a:gd name="connsiteX6" fmla="*/ 265499 w 2654988"/>
                <a:gd name="connsiteY6" fmla="*/ 3566161 h 3566161"/>
                <a:gd name="connsiteX7" fmla="*/ 0 w 2654988"/>
                <a:gd name="connsiteY7" fmla="*/ 3300662 h 3566161"/>
                <a:gd name="connsiteX8" fmla="*/ 0 w 2654988"/>
                <a:gd name="connsiteY8" fmla="*/ 265499 h 3566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54988" h="3566161">
                  <a:moveTo>
                    <a:pt x="0" y="265499"/>
                  </a:moveTo>
                  <a:cubicBezTo>
                    <a:pt x="0" y="118868"/>
                    <a:pt x="118868" y="0"/>
                    <a:pt x="265499" y="0"/>
                  </a:cubicBezTo>
                  <a:lnTo>
                    <a:pt x="2389489" y="0"/>
                  </a:lnTo>
                  <a:cubicBezTo>
                    <a:pt x="2536120" y="0"/>
                    <a:pt x="2654988" y="118868"/>
                    <a:pt x="2654988" y="265499"/>
                  </a:cubicBezTo>
                  <a:lnTo>
                    <a:pt x="2654988" y="3300662"/>
                  </a:lnTo>
                  <a:cubicBezTo>
                    <a:pt x="2654988" y="3447293"/>
                    <a:pt x="2536120" y="3566161"/>
                    <a:pt x="2389489" y="3566161"/>
                  </a:cubicBezTo>
                  <a:lnTo>
                    <a:pt x="265499" y="3566161"/>
                  </a:lnTo>
                  <a:cubicBezTo>
                    <a:pt x="118868" y="3566161"/>
                    <a:pt x="0" y="3447293"/>
                    <a:pt x="0" y="3300662"/>
                  </a:cubicBezTo>
                  <a:lnTo>
                    <a:pt x="0" y="265499"/>
                  </a:lnTo>
                  <a:close/>
                </a:path>
              </a:pathLst>
            </a:custGeom>
            <a:solidFill>
              <a:schemeClr val="tx1">
                <a:lumMod val="20000"/>
                <a:lumOff val="80000"/>
              </a:schemeClr>
            </a:solidFill>
          </p:spPr>
          <p:style>
            <a:lnRef idx="0">
              <a:schemeClr val="dk1">
                <a:hueOff val="0"/>
                <a:satOff val="0"/>
                <a:lumOff val="0"/>
                <a:alphaOff val="0"/>
              </a:schemeClr>
            </a:lnRef>
            <a:fillRef idx="1">
              <a:schemeClr val="accent6">
                <a:tint val="40000"/>
                <a:hueOff val="0"/>
                <a:satOff val="0"/>
                <a:lumOff val="0"/>
                <a:alphaOff val="0"/>
              </a:schemeClr>
            </a:fillRef>
            <a:effectRef idx="1">
              <a:schemeClr val="accent6">
                <a:tint val="40000"/>
                <a:hueOff val="0"/>
                <a:satOff val="0"/>
                <a:lumOff val="0"/>
                <a:alphaOff val="0"/>
              </a:schemeClr>
            </a:effectRef>
            <a:fontRef idx="minor">
              <a:schemeClr val="dk1">
                <a:hueOff val="0"/>
                <a:satOff val="0"/>
                <a:lumOff val="0"/>
                <a:alphaOff val="0"/>
              </a:schemeClr>
            </a:fontRef>
          </p:style>
          <p:txBody>
            <a:bodyPr spcFirstLastPara="0" vert="horz" wrap="square" lIns="74295" tIns="74295" rIns="74295" bIns="1946530" numCol="1" spcCol="1270" anchor="ctr" anchorCtr="0">
              <a:noAutofit/>
            </a:bodyPr>
            <a:lstStyle/>
            <a:p>
              <a:pPr algn="ctr" defTabSz="866775">
                <a:lnSpc>
                  <a:spcPct val="90000"/>
                </a:lnSpc>
                <a:spcAft>
                  <a:spcPct val="35000"/>
                </a:spcAft>
              </a:pPr>
              <a:endParaRPr lang="en-US" sz="1800" dirty="0">
                <a:solidFill>
                  <a:srgbClr val="002060"/>
                </a:solidFill>
              </a:endParaRPr>
            </a:p>
            <a:p>
              <a:pPr algn="ctr" defTabSz="866775">
                <a:lnSpc>
                  <a:spcPct val="90000"/>
                </a:lnSpc>
                <a:spcAft>
                  <a:spcPct val="35000"/>
                </a:spcAft>
              </a:pPr>
              <a:endParaRPr lang="en-US" sz="1800" dirty="0">
                <a:solidFill>
                  <a:srgbClr val="002060"/>
                </a:solidFill>
              </a:endParaRPr>
            </a:p>
            <a:p>
              <a:pPr algn="ctr" defTabSz="866775">
                <a:lnSpc>
                  <a:spcPct val="90000"/>
                </a:lnSpc>
                <a:spcAft>
                  <a:spcPct val="35000"/>
                </a:spcAft>
              </a:pPr>
              <a:r>
                <a:rPr lang="en-US" sz="1600" dirty="0">
                  <a:solidFill>
                    <a:srgbClr val="002060"/>
                  </a:solidFill>
                </a:rPr>
                <a:t>NOTICE Act</a:t>
              </a:r>
            </a:p>
            <a:p>
              <a:pPr algn="ctr" defTabSz="866775">
                <a:lnSpc>
                  <a:spcPct val="90000"/>
                </a:lnSpc>
                <a:spcAft>
                  <a:spcPct val="35000"/>
                </a:spcAft>
              </a:pPr>
              <a:endParaRPr lang="en-US" sz="1950" dirty="0"/>
            </a:p>
          </p:txBody>
        </p:sp>
        <p:sp>
          <p:nvSpPr>
            <p:cNvPr id="23" name="Freeform 22"/>
            <p:cNvSpPr/>
            <p:nvPr/>
          </p:nvSpPr>
          <p:spPr>
            <a:xfrm>
              <a:off x="9694137" y="3711546"/>
              <a:ext cx="2158278" cy="950140"/>
            </a:xfrm>
            <a:custGeom>
              <a:avLst/>
              <a:gdLst>
                <a:gd name="connsiteX0" fmla="*/ 0 w 2123990"/>
                <a:gd name="connsiteY0" fmla="*/ 41256 h 412555"/>
                <a:gd name="connsiteX1" fmla="*/ 41256 w 2123990"/>
                <a:gd name="connsiteY1" fmla="*/ 0 h 412555"/>
                <a:gd name="connsiteX2" fmla="*/ 2082735 w 2123990"/>
                <a:gd name="connsiteY2" fmla="*/ 0 h 412555"/>
                <a:gd name="connsiteX3" fmla="*/ 2123991 w 2123990"/>
                <a:gd name="connsiteY3" fmla="*/ 41256 h 412555"/>
                <a:gd name="connsiteX4" fmla="*/ 2123990 w 2123990"/>
                <a:gd name="connsiteY4" fmla="*/ 371300 h 412555"/>
                <a:gd name="connsiteX5" fmla="*/ 2082734 w 2123990"/>
                <a:gd name="connsiteY5" fmla="*/ 412556 h 412555"/>
                <a:gd name="connsiteX6" fmla="*/ 41256 w 2123990"/>
                <a:gd name="connsiteY6" fmla="*/ 412555 h 412555"/>
                <a:gd name="connsiteX7" fmla="*/ 0 w 2123990"/>
                <a:gd name="connsiteY7" fmla="*/ 371299 h 412555"/>
                <a:gd name="connsiteX8" fmla="*/ 0 w 2123990"/>
                <a:gd name="connsiteY8" fmla="*/ 41256 h 412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3990" h="412555">
                  <a:moveTo>
                    <a:pt x="0" y="41256"/>
                  </a:moveTo>
                  <a:cubicBezTo>
                    <a:pt x="0" y="18471"/>
                    <a:pt x="18471" y="0"/>
                    <a:pt x="41256" y="0"/>
                  </a:cubicBezTo>
                  <a:lnTo>
                    <a:pt x="2082735" y="0"/>
                  </a:lnTo>
                  <a:cubicBezTo>
                    <a:pt x="2105520" y="0"/>
                    <a:pt x="2123991" y="18471"/>
                    <a:pt x="2123991" y="41256"/>
                  </a:cubicBezTo>
                  <a:cubicBezTo>
                    <a:pt x="2123991" y="151271"/>
                    <a:pt x="2123990" y="261285"/>
                    <a:pt x="2123990" y="371300"/>
                  </a:cubicBezTo>
                  <a:cubicBezTo>
                    <a:pt x="2123990" y="394085"/>
                    <a:pt x="2105519" y="412556"/>
                    <a:pt x="2082734" y="412556"/>
                  </a:cubicBezTo>
                  <a:lnTo>
                    <a:pt x="41256" y="412555"/>
                  </a:lnTo>
                  <a:cubicBezTo>
                    <a:pt x="18471" y="412555"/>
                    <a:pt x="0" y="394084"/>
                    <a:pt x="0" y="371299"/>
                  </a:cubicBezTo>
                  <a:lnTo>
                    <a:pt x="0" y="41256"/>
                  </a:lnTo>
                  <a:close/>
                </a:path>
              </a:pathLst>
            </a:custGeom>
            <a:solidFill>
              <a:srgbClr val="002060"/>
            </a:solidFill>
            <a:scene3d>
              <a:camera prst="orthographicFront"/>
              <a:lightRig rig="flat" dir="t"/>
            </a:scene3d>
            <a:sp3d prstMaterial="dkEdge">
              <a:bevelT w="8200" h="38100"/>
            </a:sp3d>
          </p:spPr>
          <p:style>
            <a:lnRef idx="0">
              <a:schemeClr val="lt1">
                <a:hueOff val="0"/>
                <a:satOff val="0"/>
                <a:lumOff val="0"/>
                <a:alphaOff val="0"/>
              </a:schemeClr>
            </a:lnRef>
            <a:fillRef idx="2">
              <a:schemeClr val="accent6">
                <a:alpha val="90000"/>
                <a:hueOff val="0"/>
                <a:satOff val="0"/>
                <a:lumOff val="0"/>
                <a:alphaOff val="-40000"/>
              </a:schemeClr>
            </a:fillRef>
            <a:effectRef idx="1">
              <a:schemeClr val="accent6">
                <a:alpha val="90000"/>
                <a:hueOff val="0"/>
                <a:satOff val="0"/>
                <a:lumOff val="0"/>
                <a:alphaOff val="-40000"/>
              </a:schemeClr>
            </a:effectRef>
            <a:fontRef idx="minor">
              <a:schemeClr val="dk1"/>
            </a:fontRef>
          </p:style>
          <p:txBody>
            <a:bodyPr spcFirstLastPara="0" vert="horz" wrap="square" lIns="31922" tIns="26207" rIns="31922" bIns="26207" numCol="1" spcCol="1270" anchor="ctr" anchorCtr="0">
              <a:noAutofit/>
            </a:bodyPr>
            <a:lstStyle/>
            <a:p>
              <a:pPr algn="ctr" defTabSz="400050">
                <a:lnSpc>
                  <a:spcPct val="90000"/>
                </a:lnSpc>
                <a:spcAft>
                  <a:spcPct val="35000"/>
                </a:spcAft>
              </a:pPr>
              <a:r>
                <a:rPr lang="en-US" sz="900" dirty="0">
                  <a:solidFill>
                    <a:schemeClr val="bg1"/>
                  </a:solidFill>
                </a:rPr>
                <a:t>Standardized form Medicare Outpatient Observation Notice (MOON) to fulfill the written notice requirement</a:t>
              </a:r>
            </a:p>
          </p:txBody>
        </p:sp>
        <p:sp>
          <p:nvSpPr>
            <p:cNvPr id="13" name="Freeform 12"/>
            <p:cNvSpPr/>
            <p:nvPr/>
          </p:nvSpPr>
          <p:spPr>
            <a:xfrm>
              <a:off x="338680" y="3711546"/>
              <a:ext cx="2048512" cy="503429"/>
            </a:xfrm>
            <a:custGeom>
              <a:avLst/>
              <a:gdLst>
                <a:gd name="connsiteX0" fmla="*/ 0 w 2123990"/>
                <a:gd name="connsiteY0" fmla="*/ 41256 h 412555"/>
                <a:gd name="connsiteX1" fmla="*/ 41256 w 2123990"/>
                <a:gd name="connsiteY1" fmla="*/ 0 h 412555"/>
                <a:gd name="connsiteX2" fmla="*/ 2082735 w 2123990"/>
                <a:gd name="connsiteY2" fmla="*/ 0 h 412555"/>
                <a:gd name="connsiteX3" fmla="*/ 2123991 w 2123990"/>
                <a:gd name="connsiteY3" fmla="*/ 41256 h 412555"/>
                <a:gd name="connsiteX4" fmla="*/ 2123990 w 2123990"/>
                <a:gd name="connsiteY4" fmla="*/ 371300 h 412555"/>
                <a:gd name="connsiteX5" fmla="*/ 2082734 w 2123990"/>
                <a:gd name="connsiteY5" fmla="*/ 412556 h 412555"/>
                <a:gd name="connsiteX6" fmla="*/ 41256 w 2123990"/>
                <a:gd name="connsiteY6" fmla="*/ 412555 h 412555"/>
                <a:gd name="connsiteX7" fmla="*/ 0 w 2123990"/>
                <a:gd name="connsiteY7" fmla="*/ 371299 h 412555"/>
                <a:gd name="connsiteX8" fmla="*/ 0 w 2123990"/>
                <a:gd name="connsiteY8" fmla="*/ 41256 h 412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3990" h="412555">
                  <a:moveTo>
                    <a:pt x="0" y="41256"/>
                  </a:moveTo>
                  <a:cubicBezTo>
                    <a:pt x="0" y="18471"/>
                    <a:pt x="18471" y="0"/>
                    <a:pt x="41256" y="0"/>
                  </a:cubicBezTo>
                  <a:lnTo>
                    <a:pt x="2082735" y="0"/>
                  </a:lnTo>
                  <a:cubicBezTo>
                    <a:pt x="2105520" y="0"/>
                    <a:pt x="2123991" y="18471"/>
                    <a:pt x="2123991" y="41256"/>
                  </a:cubicBezTo>
                  <a:cubicBezTo>
                    <a:pt x="2123991" y="151271"/>
                    <a:pt x="2123990" y="261285"/>
                    <a:pt x="2123990" y="371300"/>
                  </a:cubicBezTo>
                  <a:cubicBezTo>
                    <a:pt x="2123990" y="394085"/>
                    <a:pt x="2105519" y="412556"/>
                    <a:pt x="2082734" y="412556"/>
                  </a:cubicBezTo>
                  <a:lnTo>
                    <a:pt x="41256" y="412555"/>
                  </a:lnTo>
                  <a:cubicBezTo>
                    <a:pt x="18471" y="412555"/>
                    <a:pt x="0" y="394084"/>
                    <a:pt x="0" y="371299"/>
                  </a:cubicBezTo>
                  <a:lnTo>
                    <a:pt x="0" y="41256"/>
                  </a:lnTo>
                  <a:close/>
                </a:path>
              </a:pathLst>
            </a:custGeom>
            <a:solidFill>
              <a:srgbClr val="002060"/>
            </a:solidFill>
            <a:scene3d>
              <a:camera prst="orthographicFront"/>
              <a:lightRig rig="flat" dir="t"/>
            </a:scene3d>
            <a:sp3d prstMaterial="dkEdge">
              <a:bevelT w="8200" h="38100"/>
            </a:sp3d>
          </p:spPr>
          <p:style>
            <a:lnRef idx="0">
              <a:schemeClr val="lt1">
                <a:hueOff val="0"/>
                <a:satOff val="0"/>
                <a:lumOff val="0"/>
                <a:alphaOff val="0"/>
              </a:schemeClr>
            </a:lnRef>
            <a:fillRef idx="2">
              <a:schemeClr val="accent6">
                <a:alpha val="90000"/>
                <a:hueOff val="0"/>
                <a:satOff val="0"/>
                <a:lumOff val="0"/>
                <a:alphaOff val="-10909"/>
              </a:schemeClr>
            </a:fillRef>
            <a:effectRef idx="1">
              <a:schemeClr val="accent6">
                <a:alpha val="90000"/>
                <a:hueOff val="0"/>
                <a:satOff val="0"/>
                <a:lumOff val="0"/>
                <a:alphaOff val="-10909"/>
              </a:schemeClr>
            </a:effectRef>
            <a:fontRef idx="minor">
              <a:schemeClr val="dk1"/>
            </a:fontRef>
          </p:style>
          <p:txBody>
            <a:bodyPr spcFirstLastPara="0" vert="horz" wrap="square" lIns="31922" tIns="26207" rIns="31922" bIns="26207" numCol="1" spcCol="1270" anchor="ctr" anchorCtr="0">
              <a:noAutofit/>
            </a:bodyPr>
            <a:lstStyle/>
            <a:p>
              <a:pPr algn="ctr" defTabSz="400050">
                <a:lnSpc>
                  <a:spcPct val="90000"/>
                </a:lnSpc>
                <a:spcAft>
                  <a:spcPct val="35000"/>
                </a:spcAft>
              </a:pPr>
              <a:r>
                <a:rPr lang="en-US" sz="900" dirty="0">
                  <a:solidFill>
                    <a:schemeClr val="bg1"/>
                  </a:solidFill>
                </a:rPr>
                <a:t>-1.5% reduction</a:t>
              </a:r>
            </a:p>
          </p:txBody>
        </p:sp>
      </p:grpSp>
      <p:sp>
        <p:nvSpPr>
          <p:cNvPr id="3" name="Slide Number Placeholder 2"/>
          <p:cNvSpPr>
            <a:spLocks noGrp="1"/>
          </p:cNvSpPr>
          <p:nvPr>
            <p:ph type="sldNum" sz="quarter" idx="4294967295"/>
          </p:nvPr>
        </p:nvSpPr>
        <p:spPr>
          <a:xfrm>
            <a:off x="159649" y="6444411"/>
            <a:ext cx="2057400" cy="273844"/>
          </a:xfrm>
          <a:prstGeom prst="rect">
            <a:avLst/>
          </a:prstGeom>
        </p:spPr>
        <p:txBody>
          <a:bodyPr/>
          <a:lstStyle/>
          <a:p>
            <a:fld id="{13E92D58-6566-40E5-AD74-B9D6A4F270CD}" type="slidenum">
              <a:rPr lang="en-US" smtClean="0"/>
              <a:t>6</a:t>
            </a:fld>
            <a:endParaRPr lang="en-US" dirty="0"/>
          </a:p>
        </p:txBody>
      </p:sp>
    </p:spTree>
    <p:extLst>
      <p:ext uri="{BB962C8B-B14F-4D97-AF65-F5344CB8AC3E}">
        <p14:creationId xmlns:p14="http://schemas.microsoft.com/office/powerpoint/2010/main" val="3595703974"/>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69913" y="469669"/>
            <a:ext cx="8386762" cy="3303677"/>
          </a:xfrm>
        </p:spPr>
        <p:txBody>
          <a:bodyPr/>
          <a:lstStyle/>
          <a:p>
            <a:pPr algn="ctr"/>
            <a:r>
              <a:rPr lang="en-US" dirty="0" smtClean="0"/>
              <a:t>Payment Updates</a:t>
            </a:r>
            <a:endParaRPr lang="en-US" dirty="0"/>
          </a:p>
        </p:txBody>
      </p:sp>
      <p:sp>
        <p:nvSpPr>
          <p:cNvPr id="4" name="Slide Number Placeholder 3"/>
          <p:cNvSpPr>
            <a:spLocks noGrp="1"/>
          </p:cNvSpPr>
          <p:nvPr>
            <p:ph type="sldNum" sz="quarter" idx="4"/>
          </p:nvPr>
        </p:nvSpPr>
        <p:spPr/>
        <p:txBody>
          <a:bodyPr/>
          <a:lstStyle/>
          <a:p>
            <a:fld id="{51AC3CF6-25CD-4E75-9FFD-C5B9E43CD78B}" type="slidenum">
              <a:rPr lang="en-US" smtClean="0"/>
              <a:pPr/>
              <a:t>7</a:t>
            </a:fld>
            <a:endParaRPr lang="en-US" dirty="0"/>
          </a:p>
        </p:txBody>
      </p:sp>
    </p:spTree>
    <p:extLst>
      <p:ext uri="{BB962C8B-B14F-4D97-AF65-F5344CB8AC3E}">
        <p14:creationId xmlns:p14="http://schemas.microsoft.com/office/powerpoint/2010/main" val="84801246"/>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148" y="76750"/>
            <a:ext cx="7886700" cy="994172"/>
          </a:xfrm>
        </p:spPr>
        <p:txBody>
          <a:bodyPr/>
          <a:lstStyle/>
          <a:p>
            <a:r>
              <a:rPr lang="en-US" b="1" dirty="0" smtClean="0">
                <a:solidFill>
                  <a:srgbClr val="002060"/>
                </a:solidFill>
                <a:effectLst>
                  <a:outerShdw blurRad="38100" dist="38100" dir="2700000" algn="tl">
                    <a:srgbClr val="000000">
                      <a:alpha val="43137"/>
                    </a:srgbClr>
                  </a:outerShdw>
                </a:effectLst>
              </a:rPr>
              <a:t>FY2017 Market Basket Update</a:t>
            </a:r>
            <a:endParaRPr lang="en-US" b="1" dirty="0">
              <a:solidFill>
                <a:srgbClr val="002060"/>
              </a:solidFill>
              <a:effectLst>
                <a:outerShdw blurRad="38100" dist="38100" dir="2700000" algn="tl">
                  <a:srgbClr val="000000">
                    <a:alpha val="43137"/>
                  </a:srgbClr>
                </a:outerShdw>
              </a:effectLst>
            </a:endParaRPr>
          </a:p>
        </p:txBody>
      </p:sp>
      <p:graphicFrame>
        <p:nvGraphicFramePr>
          <p:cNvPr id="4" name="Diagram 3"/>
          <p:cNvGraphicFramePr/>
          <p:nvPr>
            <p:extLst>
              <p:ext uri="{D42A27DB-BD31-4B8C-83A1-F6EECF244321}">
                <p14:modId xmlns:p14="http://schemas.microsoft.com/office/powerpoint/2010/main" val="2476944767"/>
              </p:ext>
            </p:extLst>
          </p:nvPr>
        </p:nvGraphicFramePr>
        <p:xfrm>
          <a:off x="-1193511" y="1465573"/>
          <a:ext cx="7408325" cy="4579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1880497" y="3019412"/>
            <a:ext cx="1495698" cy="392415"/>
          </a:xfrm>
          <a:prstGeom prst="rect">
            <a:avLst/>
          </a:prstGeom>
          <a:noFill/>
        </p:spPr>
        <p:txBody>
          <a:bodyPr wrap="square" rtlCol="0">
            <a:spAutoFit/>
          </a:bodyPr>
          <a:lstStyle/>
          <a:p>
            <a:r>
              <a:rPr lang="en-US" sz="975" dirty="0">
                <a:solidFill>
                  <a:srgbClr val="002060"/>
                </a:solidFill>
              </a:rPr>
              <a:t>ACA Adjustment: </a:t>
            </a:r>
            <a:endParaRPr lang="en-US" sz="975" dirty="0" smtClean="0">
              <a:solidFill>
                <a:srgbClr val="002060"/>
              </a:solidFill>
            </a:endParaRPr>
          </a:p>
          <a:p>
            <a:r>
              <a:rPr lang="en-US" sz="975" dirty="0" smtClean="0">
                <a:solidFill>
                  <a:srgbClr val="FF0000"/>
                </a:solidFill>
              </a:rPr>
              <a:t>          -</a:t>
            </a:r>
            <a:r>
              <a:rPr lang="en-US" sz="975" dirty="0">
                <a:solidFill>
                  <a:srgbClr val="FF0000"/>
                </a:solidFill>
              </a:rPr>
              <a:t>0.75%</a:t>
            </a:r>
          </a:p>
        </p:txBody>
      </p:sp>
      <p:sp>
        <p:nvSpPr>
          <p:cNvPr id="6" name="TextBox 5"/>
          <p:cNvSpPr txBox="1"/>
          <p:nvPr/>
        </p:nvSpPr>
        <p:spPr>
          <a:xfrm>
            <a:off x="1337807" y="2455469"/>
            <a:ext cx="2436223" cy="392415"/>
          </a:xfrm>
          <a:prstGeom prst="rect">
            <a:avLst/>
          </a:prstGeom>
          <a:noFill/>
        </p:spPr>
        <p:txBody>
          <a:bodyPr wrap="square" rtlCol="0">
            <a:spAutoFit/>
          </a:bodyPr>
          <a:lstStyle/>
          <a:p>
            <a:r>
              <a:rPr lang="en-US" sz="975" dirty="0">
                <a:solidFill>
                  <a:srgbClr val="002060"/>
                </a:solidFill>
              </a:rPr>
              <a:t>Multifactor </a:t>
            </a:r>
            <a:r>
              <a:rPr lang="en-US" sz="975" dirty="0" smtClean="0">
                <a:solidFill>
                  <a:srgbClr val="002060"/>
                </a:solidFill>
              </a:rPr>
              <a:t>Productivity </a:t>
            </a:r>
            <a:r>
              <a:rPr lang="en-US" sz="975" dirty="0">
                <a:solidFill>
                  <a:srgbClr val="002060"/>
                </a:solidFill>
              </a:rPr>
              <a:t>Adjustment</a:t>
            </a:r>
            <a:r>
              <a:rPr lang="en-US" sz="975" dirty="0" smtClean="0">
                <a:solidFill>
                  <a:srgbClr val="002060"/>
                </a:solidFill>
              </a:rPr>
              <a:t>:</a:t>
            </a:r>
          </a:p>
          <a:p>
            <a:r>
              <a:rPr lang="en-US" sz="975" dirty="0">
                <a:solidFill>
                  <a:srgbClr val="FF0000"/>
                </a:solidFill>
              </a:rPr>
              <a:t>	</a:t>
            </a:r>
            <a:r>
              <a:rPr lang="en-US" sz="975" dirty="0" smtClean="0">
                <a:solidFill>
                  <a:srgbClr val="FF0000"/>
                </a:solidFill>
              </a:rPr>
              <a:t>-</a:t>
            </a:r>
            <a:r>
              <a:rPr lang="en-US" sz="975" dirty="0">
                <a:solidFill>
                  <a:srgbClr val="FF0000"/>
                </a:solidFill>
              </a:rPr>
              <a:t>0.5%</a:t>
            </a:r>
          </a:p>
        </p:txBody>
      </p:sp>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897026" y="4055863"/>
            <a:ext cx="1472910" cy="1780208"/>
          </a:xfrm>
          <a:prstGeom prst="rect">
            <a:avLst/>
          </a:prstGeom>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766197" y="4528744"/>
            <a:ext cx="1158422" cy="1400107"/>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10957" y="4512166"/>
            <a:ext cx="1172138" cy="1416685"/>
          </a:xfrm>
          <a:prstGeom prst="rect">
            <a:avLst/>
          </a:prstGeom>
        </p:spPr>
      </p:pic>
      <p:sp>
        <p:nvSpPr>
          <p:cNvPr id="3" name="Slide Number Placeholder 2"/>
          <p:cNvSpPr>
            <a:spLocks noGrp="1"/>
          </p:cNvSpPr>
          <p:nvPr>
            <p:ph type="sldNum" sz="quarter" idx="4294967295"/>
          </p:nvPr>
        </p:nvSpPr>
        <p:spPr>
          <a:xfrm>
            <a:off x="66204" y="6439325"/>
            <a:ext cx="2057400" cy="273844"/>
          </a:xfrm>
          <a:prstGeom prst="rect">
            <a:avLst/>
          </a:prstGeom>
        </p:spPr>
        <p:txBody>
          <a:bodyPr/>
          <a:lstStyle/>
          <a:p>
            <a:r>
              <a:rPr lang="en-US" dirty="0"/>
              <a:t>7</a:t>
            </a:r>
          </a:p>
        </p:txBody>
      </p:sp>
      <p:sp>
        <p:nvSpPr>
          <p:cNvPr id="11" name="TextBox 10"/>
          <p:cNvSpPr txBox="1"/>
          <p:nvPr/>
        </p:nvSpPr>
        <p:spPr>
          <a:xfrm>
            <a:off x="3774030" y="6104490"/>
            <a:ext cx="1184726" cy="334835"/>
          </a:xfrm>
          <a:prstGeom prst="rect">
            <a:avLst/>
          </a:prstGeom>
          <a:noFill/>
        </p:spPr>
        <p:txBody>
          <a:bodyPr wrap="square" rtlCol="0">
            <a:spAutoFit/>
          </a:bodyPr>
          <a:lstStyle/>
          <a:p>
            <a:r>
              <a:rPr lang="en-US" sz="788" dirty="0">
                <a:solidFill>
                  <a:schemeClr val="tx1"/>
                </a:solidFill>
              </a:rPr>
              <a:t>*CMS rounds up to 0.9%</a:t>
            </a:r>
          </a:p>
        </p:txBody>
      </p:sp>
      <p:graphicFrame>
        <p:nvGraphicFramePr>
          <p:cNvPr id="15" name="Diagram 14"/>
          <p:cNvGraphicFramePr/>
          <p:nvPr>
            <p:extLst>
              <p:ext uri="{D42A27DB-BD31-4B8C-83A1-F6EECF244321}">
                <p14:modId xmlns:p14="http://schemas.microsoft.com/office/powerpoint/2010/main" val="1378794314"/>
              </p:ext>
            </p:extLst>
          </p:nvPr>
        </p:nvGraphicFramePr>
        <p:xfrm>
          <a:off x="5072900" y="1887784"/>
          <a:ext cx="3386593" cy="96010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16498575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 calcmode="lin" valueType="num">
                                      <p:cBhvr>
                                        <p:cTn id="9" dur="1000" fill="hold"/>
                                        <p:tgtEl>
                                          <p:spTgt spid="15"/>
                                        </p:tgtEl>
                                        <p:attrNameLst>
                                          <p:attrName>style.rotation</p:attrName>
                                        </p:attrNameLst>
                                      </p:cBhvr>
                                      <p:tavLst>
                                        <p:tav tm="0">
                                          <p:val>
                                            <p:fltVal val="90"/>
                                          </p:val>
                                        </p:tav>
                                        <p:tav tm="100000">
                                          <p:val>
                                            <p:fltVal val="0"/>
                                          </p:val>
                                        </p:tav>
                                      </p:tavLst>
                                    </p:anim>
                                    <p:animEffect transition="in" filter="fade">
                                      <p:cBhvr>
                                        <p:cTn id="10"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69913" y="469670"/>
            <a:ext cx="8386762" cy="3315252"/>
          </a:xfrm>
        </p:spPr>
        <p:txBody>
          <a:bodyPr/>
          <a:lstStyle/>
          <a:p>
            <a:pPr algn="ctr"/>
            <a:r>
              <a:rPr lang="en-US" dirty="0" smtClean="0"/>
              <a:t>Documentation &amp; Coding</a:t>
            </a:r>
            <a:endParaRPr lang="en-US" dirty="0"/>
          </a:p>
        </p:txBody>
      </p:sp>
      <p:sp>
        <p:nvSpPr>
          <p:cNvPr id="4" name="Slide Number Placeholder 3"/>
          <p:cNvSpPr>
            <a:spLocks noGrp="1"/>
          </p:cNvSpPr>
          <p:nvPr>
            <p:ph type="sldNum" sz="quarter" idx="4"/>
          </p:nvPr>
        </p:nvSpPr>
        <p:spPr/>
        <p:txBody>
          <a:bodyPr/>
          <a:lstStyle/>
          <a:p>
            <a:fld id="{51AC3CF6-25CD-4E75-9FFD-C5B9E43CD78B}" type="slidenum">
              <a:rPr lang="en-US" smtClean="0"/>
              <a:pPr/>
              <a:t>9</a:t>
            </a:fld>
            <a:endParaRPr lang="en-US" dirty="0"/>
          </a:p>
        </p:txBody>
      </p:sp>
    </p:spTree>
    <p:extLst>
      <p:ext uri="{BB962C8B-B14F-4D97-AF65-F5344CB8AC3E}">
        <p14:creationId xmlns:p14="http://schemas.microsoft.com/office/powerpoint/2010/main" val="1899043558"/>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DVSETTINGS" val="1"/>
  <p:tag name="ADVSHOWMETER" val="0"/>
  <p:tag name="ADVGLOBALTRANSITION" val="-1"/>
  <p:tag name="ADVSCREENWIDTH" val="800"/>
  <p:tag name="ADVSCREENHEIGHT" val="600"/>
  <p:tag name="ADVFASTTRANSITIONS" val="1"/>
  <p:tag name="ADVGAMMA" val="0.000000"/>
  <p:tag name="ADVDIMBULLETS" val="0"/>
  <p:tag name="ADVPANSCAN" val="0"/>
  <p:tag name="ADVBEVELING" val="0"/>
  <p:tag name="ADVSHADOWS" val="1"/>
  <p:tag name="ADVAATEXT" val="1"/>
  <p:tag name="ADVAASHAPES" val="1"/>
  <p:tag name="ARTICULATE_PROJECT_OPEN" val="0"/>
  <p:tag name="MMPROD_NEXTUNIQUEID" val="10010"/>
  <p:tag name="MMPROD_UIDATA" val="&lt;database version=&quot;7.0&quot;&gt;&lt;object type=&quot;1&quot; unique_id=&quot;10001&quot;&gt;&lt;object type=&quot;8&quot; unique_id=&quot;217895&quot;&gt;&lt;/object&gt;&lt;object type=&quot;2&quot; unique_id=&quot;217896&quot;&gt;&lt;object type=&quot;3&quot; unique_id=&quot;217897&quot;&gt;&lt;property id=&quot;20148&quot; value=&quot;5&quot;/&gt;&lt;property id=&quot;20300&quot; value=&quot;Slide 1&quot;/&gt;&lt;property id=&quot;20307&quot; value=&quot;257&quot;/&gt;&lt;/object&gt;&lt;object type=&quot;3&quot; unique_id=&quot;217898&quot;&gt;&lt;property id=&quot;20148&quot; value=&quot;5&quot;/&gt;&lt;property id=&quot;20300&quot; value=&quot;Slide 2 - &amp;quot;Add Chart title&amp;quot;&quot;/&gt;&lt;property id=&quot;20307&quot; value=&quot;566&quot;/&gt;&lt;/object&gt;&lt;object type=&quot;3&quot; unique_id=&quot;217899&quot;&gt;&lt;property id=&quot;20148&quot; value=&quot;5&quot;/&gt;&lt;property id=&quot;20300&quot; value=&quot;Slide 3 - &amp;quot;Chart template&amp;quot;&quot;/&gt;&lt;property id=&quot;20307&quot; value=&quot;567&quot;/&gt;&lt;/object&gt;&lt;object type=&quot;3&quot; unique_id=&quot;217900&quot;&gt;&lt;property id=&quot;20148&quot; value=&quot;5&quot;/&gt;&lt;property id=&quot;20300&quot; value=&quot;Slide 4&quot;/&gt;&lt;property id=&quot;20307&quot; value=&quot;561&quot;/&gt;&lt;/object&gt;&lt;/object&gt;&lt;/object&gt;&lt;/database&gt;"/>
  <p:tag name="SECTOMILLISECCONVERTED" val="1"/>
</p:tagLst>
</file>

<file path=ppt/theme/theme1.xml><?xml version="1.0" encoding="utf-8"?>
<a:theme xmlns:a="http://schemas.openxmlformats.org/drawingml/2006/main" name="AAMC White template">
  <a:themeElements>
    <a:clrScheme name="AAMC White PPT">
      <a:dk1>
        <a:srgbClr val="092F6D"/>
      </a:dk1>
      <a:lt1>
        <a:srgbClr val="FFFFFF"/>
      </a:lt1>
      <a:dk2>
        <a:srgbClr val="092F6D"/>
      </a:dk2>
      <a:lt2>
        <a:srgbClr val="FFFFFF"/>
      </a:lt2>
      <a:accent1>
        <a:srgbClr val="800000"/>
      </a:accent1>
      <a:accent2>
        <a:srgbClr val="809195"/>
      </a:accent2>
      <a:accent3>
        <a:srgbClr val="092F6D"/>
      </a:accent3>
      <a:accent4>
        <a:srgbClr val="256F4A"/>
      </a:accent4>
      <a:accent5>
        <a:srgbClr val="FF8000"/>
      </a:accent5>
      <a:accent6>
        <a:srgbClr val="CBCBFE"/>
      </a:accent6>
      <a:hlink>
        <a:srgbClr val="475185"/>
      </a:hlink>
      <a:folHlink>
        <a:srgbClr val="475185"/>
      </a:folHlink>
    </a:clrScheme>
    <a:fontScheme name="AAMC White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22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222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bg1"/>
            </a:solidFill>
            <a:effectLst/>
            <a:latin typeface="Arial" charset="0"/>
          </a:defRPr>
        </a:defPPr>
      </a:lstStyle>
    </a:lnDef>
  </a:objectDefaults>
  <a:extraClrSchemeLst>
    <a:extraClrScheme>
      <a:clrScheme name="AAMC White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AMC White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AAMC White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AMC White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AMC White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AMC White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AAMC White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AAMC White template 8">
        <a:dk1>
          <a:srgbClr val="339866"/>
        </a:dk1>
        <a:lt1>
          <a:srgbClr val="FAFAFA"/>
        </a:lt1>
        <a:dk2>
          <a:srgbClr val="092F6D"/>
        </a:dk2>
        <a:lt2>
          <a:srgbClr val="FEBD67"/>
        </a:lt2>
        <a:accent1>
          <a:srgbClr val="C2C93F"/>
        </a:accent1>
        <a:accent2>
          <a:srgbClr val="54609E"/>
        </a:accent2>
        <a:accent3>
          <a:srgbClr val="AAADBA"/>
        </a:accent3>
        <a:accent4>
          <a:srgbClr val="D6D6D6"/>
        </a:accent4>
        <a:accent5>
          <a:srgbClr val="DDE1AF"/>
        </a:accent5>
        <a:accent6>
          <a:srgbClr val="4B568F"/>
        </a:accent6>
        <a:hlink>
          <a:srgbClr val="FFFFFF"/>
        </a:hlink>
        <a:folHlink>
          <a:srgbClr val="FFFFFF"/>
        </a:folHlink>
      </a:clrScheme>
      <a:clrMap bg1="dk2" tx1="lt1" bg2="dk1" tx2="lt2" accent1="accent1" accent2="accent2" accent3="accent3" accent4="accent4" accent5="accent5" accent6="accent6" hlink="hlink" folHlink="folHlink"/>
    </a:extraClrScheme>
    <a:extraClrScheme>
      <a:clrScheme name="AAMC White template 9">
        <a:dk1>
          <a:srgbClr val="339866"/>
        </a:dk1>
        <a:lt1>
          <a:srgbClr val="FAFAFA"/>
        </a:lt1>
        <a:dk2>
          <a:srgbClr val="092F6D"/>
        </a:dk2>
        <a:lt2>
          <a:srgbClr val="FEBD67"/>
        </a:lt2>
        <a:accent1>
          <a:srgbClr val="339866"/>
        </a:accent1>
        <a:accent2>
          <a:srgbClr val="C1C83F"/>
        </a:accent2>
        <a:accent3>
          <a:srgbClr val="AAADBA"/>
        </a:accent3>
        <a:accent4>
          <a:srgbClr val="D6D6D6"/>
        </a:accent4>
        <a:accent5>
          <a:srgbClr val="ADCAB8"/>
        </a:accent5>
        <a:accent6>
          <a:srgbClr val="AFB538"/>
        </a:accent6>
        <a:hlink>
          <a:srgbClr val="FFFFFF"/>
        </a:hlink>
        <a:folHlink>
          <a:srgbClr val="54609D"/>
        </a:folHlink>
      </a:clrScheme>
      <a:clrMap bg1="dk2" tx1="lt1" bg2="dk1" tx2="lt2" accent1="accent1" accent2="accent2" accent3="accent3" accent4="accent4" accent5="accent5" accent6="accent6" hlink="hlink" folHlink="folHlink"/>
    </a:extraClrScheme>
    <a:extraClrScheme>
      <a:clrScheme name="AAMC White template 10">
        <a:dk1>
          <a:srgbClr val="8E0000"/>
        </a:dk1>
        <a:lt1>
          <a:srgbClr val="FAFAFA"/>
        </a:lt1>
        <a:dk2>
          <a:srgbClr val="092F6D"/>
        </a:dk2>
        <a:lt2>
          <a:srgbClr val="FEBD67"/>
        </a:lt2>
        <a:accent1>
          <a:srgbClr val="339866"/>
        </a:accent1>
        <a:accent2>
          <a:srgbClr val="C1C83F"/>
        </a:accent2>
        <a:accent3>
          <a:srgbClr val="AAADBA"/>
        </a:accent3>
        <a:accent4>
          <a:srgbClr val="D6D6D6"/>
        </a:accent4>
        <a:accent5>
          <a:srgbClr val="ADCAB8"/>
        </a:accent5>
        <a:accent6>
          <a:srgbClr val="AFB538"/>
        </a:accent6>
        <a:hlink>
          <a:srgbClr val="FFFFFF"/>
        </a:hlink>
        <a:folHlink>
          <a:srgbClr val="54609D"/>
        </a:folHlink>
      </a:clrScheme>
      <a:clrMap bg1="dk2" tx1="lt1" bg2="dk1" tx2="lt2" accent1="accent1" accent2="accent2" accent3="accent3" accent4="accent4" accent5="accent5" accent6="accent6" hlink="hlink" folHlink="folHlink"/>
    </a:extraClrScheme>
    <a:extraClrScheme>
      <a:clrScheme name="AAMC White template 11">
        <a:dk1>
          <a:srgbClr val="092F6D"/>
        </a:dk1>
        <a:lt1>
          <a:srgbClr val="F9F9F9"/>
        </a:lt1>
        <a:dk2>
          <a:srgbClr val="092F6D"/>
        </a:dk2>
        <a:lt2>
          <a:srgbClr val="475185"/>
        </a:lt2>
        <a:accent1>
          <a:srgbClr val="CE6F18"/>
        </a:accent1>
        <a:accent2>
          <a:srgbClr val="C1C83F"/>
        </a:accent2>
        <a:accent3>
          <a:srgbClr val="FBFBFB"/>
        </a:accent3>
        <a:accent4>
          <a:srgbClr val="06275C"/>
        </a:accent4>
        <a:accent5>
          <a:srgbClr val="E3BBAB"/>
        </a:accent5>
        <a:accent6>
          <a:srgbClr val="AFB538"/>
        </a:accent6>
        <a:hlink>
          <a:srgbClr val="092F6D"/>
        </a:hlink>
        <a:folHlink>
          <a:srgbClr val="339766"/>
        </a:folHlink>
      </a:clrScheme>
      <a:clrMap bg1="lt1" tx1="dk1" bg2="lt2" tx2="dk2" accent1="accent1" accent2="accent2" accent3="accent3" accent4="accent4" accent5="accent5" accent6="accent6" hlink="hlink" folHlink="folHlink"/>
    </a:extraClrScheme>
    <a:extraClrScheme>
      <a:clrScheme name="AAMC White template 12">
        <a:dk1>
          <a:srgbClr val="092F6D"/>
        </a:dk1>
        <a:lt1>
          <a:srgbClr val="FFFFFF"/>
        </a:lt1>
        <a:dk2>
          <a:srgbClr val="092F6D"/>
        </a:dk2>
        <a:lt2>
          <a:srgbClr val="475185"/>
        </a:lt2>
        <a:accent1>
          <a:srgbClr val="CE6F18"/>
        </a:accent1>
        <a:accent2>
          <a:srgbClr val="C1C83F"/>
        </a:accent2>
        <a:accent3>
          <a:srgbClr val="FFFFFF"/>
        </a:accent3>
        <a:accent4>
          <a:srgbClr val="06275C"/>
        </a:accent4>
        <a:accent5>
          <a:srgbClr val="E3BBAB"/>
        </a:accent5>
        <a:accent6>
          <a:srgbClr val="AFB538"/>
        </a:accent6>
        <a:hlink>
          <a:srgbClr val="092F6D"/>
        </a:hlink>
        <a:folHlink>
          <a:srgbClr val="339766"/>
        </a:folHlink>
      </a:clrScheme>
      <a:clrMap bg1="lt1" tx1="dk1" bg2="lt2" tx2="dk2" accent1="accent1" accent2="accent2" accent3="accent3" accent4="accent4" accent5="accent5" accent6="accent6" hlink="hlink" folHlink="folHlink"/>
    </a:extraClrScheme>
    <a:extraClrScheme>
      <a:clrScheme name="AAMC White template 13">
        <a:dk1>
          <a:srgbClr val="092F6D"/>
        </a:dk1>
        <a:lt1>
          <a:srgbClr val="FFFFFF"/>
        </a:lt1>
        <a:dk2>
          <a:srgbClr val="092F6D"/>
        </a:dk2>
        <a:lt2>
          <a:srgbClr val="475185"/>
        </a:lt2>
        <a:accent1>
          <a:srgbClr val="800000"/>
        </a:accent1>
        <a:accent2>
          <a:srgbClr val="809195"/>
        </a:accent2>
        <a:accent3>
          <a:srgbClr val="FFFFFF"/>
        </a:accent3>
        <a:accent4>
          <a:srgbClr val="06275C"/>
        </a:accent4>
        <a:accent5>
          <a:srgbClr val="C0AAAA"/>
        </a:accent5>
        <a:accent6>
          <a:srgbClr val="738387"/>
        </a:accent6>
        <a:hlink>
          <a:srgbClr val="092F6D"/>
        </a:hlink>
        <a:folHlink>
          <a:srgbClr val="256F4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AAMC White template">
  <a:themeElements>
    <a:clrScheme name="AAMC White PPT">
      <a:dk1>
        <a:srgbClr val="01267F"/>
      </a:dk1>
      <a:lt1>
        <a:srgbClr val="FFFFFF"/>
      </a:lt1>
      <a:dk2>
        <a:srgbClr val="01267F"/>
      </a:dk2>
      <a:lt2>
        <a:srgbClr val="FFFFFF"/>
      </a:lt2>
      <a:accent1>
        <a:srgbClr val="8E0000"/>
      </a:accent1>
      <a:accent2>
        <a:srgbClr val="809195"/>
      </a:accent2>
      <a:accent3>
        <a:srgbClr val="01267F"/>
      </a:accent3>
      <a:accent4>
        <a:srgbClr val="339866"/>
      </a:accent4>
      <a:accent5>
        <a:srgbClr val="FF8000"/>
      </a:accent5>
      <a:accent6>
        <a:srgbClr val="CBCBFE"/>
      </a:accent6>
      <a:hlink>
        <a:srgbClr val="01267F"/>
      </a:hlink>
      <a:folHlink>
        <a:srgbClr val="01267F"/>
      </a:folHlink>
    </a:clrScheme>
    <a:fontScheme name="AAMC White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22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222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bg1"/>
            </a:solidFill>
            <a:effectLst/>
            <a:latin typeface="Arial" charset="0"/>
          </a:defRPr>
        </a:defPPr>
      </a:lstStyle>
    </a:lnDef>
  </a:objectDefaults>
  <a:extraClrSchemeLst>
    <a:extraClrScheme>
      <a:clrScheme name="AAMC White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AMC White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AAMC White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AMC White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AMC White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AMC White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AAMC White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AAMC White template 8">
        <a:dk1>
          <a:srgbClr val="339866"/>
        </a:dk1>
        <a:lt1>
          <a:srgbClr val="FAFAFA"/>
        </a:lt1>
        <a:dk2>
          <a:srgbClr val="092F6D"/>
        </a:dk2>
        <a:lt2>
          <a:srgbClr val="FEBD67"/>
        </a:lt2>
        <a:accent1>
          <a:srgbClr val="C2C93F"/>
        </a:accent1>
        <a:accent2>
          <a:srgbClr val="54609E"/>
        </a:accent2>
        <a:accent3>
          <a:srgbClr val="AAADBA"/>
        </a:accent3>
        <a:accent4>
          <a:srgbClr val="D6D6D6"/>
        </a:accent4>
        <a:accent5>
          <a:srgbClr val="DDE1AF"/>
        </a:accent5>
        <a:accent6>
          <a:srgbClr val="4B568F"/>
        </a:accent6>
        <a:hlink>
          <a:srgbClr val="FFFFFF"/>
        </a:hlink>
        <a:folHlink>
          <a:srgbClr val="FFFFFF"/>
        </a:folHlink>
      </a:clrScheme>
      <a:clrMap bg1="dk2" tx1="lt1" bg2="dk1" tx2="lt2" accent1="accent1" accent2="accent2" accent3="accent3" accent4="accent4" accent5="accent5" accent6="accent6" hlink="hlink" folHlink="folHlink"/>
    </a:extraClrScheme>
    <a:extraClrScheme>
      <a:clrScheme name="AAMC White template 9">
        <a:dk1>
          <a:srgbClr val="339866"/>
        </a:dk1>
        <a:lt1>
          <a:srgbClr val="FAFAFA"/>
        </a:lt1>
        <a:dk2>
          <a:srgbClr val="092F6D"/>
        </a:dk2>
        <a:lt2>
          <a:srgbClr val="FEBD67"/>
        </a:lt2>
        <a:accent1>
          <a:srgbClr val="339866"/>
        </a:accent1>
        <a:accent2>
          <a:srgbClr val="C1C83F"/>
        </a:accent2>
        <a:accent3>
          <a:srgbClr val="AAADBA"/>
        </a:accent3>
        <a:accent4>
          <a:srgbClr val="D6D6D6"/>
        </a:accent4>
        <a:accent5>
          <a:srgbClr val="ADCAB8"/>
        </a:accent5>
        <a:accent6>
          <a:srgbClr val="AFB538"/>
        </a:accent6>
        <a:hlink>
          <a:srgbClr val="FFFFFF"/>
        </a:hlink>
        <a:folHlink>
          <a:srgbClr val="54609D"/>
        </a:folHlink>
      </a:clrScheme>
      <a:clrMap bg1="dk2" tx1="lt1" bg2="dk1" tx2="lt2" accent1="accent1" accent2="accent2" accent3="accent3" accent4="accent4" accent5="accent5" accent6="accent6" hlink="hlink" folHlink="folHlink"/>
    </a:extraClrScheme>
    <a:extraClrScheme>
      <a:clrScheme name="AAMC White template 10">
        <a:dk1>
          <a:srgbClr val="8E0000"/>
        </a:dk1>
        <a:lt1>
          <a:srgbClr val="FAFAFA"/>
        </a:lt1>
        <a:dk2>
          <a:srgbClr val="092F6D"/>
        </a:dk2>
        <a:lt2>
          <a:srgbClr val="FEBD67"/>
        </a:lt2>
        <a:accent1>
          <a:srgbClr val="339866"/>
        </a:accent1>
        <a:accent2>
          <a:srgbClr val="C1C83F"/>
        </a:accent2>
        <a:accent3>
          <a:srgbClr val="AAADBA"/>
        </a:accent3>
        <a:accent4>
          <a:srgbClr val="D6D6D6"/>
        </a:accent4>
        <a:accent5>
          <a:srgbClr val="ADCAB8"/>
        </a:accent5>
        <a:accent6>
          <a:srgbClr val="AFB538"/>
        </a:accent6>
        <a:hlink>
          <a:srgbClr val="FFFFFF"/>
        </a:hlink>
        <a:folHlink>
          <a:srgbClr val="54609D"/>
        </a:folHlink>
      </a:clrScheme>
      <a:clrMap bg1="dk2" tx1="lt1" bg2="dk1" tx2="lt2" accent1="accent1" accent2="accent2" accent3="accent3" accent4="accent4" accent5="accent5" accent6="accent6" hlink="hlink" folHlink="folHlink"/>
    </a:extraClrScheme>
    <a:extraClrScheme>
      <a:clrScheme name="AAMC White template 11">
        <a:dk1>
          <a:srgbClr val="092F6D"/>
        </a:dk1>
        <a:lt1>
          <a:srgbClr val="F9F9F9"/>
        </a:lt1>
        <a:dk2>
          <a:srgbClr val="092F6D"/>
        </a:dk2>
        <a:lt2>
          <a:srgbClr val="475185"/>
        </a:lt2>
        <a:accent1>
          <a:srgbClr val="CE6F18"/>
        </a:accent1>
        <a:accent2>
          <a:srgbClr val="C1C83F"/>
        </a:accent2>
        <a:accent3>
          <a:srgbClr val="FBFBFB"/>
        </a:accent3>
        <a:accent4>
          <a:srgbClr val="06275C"/>
        </a:accent4>
        <a:accent5>
          <a:srgbClr val="E3BBAB"/>
        </a:accent5>
        <a:accent6>
          <a:srgbClr val="AFB538"/>
        </a:accent6>
        <a:hlink>
          <a:srgbClr val="092F6D"/>
        </a:hlink>
        <a:folHlink>
          <a:srgbClr val="339766"/>
        </a:folHlink>
      </a:clrScheme>
      <a:clrMap bg1="lt1" tx1="dk1" bg2="lt2" tx2="dk2" accent1="accent1" accent2="accent2" accent3="accent3" accent4="accent4" accent5="accent5" accent6="accent6" hlink="hlink" folHlink="folHlink"/>
    </a:extraClrScheme>
    <a:extraClrScheme>
      <a:clrScheme name="AAMC White template 12">
        <a:dk1>
          <a:srgbClr val="092F6D"/>
        </a:dk1>
        <a:lt1>
          <a:srgbClr val="FFFFFF"/>
        </a:lt1>
        <a:dk2>
          <a:srgbClr val="092F6D"/>
        </a:dk2>
        <a:lt2>
          <a:srgbClr val="475185"/>
        </a:lt2>
        <a:accent1>
          <a:srgbClr val="CE6F18"/>
        </a:accent1>
        <a:accent2>
          <a:srgbClr val="C1C83F"/>
        </a:accent2>
        <a:accent3>
          <a:srgbClr val="FFFFFF"/>
        </a:accent3>
        <a:accent4>
          <a:srgbClr val="06275C"/>
        </a:accent4>
        <a:accent5>
          <a:srgbClr val="E3BBAB"/>
        </a:accent5>
        <a:accent6>
          <a:srgbClr val="AFB538"/>
        </a:accent6>
        <a:hlink>
          <a:srgbClr val="092F6D"/>
        </a:hlink>
        <a:folHlink>
          <a:srgbClr val="339766"/>
        </a:folHlink>
      </a:clrScheme>
      <a:clrMap bg1="lt1" tx1="dk1" bg2="lt2" tx2="dk2" accent1="accent1" accent2="accent2" accent3="accent3" accent4="accent4" accent5="accent5" accent6="accent6" hlink="hlink" folHlink="folHlink"/>
    </a:extraClrScheme>
    <a:extraClrScheme>
      <a:clrScheme name="AAMC White template 13">
        <a:dk1>
          <a:srgbClr val="092F6D"/>
        </a:dk1>
        <a:lt1>
          <a:srgbClr val="FFFFFF"/>
        </a:lt1>
        <a:dk2>
          <a:srgbClr val="092F6D"/>
        </a:dk2>
        <a:lt2>
          <a:srgbClr val="475185"/>
        </a:lt2>
        <a:accent1>
          <a:srgbClr val="800000"/>
        </a:accent1>
        <a:accent2>
          <a:srgbClr val="809195"/>
        </a:accent2>
        <a:accent3>
          <a:srgbClr val="FFFFFF"/>
        </a:accent3>
        <a:accent4>
          <a:srgbClr val="06275C"/>
        </a:accent4>
        <a:accent5>
          <a:srgbClr val="C0AAAA"/>
        </a:accent5>
        <a:accent6>
          <a:srgbClr val="738387"/>
        </a:accent6>
        <a:hlink>
          <a:srgbClr val="092F6D"/>
        </a:hlink>
        <a:folHlink>
          <a:srgbClr val="256F4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9" id="{0F29A0CB-1627-46CD-9930-BE73173B330E}" vid="{10DD1110-11B7-4EB1-A67D-4C8D5B37FF88}"/>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AAMC White template</Template>
  <TotalTime>14274</TotalTime>
  <Words>3635</Words>
  <Application>Microsoft Office PowerPoint</Application>
  <PresentationFormat>On-screen Show (4:3)</PresentationFormat>
  <Paragraphs>679</Paragraphs>
  <Slides>57</Slides>
  <Notes>21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57</vt:i4>
      </vt:variant>
    </vt:vector>
  </HeadingPairs>
  <TitlesOfParts>
    <vt:vector size="64" baseType="lpstr">
      <vt:lpstr>Arial</vt:lpstr>
      <vt:lpstr>Arial Black</vt:lpstr>
      <vt:lpstr>Calibri</vt:lpstr>
      <vt:lpstr>Times New Roman</vt:lpstr>
      <vt:lpstr>Wingdings</vt:lpstr>
      <vt:lpstr>AAMC White template</vt:lpstr>
      <vt:lpstr>1_AAMC White template</vt:lpstr>
      <vt:lpstr>Housekeeping</vt:lpstr>
      <vt:lpstr>PowerPoint Presentation</vt:lpstr>
      <vt:lpstr>Important Info on Proposed Rule</vt:lpstr>
      <vt:lpstr>AAMC Resources </vt:lpstr>
      <vt:lpstr>Today’s Agenda</vt:lpstr>
      <vt:lpstr>Payment Key Takeaways </vt:lpstr>
      <vt:lpstr>Payment Updates</vt:lpstr>
      <vt:lpstr>FY2017 Market Basket Update</vt:lpstr>
      <vt:lpstr>Documentation &amp; Coding</vt:lpstr>
      <vt:lpstr>Documentation &amp; Coding</vt:lpstr>
      <vt:lpstr>Outlier Payments</vt:lpstr>
      <vt:lpstr>Outlier Payments</vt:lpstr>
      <vt:lpstr>Graduate Medical Education (GME)</vt:lpstr>
      <vt:lpstr>Urban Hospitals with Rural Training Tracks (RTTs)</vt:lpstr>
      <vt:lpstr>Urban Hospitals with Rural Training Tracks (RTTs)</vt:lpstr>
      <vt:lpstr>Medicare DSH</vt:lpstr>
      <vt:lpstr>Medicare DSH Payments</vt:lpstr>
      <vt:lpstr>DSH Uncompensated Care Payment (UCP)</vt:lpstr>
      <vt:lpstr>Changes to Factor 3</vt:lpstr>
      <vt:lpstr>FY2017 UCP Factor 3 Calculation</vt:lpstr>
      <vt:lpstr>FY2017 UCP Factor 3 Calculation</vt:lpstr>
      <vt:lpstr>FY2017 UCP Factor 3 Calculation</vt:lpstr>
      <vt:lpstr>Proposal: Use S-10 Data to Calculate Factor 3 for FY2018 and Subsequent Years</vt:lpstr>
      <vt:lpstr>Calculation of Uncompensated Care Costs From S-10 </vt:lpstr>
      <vt:lpstr>Proposed 3-Year Transition into S-10</vt:lpstr>
      <vt:lpstr>Issues for Comment</vt:lpstr>
      <vt:lpstr>Two-Midnight Policy</vt:lpstr>
      <vt:lpstr>Rescinding 0.2 Percent Payment Reduction</vt:lpstr>
      <vt:lpstr>NOTICE Act</vt:lpstr>
      <vt:lpstr>NOTICE Act</vt:lpstr>
      <vt:lpstr>NOTICE Act</vt:lpstr>
      <vt:lpstr>NOTICE Act</vt:lpstr>
      <vt:lpstr>Questions?</vt:lpstr>
      <vt:lpstr>Quality Programs in IPPS</vt:lpstr>
      <vt:lpstr>AAMC Quality Resources </vt:lpstr>
      <vt:lpstr>Quality Summary- FY 2017</vt:lpstr>
      <vt:lpstr>FY 2017 IPPS Proposed Rule Key Takeaways</vt:lpstr>
      <vt:lpstr>Hospital Acquired Condition (HAC) Reduction Program</vt:lpstr>
      <vt:lpstr>HAC Reduction Program Updates </vt:lpstr>
      <vt:lpstr>HAC Reduction Program Framework for FY 2017</vt:lpstr>
      <vt:lpstr>HACRP Measures and Domain Weights Through FY 2017</vt:lpstr>
      <vt:lpstr>Breakdown of Hospitals Affected By HAC Reduction Program for FY 2017 </vt:lpstr>
      <vt:lpstr>Proposed Changes to PSI-90 in HACRP</vt:lpstr>
      <vt:lpstr>HACRP Proposed Scoring Methodology FY 2017</vt:lpstr>
      <vt:lpstr>Readmissions Reduction Program (HRRP)</vt:lpstr>
      <vt:lpstr>Hospital Readmissions Reduction Program Updates</vt:lpstr>
      <vt:lpstr>HRRP Measure Timeline</vt:lpstr>
      <vt:lpstr>Value Based Purchasing (VBP) Program</vt:lpstr>
      <vt:lpstr>Updates to VBP Program</vt:lpstr>
      <vt:lpstr>Proposed Changes to Measures in VBP Starting FY 2019</vt:lpstr>
      <vt:lpstr>Proposed VBP Domain Weighting  FYs 2019</vt:lpstr>
      <vt:lpstr>Inpatient Quality Reporting (IQR) Program</vt:lpstr>
      <vt:lpstr>IQR Program Proposals</vt:lpstr>
      <vt:lpstr>Proposed Removal of Measures From IQR Starting FY 2019</vt:lpstr>
      <vt:lpstr>New Measures Proposed for IQR Starting FY 2019</vt:lpstr>
      <vt:lpstr>Electronic Reporting Proposals for FY 2019</vt:lpstr>
      <vt:lpstr>Questions?</vt:lpstr>
    </vt:vector>
  </TitlesOfParts>
  <Company>AAMC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jeilbacher</dc:creator>
  <cp:lastModifiedBy>Ayeisha Cox</cp:lastModifiedBy>
  <cp:revision>584</cp:revision>
  <cp:lastPrinted>2015-05-12T16:53:27Z</cp:lastPrinted>
  <dcterms:created xsi:type="dcterms:W3CDTF">2012-03-12T15:31:42Z</dcterms:created>
  <dcterms:modified xsi:type="dcterms:W3CDTF">2016-05-19T18:24:03Z</dcterms:modified>
</cp:coreProperties>
</file>