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54"/>
  </p:notesMasterIdLst>
  <p:sldIdLst>
    <p:sldId id="306" r:id="rId2"/>
    <p:sldId id="307"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Lst>
  <p:sldSz cx="9144000" cy="5143500" type="screen16x9"/>
  <p:notesSz cx="6858000" cy="9144000"/>
  <p:embeddedFontLst>
    <p:embeddedFont>
      <p:font typeface="Questrial" panose="020B0604020202020204" charset="0"/>
      <p:regular r:id="rId55"/>
    </p:embeddedFont>
    <p:embeddedFont>
      <p:font typeface="Tahoma" panose="020B0604030504040204" pitchFamily="34" charset="0"/>
      <p:regular r:id="rId56"/>
      <p:bold r:id="rId57"/>
    </p:embeddedFont>
    <p:embeddedFont>
      <p:font typeface="Trebuchet MS" panose="020B0603020202020204" pitchFamily="3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
      <p:font typeface="Arial Black" panose="020B0A04020102020204" pitchFamily="34" charset="0"/>
      <p:bold r:id="rId66"/>
    </p:embeddedFont>
    <p:embeddedFont>
      <p:font typeface="Georgia" panose="02040502050405020303" pitchFamily="18" charset="0"/>
      <p:regular r:id="rId67"/>
      <p:bold r:id="rId68"/>
      <p:italic r:id="rId69"/>
      <p:boldItalic r:id="rId70"/>
    </p:embeddedFont>
    <p:embeddedFont>
      <p:font typeface="Cabin" panose="020B060402020202020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7ABF0C-4621-4C00-BFD9-77A28033EAC3}">
  <a:tblStyle styleId="{B17ABF0C-4621-4C00-BFD9-77A28033EAC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EF2E8"/>
          </a:solidFill>
        </a:fill>
      </a:tcStyle>
    </a:wholeTbl>
    <a:band1H>
      <a:tcStyle>
        <a:tcBdr/>
        <a:fill>
          <a:solidFill>
            <a:srgbClr val="FEE3CD"/>
          </a:solidFill>
        </a:fill>
      </a:tcStyle>
    </a:band1H>
    <a:band1V>
      <a:tcStyle>
        <a:tcBdr/>
        <a:fill>
          <a:solidFill>
            <a:srgbClr val="FEE3CD"/>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9ECC7DAD-3856-44A0-8133-C35314510DE9}"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038" y="8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font" Target="fonts/font14.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1340036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editorial00p/Citation/AbstractPreview.aspx?cid=442293&amp;refnum=67" TargetMode="External"/><Relationship Id="rId3" Type="http://schemas.openxmlformats.org/officeDocument/2006/relationships/hyperlink" Target="http://www.uptodate.com/contents/overview-of-gender-development-and-clinical-presentation-of-gender-nonconformity-in-children-and-adolescents/abstract-text/22145719/pubmed" TargetMode="External"/><Relationship Id="rId7" Type="http://schemas.openxmlformats.org/officeDocument/2006/relationships/hyperlink" Target="http://editorial00p/Citation/AbstractPreview.aspx?cid=442292,426934,467665,442720&amp;refnum=24,26,41,48"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ncbi.nlm.nih.gov/pubmed/25403246" TargetMode="External"/><Relationship Id="rId5" Type="http://schemas.openxmlformats.org/officeDocument/2006/relationships/hyperlink" Target="http://www.uptodate.com/contents/overview-of-gender-development-and-clinical-presentation-of-gender-nonconformity-in-children-and-adolescents/abstract-text/23702447/pubmed" TargetMode="External"/><Relationship Id="rId4" Type="http://schemas.openxmlformats.org/officeDocument/2006/relationships/hyperlink" Target="http://www.uptodate.com/contents/overview-of-gender-development-and-clinical-presentation-of-gender-nonconformity-in-children-and-adolescents/abstract-text/18981931/pubmed"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0" fontAlgn="base" hangingPunct="0"/>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a:xfrm>
            <a:off x="3886200" y="8831263"/>
            <a:ext cx="2971800" cy="465137"/>
          </a:xfrm>
          <a:prstGeom prst="rect">
            <a:avLst/>
          </a:prstGeom>
        </p:spPr>
        <p:txBody>
          <a:bodyPr/>
          <a:lstStyle/>
          <a:p>
            <a:fld id="{AE825233-37C7-4EA0-914D-215BCF8766FC}" type="slidenum">
              <a:rPr lang="en-US" smtClean="0"/>
              <a:pPr/>
              <a:t>1</a:t>
            </a:fld>
            <a:endParaRPr lang="en-US"/>
          </a:p>
        </p:txBody>
      </p:sp>
    </p:spTree>
    <p:extLst>
      <p:ext uri="{BB962C8B-B14F-4D97-AF65-F5344CB8AC3E}">
        <p14:creationId xmlns:p14="http://schemas.microsoft.com/office/powerpoint/2010/main" val="3363446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p:nvPr/>
        </p:nvSpPr>
        <p:spPr>
          <a:xfrm>
            <a:off x="3884121" y="0"/>
            <a:ext cx="2972319" cy="457200"/>
          </a:xfrm>
          <a:prstGeom prst="rect">
            <a:avLst/>
          </a:prstGeom>
          <a:noFill/>
          <a:ln>
            <a:noFill/>
          </a:ln>
        </p:spPr>
        <p:txBody>
          <a:bodyPr lIns="89900" tIns="44925" rIns="89900" bIns="44925" anchor="t" anchorCtr="0">
            <a:noAutofit/>
          </a:bodyPr>
          <a:lstStyle/>
          <a:p>
            <a:pPr marL="0" marR="0" lvl="0" indent="0" algn="r"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April 14, 2016</a:t>
            </a:r>
          </a:p>
        </p:txBody>
      </p:sp>
      <p:sp>
        <p:nvSpPr>
          <p:cNvPr id="154" name="Shape 154"/>
          <p:cNvSpPr txBox="1"/>
          <p:nvPr/>
        </p:nvSpPr>
        <p:spPr>
          <a:xfrm>
            <a:off x="0" y="8685235"/>
            <a:ext cx="2972319" cy="457200"/>
          </a:xfrm>
          <a:prstGeom prst="rect">
            <a:avLst/>
          </a:prstGeom>
          <a:noFill/>
          <a:ln>
            <a:noFill/>
          </a:ln>
        </p:spPr>
        <p:txBody>
          <a:bodyPr lIns="89900" tIns="44925" rIns="89900" bIns="449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Copyright (c) 2006 Southern Arizona Gender Alliance - www.sagatucson.org</a:t>
            </a:r>
          </a:p>
        </p:txBody>
      </p:sp>
      <p:sp>
        <p:nvSpPr>
          <p:cNvPr id="155" name="Shape 155"/>
          <p:cNvSpPr txBox="1"/>
          <p:nvPr/>
        </p:nvSpPr>
        <p:spPr>
          <a:xfrm>
            <a:off x="3884121" y="8685235"/>
            <a:ext cx="2972319" cy="457200"/>
          </a:xfrm>
          <a:prstGeom prst="rect">
            <a:avLst/>
          </a:prstGeom>
          <a:noFill/>
          <a:ln>
            <a:noFill/>
          </a:ln>
        </p:spPr>
        <p:txBody>
          <a:bodyPr lIns="89900" tIns="44925" rIns="89900" bIns="44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10</a:t>
            </a:fld>
            <a:endParaRPr lang="en" sz="1200" b="0" i="0" u="none" strike="noStrike" cap="none">
              <a:solidFill>
                <a:schemeClr val="dk1"/>
              </a:solidFill>
              <a:latin typeface="Calibri"/>
              <a:ea typeface="Calibri"/>
              <a:cs typeface="Calibri"/>
              <a:sym typeface="Calibri"/>
            </a:endParaRPr>
          </a:p>
        </p:txBody>
      </p:sp>
      <p:sp>
        <p:nvSpPr>
          <p:cNvPr id="156" name="Shape 156"/>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7" name="Shape 157"/>
          <p:cNvSpPr txBox="1">
            <a:spLocks noGrp="1"/>
          </p:cNvSpPr>
          <p:nvPr>
            <p:ph type="body" idx="1"/>
          </p:nvPr>
        </p:nvSpPr>
        <p:spPr>
          <a:xfrm>
            <a:off x="685800" y="4344966"/>
            <a:ext cx="5486399" cy="4113232"/>
          </a:xfrm>
          <a:prstGeom prst="rect">
            <a:avLst/>
          </a:prstGeom>
          <a:noFill/>
          <a:ln>
            <a:noFill/>
          </a:ln>
        </p:spPr>
        <p:txBody>
          <a:bodyPr lIns="89900" tIns="44925" rIns="89900" bIns="44925" anchor="t" anchorCtr="0">
            <a:noAutofit/>
          </a:bodyPr>
          <a:lstStyle/>
          <a:p>
            <a:pPr marL="0" marR="0" lvl="0" indent="0" algn="l" rtl="0">
              <a:lnSpc>
                <a:spcPct val="80000"/>
              </a:lnSpc>
              <a:spcBef>
                <a:spcPts val="0"/>
              </a:spcBef>
              <a:spcAft>
                <a:spcPts val="0"/>
              </a:spcAft>
              <a:buClr>
                <a:schemeClr val="dk1"/>
              </a:buClr>
              <a:buSzPct val="25000"/>
              <a:buFont typeface="Noto Sans Symbols"/>
              <a:buNone/>
            </a:pPr>
            <a:r>
              <a:rPr lang="en" sz="1100" b="0" i="0" u="none" strike="noStrike" cap="none">
                <a:solidFill>
                  <a:schemeClr val="dk1"/>
                </a:solidFill>
                <a:latin typeface="Calibri"/>
                <a:ea typeface="Calibri"/>
                <a:cs typeface="Calibri"/>
                <a:sym typeface="Calibri"/>
              </a:rPr>
              <a:t>So why is understanding the terminology so important? </a:t>
            </a:r>
          </a:p>
          <a:p>
            <a:pPr marL="0" marR="0" lvl="0" indent="0" algn="l" rtl="0">
              <a:lnSpc>
                <a:spcPct val="80000"/>
              </a:lnSpc>
              <a:spcBef>
                <a:spcPts val="300"/>
              </a:spcBef>
              <a:spcAft>
                <a:spcPts val="0"/>
              </a:spcAft>
              <a:buClr>
                <a:schemeClr val="dk1"/>
              </a:buClr>
              <a:buFont typeface="Noto Sans Symbols"/>
              <a:buNone/>
            </a:pPr>
            <a:endParaRPr sz="1100" b="0" i="0" u="none" strike="noStrike" cap="none">
              <a:solidFill>
                <a:schemeClr val="dk1"/>
              </a:solidFill>
              <a:latin typeface="Calibri"/>
              <a:ea typeface="Calibri"/>
              <a:cs typeface="Calibri"/>
              <a:sym typeface="Calibri"/>
            </a:endParaRPr>
          </a:p>
          <a:p>
            <a:pPr marL="0" marR="0" lvl="0" indent="0" algn="l" rtl="0">
              <a:lnSpc>
                <a:spcPct val="80000"/>
              </a:lnSpc>
              <a:spcBef>
                <a:spcPts val="300"/>
              </a:spcBef>
              <a:spcAft>
                <a:spcPts val="0"/>
              </a:spcAft>
              <a:buClr>
                <a:schemeClr val="dk1"/>
              </a:buClr>
              <a:buSzPct val="25000"/>
              <a:buFont typeface="Noto Sans Symbols"/>
              <a:buNone/>
            </a:pPr>
            <a:r>
              <a:rPr lang="en" sz="1100" b="0" i="0" u="none" strike="noStrike" cap="none">
                <a:solidFill>
                  <a:schemeClr val="dk1"/>
                </a:solidFill>
                <a:latin typeface="Calibri"/>
                <a:ea typeface="Calibri"/>
                <a:cs typeface="Calibri"/>
                <a:sym typeface="Calibri"/>
              </a:rPr>
              <a:t>Making it a psychiatric disorder pathologizes &amp; increases stigma </a:t>
            </a:r>
          </a:p>
          <a:p>
            <a:pPr marL="0" marR="0" lvl="0" indent="0" algn="l" rtl="0">
              <a:lnSpc>
                <a:spcPct val="80000"/>
              </a:lnSpc>
              <a:spcBef>
                <a:spcPts val="300"/>
              </a:spcBef>
              <a:spcAft>
                <a:spcPts val="0"/>
              </a:spcAft>
              <a:buClr>
                <a:schemeClr val="dk1"/>
              </a:buClr>
              <a:buFont typeface="Noto Sans Symbols"/>
              <a:buNone/>
            </a:pPr>
            <a:endParaRPr sz="1100" b="0" i="0" u="none" strike="noStrike" cap="none">
              <a:solidFill>
                <a:schemeClr val="dk1"/>
              </a:solidFill>
              <a:latin typeface="Calibri"/>
              <a:ea typeface="Calibri"/>
              <a:cs typeface="Calibri"/>
              <a:sym typeface="Calibri"/>
            </a:endParaRPr>
          </a:p>
          <a:p>
            <a:pPr marL="0" marR="0" lvl="0" indent="0" algn="l" rtl="0">
              <a:lnSpc>
                <a:spcPct val="80000"/>
              </a:lnSpc>
              <a:spcBef>
                <a:spcPts val="300"/>
              </a:spcBef>
              <a:spcAft>
                <a:spcPts val="0"/>
              </a:spcAft>
              <a:buClr>
                <a:schemeClr val="dk1"/>
              </a:buClr>
              <a:buFont typeface="Noto Sans Symbols"/>
              <a:buNone/>
            </a:pPr>
            <a:endParaRPr sz="1100" b="0" i="0" u="none" strike="noStrike" cap="none">
              <a:solidFill>
                <a:schemeClr val="dk1"/>
              </a:solidFill>
              <a:latin typeface="Calibri"/>
              <a:ea typeface="Calibri"/>
              <a:cs typeface="Calibri"/>
              <a:sym typeface="Calibri"/>
            </a:endParaRPr>
          </a:p>
          <a:p>
            <a:pPr marL="0" marR="0" lvl="0" indent="0" algn="l" rtl="0">
              <a:lnSpc>
                <a:spcPct val="80000"/>
              </a:lnSpc>
              <a:spcBef>
                <a:spcPts val="400"/>
              </a:spcBef>
              <a:spcAft>
                <a:spcPts val="0"/>
              </a:spcAft>
              <a:buClr>
                <a:schemeClr val="dk1"/>
              </a:buClr>
              <a:buSzPct val="25000"/>
              <a:buFont typeface="Noto Sans Symbols"/>
              <a:buNone/>
            </a:pPr>
            <a:r>
              <a:rPr lang="en" sz="1100" b="0" i="0" u="none" strike="noStrike" cap="none">
                <a:solidFill>
                  <a:schemeClr val="dk1"/>
                </a:solidFill>
                <a:latin typeface="Calibri"/>
                <a:ea typeface="Calibri"/>
                <a:cs typeface="Calibri"/>
                <a:sym typeface="Calibri"/>
              </a:rPr>
              <a:t>DSMA IV 302.6 Gender Identity Disorder in Children  302.85 Gender Identity Disorder in Adolescents or Adults</a:t>
            </a:r>
            <a:r>
              <a:rPr lang="en" sz="1500" b="0" i="0" u="none" strike="noStrike" cap="none">
                <a:solidFill>
                  <a:schemeClr val="dk1"/>
                </a:solidFill>
                <a:latin typeface="Calibri"/>
                <a:ea typeface="Calibri"/>
                <a:cs typeface="Calibri"/>
                <a:sym typeface="Calibri"/>
              </a:rPr>
              <a:t> </a:t>
            </a:r>
          </a:p>
          <a:p>
            <a:pPr marL="0" marR="0" lvl="0" indent="0" algn="l" rtl="0">
              <a:lnSpc>
                <a:spcPct val="80000"/>
              </a:lnSpc>
              <a:spcBef>
                <a:spcPts val="30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So, how often will you see a patient like K? Probably not very frequently but it is difficult to provide an accurate estimate for the prevalence of transgender adolescents in the United States.  What we know about teen risk behavior often comes from population based surveys such as the Youth Risk Behavior Survey and the National Survey of Family Growth.  Some states are now starting to include questions on sexual orientation but none have included questions on gender identity or expression.  Existing estimates of adults have been traditionally based on the numbers of individuals who have had sex reassignment surgery or are seeking specialized treatment. </a:t>
            </a:r>
          </a:p>
          <a:p>
            <a:pPr marL="0" marR="0" lvl="0" indent="0" algn="l" rtl="0">
              <a:lnSpc>
                <a:spcPct val="80000"/>
              </a:lnSpc>
              <a:spcBef>
                <a:spcPts val="300"/>
              </a:spcBef>
              <a:spcAft>
                <a:spcPts val="0"/>
              </a:spcAft>
              <a:buClr>
                <a:schemeClr val="dk1"/>
              </a:buClr>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80000"/>
              </a:lnSpc>
              <a:spcBef>
                <a:spcPts val="30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In addition to lack of studies, it is difficult to estimate prevalence because of social stigma, fear of disclosure, and limited access to care. Additionally, the medical community struggles with accurately defining transgenderism or gender identity disorder (GID). [i]</a:t>
            </a:r>
          </a:p>
          <a:p>
            <a:pPr marL="0" marR="0" lvl="0" indent="0" algn="l" rtl="0">
              <a:lnSpc>
                <a:spcPct val="80000"/>
              </a:lnSpc>
              <a:spcBef>
                <a:spcPts val="300"/>
              </a:spcBef>
              <a:spcAft>
                <a:spcPts val="0"/>
              </a:spcAft>
              <a:buClr>
                <a:schemeClr val="dk1"/>
              </a:buClr>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80000"/>
              </a:lnSpc>
              <a:spcBef>
                <a:spcPts val="300"/>
              </a:spcBef>
              <a:spcAft>
                <a:spcPts val="0"/>
              </a:spcAft>
              <a:buClr>
                <a:schemeClr val="dk1"/>
              </a:buClr>
              <a:buSzPct val="25000"/>
              <a:buFont typeface="Calibri"/>
              <a:buNone/>
            </a:pPr>
            <a:r>
              <a:rPr lang="en" sz="1100" b="0" i="0" u="none" strike="noStrike" cap="none">
                <a:solidFill>
                  <a:schemeClr val="dk1"/>
                </a:solidFill>
                <a:latin typeface="Calibri"/>
                <a:ea typeface="Calibri"/>
                <a:cs typeface="Calibri"/>
                <a:sym typeface="Calibri"/>
              </a:rPr>
              <a:t>Most commonly used estimates for GID come from the 1994 DSM-IV from the American Psychiatric Association which reported 1:30,000 males and 1:100,000 females. However, a 2009 review by Zucker and Lawrence concludes that the prevalence may be three to eight times the numbers reported in the DSM-IV based mostly on reports from Western European clinics. [ii] These estimates would clearly be a minimum based on the limitations stated above. </a:t>
            </a:r>
          </a:p>
          <a:p>
            <a:pPr marL="0" marR="0" lvl="0" indent="0" algn="l" rtl="0">
              <a:lnSpc>
                <a:spcPct val="80000"/>
              </a:lnSpc>
              <a:spcBef>
                <a:spcPts val="300"/>
              </a:spcBef>
              <a:spcAft>
                <a:spcPts val="0"/>
              </a:spcAft>
              <a:buClr>
                <a:schemeClr val="dk1"/>
              </a:buClr>
              <a:buFont typeface="Arial"/>
              <a:buNone/>
            </a:pPr>
            <a:endParaRPr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0249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p:nvPr/>
        </p:nvSpPr>
        <p:spPr>
          <a:xfrm>
            <a:off x="3884121" y="8685235"/>
            <a:ext cx="2972319" cy="457200"/>
          </a:xfrm>
          <a:prstGeom prst="rect">
            <a:avLst/>
          </a:prstGeom>
          <a:noFill/>
          <a:ln>
            <a:noFill/>
          </a:ln>
        </p:spPr>
        <p:txBody>
          <a:bodyPr lIns="89900" tIns="44925" rIns="89900" bIns="44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11</a:t>
            </a:fld>
            <a:endParaRPr lang="en" sz="1200" b="0" i="0" u="none" strike="noStrike" cap="none">
              <a:solidFill>
                <a:schemeClr val="dk1"/>
              </a:solidFill>
              <a:latin typeface="Calibri"/>
              <a:ea typeface="Calibri"/>
              <a:cs typeface="Calibri"/>
              <a:sym typeface="Calibri"/>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3" name="Shape 173"/>
          <p:cNvSpPr txBox="1">
            <a:spLocks noGrp="1"/>
          </p:cNvSpPr>
          <p:nvPr>
            <p:ph type="body" idx="1"/>
          </p:nvPr>
        </p:nvSpPr>
        <p:spPr>
          <a:xfrm>
            <a:off x="914920" y="4343400"/>
            <a:ext cx="5028159" cy="4114800"/>
          </a:xfrm>
          <a:prstGeom prst="rect">
            <a:avLst/>
          </a:prstGeom>
          <a:noFill/>
          <a:ln>
            <a:noFill/>
          </a:ln>
        </p:spPr>
        <p:txBody>
          <a:bodyPr lIns="89900" tIns="44925" rIns="89900" bIns="44925" anchor="t" anchorCtr="0">
            <a:noAutofit/>
          </a:bodyPr>
          <a:lstStyle/>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Created by: </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Rob Winn</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Medical Director</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Mazzoni Center</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Philadelphia, PA</a:t>
            </a:r>
          </a:p>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174" name="Shape 174"/>
          <p:cNvSpPr/>
          <p:nvPr/>
        </p:nvSpPr>
        <p:spPr>
          <a:xfrm>
            <a:off x="3048691" y="4800600"/>
            <a:ext cx="3047133" cy="3369501"/>
          </a:xfrm>
          <a:prstGeom prst="rect">
            <a:avLst/>
          </a:prstGeom>
          <a:noFill/>
          <a:ln>
            <a:noFill/>
          </a:ln>
        </p:spPr>
        <p:txBody>
          <a:bodyPr lIns="89900" tIns="44925" rIns="89900" bIns="449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Sexual orientation and gender identity, are not always synonymous with sexual activity or gender expression.</a:t>
            </a:r>
          </a:p>
          <a:p>
            <a:pPr marL="0" marR="0" lvl="0"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Some men who have sex with men </a:t>
            </a:r>
            <a:r>
              <a:rPr lang="en" sz="1800" b="0" i="0" u="none" strike="noStrike" cap="none">
                <a:solidFill>
                  <a:srgbClr val="33CC33"/>
                </a:solidFill>
                <a:latin typeface="Calibri"/>
                <a:ea typeface="Calibri"/>
                <a:cs typeface="Calibri"/>
                <a:sym typeface="Calibri"/>
              </a:rPr>
              <a:t>(MSM)</a:t>
            </a:r>
            <a:r>
              <a:rPr lang="en" sz="1800" b="0" i="0" u="none" strike="noStrike" cap="none">
                <a:solidFill>
                  <a:schemeClr val="dk1"/>
                </a:solidFill>
                <a:latin typeface="Calibri"/>
                <a:ea typeface="Calibri"/>
                <a:cs typeface="Calibri"/>
                <a:sym typeface="Calibri"/>
              </a:rPr>
              <a:t> or women who have sex with women </a:t>
            </a:r>
            <a:r>
              <a:rPr lang="en" sz="1800" b="0" i="0" u="none" strike="noStrike" cap="none">
                <a:solidFill>
                  <a:srgbClr val="33CC33"/>
                </a:solidFill>
                <a:latin typeface="Calibri"/>
                <a:ea typeface="Calibri"/>
                <a:cs typeface="Calibri"/>
                <a:sym typeface="Calibri"/>
              </a:rPr>
              <a:t>(WSW)</a:t>
            </a:r>
            <a:r>
              <a:rPr lang="en" sz="1800" b="0" i="0" u="none" strike="noStrike" cap="none">
                <a:solidFill>
                  <a:schemeClr val="dk1"/>
                </a:solidFill>
                <a:latin typeface="Calibri"/>
                <a:ea typeface="Calibri"/>
                <a:cs typeface="Calibri"/>
                <a:sym typeface="Calibri"/>
              </a:rPr>
              <a:t> do not identify as gay or lesbian</a:t>
            </a:r>
          </a:p>
          <a:p>
            <a:pPr marL="0" marR="0" lvl="0"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Individuals do not need to be sexually active to identify as GLBTQ</a:t>
            </a:r>
          </a:p>
        </p:txBody>
      </p:sp>
    </p:spTree>
    <p:extLst>
      <p:ext uri="{BB962C8B-B14F-4D97-AF65-F5344CB8AC3E}">
        <p14:creationId xmlns:p14="http://schemas.microsoft.com/office/powerpoint/2010/main" val="2972415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p:nvPr/>
        </p:nvSpPr>
        <p:spPr>
          <a:xfrm>
            <a:off x="3884121" y="8685235"/>
            <a:ext cx="2972319" cy="457200"/>
          </a:xfrm>
          <a:prstGeom prst="rect">
            <a:avLst/>
          </a:prstGeom>
          <a:noFill/>
          <a:ln>
            <a:noFill/>
          </a:ln>
        </p:spPr>
        <p:txBody>
          <a:bodyPr lIns="89900" tIns="44925" rIns="89900" bIns="44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12</a:t>
            </a:fld>
            <a:endParaRPr lang="en" sz="1200" b="0" i="0" u="none" strike="noStrike" cap="none">
              <a:solidFill>
                <a:schemeClr val="dk1"/>
              </a:solidFill>
              <a:latin typeface="Calibri"/>
              <a:ea typeface="Calibri"/>
              <a:cs typeface="Calibri"/>
              <a:sym typeface="Calibri"/>
            </a:endParaRPr>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9" name="Shape 199"/>
          <p:cNvSpPr txBox="1">
            <a:spLocks noGrp="1"/>
          </p:cNvSpPr>
          <p:nvPr>
            <p:ph type="body" idx="1"/>
          </p:nvPr>
        </p:nvSpPr>
        <p:spPr>
          <a:xfrm>
            <a:off x="914920" y="4343400"/>
            <a:ext cx="5028159" cy="4114800"/>
          </a:xfrm>
          <a:prstGeom prst="rect">
            <a:avLst/>
          </a:prstGeom>
          <a:noFill/>
          <a:ln>
            <a:noFill/>
          </a:ln>
        </p:spPr>
        <p:txBody>
          <a:bodyPr lIns="89900" tIns="44925" rIns="89900" bIns="44925" anchor="t" anchorCtr="0">
            <a:noAutofit/>
          </a:bodyPr>
          <a:lstStyle/>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Created by: </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Rob Winn</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Medical Director</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Mazzoni Center</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Philadelphia, PA</a:t>
            </a:r>
          </a:p>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00" name="Shape 200"/>
          <p:cNvSpPr/>
          <p:nvPr/>
        </p:nvSpPr>
        <p:spPr>
          <a:xfrm>
            <a:off x="3048691" y="4800600"/>
            <a:ext cx="3047133" cy="3369501"/>
          </a:xfrm>
          <a:prstGeom prst="rect">
            <a:avLst/>
          </a:prstGeom>
          <a:noFill/>
          <a:ln>
            <a:noFill/>
          </a:ln>
        </p:spPr>
        <p:txBody>
          <a:bodyPr lIns="89900" tIns="44925" rIns="89900" bIns="449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Sexual orientation and gender identity, are not always synonymous with sexual activity or gender expression.</a:t>
            </a:r>
          </a:p>
          <a:p>
            <a:pPr marL="0" marR="0" lvl="0"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Some men who have sex with men </a:t>
            </a:r>
            <a:r>
              <a:rPr lang="en" sz="1800" b="0" i="0" u="none" strike="noStrike" cap="none">
                <a:solidFill>
                  <a:srgbClr val="33CC33"/>
                </a:solidFill>
                <a:latin typeface="Calibri"/>
                <a:ea typeface="Calibri"/>
                <a:cs typeface="Calibri"/>
                <a:sym typeface="Calibri"/>
              </a:rPr>
              <a:t>(MSM)</a:t>
            </a:r>
            <a:r>
              <a:rPr lang="en" sz="1800" b="0" i="0" u="none" strike="noStrike" cap="none">
                <a:solidFill>
                  <a:schemeClr val="dk1"/>
                </a:solidFill>
                <a:latin typeface="Calibri"/>
                <a:ea typeface="Calibri"/>
                <a:cs typeface="Calibri"/>
                <a:sym typeface="Calibri"/>
              </a:rPr>
              <a:t> or women who have sex with women </a:t>
            </a:r>
            <a:r>
              <a:rPr lang="en" sz="1800" b="0" i="0" u="none" strike="noStrike" cap="none">
                <a:solidFill>
                  <a:srgbClr val="33CC33"/>
                </a:solidFill>
                <a:latin typeface="Calibri"/>
                <a:ea typeface="Calibri"/>
                <a:cs typeface="Calibri"/>
                <a:sym typeface="Calibri"/>
              </a:rPr>
              <a:t>(WSW)</a:t>
            </a:r>
            <a:r>
              <a:rPr lang="en" sz="1800" b="0" i="0" u="none" strike="noStrike" cap="none">
                <a:solidFill>
                  <a:schemeClr val="dk1"/>
                </a:solidFill>
                <a:latin typeface="Calibri"/>
                <a:ea typeface="Calibri"/>
                <a:cs typeface="Calibri"/>
                <a:sym typeface="Calibri"/>
              </a:rPr>
              <a:t> do not identify as gay or lesbian</a:t>
            </a:r>
          </a:p>
          <a:p>
            <a:pPr marL="0" marR="0" lvl="0"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Individuals do not need to be sexually active to identify as GLBTQ</a:t>
            </a:r>
          </a:p>
        </p:txBody>
      </p:sp>
    </p:spTree>
    <p:extLst>
      <p:ext uri="{BB962C8B-B14F-4D97-AF65-F5344CB8AC3E}">
        <p14:creationId xmlns:p14="http://schemas.microsoft.com/office/powerpoint/2010/main" val="567547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p:nvPr/>
        </p:nvSpPr>
        <p:spPr>
          <a:xfrm>
            <a:off x="3884121" y="8685235"/>
            <a:ext cx="2972319" cy="457200"/>
          </a:xfrm>
          <a:prstGeom prst="rect">
            <a:avLst/>
          </a:prstGeom>
          <a:noFill/>
          <a:ln>
            <a:noFill/>
          </a:ln>
        </p:spPr>
        <p:txBody>
          <a:bodyPr lIns="89900" tIns="44925" rIns="89900" bIns="44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13</a:t>
            </a:fld>
            <a:endParaRPr lang="en" sz="1200" b="0" i="0" u="none" strike="noStrike" cap="none">
              <a:solidFill>
                <a:schemeClr val="dk1"/>
              </a:solidFill>
              <a:latin typeface="Calibri"/>
              <a:ea typeface="Calibri"/>
              <a:cs typeface="Calibri"/>
              <a:sym typeface="Calibri"/>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0" name="Shape 220"/>
          <p:cNvSpPr txBox="1">
            <a:spLocks noGrp="1"/>
          </p:cNvSpPr>
          <p:nvPr>
            <p:ph type="body" idx="1"/>
          </p:nvPr>
        </p:nvSpPr>
        <p:spPr>
          <a:xfrm>
            <a:off x="914920" y="4343400"/>
            <a:ext cx="5028159" cy="4114800"/>
          </a:xfrm>
          <a:prstGeom prst="rect">
            <a:avLst/>
          </a:prstGeom>
          <a:noFill/>
          <a:ln>
            <a:noFill/>
          </a:ln>
        </p:spPr>
        <p:txBody>
          <a:bodyPr lIns="89900" tIns="44925" rIns="89900" bIns="44925" anchor="t" anchorCtr="0">
            <a:noAutofit/>
          </a:bodyPr>
          <a:lstStyle/>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Created by: </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Rob Winn</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Medical Director</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Mazzoni Center</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Philadelphia, PA</a:t>
            </a:r>
          </a:p>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21" name="Shape 221"/>
          <p:cNvSpPr/>
          <p:nvPr/>
        </p:nvSpPr>
        <p:spPr>
          <a:xfrm>
            <a:off x="3048691" y="4800600"/>
            <a:ext cx="3047133" cy="3369501"/>
          </a:xfrm>
          <a:prstGeom prst="rect">
            <a:avLst/>
          </a:prstGeom>
          <a:noFill/>
          <a:ln>
            <a:noFill/>
          </a:ln>
        </p:spPr>
        <p:txBody>
          <a:bodyPr lIns="89900" tIns="44925" rIns="89900" bIns="449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Sexual orientation and gender identity, are not always synonymous with sexual activity or gender expression.</a:t>
            </a:r>
          </a:p>
          <a:p>
            <a:pPr marL="0" marR="0" lvl="0"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Some men who have sex with men </a:t>
            </a:r>
            <a:r>
              <a:rPr lang="en" sz="1800" b="0" i="0" u="none" strike="noStrike" cap="none">
                <a:solidFill>
                  <a:srgbClr val="33CC33"/>
                </a:solidFill>
                <a:latin typeface="Calibri"/>
                <a:ea typeface="Calibri"/>
                <a:cs typeface="Calibri"/>
                <a:sym typeface="Calibri"/>
              </a:rPr>
              <a:t>(MSM)</a:t>
            </a:r>
            <a:r>
              <a:rPr lang="en" sz="1800" b="0" i="0" u="none" strike="noStrike" cap="none">
                <a:solidFill>
                  <a:schemeClr val="dk1"/>
                </a:solidFill>
                <a:latin typeface="Calibri"/>
                <a:ea typeface="Calibri"/>
                <a:cs typeface="Calibri"/>
                <a:sym typeface="Calibri"/>
              </a:rPr>
              <a:t> or women who have sex with women </a:t>
            </a:r>
            <a:r>
              <a:rPr lang="en" sz="1800" b="0" i="0" u="none" strike="noStrike" cap="none">
                <a:solidFill>
                  <a:srgbClr val="33CC33"/>
                </a:solidFill>
                <a:latin typeface="Calibri"/>
                <a:ea typeface="Calibri"/>
                <a:cs typeface="Calibri"/>
                <a:sym typeface="Calibri"/>
              </a:rPr>
              <a:t>(WSW)</a:t>
            </a:r>
            <a:r>
              <a:rPr lang="en" sz="1800" b="0" i="0" u="none" strike="noStrike" cap="none">
                <a:solidFill>
                  <a:schemeClr val="dk1"/>
                </a:solidFill>
                <a:latin typeface="Calibri"/>
                <a:ea typeface="Calibri"/>
                <a:cs typeface="Calibri"/>
                <a:sym typeface="Calibri"/>
              </a:rPr>
              <a:t> do not identify as gay or lesbian</a:t>
            </a:r>
          </a:p>
          <a:p>
            <a:pPr marL="0" marR="0" lvl="0"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Individuals do not need to be sexually active to identify as GLBTQ</a:t>
            </a:r>
          </a:p>
        </p:txBody>
      </p:sp>
    </p:spTree>
    <p:extLst>
      <p:ext uri="{BB962C8B-B14F-4D97-AF65-F5344CB8AC3E}">
        <p14:creationId xmlns:p14="http://schemas.microsoft.com/office/powerpoint/2010/main" val="727353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p:nvPr/>
        </p:nvSpPr>
        <p:spPr>
          <a:xfrm>
            <a:off x="3884121" y="8685235"/>
            <a:ext cx="2972319" cy="457200"/>
          </a:xfrm>
          <a:prstGeom prst="rect">
            <a:avLst/>
          </a:prstGeom>
          <a:noFill/>
          <a:ln>
            <a:noFill/>
          </a:ln>
        </p:spPr>
        <p:txBody>
          <a:bodyPr lIns="89900" tIns="44925" rIns="89900" bIns="44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14</a:t>
            </a:fld>
            <a:endParaRPr lang="en" sz="1200" b="0" i="0" u="none" strike="noStrike" cap="none">
              <a:solidFill>
                <a:schemeClr val="dk1"/>
              </a:solidFill>
              <a:latin typeface="Calibri"/>
              <a:ea typeface="Calibri"/>
              <a:cs typeface="Calibri"/>
              <a:sym typeface="Calibri"/>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2" name="Shape 242"/>
          <p:cNvSpPr txBox="1">
            <a:spLocks noGrp="1"/>
          </p:cNvSpPr>
          <p:nvPr>
            <p:ph type="body" idx="1"/>
          </p:nvPr>
        </p:nvSpPr>
        <p:spPr>
          <a:xfrm>
            <a:off x="914920" y="4343400"/>
            <a:ext cx="5028159" cy="4114800"/>
          </a:xfrm>
          <a:prstGeom prst="rect">
            <a:avLst/>
          </a:prstGeom>
          <a:noFill/>
          <a:ln>
            <a:noFill/>
          </a:ln>
        </p:spPr>
        <p:txBody>
          <a:bodyPr lIns="89900" tIns="44925" rIns="89900" bIns="44925" anchor="t" anchorCtr="0">
            <a:noAutofit/>
          </a:bodyPr>
          <a:lstStyle/>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Created by: </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Rob Winn</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Medical Director</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Mazzoni Center</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Philadelphia, PA</a:t>
            </a:r>
          </a:p>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43" name="Shape 243"/>
          <p:cNvSpPr/>
          <p:nvPr/>
        </p:nvSpPr>
        <p:spPr>
          <a:xfrm>
            <a:off x="3048691" y="4800600"/>
            <a:ext cx="3047133" cy="3369501"/>
          </a:xfrm>
          <a:prstGeom prst="rect">
            <a:avLst/>
          </a:prstGeom>
          <a:noFill/>
          <a:ln>
            <a:noFill/>
          </a:ln>
        </p:spPr>
        <p:txBody>
          <a:bodyPr lIns="89900" tIns="44925" rIns="89900" bIns="449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Sexual orientation and gender identity, are not always synonymous with sexual activity or gender expression.</a:t>
            </a:r>
          </a:p>
          <a:p>
            <a:pPr marL="0" marR="0" lvl="0"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Some men who have sex with men </a:t>
            </a:r>
            <a:r>
              <a:rPr lang="en" sz="1800" b="0" i="0" u="none" strike="noStrike" cap="none">
                <a:solidFill>
                  <a:srgbClr val="33CC33"/>
                </a:solidFill>
                <a:latin typeface="Calibri"/>
                <a:ea typeface="Calibri"/>
                <a:cs typeface="Calibri"/>
                <a:sym typeface="Calibri"/>
              </a:rPr>
              <a:t>(MSM)</a:t>
            </a:r>
            <a:r>
              <a:rPr lang="en" sz="1800" b="0" i="0" u="none" strike="noStrike" cap="none">
                <a:solidFill>
                  <a:schemeClr val="dk1"/>
                </a:solidFill>
                <a:latin typeface="Calibri"/>
                <a:ea typeface="Calibri"/>
                <a:cs typeface="Calibri"/>
                <a:sym typeface="Calibri"/>
              </a:rPr>
              <a:t> or women who have sex with women </a:t>
            </a:r>
            <a:r>
              <a:rPr lang="en" sz="1800" b="0" i="0" u="none" strike="noStrike" cap="none">
                <a:solidFill>
                  <a:srgbClr val="33CC33"/>
                </a:solidFill>
                <a:latin typeface="Calibri"/>
                <a:ea typeface="Calibri"/>
                <a:cs typeface="Calibri"/>
                <a:sym typeface="Calibri"/>
              </a:rPr>
              <a:t>(WSW)</a:t>
            </a:r>
            <a:r>
              <a:rPr lang="en" sz="1800" b="0" i="0" u="none" strike="noStrike" cap="none">
                <a:solidFill>
                  <a:schemeClr val="dk1"/>
                </a:solidFill>
                <a:latin typeface="Calibri"/>
                <a:ea typeface="Calibri"/>
                <a:cs typeface="Calibri"/>
                <a:sym typeface="Calibri"/>
              </a:rPr>
              <a:t> do not identify as gay or lesbian</a:t>
            </a:r>
          </a:p>
          <a:p>
            <a:pPr marL="0" marR="0" lvl="0"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Individuals do not need to be sexually active to identify as GLBTQ</a:t>
            </a:r>
          </a:p>
        </p:txBody>
      </p:sp>
    </p:spTree>
    <p:extLst>
      <p:ext uri="{BB962C8B-B14F-4D97-AF65-F5344CB8AC3E}">
        <p14:creationId xmlns:p14="http://schemas.microsoft.com/office/powerpoint/2010/main" val="514896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a:noFill/>
          <a:ln>
            <a:noFill/>
          </a:ln>
        </p:spPr>
        <p:txBody>
          <a:bodyPr lIns="89900" tIns="89900" rIns="89900" bIns="89900"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65546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a:noFill/>
          <a:ln>
            <a:noFill/>
          </a:ln>
        </p:spPr>
        <p:txBody>
          <a:bodyPr lIns="89900" tIns="44925" rIns="89900" bIns="44925" anchor="t" anchorCtr="0">
            <a:noAutofit/>
          </a:bodyPr>
          <a:lstStyle/>
          <a:p>
            <a:pPr marL="0" marR="0" lvl="0" indent="0" algn="l" rtl="0">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The goals of my work with gender nonconforming youth are several fold, but the main point I’d like to get across is that early identification of gender nonconformity for children and teens can be lifesaving – </a:t>
            </a:r>
          </a:p>
          <a:p>
            <a:pPr marL="0" marR="0" lvl="0" indent="0" algn="l" rtl="0">
              <a:spcBef>
                <a:spcPts val="40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This is a population with so much resiliency, and yet so much to lose, with some of the highest rates of suicide, homelessness, HIV -And as many to most of our transgender patients identify in their youth, screening, identification, and intervention are an opportunity pediatricians, and our patients, can scarcely afford to ignore.</a:t>
            </a:r>
          </a:p>
        </p:txBody>
      </p:sp>
    </p:spTree>
    <p:extLst>
      <p:ext uri="{BB962C8B-B14F-4D97-AF65-F5344CB8AC3E}">
        <p14:creationId xmlns:p14="http://schemas.microsoft.com/office/powerpoint/2010/main" val="3368133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399" cy="4114800"/>
          </a:xfrm>
          <a:prstGeom prst="rect">
            <a:avLst/>
          </a:prstGeom>
          <a:noFill/>
          <a:ln>
            <a:noFill/>
          </a:ln>
        </p:spPr>
        <p:txBody>
          <a:bodyPr lIns="89900" tIns="89900" rIns="89900" bIns="89900"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85676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sldNum" idx="12"/>
          </p:nvPr>
        </p:nvSpPr>
        <p:spPr>
          <a:xfrm>
            <a:off x="3884121" y="8685235"/>
            <a:ext cx="2972319" cy="457200"/>
          </a:xfrm>
          <a:prstGeom prst="rect">
            <a:avLst/>
          </a:prstGeom>
          <a:noFill/>
          <a:ln>
            <a:noFill/>
          </a:ln>
        </p:spPr>
        <p:txBody>
          <a:bodyPr lIns="89900" tIns="44925" rIns="89900" bIns="4492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200" b="0" i="0" u="none" strike="noStrike" cap="none">
                <a:solidFill>
                  <a:schemeClr val="dk1"/>
                </a:solidFill>
                <a:latin typeface="Arial"/>
                <a:ea typeface="Arial"/>
                <a:cs typeface="Arial"/>
                <a:sym typeface="Arial"/>
              </a:rPr>
              <a:t>18</a:t>
            </a:fld>
            <a:endParaRPr lang="en" sz="1200" b="0" i="0" u="none" strike="noStrike" cap="none">
              <a:solidFill>
                <a:schemeClr val="dk1"/>
              </a:solidFill>
              <a:latin typeface="Arial"/>
              <a:ea typeface="Arial"/>
              <a:cs typeface="Arial"/>
              <a:sym typeface="Arial"/>
            </a:endParaRPr>
          </a:p>
        </p:txBody>
      </p:sp>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a:noFill/>
          <a:ln>
            <a:noFill/>
          </a:ln>
        </p:spPr>
        <p:txBody>
          <a:bodyPr lIns="89900" tIns="44925" rIns="89900" bIns="44925" anchor="t" anchorCtr="0">
            <a:noAutofit/>
          </a:bodyPr>
          <a:lstStyle/>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Awareness of being a boy or a girl begins during the first year of a child’s life, when babies typically discover their genitals. Between the ages of 1 and 2, children become conscious of physical differences between genders. By the age of 3, children are easily able to label themselves as they acquire a strong concept of self.  By age 4, a child’s gender identity is stable. </a:t>
            </a:r>
          </a:p>
          <a:p>
            <a:pPr marL="0" marR="0" lvl="0" indent="0" algn="l" rtl="0">
              <a:spcBef>
                <a:spcPts val="40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During this same time of life, children learn gender role behavior - that is, doing things "that boys do" or "that girls do."  Before the age of 3 children can differentiate sex-stereotyped toys. By 3 years of age they have also become more aware of boy and girl activities, interests and occupations; many begin to play with youngsters of their own sex in activities identified with that sex. By the time they enter kindergarten, childrens’ gender identities are well established. </a:t>
            </a:r>
          </a:p>
          <a:p>
            <a:pPr marL="0" marR="0" lvl="0" indent="0" algn="l" rtl="0">
              <a:spcBef>
                <a:spcPts val="40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a:p>
            <a:pPr marL="444500" marR="0" lvl="1" indent="0" algn="l" rtl="0">
              <a:spcBef>
                <a:spcPts val="400"/>
              </a:spcBef>
              <a:spcAft>
                <a:spcPts val="0"/>
              </a:spcAft>
              <a:buClr>
                <a:schemeClr val="dk1"/>
              </a:buClr>
              <a:buSzPct val="100000"/>
              <a:buFont typeface="Arial"/>
              <a:buChar char="•"/>
            </a:pPr>
            <a:r>
              <a:rPr lang="en" sz="1200" b="0" i="0" u="none" strike="noStrike" cap="none">
                <a:solidFill>
                  <a:schemeClr val="dk1"/>
                </a:solidFill>
                <a:latin typeface="Arial"/>
                <a:ea typeface="Arial"/>
                <a:cs typeface="Arial"/>
                <a:sym typeface="Arial"/>
              </a:rPr>
              <a:t>Source: American Academy of Pediatrics. (1995). CARING FOR YOUR SCHOOL-AGE CHILD: AGES 5-12. New York: Bantam Books. </a:t>
            </a:r>
          </a:p>
          <a:p>
            <a:pPr marL="0" marR="0" lvl="0" indent="0" algn="l" rtl="0">
              <a:spcBef>
                <a:spcPts val="40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While most individuals will identify in binary “male or female” “boy or girl” “man or woman” paradigms, it is important to note that some individuals’ identities might be in between these categories.</a:t>
            </a:r>
          </a:p>
          <a:p>
            <a:pPr marL="0" marR="0" lvl="0" indent="0" algn="l" rtl="0">
              <a:spcBef>
                <a:spcPts val="400"/>
              </a:spcBef>
              <a:spcAft>
                <a:spcPts val="0"/>
              </a:spcAft>
              <a:buClr>
                <a:schemeClr val="dk1"/>
              </a:buClr>
              <a:buFont typeface="Calibri"/>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6352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89900" tIns="44925" rIns="89900" bIns="44925" anchor="t" anchorCtr="0">
            <a:noAutofit/>
          </a:bodyPr>
          <a:lstStyle/>
          <a:p>
            <a:pPr marL="0" marR="0" lvl="0" indent="0" algn="l" rtl="0">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Pediatric medical, mental health, social service and school providers have many opportunities to explore with kids and parents what their children are interested in, behaviors that may be concerning, or general activities involved</a:t>
            </a:r>
          </a:p>
        </p:txBody>
      </p:sp>
    </p:spTree>
    <p:extLst>
      <p:ext uri="{BB962C8B-B14F-4D97-AF65-F5344CB8AC3E}">
        <p14:creationId xmlns:p14="http://schemas.microsoft.com/office/powerpoint/2010/main" val="388248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831263"/>
            <a:ext cx="2971800" cy="465137"/>
          </a:xfrm>
          <a:prstGeom prst="rect">
            <a:avLst/>
          </a:prstGeom>
        </p:spPr>
        <p:txBody>
          <a:bodyPr/>
          <a:lstStyle/>
          <a:p>
            <a:fld id="{AE825233-37C7-4EA0-914D-215BCF8766FC}" type="slidenum">
              <a:rPr lang="en-US" smtClean="0"/>
              <a:pPr/>
              <a:t>2</a:t>
            </a:fld>
            <a:endParaRPr lang="en-US"/>
          </a:p>
        </p:txBody>
      </p:sp>
    </p:spTree>
    <p:extLst>
      <p:ext uri="{BB962C8B-B14F-4D97-AF65-F5344CB8AC3E}">
        <p14:creationId xmlns:p14="http://schemas.microsoft.com/office/powerpoint/2010/main" val="2164265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a:noFill/>
          <a:ln>
            <a:noFill/>
          </a:ln>
        </p:spPr>
        <p:txBody>
          <a:bodyPr lIns="89900" tIns="89900" rIns="89900" bIns="89900"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25968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lIns="89900" tIns="44925" rIns="89900" bIns="44925" anchor="t" anchorCtr="0">
            <a:noAutofit/>
          </a:bodyPr>
          <a:lstStyle/>
          <a:p>
            <a:pPr marL="0" marR="0" lvl="0" indent="0" algn="l" rtl="0">
              <a:lnSpc>
                <a:spcPct val="8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So what happens when a child is gender nonconforming--- well they soon become socialized-</a:t>
            </a:r>
          </a:p>
          <a:p>
            <a:pPr marL="0" marR="0" lvl="0" indent="0" algn="l" rtl="0">
              <a:lnSpc>
                <a:spcPct val="80000"/>
              </a:lnSpc>
              <a:spcBef>
                <a:spcPts val="400"/>
              </a:spcBef>
              <a:spcAft>
                <a:spcPts val="0"/>
              </a:spcAft>
              <a:buClr>
                <a:schemeClr val="dk1"/>
              </a:buClr>
              <a:buFont typeface="Arial"/>
              <a:buNone/>
            </a:pPr>
            <a:endParaRPr sz="1200" b="0" i="1" u="sng" strike="noStrike" cap="none">
              <a:solidFill>
                <a:schemeClr val="dk1"/>
              </a:solidFill>
              <a:latin typeface="Calibri"/>
              <a:ea typeface="Calibri"/>
              <a:cs typeface="Calibri"/>
              <a:sym typeface="Calibri"/>
            </a:endParaRPr>
          </a:p>
          <a:p>
            <a:pPr marL="0" marR="0" lvl="0" indent="0" algn="l" rtl="0">
              <a:lnSpc>
                <a:spcPct val="80000"/>
              </a:lnSpc>
              <a:spcBef>
                <a:spcPts val="400"/>
              </a:spcBef>
              <a:spcAft>
                <a:spcPts val="0"/>
              </a:spcAft>
              <a:buClr>
                <a:schemeClr val="dk1"/>
              </a:buClr>
              <a:buFont typeface="Arial"/>
              <a:buNone/>
            </a:pPr>
            <a:endParaRPr sz="1200" b="0" i="1" u="sng" strike="noStrike" cap="none">
              <a:solidFill>
                <a:schemeClr val="dk1"/>
              </a:solidFill>
              <a:latin typeface="Calibri"/>
              <a:ea typeface="Calibri"/>
              <a:cs typeface="Calibri"/>
              <a:sym typeface="Calibri"/>
            </a:endParaRPr>
          </a:p>
          <a:p>
            <a:pPr marL="0" marR="0" lvl="0" indent="0" algn="l" rtl="0">
              <a:lnSpc>
                <a:spcPct val="80000"/>
              </a:lnSpc>
              <a:spcBef>
                <a:spcPts val="400"/>
              </a:spcBef>
              <a:spcAft>
                <a:spcPts val="0"/>
              </a:spcAft>
              <a:buClr>
                <a:schemeClr val="dk1"/>
              </a:buClr>
              <a:buSzPct val="25000"/>
              <a:buFont typeface="Calibri"/>
              <a:buNone/>
            </a:pPr>
            <a:r>
              <a:rPr lang="en" sz="1200" b="0" i="1" u="sng" strike="noStrike" cap="none">
                <a:solidFill>
                  <a:schemeClr val="dk1"/>
                </a:solidFill>
                <a:latin typeface="Calibri"/>
                <a:ea typeface="Calibri"/>
                <a:cs typeface="Calibri"/>
                <a:sym typeface="Calibri"/>
              </a:rPr>
              <a:t>What drives gender-typical or gender-variant traits cannot be changed through the influence of parents, teachers, coaches or therapists</a:t>
            </a:r>
          </a:p>
          <a:p>
            <a:pPr marL="0" marR="0" lvl="0" indent="0" algn="l" rtl="0">
              <a:lnSpc>
                <a:spcPct val="80000"/>
              </a:lnSpc>
              <a:spcBef>
                <a:spcPts val="40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Although a child may alter his or her behavior in response to parental pressure or social pressure, such changes may be skin deep and may not reflect how the child truly feels</a:t>
            </a:r>
          </a:p>
          <a:p>
            <a:pPr marL="0" marR="0" lvl="0" indent="0" algn="l" rtl="0">
              <a:spcBef>
                <a:spcPts val="400"/>
              </a:spcBef>
              <a:spcAft>
                <a:spcPts val="0"/>
              </a:spcAft>
              <a:buClr>
                <a:schemeClr val="dk1"/>
              </a:buClr>
              <a:buFont typeface="Arial"/>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1944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89900" tIns="44925" rIns="89900" bIns="44925" anchor="t" anchorCtr="0">
            <a:noAutofit/>
          </a:bodyPr>
          <a:lstStyle/>
          <a:p>
            <a:pPr marL="0" marR="0" lvl="0" indent="0" algn="l" rtl="0">
              <a:lnSpc>
                <a:spcPct val="80000"/>
              </a:lnSpc>
              <a:spcBef>
                <a:spcPts val="0"/>
              </a:spcBef>
              <a:spcAft>
                <a:spcPts val="0"/>
              </a:spcAft>
              <a:buClr>
                <a:schemeClr val="dk1"/>
              </a:buClr>
              <a:buSzPct val="25000"/>
              <a:buFont typeface="Calibri"/>
              <a:buNone/>
            </a:pPr>
            <a:r>
              <a:rPr lang="en" sz="1200" b="0" i="1" u="sng" strike="noStrike" cap="none">
                <a:solidFill>
                  <a:schemeClr val="dk1"/>
                </a:solidFill>
                <a:latin typeface="Calibri"/>
                <a:ea typeface="Calibri"/>
                <a:cs typeface="Calibri"/>
                <a:sym typeface="Calibri"/>
              </a:rPr>
              <a:t>What drives gender-typical or gender-variant traits cannot be changed through the influence of parents, teachers, coaches or therapists</a:t>
            </a:r>
          </a:p>
          <a:p>
            <a:pPr marL="0" marR="0" lvl="0" indent="0" algn="l" rtl="0">
              <a:lnSpc>
                <a:spcPct val="80000"/>
              </a:lnSpc>
              <a:spcBef>
                <a:spcPts val="40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Although a child may alter his or her behavior in response to parental pressure or social pressure, such changes may be skin deep and may not reflect how the child truly feels</a:t>
            </a:r>
          </a:p>
          <a:p>
            <a:pPr marL="0" marR="0" lvl="0" indent="0" algn="l" rtl="0">
              <a:spcBef>
                <a:spcPts val="400"/>
              </a:spcBef>
              <a:spcAft>
                <a:spcPts val="0"/>
              </a:spcAft>
              <a:buClr>
                <a:schemeClr val="dk1"/>
              </a:buClr>
              <a:buFont typeface="Arial"/>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6211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a:noFill/>
          <a:ln>
            <a:noFill/>
          </a:ln>
        </p:spPr>
        <p:txBody>
          <a:bodyPr lIns="89900" tIns="89900" rIns="89900" bIns="89900"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3216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203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1233789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528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5" name="Shape 385"/>
          <p:cNvSpPr txBox="1">
            <a:spLocks noGrp="1"/>
          </p:cNvSpPr>
          <p:nvPr>
            <p:ph type="body" idx="1"/>
          </p:nvPr>
        </p:nvSpPr>
        <p:spPr>
          <a:xfrm>
            <a:off x="685800" y="4343400"/>
            <a:ext cx="5486399" cy="4114800"/>
          </a:xfrm>
          <a:prstGeom prst="rect">
            <a:avLst/>
          </a:prstGeom>
          <a:noFill/>
          <a:ln>
            <a:noFill/>
          </a:ln>
        </p:spPr>
        <p:txBody>
          <a:bodyPr lIns="89900" tIns="44925" rIns="89900" bIns="44925" anchor="t" anchorCtr="0">
            <a:noAutofit/>
          </a:bodyPr>
          <a:lstStyle/>
          <a:p>
            <a:pPr marL="0" marR="0" lvl="0" indent="0" algn="l" rtl="0">
              <a:lnSpc>
                <a:spcPct val="80000"/>
              </a:lnSpc>
              <a:spcBef>
                <a:spcPts val="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Gay- Steensma TD, van der Ende J, Verhulst FC, Cohen-Kettenis PT. Gender variance in childhood and sexual orientation in adulthood: a prospective study. J Sex Med 2013; 10:2723.</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Wallien MS, Cohen-Kettenis PT. Psychosexual outcome of gender-dysphoric children. J Am Acad Child Adolesc Psychiatry 2008; 47:1413.</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de Vries AL, Steensma TD, Doreleijers TA, Cohen-Kettenis PT. Puberty suppression in adolescents with gender identity disorder: a prospective follow-up study. J Sex Med 2011; 8:2276.</a:t>
            </a:r>
          </a:p>
          <a:p>
            <a:pPr marL="0" marR="0" lvl="0" indent="0" algn="l" rtl="0">
              <a:lnSpc>
                <a:spcPct val="80000"/>
              </a:lnSpc>
              <a:spcBef>
                <a:spcPts val="100"/>
              </a:spcBef>
              <a:spcAft>
                <a:spcPts val="0"/>
              </a:spcAft>
              <a:buClr>
                <a:schemeClr val="dk1"/>
              </a:buClr>
              <a:buFont typeface="Arial"/>
              <a:buNone/>
            </a:pPr>
            <a:endParaRPr sz="400" b="0" i="0" u="none" strike="noStrike" cap="none">
              <a:solidFill>
                <a:schemeClr val="dk1"/>
              </a:solidFill>
              <a:latin typeface="Calibri"/>
              <a:ea typeface="Calibri"/>
              <a:cs typeface="Calibri"/>
              <a:sym typeface="Calibri"/>
            </a:endParaRPr>
          </a:p>
          <a:p>
            <a:pPr marL="0" marR="0" lvl="0" indent="0" algn="l" rtl="0">
              <a:lnSpc>
                <a:spcPct val="80000"/>
              </a:lnSpc>
              <a:spcBef>
                <a:spcPts val="100"/>
              </a:spcBef>
              <a:spcAft>
                <a:spcPts val="0"/>
              </a:spcAft>
              <a:buClr>
                <a:schemeClr val="dk1"/>
              </a:buClr>
              <a:buFont typeface="Arial"/>
              <a:buNone/>
            </a:pPr>
            <a:endParaRPr sz="400" b="0" i="0" u="none" strike="noStrike" cap="none">
              <a:solidFill>
                <a:schemeClr val="dk1"/>
              </a:solidFill>
              <a:latin typeface="Calibri"/>
              <a:ea typeface="Calibri"/>
              <a:cs typeface="Calibri"/>
              <a:sym typeface="Calibri"/>
            </a:endParaRP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Malpas J. Between pink and blue: a multi-dimensional family approach to gender nonconforming children and their families. Fam Process 2011; 50:453.</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Teurk CM, Menvielle E, de Jesus J. If you are concerned about your child’s gender behaviors. Outreach Program for Children with Gender-Variant Behaviors and their Families, Children's National Medical Center, Washington, DC. Available at: www.childrensnational.org/files/PDF/DepartmentsandPrograms/Neuroscience/Psychiatry/GenderVariantOutreachProgram/GVParentBrochure.pdf (Accessed on November 27, 2012).</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Bussey K, Bandura A. Social cognitive theory of gender development and differentiation. Psychol Rev 1999; 106:676.</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Pearson K. Personal communication. Executive Director of Transyouth Family Allies ed2011.</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Wallien MS, Cohen-Kettenis PT. Psychosexual outcome of gender-dysphoric children. J Am Acad Child Adolesc Psychiatry 2008; 47:1413.</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Steensma TD, McGuire JK, Kreukels BP, et al. Factors associated with desistence and persistence of childhood gender dysphoria: a quantitative follow-up study. J Am Acad Child Adolesc Psychiatry 2013; 52:582.</a:t>
            </a:r>
          </a:p>
          <a:p>
            <a:pPr marL="0" marR="0" lvl="0" indent="0" algn="l" rtl="0">
              <a:lnSpc>
                <a:spcPct val="80000"/>
              </a:lnSpc>
              <a:spcBef>
                <a:spcPts val="100"/>
              </a:spcBef>
              <a:spcAft>
                <a:spcPts val="0"/>
              </a:spcAft>
              <a:buClr>
                <a:schemeClr val="dk1"/>
              </a:buClr>
              <a:buFont typeface="Arial"/>
              <a:buNone/>
            </a:pPr>
            <a:endParaRPr sz="400" b="0" i="0" u="none" strike="noStrike" cap="none">
              <a:solidFill>
                <a:schemeClr val="dk1"/>
              </a:solidFill>
              <a:latin typeface="Calibri"/>
              <a:ea typeface="Calibri"/>
              <a:cs typeface="Calibri"/>
              <a:sym typeface="Calibri"/>
            </a:endParaRPr>
          </a:p>
          <a:p>
            <a:pPr marL="0" marR="0" lvl="0" indent="0" algn="l" rtl="0">
              <a:lnSpc>
                <a:spcPct val="80000"/>
              </a:lnSpc>
              <a:spcBef>
                <a:spcPts val="100"/>
              </a:spcBef>
              <a:spcAft>
                <a:spcPts val="0"/>
              </a:spcAft>
              <a:buClr>
                <a:schemeClr val="dk1"/>
              </a:buClr>
              <a:buFont typeface="Arial"/>
              <a:buNone/>
            </a:pPr>
            <a:endParaRPr sz="400" b="0" i="0" u="none" strike="noStrike" cap="none">
              <a:solidFill>
                <a:schemeClr val="dk1"/>
              </a:solidFill>
              <a:latin typeface="Calibri"/>
              <a:ea typeface="Calibri"/>
              <a:cs typeface="Calibri"/>
              <a:sym typeface="Calibri"/>
            </a:endParaRP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Between pink and blue: a multi-dimensional family approach to gender nonconforming children and their families.</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Malpas J</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Fam Process. 2011 Dec;50(4):453-70.</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Families of gender nonconforming children need to negotiate the interactions between two gender systems: a rigid gender binary imported from familial, social, and cultural experiences and a fluid gender spectrum articulated by their child. This article reviews parental reactions to nonconforming gender developments and poses that the parental mandates of protection and acceptance are problematized by the difference of gender norms between the child and the family, as well as the child and the environment. Through multiple therapeutic modalities-parental coaching and education, parent support group, and child and family therapy-the author illustrates interventions supporting both parents and prepubescent children in their negotiation of safety, connection, and fluidity. Case vignettes illustrate the method in action.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Ackerman Institute for the Family, New York, NY, USA. jean@jeanmalpas.com</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PMID</a:t>
            </a:r>
            <a:r>
              <a:rPr lang="en" sz="400" b="0" i="0" u="sng" strike="noStrike" cap="none">
                <a:solidFill>
                  <a:schemeClr val="hlink"/>
                </a:solidFill>
                <a:latin typeface="Calibri"/>
                <a:ea typeface="Calibri"/>
                <a:cs typeface="Calibri"/>
                <a:sym typeface="Calibri"/>
                <a:hlinkClick r:id="rId3"/>
              </a:rPr>
              <a:t>22145719</a:t>
            </a:r>
            <a:r>
              <a:rPr lang="en" sz="400" b="0" i="0" u="none" strike="noStrike" cap="none">
                <a:solidFill>
                  <a:schemeClr val="dk1"/>
                </a:solidFill>
                <a:latin typeface="Calibri"/>
                <a:ea typeface="Calibri"/>
                <a:cs typeface="Calibri"/>
                <a:sym typeface="Calibri"/>
              </a:rPr>
              <a:t>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Pearson K. Personal communication. Executive Director of Transyouth Family Allies ed2011.</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Psychosexual outcome of gender-dysphoric children.</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Wallien MS, Cohen-Kettenis PT</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J Am Acad Child Adolesc Psychiatry. 2008;47(12):1413.</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OBJECTIVE: To establish the psychosexual outcome of gender-dysphoric children at 16 years or older and to examine childhood characteristics related to psychosexual outcome.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METHOD: We studied 77 children who had been referred in childhood to our clinic because of gender dysphoria (59 boys, 18 girls; mean age 8.4 years, age range 5-12 years). In childhood, we measured the children's cross-gender identification and discomfort with their own sex and gender roles. At follow-up 10.4 +/- 3.4 years later, 54 children (mean age 18.9 years, age range 16-28 years) agreed to participate. In this group, we assessed gender dysphoria and sexual orientation.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RESULTS: At follow-up, 30% of the 77 participants (19 boys and 4 girls) did not respond to our recruiting letter or were not traceable; 27% (12 boys and 9 girls) were still gender dysphoric (persistence group), and 43% (desistance group: 28 boys and 5 girls) were no longer gender dysphoric. Both boys and girls in the persistence group were more extremely cross-gendered in behavior and feelings and were more likely to fulfill gender identity disorder (GID) criteria in childhood than the children in the other two groups. At follow-up, nearly all male and female participants in the persistence group reported having a homosexual or bisexual sexual orientation. In the desistance group, all of the girls and half of the boys reported having a heterosexual orientation. The other half of the boys in the desistance group had a homosexual or bisexual sexual orientation.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CONCLUSIONS: Most children with gender dysphoria will not remain gender dysphoric after puberty. Children with persistent GID are characterized by more extreme gender dysphoria in childhood than children with desisting gender dysphoria. With regard to sexual orientation, the most likely outcome of childhood GID is homosexuality or bisexuality.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Department of Medical Psychology, Graduate School of Neurosciences, VU University Medical Center, Amsterdam, The Netherlands. m.wallien@vumc.nl</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PMID</a:t>
            </a:r>
            <a:r>
              <a:rPr lang="en" sz="400" b="0" i="0" u="sng" strike="noStrike" cap="none">
                <a:solidFill>
                  <a:schemeClr val="hlink"/>
                </a:solidFill>
                <a:latin typeface="Calibri"/>
                <a:ea typeface="Calibri"/>
                <a:cs typeface="Calibri"/>
                <a:sym typeface="Calibri"/>
                <a:hlinkClick r:id="rId4"/>
              </a:rPr>
              <a:t>18981931</a:t>
            </a:r>
            <a:r>
              <a:rPr lang="en" sz="400" b="0" i="0" u="none" strike="noStrike" cap="none">
                <a:solidFill>
                  <a:schemeClr val="dk1"/>
                </a:solidFill>
                <a:latin typeface="Calibri"/>
                <a:ea typeface="Calibri"/>
                <a:cs typeface="Calibri"/>
                <a:sym typeface="Calibri"/>
              </a:rPr>
              <a:t> </a:t>
            </a:r>
          </a:p>
          <a:p>
            <a:pPr marL="0" marR="0" lvl="0" indent="0" algn="l" rtl="0">
              <a:lnSpc>
                <a:spcPct val="80000"/>
              </a:lnSpc>
              <a:spcBef>
                <a:spcPts val="100"/>
              </a:spcBef>
              <a:spcAft>
                <a:spcPts val="0"/>
              </a:spcAft>
              <a:buClr>
                <a:schemeClr val="dk1"/>
              </a:buClr>
              <a:buFont typeface="Arial"/>
              <a:buNone/>
            </a:pPr>
            <a:endParaRPr sz="400" b="0" i="0" u="none" strike="noStrike" cap="none">
              <a:solidFill>
                <a:schemeClr val="dk1"/>
              </a:solidFill>
              <a:latin typeface="Calibri"/>
              <a:ea typeface="Calibri"/>
              <a:cs typeface="Calibri"/>
              <a:sym typeface="Calibri"/>
            </a:endParaRP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Factors associated with desistence and persistence of childhood gender dysphoria: a quantitative follow-up study.</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Steensma TD, McGuire JK, Kreukels BP, Beekman AJ, Cohen-Kettenis PT</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J Am Acad Child Adolesc Psychiatry. 2013;52(6):582.</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OBJECTIVE: To examine the factors associated with the persistence of childhood gender dysphoria (GD), and to assess the feelings of GD, body image, and sexual orientation in adolescence.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METHOD: The sample consisted of 127 adolescents (79 boys, 48 girls), who were referred for GD in childhood (&lt;12 years of age) and followed up in adolescence. We examined childhood differences among persisters and desisters in demographics, psychological functioning, quality of peer relations and childhood GD, and adolescent reports of GD, body image, and sexual orientation. We examined contributions of childhood factors on the probability of persistence of GD into adolescence.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RESULTS: We found a link between the intensity of GD in childhood and persistence of GD, as well as a higher probability of persistence among natal girls. Psychological functioning and the quality of peer relations did not predict the persistence of childhood GD. Formerly nonsignificant (age at childhood assessment) and unstudied factors (a cognitive and/or affective cross-gender identification and a social role transition) were associated with the persistence of childhood GD, and varied among natal boys and girls.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CONCLUSION: Intensity of early GD appears to be an important predictor of persistence of GD. Clinical recommendations for the support of children with GD may need to be developed independently for natal boys and for girls, as the presentation of boys and girls with GD is different, and different factors are predictive for the persistence of GD.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Center of Expertise on Gender Dysphoria and the Vrije Universiteit University Medical Center, Amsterdam, The Netherlands. t.steensma@vumc.nl</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PMID </a:t>
            </a:r>
            <a:r>
              <a:rPr lang="en" sz="400" b="0" i="0" u="sng" strike="noStrike" cap="none">
                <a:solidFill>
                  <a:schemeClr val="hlink"/>
                </a:solidFill>
                <a:latin typeface="Calibri"/>
                <a:ea typeface="Calibri"/>
                <a:cs typeface="Calibri"/>
                <a:sym typeface="Calibri"/>
                <a:hlinkClick r:id="rId5"/>
              </a:rPr>
              <a:t>23702447</a:t>
            </a:r>
            <a:r>
              <a:rPr lang="en" sz="400" b="0" i="0" u="none" strike="noStrike" cap="none">
                <a:solidFill>
                  <a:schemeClr val="dk1"/>
                </a:solidFill>
                <a:latin typeface="Calibri"/>
                <a:ea typeface="Calibri"/>
                <a:cs typeface="Calibri"/>
                <a:sym typeface="Calibri"/>
              </a:rPr>
              <a:t> </a:t>
            </a:r>
          </a:p>
          <a:p>
            <a:pPr marL="0" marR="0" lvl="0" indent="0" algn="l" rtl="0">
              <a:lnSpc>
                <a:spcPct val="80000"/>
              </a:lnSpc>
              <a:spcBef>
                <a:spcPts val="100"/>
              </a:spcBef>
              <a:spcAft>
                <a:spcPts val="0"/>
              </a:spcAft>
              <a:buClr>
                <a:schemeClr val="dk1"/>
              </a:buClr>
              <a:buSzPct val="25000"/>
              <a:buFont typeface="Calibri"/>
              <a:buNone/>
            </a:pPr>
            <a:r>
              <a:rPr lang="en" sz="400" b="0" i="0" u="none" strike="noStrike" cap="none">
                <a:solidFill>
                  <a:schemeClr val="dk1"/>
                </a:solidFill>
                <a:latin typeface="Calibri"/>
                <a:ea typeface="Calibri"/>
                <a:cs typeface="Calibri"/>
                <a:sym typeface="Calibri"/>
              </a:rPr>
              <a:t> </a:t>
            </a:r>
          </a:p>
          <a:p>
            <a:pPr lvl="0" rtl="0">
              <a:lnSpc>
                <a:spcPct val="90000"/>
              </a:lnSpc>
              <a:spcBef>
                <a:spcPts val="0"/>
              </a:spcBef>
              <a:buClr>
                <a:schemeClr val="dk1"/>
              </a:buClr>
              <a:buSzPct val="25000"/>
              <a:buFont typeface="Arial"/>
              <a:buNone/>
            </a:pPr>
            <a:r>
              <a:rPr lang="en" sz="1000">
                <a:solidFill>
                  <a:schemeClr val="dk1"/>
                </a:solidFill>
                <a:latin typeface="Calibri"/>
                <a:ea typeface="Calibri"/>
                <a:cs typeface="Calibri"/>
                <a:sym typeface="Calibri"/>
              </a:rPr>
              <a:t>de Vries AL, Cohen-Kettenis PT. Clinical management of gender dysphoria in children and adolescents: the Dutch approach. J Homosex 2012; 59:301.</a:t>
            </a:r>
          </a:p>
          <a:p>
            <a:pPr lvl="0" rtl="0">
              <a:lnSpc>
                <a:spcPct val="90000"/>
              </a:lnSpc>
              <a:spcBef>
                <a:spcPts val="300"/>
              </a:spcBef>
              <a:buClr>
                <a:schemeClr val="dk1"/>
              </a:buClr>
              <a:buSzPct val="25000"/>
              <a:buFont typeface="Arial"/>
              <a:buNone/>
            </a:pPr>
            <a:r>
              <a:rPr lang="en" sz="1000">
                <a:solidFill>
                  <a:schemeClr val="dk1"/>
                </a:solidFill>
                <a:latin typeface="Calibri"/>
                <a:ea typeface="Calibri"/>
                <a:cs typeface="Calibri"/>
                <a:sym typeface="Calibri"/>
              </a:rPr>
              <a:t>Spack NP, Edwards-Leeper L, Feldman HA, et al. Children and adolescents with gender identity disorder referred to a pediatric medical center. Pediatrics 2012; 129:418.</a:t>
            </a:r>
          </a:p>
          <a:p>
            <a:pPr lvl="0" rtl="0">
              <a:lnSpc>
                <a:spcPct val="90000"/>
              </a:lnSpc>
              <a:spcBef>
                <a:spcPts val="300"/>
              </a:spcBef>
              <a:buClr>
                <a:schemeClr val="dk1"/>
              </a:buClr>
              <a:buFont typeface="Arial"/>
              <a:buNone/>
            </a:pPr>
            <a:endParaRPr sz="1000">
              <a:solidFill>
                <a:schemeClr val="dk1"/>
              </a:solidFill>
              <a:latin typeface="Calibri"/>
              <a:ea typeface="Calibri"/>
              <a:cs typeface="Calibri"/>
              <a:sym typeface="Calibri"/>
            </a:endParaRPr>
          </a:p>
          <a:p>
            <a:pPr lvl="0" rtl="0">
              <a:lnSpc>
                <a:spcPct val="90000"/>
              </a:lnSpc>
              <a:spcBef>
                <a:spcPts val="300"/>
              </a:spcBef>
              <a:buClr>
                <a:schemeClr val="dk1"/>
              </a:buClr>
              <a:buSzPct val="25000"/>
              <a:buFont typeface="Arial"/>
              <a:buNone/>
            </a:pPr>
            <a:r>
              <a:rPr lang="en" sz="1000" u="sng">
                <a:solidFill>
                  <a:schemeClr val="accent5"/>
                </a:solidFill>
                <a:latin typeface="Calibri"/>
                <a:ea typeface="Calibri"/>
                <a:cs typeface="Calibri"/>
                <a:sym typeface="Calibri"/>
                <a:hlinkClick r:id="rId6"/>
              </a:rPr>
              <a:t>Paediatrics: </a:t>
            </a:r>
            <a:r>
              <a:rPr lang="en" sz="1000" b="1" u="sng">
                <a:solidFill>
                  <a:schemeClr val="accent5"/>
                </a:solidFill>
                <a:latin typeface="Calibri"/>
                <a:ea typeface="Calibri"/>
                <a:cs typeface="Calibri"/>
                <a:sym typeface="Calibri"/>
                <a:hlinkClick r:id="rId6"/>
              </a:rPr>
              <a:t>Transgender</a:t>
            </a:r>
            <a:r>
              <a:rPr lang="en" sz="1000" u="sng">
                <a:solidFill>
                  <a:schemeClr val="accent5"/>
                </a:solidFill>
                <a:latin typeface="Calibri"/>
                <a:ea typeface="Calibri"/>
                <a:cs typeface="Calibri"/>
                <a:sym typeface="Calibri"/>
                <a:hlinkClick r:id="rId6"/>
              </a:rPr>
              <a:t> medicine-long-term </a:t>
            </a:r>
            <a:r>
              <a:rPr lang="en" sz="1000" b="1" u="sng">
                <a:solidFill>
                  <a:schemeClr val="accent5"/>
                </a:solidFill>
                <a:latin typeface="Calibri"/>
                <a:ea typeface="Calibri"/>
                <a:cs typeface="Calibri"/>
                <a:sym typeface="Calibri"/>
                <a:hlinkClick r:id="rId6"/>
              </a:rPr>
              <a:t>outcomes</a:t>
            </a:r>
            <a:r>
              <a:rPr lang="en" sz="1000" u="sng">
                <a:solidFill>
                  <a:schemeClr val="accent5"/>
                </a:solidFill>
                <a:latin typeface="Calibri"/>
                <a:ea typeface="Calibri"/>
                <a:cs typeface="Calibri"/>
                <a:sym typeface="Calibri"/>
                <a:hlinkClick r:id="rId6"/>
              </a:rPr>
              <a:t> from 'the Dutch model'</a:t>
            </a:r>
          </a:p>
          <a:p>
            <a:pPr lvl="0" rtl="0">
              <a:lnSpc>
                <a:spcPct val="90000"/>
              </a:lnSpc>
              <a:spcBef>
                <a:spcPts val="300"/>
              </a:spcBef>
              <a:buClr>
                <a:schemeClr val="dk1"/>
              </a:buClr>
              <a:buSzPct val="25000"/>
              <a:buFont typeface="Arial"/>
              <a:buNone/>
            </a:pPr>
            <a:r>
              <a:rPr lang="en" sz="1000">
                <a:solidFill>
                  <a:schemeClr val="dk1"/>
                </a:solidFill>
                <a:latin typeface="Calibri"/>
                <a:ea typeface="Calibri"/>
                <a:cs typeface="Calibri"/>
                <a:sym typeface="Calibri"/>
              </a:rPr>
              <a:t>Shumer DE, Spack NP.</a:t>
            </a:r>
          </a:p>
          <a:p>
            <a:pPr lvl="0" rtl="0">
              <a:lnSpc>
                <a:spcPct val="90000"/>
              </a:lnSpc>
              <a:spcBef>
                <a:spcPts val="300"/>
              </a:spcBef>
              <a:buClr>
                <a:schemeClr val="dk1"/>
              </a:buClr>
              <a:buSzPct val="25000"/>
              <a:buFont typeface="Arial"/>
              <a:buNone/>
            </a:pPr>
            <a:r>
              <a:rPr lang="en" sz="1000">
                <a:solidFill>
                  <a:schemeClr val="dk1"/>
                </a:solidFill>
                <a:latin typeface="Calibri"/>
                <a:ea typeface="Calibri"/>
                <a:cs typeface="Calibri"/>
                <a:sym typeface="Calibri"/>
              </a:rPr>
              <a:t>Nat Rev Urol. 2014 Nov 18. doi: 10.1038/nrurol.2014.316</a:t>
            </a:r>
          </a:p>
          <a:p>
            <a:pPr lvl="0" rtl="0">
              <a:lnSpc>
                <a:spcPct val="90000"/>
              </a:lnSpc>
              <a:spcBef>
                <a:spcPts val="300"/>
              </a:spcBef>
              <a:buClr>
                <a:schemeClr val="dk1"/>
              </a:buClr>
              <a:buFont typeface="Arial"/>
              <a:buNone/>
            </a:pPr>
            <a:endParaRPr sz="1000">
              <a:solidFill>
                <a:schemeClr val="dk1"/>
              </a:solidFill>
              <a:latin typeface="Calibri"/>
              <a:ea typeface="Calibri"/>
              <a:cs typeface="Calibri"/>
              <a:sym typeface="Calibri"/>
            </a:endParaRPr>
          </a:p>
          <a:p>
            <a:pPr lvl="0" rtl="0">
              <a:lnSpc>
                <a:spcPct val="90000"/>
              </a:lnSpc>
              <a:spcBef>
                <a:spcPts val="300"/>
              </a:spcBef>
              <a:buClr>
                <a:schemeClr val="dk1"/>
              </a:buClr>
              <a:buSzPct val="25000"/>
              <a:buFont typeface="Arial"/>
              <a:buNone/>
            </a:pPr>
            <a:r>
              <a:rPr lang="en" sz="1000">
                <a:solidFill>
                  <a:schemeClr val="dk1"/>
                </a:solidFill>
                <a:latin typeface="Calibri"/>
                <a:ea typeface="Calibri"/>
                <a:cs typeface="Calibri"/>
                <a:sym typeface="Calibri"/>
              </a:rPr>
              <a:t>Steensma TD, McGuire JK, Kreukels BP, et al. Factors associated with desistence and persistence of childhood gender dysphoria: a quantitative follow-up study. J Am Acad Child Adolesc Psychiatry 2013; 52:582.</a:t>
            </a:r>
          </a:p>
          <a:p>
            <a:pPr lvl="0" rtl="0">
              <a:lnSpc>
                <a:spcPct val="90000"/>
              </a:lnSpc>
              <a:spcBef>
                <a:spcPts val="300"/>
              </a:spcBef>
              <a:buClr>
                <a:schemeClr val="dk1"/>
              </a:buClr>
              <a:buSzPct val="25000"/>
              <a:buFont typeface="Arial"/>
              <a:buNone/>
            </a:pPr>
            <a:r>
              <a:rPr lang="en" sz="1000">
                <a:solidFill>
                  <a:schemeClr val="dk1"/>
                </a:solidFill>
                <a:latin typeface="Calibri"/>
                <a:ea typeface="Calibri"/>
                <a:cs typeface="Calibri"/>
                <a:sym typeface="Calibri"/>
              </a:rPr>
              <a:t>Steensma TD, Biemond R, de Boer F, Cohen-Kettenis PT. Desisting and persisting gender dysphoria after childhood: a qualitative follow-up study. Clin Child Psychol Psychiatry 2011; 16:499.</a:t>
            </a:r>
          </a:p>
          <a:p>
            <a:pPr lvl="0" rtl="0">
              <a:lnSpc>
                <a:spcPct val="90000"/>
              </a:lnSpc>
              <a:spcBef>
                <a:spcPts val="300"/>
              </a:spcBef>
              <a:buClr>
                <a:schemeClr val="dk1"/>
              </a:buClr>
              <a:buSzPct val="25000"/>
              <a:buFont typeface="Arial"/>
              <a:buNone/>
            </a:pPr>
            <a:r>
              <a:rPr lang="en" sz="1000">
                <a:solidFill>
                  <a:schemeClr val="dk1"/>
                </a:solidFill>
                <a:latin typeface="Calibri"/>
                <a:ea typeface="Calibri"/>
                <a:cs typeface="Calibri"/>
                <a:sym typeface="Calibri"/>
              </a:rPr>
              <a:t>de Vries AL, Steensma TD, Doreleijers TA, Cohen-Kettenis PT. Puberty suppression in adolescents with gender identity disorder: a prospective follow-up study. J Sex Med 2011; 8:2276.</a:t>
            </a:r>
          </a:p>
          <a:p>
            <a:pPr lvl="0" rtl="0">
              <a:lnSpc>
                <a:spcPct val="90000"/>
              </a:lnSpc>
              <a:spcBef>
                <a:spcPts val="300"/>
              </a:spcBef>
              <a:buClr>
                <a:schemeClr val="dk1"/>
              </a:buClr>
              <a:buFont typeface="Arial"/>
              <a:buNone/>
            </a:pPr>
            <a:endParaRPr sz="1000">
              <a:solidFill>
                <a:schemeClr val="dk1"/>
              </a:solidFill>
              <a:latin typeface="Calibri"/>
              <a:ea typeface="Calibri"/>
              <a:cs typeface="Calibri"/>
              <a:sym typeface="Calibri"/>
            </a:endParaRPr>
          </a:p>
          <a:p>
            <a:pPr lvl="0" rtl="0">
              <a:lnSpc>
                <a:spcPct val="90000"/>
              </a:lnSpc>
              <a:spcBef>
                <a:spcPts val="300"/>
              </a:spcBef>
              <a:buClr>
                <a:schemeClr val="dk1"/>
              </a:buClr>
              <a:buFont typeface="Arial"/>
              <a:buNone/>
            </a:pPr>
            <a:endParaRPr sz="1000">
              <a:solidFill>
                <a:schemeClr val="dk1"/>
              </a:solidFill>
              <a:latin typeface="Calibri"/>
              <a:ea typeface="Calibri"/>
              <a:cs typeface="Calibri"/>
              <a:sym typeface="Calibri"/>
            </a:endParaRPr>
          </a:p>
          <a:p>
            <a:pPr lvl="0" rtl="0">
              <a:lnSpc>
                <a:spcPct val="90000"/>
              </a:lnSpc>
              <a:spcBef>
                <a:spcPts val="300"/>
              </a:spcBef>
              <a:buClr>
                <a:schemeClr val="dk1"/>
              </a:buClr>
              <a:buSzPct val="25000"/>
              <a:buFont typeface="Arial"/>
              <a:buNone/>
            </a:pPr>
            <a:r>
              <a:rPr lang="en" sz="1000">
                <a:solidFill>
                  <a:schemeClr val="dk1"/>
                </a:solidFill>
                <a:latin typeface="Calibri"/>
                <a:ea typeface="Calibri"/>
                <a:cs typeface="Calibri"/>
                <a:sym typeface="Calibri"/>
              </a:rPr>
              <a:t>Devries 2011</a:t>
            </a:r>
          </a:p>
          <a:p>
            <a:pPr lvl="0" rtl="0">
              <a:lnSpc>
                <a:spcPct val="90000"/>
              </a:lnSpc>
              <a:spcBef>
                <a:spcPts val="300"/>
              </a:spcBef>
              <a:buClr>
                <a:schemeClr val="dk1"/>
              </a:buClr>
              <a:buSzPct val="25000"/>
              <a:buFont typeface="Arial"/>
              <a:buNone/>
            </a:pPr>
            <a:r>
              <a:rPr lang="en" sz="1000">
                <a:solidFill>
                  <a:schemeClr val="dk1"/>
                </a:solidFill>
                <a:latin typeface="Calibri"/>
                <a:ea typeface="Calibri"/>
                <a:cs typeface="Calibri"/>
                <a:sym typeface="Calibri"/>
              </a:rPr>
              <a:t>In contrast to prepubertal gender nonconformity, gender dysphoria that intensifies with the onset of puberty rarely subsides [</a:t>
            </a:r>
            <a:r>
              <a:rPr lang="en" sz="1000" u="sng">
                <a:solidFill>
                  <a:schemeClr val="accent5"/>
                </a:solidFill>
                <a:latin typeface="Calibri"/>
                <a:ea typeface="Calibri"/>
                <a:cs typeface="Calibri"/>
                <a:sym typeface="Calibri"/>
                <a:hlinkClick r:id="rId7"/>
              </a:rPr>
              <a:t>24,26,41,48</a:t>
            </a:r>
            <a:r>
              <a:rPr lang="en" sz="1000">
                <a:solidFill>
                  <a:schemeClr val="dk1"/>
                </a:solidFill>
                <a:latin typeface="Calibri"/>
                <a:ea typeface="Calibri"/>
                <a:cs typeface="Calibri"/>
                <a:sym typeface="Calibri"/>
              </a:rPr>
              <a:t>]. In prospective follow-up of a cohort of 70 gender dysphoric youth who underwent suppression of endogenous puberty with gonadotropin releasing hormone analogs (to prevent the development of unwanted secondary sexual characteristics), all of the patients elected to proceed with cross-gender hormones [</a:t>
            </a:r>
            <a:r>
              <a:rPr lang="en" sz="1000" u="sng">
                <a:solidFill>
                  <a:schemeClr val="accent5"/>
                </a:solidFill>
                <a:latin typeface="Calibri"/>
                <a:ea typeface="Calibri"/>
                <a:cs typeface="Calibri"/>
                <a:sym typeface="Calibri"/>
                <a:hlinkClick r:id="rId8"/>
              </a:rPr>
              <a:t>67</a:t>
            </a:r>
            <a:r>
              <a:rPr lang="en" sz="1000">
                <a:solidFill>
                  <a:schemeClr val="dk1"/>
                </a:solidFill>
                <a:latin typeface="Calibri"/>
                <a:ea typeface="Calibri"/>
                <a:cs typeface="Calibri"/>
                <a:sym typeface="Calibri"/>
              </a:rPr>
              <a:t>]</a:t>
            </a:r>
          </a:p>
          <a:p>
            <a:pPr lvl="0" rtl="0">
              <a:lnSpc>
                <a:spcPct val="90000"/>
              </a:lnSpc>
              <a:spcBef>
                <a:spcPts val="300"/>
              </a:spcBef>
              <a:buClr>
                <a:schemeClr val="dk1"/>
              </a:buClr>
              <a:buFont typeface="Arial"/>
              <a:buNone/>
            </a:pPr>
            <a:endParaRPr sz="1000">
              <a:solidFill>
                <a:schemeClr val="dk1"/>
              </a:solidFill>
              <a:latin typeface="Calibri"/>
              <a:ea typeface="Calibri"/>
              <a:cs typeface="Calibri"/>
              <a:sym typeface="Calibri"/>
            </a:endParaRPr>
          </a:p>
          <a:p>
            <a:pPr marL="0" marR="0" lvl="0" indent="0" algn="l" rtl="0">
              <a:lnSpc>
                <a:spcPct val="80000"/>
              </a:lnSpc>
              <a:spcBef>
                <a:spcPts val="100"/>
              </a:spcBef>
              <a:spcAft>
                <a:spcPts val="0"/>
              </a:spcAft>
              <a:buClr>
                <a:schemeClr val="dk1"/>
              </a:buClr>
              <a:buFont typeface="Calibri"/>
              <a:buNone/>
            </a:pPr>
            <a:endParaRPr sz="400">
              <a:solidFill>
                <a:schemeClr val="dk1"/>
              </a:solidFill>
              <a:latin typeface="Calibri"/>
              <a:ea typeface="Calibri"/>
              <a:cs typeface="Calibri"/>
              <a:sym typeface="Calibri"/>
            </a:endParaRPr>
          </a:p>
          <a:p>
            <a:pPr marL="0" marR="0" lvl="0" indent="0" algn="l" rtl="0">
              <a:lnSpc>
                <a:spcPct val="80000"/>
              </a:lnSpc>
              <a:spcBef>
                <a:spcPts val="100"/>
              </a:spcBef>
              <a:spcAft>
                <a:spcPts val="0"/>
              </a:spcAft>
              <a:buClr>
                <a:schemeClr val="dk1"/>
              </a:buClr>
              <a:buFont typeface="Arial"/>
              <a:buNone/>
            </a:pPr>
            <a:endParaRPr sz="400" b="0" i="0" u="none" strike="noStrike" cap="none">
              <a:solidFill>
                <a:schemeClr val="dk1"/>
              </a:solidFill>
              <a:latin typeface="Calibri"/>
              <a:ea typeface="Calibri"/>
              <a:cs typeface="Calibri"/>
              <a:sym typeface="Calibri"/>
            </a:endParaRPr>
          </a:p>
        </p:txBody>
      </p:sp>
      <p:sp>
        <p:nvSpPr>
          <p:cNvPr id="386" name="Shape 386"/>
          <p:cNvSpPr txBox="1">
            <a:spLocks noGrp="1"/>
          </p:cNvSpPr>
          <p:nvPr>
            <p:ph type="sldNum" idx="12"/>
          </p:nvPr>
        </p:nvSpPr>
        <p:spPr>
          <a:xfrm>
            <a:off x="3884121" y="8685235"/>
            <a:ext cx="2972319" cy="457200"/>
          </a:xfrm>
          <a:prstGeom prst="rect">
            <a:avLst/>
          </a:prstGeom>
          <a:noFill/>
          <a:ln>
            <a:noFill/>
          </a:ln>
        </p:spPr>
        <p:txBody>
          <a:bodyPr lIns="89900" tIns="44925" rIns="89900" bIns="449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27</a:t>
            </a:fld>
            <a:endParaRPr lang="en"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26465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Tom girls:</a:t>
            </a:r>
          </a:p>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31:13-31:38  (“We’re both awesome”)</a:t>
            </a:r>
          </a:p>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45:05-45:41 (“I just think of myself as a regular kid”)</a:t>
            </a:r>
          </a:p>
          <a:p>
            <a:pPr marL="0" marR="0" lvl="0" indent="0" algn="l" rtl="0">
              <a:spcBef>
                <a:spcPts val="0"/>
              </a:spcBef>
              <a:buNone/>
            </a:pPr>
            <a:endParaRPr sz="1100" b="0" i="0" u="none" strike="noStrike" cap="none">
              <a:solidFill>
                <a:schemeClr val="dk1"/>
              </a:solidFill>
              <a:latin typeface="Questrial"/>
              <a:ea typeface="Questrial"/>
              <a:cs typeface="Questrial"/>
              <a:sym typeface="Questrial"/>
            </a:endParaRP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28</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4900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58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914400" y="4344025"/>
            <a:ext cx="5029199" cy="4114487"/>
          </a:xfrm>
          <a:prstGeom prst="rect">
            <a:avLst/>
          </a:prstGeom>
          <a:noFill/>
          <a:ln>
            <a:noFill/>
          </a:ln>
        </p:spPr>
        <p:txBody>
          <a:bodyPr lIns="91325" tIns="45650" rIns="91325" bIns="45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“The Nuts and Bolts of Caring For and Teaching About Transgender &amp; Gender Nonconforming Youth”</a:t>
            </a:r>
          </a:p>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Thursday, May 5, 2016 4:30 pm 1 hour 30 minutes Eastern Daylight Time</a:t>
            </a:r>
          </a:p>
          <a:p>
            <a:pPr marL="0" marR="0" lvl="0" indent="0" algn="l" rtl="0">
              <a:spcBef>
                <a:spcPts val="40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 </a:t>
            </a:r>
          </a:p>
          <a:p>
            <a:pPr marL="0" marR="0" lvl="0" indent="0" algn="l" rtl="0">
              <a:spcBef>
                <a:spcPts val="40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Transgender and gender nonconforming youth present unique challenges to health care professionals.  While they face the same health issues as other adolescents providers must consider some specific topics and utilize sometimes customized approaches to the interview of both patient and family.  As this population requires a specialized approach to patient care so does the education and training of the next generation of their care providers.  As part of the larger efforts of the AAMC Advisory Committee on Sexual Orientation, Gender Identity, and Sex Development members of the Interprofessional Collaboration Workgroup will present this webinar on both “how to care for” and “how to teach about” transgender and gender nonconforming youth.  Participants will learn from context experts and educators in the field and be able to identify resources for use in their own academic health centers.</a:t>
            </a:r>
          </a:p>
          <a:p>
            <a:pPr marL="0" marR="0" lvl="0" indent="0" algn="l" rtl="0">
              <a:spcBef>
                <a:spcPts val="40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 </a:t>
            </a:r>
          </a:p>
        </p:txBody>
      </p:sp>
      <p:sp>
        <p:nvSpPr>
          <p:cNvPr id="87" name="Shape 87"/>
          <p:cNvSpPr txBox="1">
            <a:spLocks noGrp="1"/>
          </p:cNvSpPr>
          <p:nvPr>
            <p:ph type="sldNum" idx="12"/>
          </p:nvPr>
        </p:nvSpPr>
        <p:spPr>
          <a:xfrm>
            <a:off x="3886200" y="8686489"/>
            <a:ext cx="2971799" cy="457511"/>
          </a:xfrm>
          <a:prstGeom prst="rect">
            <a:avLst/>
          </a:prstGeom>
          <a:noFill/>
          <a:ln>
            <a:noFill/>
          </a:ln>
        </p:spPr>
        <p:txBody>
          <a:bodyPr lIns="91325" tIns="45650" rIns="91325" bIns="45650" anchor="b" anchorCtr="0">
            <a:noAutofit/>
          </a:bodyPr>
          <a:lstStyle/>
          <a:p>
            <a:pPr marL="0" marR="0" lvl="0" indent="0" algn="r" rtl="0">
              <a:lnSpc>
                <a:spcPct val="100000"/>
              </a:lnSpc>
              <a:spcBef>
                <a:spcPts val="0"/>
              </a:spcBef>
              <a:spcAft>
                <a:spcPts val="0"/>
              </a:spcAft>
              <a:buClr>
                <a:srgbClr val="000052"/>
              </a:buClr>
              <a:buSzPct val="25000"/>
              <a:buFont typeface="Arial"/>
              <a:buNone/>
            </a:pPr>
            <a:fld id="{00000000-1234-1234-1234-123412341234}" type="slidenum">
              <a:rPr lang="en" sz="1200" b="0" i="0" u="none" strike="noStrike" cap="none">
                <a:solidFill>
                  <a:srgbClr val="000052"/>
                </a:solidFill>
                <a:latin typeface="Arial"/>
                <a:ea typeface="Arial"/>
                <a:cs typeface="Arial"/>
                <a:sym typeface="Arial"/>
              </a:rPr>
              <a:t>3</a:t>
            </a:fld>
            <a:endParaRPr lang="en" sz="1200" b="0" i="0" u="none" strike="noStrike" cap="none">
              <a:solidFill>
                <a:srgbClr val="000052"/>
              </a:solidFill>
              <a:latin typeface="Arial"/>
              <a:ea typeface="Arial"/>
              <a:cs typeface="Arial"/>
              <a:sym typeface="Arial"/>
            </a:endParaRPr>
          </a:p>
        </p:txBody>
      </p:sp>
    </p:spTree>
    <p:extLst>
      <p:ext uri="{BB962C8B-B14F-4D97-AF65-F5344CB8AC3E}">
        <p14:creationId xmlns:p14="http://schemas.microsoft.com/office/powerpoint/2010/main" val="124791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8" name="Shape 4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8668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31</a:t>
            </a:fld>
            <a:endParaRPr lang="en" sz="1200" b="0" i="0" u="none" strike="noStrike" cap="none">
              <a:solidFill>
                <a:schemeClr val="dk1"/>
              </a:solidFill>
              <a:latin typeface="Calibri"/>
              <a:ea typeface="Calibri"/>
              <a:cs typeface="Calibri"/>
              <a:sym typeface="Calibri"/>
            </a:endParaRPr>
          </a:p>
        </p:txBody>
      </p:sp>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6" name="Shape 4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Phenotypic transitioning occurs in phases: reversible, partially reversible, irreversible and surgical. The reversible portion of transition includes the adoption of preferred gender hairstyles, clothing, play, perhaps a new name and suppression of biologic gender puberty. The portions of the reversible phase that do not involve suppression of puberty will sometimes occur before the age of ten. Parents of younger children with GID may work with families, friends, teachers, and administrators to create a safe environment for children to present in their preferred gender. Allowing transition prior to puberty is controversial and should be determined by a close evaluation of the potential risks and benefits in a decision-making process between health care providers, parents, and child.</a:t>
            </a:r>
          </a:p>
          <a:p>
            <a:pPr marL="0" marR="0" lvl="0" indent="0" algn="l" rtl="0">
              <a:spcBef>
                <a:spcPts val="0"/>
              </a:spcBef>
              <a:spcAft>
                <a:spcPts val="0"/>
              </a:spcAft>
              <a:buNone/>
            </a:pPr>
            <a:endParaRPr sz="1100" b="0" i="0" u="none" strike="noStrike" cap="none">
              <a:solidFill>
                <a:schemeClr val="dk1"/>
              </a:solidFill>
              <a:latin typeface="Questrial"/>
              <a:ea typeface="Questrial"/>
              <a:cs typeface="Questrial"/>
              <a:sym typeface="Questrial"/>
            </a:endParaRPr>
          </a:p>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Slide  adapted from: Olson J. Hormonal Therapy for Transgender Youth. Society for Adolescent Health and Medicine presentation, April 7, 2010. Toronto, ON. </a:t>
            </a:r>
          </a:p>
          <a:p>
            <a:pPr marL="0" marR="0" lvl="0" indent="0" algn="l" rtl="0">
              <a:spcBef>
                <a:spcPts val="0"/>
              </a:spcBef>
              <a:buNone/>
            </a:pPr>
            <a:endParaRPr sz="1100" b="0" i="0" u="none" strike="noStrike" cap="none">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1873061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2536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3" name="Shape 4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Confirmation of diagnosis of gender dysphoria </a:t>
            </a:r>
          </a:p>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Assessment patient's expectations </a:t>
            </a:r>
          </a:p>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Assessment of the patient's mental health (i.e. is it stable or improving) </a:t>
            </a:r>
          </a:p>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Assessment of any other psychological comorbidities</a:t>
            </a:r>
          </a:p>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Psychological and social support during treatment</a:t>
            </a:r>
          </a:p>
          <a:p>
            <a:pPr marL="0" marR="0" lvl="0" indent="0" algn="l" rtl="0">
              <a:spcBef>
                <a:spcPts val="0"/>
              </a:spcBef>
              <a:buNone/>
            </a:pPr>
            <a:endParaRPr sz="1100" b="0" i="0" u="none" strike="noStrike" cap="none">
              <a:solidFill>
                <a:schemeClr val="dk1"/>
              </a:solidFill>
              <a:latin typeface="Questrial"/>
              <a:ea typeface="Questrial"/>
              <a:cs typeface="Questrial"/>
              <a:sym typeface="Questrial"/>
            </a:endParaRPr>
          </a:p>
        </p:txBody>
      </p:sp>
      <p:sp>
        <p:nvSpPr>
          <p:cNvPr id="454" name="Shape 454"/>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33</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757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3" name="Shape 4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Confirmation of diagnosis of gender dysphoria </a:t>
            </a:r>
          </a:p>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Assessment patient's expectations </a:t>
            </a:r>
          </a:p>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Assessment of the patient's mental health (i.e. is it stable or improving) </a:t>
            </a:r>
          </a:p>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Assessment of any other psychological comorbidities</a:t>
            </a:r>
          </a:p>
          <a:p>
            <a:pPr marL="0" marR="0" lvl="0" indent="0" algn="l" rtl="0">
              <a:spcBef>
                <a:spcPts val="0"/>
              </a:spcBef>
              <a:spcAft>
                <a:spcPts val="0"/>
              </a:spcAft>
              <a:buSzPct val="25000"/>
              <a:buNone/>
            </a:pPr>
            <a:r>
              <a:rPr lang="en" sz="1100" b="0" i="0" u="none" strike="noStrike" cap="none">
                <a:solidFill>
                  <a:schemeClr val="dk1"/>
                </a:solidFill>
                <a:latin typeface="Questrial"/>
                <a:ea typeface="Questrial"/>
                <a:cs typeface="Questrial"/>
                <a:sym typeface="Questrial"/>
              </a:rPr>
              <a:t>Psychological and social support during treatment</a:t>
            </a:r>
          </a:p>
          <a:p>
            <a:pPr marL="0" marR="0" lvl="0" indent="0" algn="l" rtl="0">
              <a:spcBef>
                <a:spcPts val="0"/>
              </a:spcBef>
              <a:buNone/>
            </a:pPr>
            <a:endParaRPr sz="1100" b="0" i="0" u="none" strike="noStrike" cap="none">
              <a:solidFill>
                <a:schemeClr val="dk1"/>
              </a:solidFill>
              <a:latin typeface="Questrial"/>
              <a:ea typeface="Questrial"/>
              <a:cs typeface="Questrial"/>
              <a:sym typeface="Questrial"/>
            </a:endParaRPr>
          </a:p>
        </p:txBody>
      </p:sp>
      <p:sp>
        <p:nvSpPr>
          <p:cNvPr id="464" name="Shape 464"/>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34</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9577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a:solidFill>
                <a:schemeClr val="dk1"/>
              </a:solidFill>
              <a:latin typeface="Questrial"/>
              <a:ea typeface="Questrial"/>
              <a:cs typeface="Questrial"/>
              <a:sym typeface="Questrial"/>
            </a:endParaRPr>
          </a:p>
        </p:txBody>
      </p:sp>
      <p:sp>
        <p:nvSpPr>
          <p:cNvPr id="472" name="Shape 472"/>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35</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1386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0" name="Shape 4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45833"/>
              <a:buFont typeface="Arial"/>
              <a:buNone/>
            </a:pPr>
            <a:r>
              <a:rPr lang="en" sz="2400" b="1">
                <a:solidFill>
                  <a:schemeClr val="dk1"/>
                </a:solidFill>
                <a:latin typeface="Calibri"/>
                <a:ea typeface="Calibri"/>
                <a:cs typeface="Calibri"/>
                <a:sym typeface="Calibri"/>
              </a:rPr>
              <a:t>Benefits </a:t>
            </a:r>
            <a:r>
              <a:rPr lang="en" sz="2400" b="1">
                <a:solidFill>
                  <a:schemeClr val="dk1"/>
                </a:solidFill>
                <a:latin typeface="Georgia"/>
                <a:ea typeface="Georgia"/>
                <a:cs typeface="Georgia"/>
                <a:sym typeface="Georgia"/>
              </a:rPr>
              <a:t>?  --  review the “potential risks” but place in context of benefits/rationale for treatment. </a:t>
            </a:r>
          </a:p>
          <a:p>
            <a:pPr lvl="0" rtl="0">
              <a:spcBef>
                <a:spcPts val="0"/>
              </a:spcBef>
              <a:buClr>
                <a:schemeClr val="dk1"/>
              </a:buClr>
              <a:buFont typeface="Arial"/>
              <a:buNone/>
            </a:pPr>
            <a:endParaRPr sz="2400" b="1">
              <a:solidFill>
                <a:schemeClr val="dk1"/>
              </a:solidFill>
              <a:latin typeface="Calibri"/>
              <a:ea typeface="Calibri"/>
              <a:cs typeface="Calibri"/>
              <a:sym typeface="Calibri"/>
            </a:endParaRPr>
          </a:p>
          <a:p>
            <a:pPr marL="457200" lvl="0" indent="-342900" rtl="0">
              <a:spcBef>
                <a:spcPts val="600"/>
              </a:spcBef>
              <a:buClr>
                <a:srgbClr val="378890"/>
              </a:buClr>
              <a:buSzPct val="100000"/>
              <a:buFont typeface="Calibri"/>
              <a:buChar char="•"/>
            </a:pPr>
            <a:r>
              <a:rPr lang="en" sz="1800" b="1">
                <a:solidFill>
                  <a:srgbClr val="378890"/>
                </a:solidFill>
                <a:latin typeface="Calibri"/>
                <a:ea typeface="Calibri"/>
                <a:cs typeface="Calibri"/>
                <a:sym typeface="Calibri"/>
              </a:rPr>
              <a:t>Not going into “wrong” puberty</a:t>
            </a:r>
          </a:p>
          <a:p>
            <a:pPr marL="457200" lvl="0" indent="-342900" rtl="0">
              <a:spcBef>
                <a:spcPts val="1200"/>
              </a:spcBef>
              <a:buClr>
                <a:srgbClr val="378890"/>
              </a:buClr>
              <a:buSzPct val="100000"/>
              <a:buFont typeface="Calibri"/>
              <a:buChar char="•"/>
            </a:pPr>
            <a:r>
              <a:rPr lang="en" sz="1800" b="1">
                <a:solidFill>
                  <a:srgbClr val="378890"/>
                </a:solidFill>
                <a:latin typeface="Calibri"/>
                <a:ea typeface="Calibri"/>
                <a:cs typeface="Calibri"/>
                <a:sym typeface="Calibri"/>
              </a:rPr>
              <a:t>Mental health benefits of decreased anxiety, depression, self harm as avoid “wrong” gender development </a:t>
            </a:r>
          </a:p>
          <a:p>
            <a:pPr marL="457200" lvl="0" indent="-342900" rtl="0">
              <a:spcBef>
                <a:spcPts val="1200"/>
              </a:spcBef>
              <a:buClr>
                <a:srgbClr val="378890"/>
              </a:buClr>
              <a:buSzPct val="100000"/>
              <a:buFont typeface="Calibri"/>
              <a:buChar char="•"/>
            </a:pPr>
            <a:r>
              <a:rPr lang="en" sz="1800" b="1">
                <a:solidFill>
                  <a:srgbClr val="378890"/>
                </a:solidFill>
                <a:latin typeface="Calibri"/>
                <a:ea typeface="Calibri"/>
                <a:cs typeface="Calibri"/>
                <a:sym typeface="Calibri"/>
              </a:rPr>
              <a:t>Avoiding permanent 2ndary gender characteristics, avoiding future surgery</a:t>
            </a:r>
          </a:p>
          <a:p>
            <a:pPr marL="0" marR="0" lvl="0" indent="0" algn="l" rtl="0">
              <a:spcBef>
                <a:spcPts val="0"/>
              </a:spcBef>
              <a:buNone/>
            </a:pPr>
            <a:endParaRPr sz="1100">
              <a:solidFill>
                <a:schemeClr val="dk1"/>
              </a:solidFill>
              <a:latin typeface="Questrial"/>
              <a:ea typeface="Questrial"/>
              <a:cs typeface="Questrial"/>
              <a:sym typeface="Questrial"/>
            </a:endParaRPr>
          </a:p>
        </p:txBody>
      </p:sp>
      <p:sp>
        <p:nvSpPr>
          <p:cNvPr id="481" name="Shape 481"/>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36</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2613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7" name="Shape 4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404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4" name="Shape 4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146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6160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4344025"/>
            <a:ext cx="5029199" cy="4114487"/>
          </a:xfrm>
          <a:prstGeom prst="rect">
            <a:avLst/>
          </a:prstGeom>
          <a:noFill/>
          <a:ln>
            <a:noFill/>
          </a:ln>
        </p:spPr>
        <p:txBody>
          <a:bodyPr lIns="89600" tIns="89600" rIns="89600" bIns="89600"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30177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1" name="Shape 5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07965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8" name="Shape 5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5068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a:t>Again, keep in context of benefits</a:t>
            </a:r>
          </a:p>
        </p:txBody>
      </p:sp>
      <p:sp>
        <p:nvSpPr>
          <p:cNvPr id="535" name="Shape 5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9549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1" name="Shape 5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2359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1790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48748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2" name="Shape 5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a:solidFill>
                  <a:schemeClr val="dk1"/>
                </a:solidFill>
                <a:latin typeface="Questrial"/>
                <a:ea typeface="Questrial"/>
                <a:cs typeface="Questrial"/>
                <a:sym typeface="Questrial"/>
              </a:rPr>
              <a:t>Take home “whatever organs are present still need appropriate screening” </a:t>
            </a:r>
          </a:p>
        </p:txBody>
      </p:sp>
      <p:sp>
        <p:nvSpPr>
          <p:cNvPr id="563" name="Shape 563"/>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46</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39296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3" name="Shape 5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9383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sldNum" idx="12"/>
          </p:nvPr>
        </p:nvSpPr>
        <p:spPr>
          <a:xfrm>
            <a:off x="3884121" y="8685235"/>
            <a:ext cx="2972319" cy="457200"/>
          </a:xfrm>
          <a:prstGeom prst="rect">
            <a:avLst/>
          </a:prstGeom>
          <a:noFill/>
          <a:ln>
            <a:noFill/>
          </a:ln>
        </p:spPr>
        <p:txBody>
          <a:bodyPr lIns="89900" tIns="44925" rIns="89900" bIns="44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48</a:t>
            </a:fld>
            <a:endParaRPr lang="en" sz="1200" b="0" i="0" u="none" strike="noStrike" cap="none">
              <a:solidFill>
                <a:schemeClr val="dk1"/>
              </a:solidFill>
              <a:latin typeface="Calibri"/>
              <a:ea typeface="Calibri"/>
              <a:cs typeface="Calibri"/>
              <a:sym typeface="Calibri"/>
            </a:endParaRPr>
          </a:p>
        </p:txBody>
      </p:sp>
      <p:sp>
        <p:nvSpPr>
          <p:cNvPr id="590" name="Shape 590"/>
          <p:cNvSpPr txBox="1"/>
          <p:nvPr/>
        </p:nvSpPr>
        <p:spPr>
          <a:xfrm>
            <a:off x="3884121" y="8685235"/>
            <a:ext cx="2972319" cy="457200"/>
          </a:xfrm>
          <a:prstGeom prst="rect">
            <a:avLst/>
          </a:prstGeom>
          <a:noFill/>
          <a:ln>
            <a:noFill/>
          </a:ln>
        </p:spPr>
        <p:txBody>
          <a:bodyPr lIns="89900" tIns="44925" rIns="89900" bIns="44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48</a:t>
            </a:fld>
            <a:endParaRPr lang="en" sz="1200" b="0" i="0" u="none" strike="noStrike" cap="none">
              <a:solidFill>
                <a:schemeClr val="dk1"/>
              </a:solidFill>
              <a:latin typeface="Calibri"/>
              <a:ea typeface="Calibri"/>
              <a:cs typeface="Calibri"/>
              <a:sym typeface="Calibri"/>
            </a:endParaRPr>
          </a:p>
        </p:txBody>
      </p:sp>
      <p:sp>
        <p:nvSpPr>
          <p:cNvPr id="591" name="Shape 5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92" name="Shape 592"/>
          <p:cNvSpPr txBox="1">
            <a:spLocks noGrp="1"/>
          </p:cNvSpPr>
          <p:nvPr>
            <p:ph type="body" idx="1"/>
          </p:nvPr>
        </p:nvSpPr>
        <p:spPr>
          <a:xfrm>
            <a:off x="685800" y="4343400"/>
            <a:ext cx="5486399" cy="4114800"/>
          </a:xfrm>
          <a:prstGeom prst="rect">
            <a:avLst/>
          </a:prstGeom>
          <a:noFill/>
          <a:ln>
            <a:noFill/>
          </a:ln>
        </p:spPr>
        <p:txBody>
          <a:bodyPr lIns="89900" tIns="44925" rIns="89900" bIns="44925" anchor="t" anchorCtr="0">
            <a:noAutofit/>
          </a:bodyPr>
          <a:lstStyle/>
          <a:p>
            <a:pPr marL="0" marR="0" lvl="0" indent="0" algn="l" rtl="0">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What is the goal of treatment in these adolescents? Ultimately, treatment improves </a:t>
            </a:r>
            <a:r>
              <a:rPr lang="en" sz="1200" b="1" i="1" u="none" strike="noStrike" cap="none">
                <a:solidFill>
                  <a:schemeClr val="dk1"/>
                </a:solidFill>
                <a:latin typeface="Calibri"/>
                <a:ea typeface="Calibri"/>
                <a:cs typeface="Calibri"/>
                <a:sym typeface="Calibri"/>
              </a:rPr>
              <a:t>quality of life</a:t>
            </a:r>
            <a:r>
              <a:rPr lang="en" sz="1200" b="0" i="0" u="none" strike="noStrike" cap="none">
                <a:solidFill>
                  <a:schemeClr val="dk1"/>
                </a:solidFill>
                <a:latin typeface="Calibri"/>
                <a:ea typeface="Calibri"/>
                <a:cs typeface="Calibri"/>
                <a:sym typeface="Calibri"/>
              </a:rPr>
              <a:t> by facilitating the transition to a physical state that more closely represents the individual’s sense of themselves.</a:t>
            </a:r>
          </a:p>
          <a:p>
            <a:pPr marL="0" marR="0" lvl="0" indent="0" algn="l" rtl="0">
              <a:spcBef>
                <a:spcPts val="400"/>
              </a:spcBef>
              <a:spcAft>
                <a:spcPts val="0"/>
              </a:spcAft>
              <a:buClr>
                <a:schemeClr val="dk1"/>
              </a:buClr>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Why did the specialist consider puberty suppression and cross-gender hormones? </a:t>
            </a:r>
          </a:p>
          <a:p>
            <a:pPr marL="0" marR="0" lvl="0" indent="0" algn="l" rtl="0">
              <a:spcBef>
                <a:spcPts val="40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The beginning signs of puberty in transgender children often bring increased body dysphoria, and the potential development of a whole host of co-morbidities for these youth including, but certainly not limited to depression, anxiety, illicit substance use, high risk sexual behaviors and increased suicidality. There are complicated factors surrounding the initiation of gonadatropin releasing hormone agonists and cross gender hormones. Ideally, young people should be treated early in order to facilitate psychotherapy by easing distress, “buy time” to avoid reactive depression, and prevent unwanted secondary sex characteristics, thereby reducing the need for future medical interventions.   </a:t>
            </a:r>
          </a:p>
          <a:p>
            <a:pPr marL="0" marR="0" lvl="0" indent="0" algn="l" rtl="0">
              <a:spcBef>
                <a:spcPts val="400"/>
              </a:spcBef>
              <a:spcAft>
                <a:spcPts val="0"/>
              </a:spcAft>
              <a:buClr>
                <a:schemeClr val="dk1"/>
              </a:buClr>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400"/>
              </a:spcBef>
              <a:spcAft>
                <a:spcPts val="0"/>
              </a:spcAft>
              <a:buClr>
                <a:schemeClr val="dk1"/>
              </a:buClr>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Slide taken from: Olson J. Hormonal Therapy for Transgender Youth. Society for Adolescent Health and Medicine presentation, April 7, 2010. Toronto, ON. </a:t>
            </a:r>
          </a:p>
          <a:p>
            <a:pPr marL="0" marR="0" lvl="0" indent="0" algn="l" rtl="0">
              <a:spcBef>
                <a:spcPts val="400"/>
              </a:spcBef>
              <a:spcAft>
                <a:spcPts val="0"/>
              </a:spcAft>
              <a:buClr>
                <a:schemeClr val="dk1"/>
              </a:buClr>
              <a:buFont typeface="Arial"/>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030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txBox="1">
            <a:spLocks noGrp="1"/>
          </p:cNvSpPr>
          <p:nvPr>
            <p:ph type="sldNum" idx="12"/>
          </p:nvPr>
        </p:nvSpPr>
        <p:spPr>
          <a:xfrm>
            <a:off x="3884121" y="8685235"/>
            <a:ext cx="2972319" cy="457200"/>
          </a:xfrm>
          <a:prstGeom prst="rect">
            <a:avLst/>
          </a:prstGeom>
          <a:noFill/>
          <a:ln>
            <a:noFill/>
          </a:ln>
        </p:spPr>
        <p:txBody>
          <a:bodyPr lIns="89900" tIns="44925" rIns="89900" bIns="44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49</a:t>
            </a:fld>
            <a:endParaRPr lang="en" sz="1200" b="0" i="0" u="none" strike="noStrike" cap="none">
              <a:solidFill>
                <a:schemeClr val="dk1"/>
              </a:solidFill>
              <a:latin typeface="Calibri"/>
              <a:ea typeface="Calibri"/>
              <a:cs typeface="Calibri"/>
              <a:sym typeface="Calibri"/>
            </a:endParaRPr>
          </a:p>
        </p:txBody>
      </p:sp>
      <p:sp>
        <p:nvSpPr>
          <p:cNvPr id="601" name="Shape 6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02" name="Shape 602"/>
          <p:cNvSpPr txBox="1">
            <a:spLocks noGrp="1"/>
          </p:cNvSpPr>
          <p:nvPr>
            <p:ph type="body" idx="1"/>
          </p:nvPr>
        </p:nvSpPr>
        <p:spPr>
          <a:xfrm>
            <a:off x="685800" y="4343400"/>
            <a:ext cx="5486399" cy="4114800"/>
          </a:xfrm>
          <a:prstGeom prst="rect">
            <a:avLst/>
          </a:prstGeom>
          <a:noFill/>
          <a:ln>
            <a:noFill/>
          </a:ln>
        </p:spPr>
        <p:txBody>
          <a:bodyPr lIns="89900" tIns="44925" rIns="89900" bIns="44925" anchor="t" anchorCtr="0">
            <a:noAutofit/>
          </a:bodyPr>
          <a:lstStyle/>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30358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a:noFill/>
          <a:ln>
            <a:noFill/>
          </a:ln>
        </p:spPr>
        <p:txBody>
          <a:bodyPr lIns="89900" tIns="89900" rIns="89900" bIns="89900"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14867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3" name="Shape 6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083789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8" name="Shape 6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491240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4" name="Shape 6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0084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89900" tIns="44925" rIns="89900" bIns="44925" anchor="t" anchorCtr="0">
            <a:noAutofit/>
          </a:bodyPr>
          <a:lstStyle/>
          <a:p>
            <a:pPr marL="0" marR="0" lvl="0" indent="0" algn="l" rtl="0">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The goals of my work with gender nonconforming youth are several fold, but the main point I’d like to get across is that early identification of gender nonconformity for children and teens can be lifesaving – </a:t>
            </a:r>
          </a:p>
          <a:p>
            <a:pPr marL="0" marR="0" lvl="0" indent="0" algn="l" rtl="0">
              <a:spcBef>
                <a:spcPts val="40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This is a population with so much resiliency, and yet so much to lose, with some of the highest rates of suicide, homelessness, HIV -And as many to most of our transgender patients identify in their youth, screening, identification, and intervention are an opportunity pediatricians, and our patients, can scarcely afford to ignore.</a:t>
            </a:r>
          </a:p>
        </p:txBody>
      </p:sp>
    </p:spTree>
    <p:extLst>
      <p:ext uri="{BB962C8B-B14F-4D97-AF65-F5344CB8AC3E}">
        <p14:creationId xmlns:p14="http://schemas.microsoft.com/office/powerpoint/2010/main" val="1523077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89900" tIns="44925" rIns="89900" bIns="44925" anchor="t" anchorCtr="0">
            <a:noAutofit/>
          </a:bodyPr>
          <a:lstStyle/>
          <a:p>
            <a:pPr marL="0" marR="0" lvl="0" indent="0" algn="l" rtl="0">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Teasing out gender from sexuality, terminology can get confusing</a:t>
            </a:r>
          </a:p>
          <a:p>
            <a:pPr marL="0" marR="0" lvl="0" indent="0" algn="l" rtl="0">
              <a:spcBef>
                <a:spcPts val="40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Who you are, who you love</a:t>
            </a:r>
          </a:p>
        </p:txBody>
      </p:sp>
    </p:spTree>
    <p:extLst>
      <p:ext uri="{BB962C8B-B14F-4D97-AF65-F5344CB8AC3E}">
        <p14:creationId xmlns:p14="http://schemas.microsoft.com/office/powerpoint/2010/main" val="160612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89900" tIns="44925" rIns="89900" bIns="44925" anchor="t" anchorCtr="0">
            <a:noAutofit/>
          </a:bodyPr>
          <a:lstStyle/>
          <a:p>
            <a:pPr marL="0" marR="0" lvl="0" indent="0" algn="l" rtl="0">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Teasing out gender from sexuality, terminology can get confusing</a:t>
            </a:r>
          </a:p>
          <a:p>
            <a:pPr marL="0" marR="0" lvl="0" indent="0" algn="l" rtl="0">
              <a:spcBef>
                <a:spcPts val="40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Who you are, who you love</a:t>
            </a:r>
          </a:p>
        </p:txBody>
      </p:sp>
    </p:spTree>
    <p:extLst>
      <p:ext uri="{BB962C8B-B14F-4D97-AF65-F5344CB8AC3E}">
        <p14:creationId xmlns:p14="http://schemas.microsoft.com/office/powerpoint/2010/main" val="128832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a:noFill/>
          <a:ln>
            <a:noFill/>
          </a:ln>
        </p:spPr>
        <p:txBody>
          <a:bodyPr lIns="89900" tIns="44925" rIns="89900" bIns="44925" anchor="t" anchorCtr="0">
            <a:noAutofit/>
          </a:bodyPr>
          <a:lstStyle/>
          <a:p>
            <a:pPr marL="0" marR="0" lvl="0" indent="0" algn="l" rtl="0">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What is transgender? There are many different identities that fall under transgender. </a:t>
            </a:r>
          </a:p>
        </p:txBody>
      </p:sp>
      <p:sp>
        <p:nvSpPr>
          <p:cNvPr id="145" name="Shape 145"/>
          <p:cNvSpPr txBox="1"/>
          <p:nvPr/>
        </p:nvSpPr>
        <p:spPr>
          <a:xfrm>
            <a:off x="3884121" y="8685235"/>
            <a:ext cx="2972319" cy="457200"/>
          </a:xfrm>
          <a:prstGeom prst="rect">
            <a:avLst/>
          </a:prstGeom>
          <a:noFill/>
          <a:ln>
            <a:noFill/>
          </a:ln>
        </p:spPr>
        <p:txBody>
          <a:bodyPr lIns="89900" tIns="44925" rIns="89900" bIns="44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9</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221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9839" y="273842"/>
            <a:ext cx="7886700" cy="994200"/>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chemeClr val="dk2"/>
              </a:buClr>
              <a:buFont typeface="Arial"/>
              <a:buNone/>
              <a:defRPr sz="2400" b="1" i="0" u="none" strike="noStrike" cap="none">
                <a:solidFill>
                  <a:schemeClr val="dk2"/>
                </a:solidFill>
                <a:latin typeface="Arial"/>
                <a:ea typeface="Arial"/>
                <a:cs typeface="Arial"/>
                <a:sym typeface="Arial"/>
              </a:defRPr>
            </a:lvl1pPr>
            <a:lvl2pPr marL="0" marR="0" lvl="1" indent="0" algn="l" rtl="0">
              <a:lnSpc>
                <a:spcPct val="85000"/>
              </a:lnSpc>
              <a:spcBef>
                <a:spcPts val="0"/>
              </a:spcBef>
              <a:spcAft>
                <a:spcPts val="0"/>
              </a:spcAft>
              <a:buClr>
                <a:schemeClr val="dk2"/>
              </a:buClr>
              <a:buFont typeface="Arial Black"/>
              <a:buNone/>
              <a:defRPr sz="2700" b="0" i="0" u="none" strike="noStrike" cap="none">
                <a:solidFill>
                  <a:schemeClr val="dk2"/>
                </a:solidFill>
                <a:latin typeface="Arial Black"/>
                <a:ea typeface="Arial Black"/>
                <a:cs typeface="Arial Black"/>
                <a:sym typeface="Arial Black"/>
              </a:defRPr>
            </a:lvl2pPr>
            <a:lvl3pPr marL="0" marR="0" lvl="2" indent="0" algn="l" rtl="0">
              <a:lnSpc>
                <a:spcPct val="85000"/>
              </a:lnSpc>
              <a:spcBef>
                <a:spcPts val="0"/>
              </a:spcBef>
              <a:spcAft>
                <a:spcPts val="0"/>
              </a:spcAft>
              <a:buClr>
                <a:schemeClr val="dk2"/>
              </a:buClr>
              <a:buFont typeface="Arial Black"/>
              <a:buNone/>
              <a:defRPr sz="2700" b="0" i="0" u="none" strike="noStrike" cap="none">
                <a:solidFill>
                  <a:schemeClr val="dk2"/>
                </a:solidFill>
                <a:latin typeface="Arial Black"/>
                <a:ea typeface="Arial Black"/>
                <a:cs typeface="Arial Black"/>
                <a:sym typeface="Arial Black"/>
              </a:defRPr>
            </a:lvl3pPr>
            <a:lvl4pPr marL="0" marR="0" lvl="3" indent="0" algn="l" rtl="0">
              <a:lnSpc>
                <a:spcPct val="85000"/>
              </a:lnSpc>
              <a:spcBef>
                <a:spcPts val="0"/>
              </a:spcBef>
              <a:spcAft>
                <a:spcPts val="0"/>
              </a:spcAft>
              <a:buClr>
                <a:schemeClr val="dk2"/>
              </a:buClr>
              <a:buFont typeface="Arial Black"/>
              <a:buNone/>
              <a:defRPr sz="2700" b="0" i="0" u="none" strike="noStrike" cap="none">
                <a:solidFill>
                  <a:schemeClr val="dk2"/>
                </a:solidFill>
                <a:latin typeface="Arial Black"/>
                <a:ea typeface="Arial Black"/>
                <a:cs typeface="Arial Black"/>
                <a:sym typeface="Arial Black"/>
              </a:defRPr>
            </a:lvl4pPr>
            <a:lvl5pPr marL="0" marR="0" lvl="4" indent="0" algn="l" rtl="0">
              <a:lnSpc>
                <a:spcPct val="85000"/>
              </a:lnSpc>
              <a:spcBef>
                <a:spcPts val="0"/>
              </a:spcBef>
              <a:spcAft>
                <a:spcPts val="0"/>
              </a:spcAft>
              <a:buClr>
                <a:schemeClr val="dk2"/>
              </a:buClr>
              <a:buFont typeface="Arial Black"/>
              <a:buNone/>
              <a:defRPr sz="2700" b="0" i="0" u="none" strike="noStrike" cap="none">
                <a:solidFill>
                  <a:schemeClr val="dk2"/>
                </a:solidFill>
                <a:latin typeface="Arial Black"/>
                <a:ea typeface="Arial Black"/>
                <a:cs typeface="Arial Black"/>
                <a:sym typeface="Arial Black"/>
              </a:defRPr>
            </a:lvl5pPr>
            <a:lvl6pPr marL="342900" marR="0" lvl="5" indent="0" algn="l" rtl="0">
              <a:lnSpc>
                <a:spcPct val="85000"/>
              </a:lnSpc>
              <a:spcBef>
                <a:spcPts val="0"/>
              </a:spcBef>
              <a:spcAft>
                <a:spcPts val="0"/>
              </a:spcAft>
              <a:buClr>
                <a:schemeClr val="dk2"/>
              </a:buClr>
              <a:buFont typeface="Arial Black"/>
              <a:buNone/>
              <a:defRPr sz="2700" b="0" i="0" u="none" strike="noStrike" cap="none">
                <a:solidFill>
                  <a:schemeClr val="dk2"/>
                </a:solidFill>
                <a:latin typeface="Arial Black"/>
                <a:ea typeface="Arial Black"/>
                <a:cs typeface="Arial Black"/>
                <a:sym typeface="Arial Black"/>
              </a:defRPr>
            </a:lvl6pPr>
            <a:lvl7pPr marL="685800" marR="0" lvl="6" indent="0" algn="l" rtl="0">
              <a:lnSpc>
                <a:spcPct val="85000"/>
              </a:lnSpc>
              <a:spcBef>
                <a:spcPts val="0"/>
              </a:spcBef>
              <a:spcAft>
                <a:spcPts val="0"/>
              </a:spcAft>
              <a:buClr>
                <a:schemeClr val="dk2"/>
              </a:buClr>
              <a:buFont typeface="Arial Black"/>
              <a:buNone/>
              <a:defRPr sz="2700" b="0" i="0" u="none" strike="noStrike" cap="none">
                <a:solidFill>
                  <a:schemeClr val="dk2"/>
                </a:solidFill>
                <a:latin typeface="Arial Black"/>
                <a:ea typeface="Arial Black"/>
                <a:cs typeface="Arial Black"/>
                <a:sym typeface="Arial Black"/>
              </a:defRPr>
            </a:lvl7pPr>
            <a:lvl8pPr marL="1028700" marR="0" lvl="7" indent="0" algn="l" rtl="0">
              <a:lnSpc>
                <a:spcPct val="85000"/>
              </a:lnSpc>
              <a:spcBef>
                <a:spcPts val="0"/>
              </a:spcBef>
              <a:spcAft>
                <a:spcPts val="0"/>
              </a:spcAft>
              <a:buClr>
                <a:schemeClr val="dk2"/>
              </a:buClr>
              <a:buFont typeface="Arial Black"/>
              <a:buNone/>
              <a:defRPr sz="2700" b="0" i="0" u="none" strike="noStrike" cap="none">
                <a:solidFill>
                  <a:schemeClr val="dk2"/>
                </a:solidFill>
                <a:latin typeface="Arial Black"/>
                <a:ea typeface="Arial Black"/>
                <a:cs typeface="Arial Black"/>
                <a:sym typeface="Arial Black"/>
              </a:defRPr>
            </a:lvl8pPr>
            <a:lvl9pPr marL="1371600" marR="0" lvl="8" indent="0" algn="l" rtl="0">
              <a:lnSpc>
                <a:spcPct val="85000"/>
              </a:lnSpc>
              <a:spcBef>
                <a:spcPts val="0"/>
              </a:spcBef>
              <a:spcAft>
                <a:spcPts val="0"/>
              </a:spcAft>
              <a:buClr>
                <a:schemeClr val="dk2"/>
              </a:buClr>
              <a:buFont typeface="Arial Black"/>
              <a:buNone/>
              <a:defRPr sz="2700" b="0" i="0" u="none" strike="noStrike" cap="none">
                <a:solidFill>
                  <a:schemeClr val="dk2"/>
                </a:solidFill>
                <a:latin typeface="Arial Black"/>
                <a:ea typeface="Arial Black"/>
                <a:cs typeface="Arial Black"/>
                <a:sym typeface="Arial Black"/>
              </a:defRPr>
            </a:lvl9pPr>
          </a:lstStyle>
          <a:p>
            <a:endParaRPr/>
          </a:p>
        </p:txBody>
      </p:sp>
      <p:sp>
        <p:nvSpPr>
          <p:cNvPr id="52" name="Shape 52"/>
          <p:cNvSpPr txBox="1">
            <a:spLocks noGrp="1"/>
          </p:cNvSpPr>
          <p:nvPr>
            <p:ph type="body" idx="1"/>
          </p:nvPr>
        </p:nvSpPr>
        <p:spPr>
          <a:xfrm>
            <a:off x="840000" y="1260871"/>
            <a:ext cx="3768900" cy="618000"/>
          </a:xfrm>
          <a:prstGeom prst="rect">
            <a:avLst/>
          </a:prstGeom>
          <a:noFill/>
          <a:ln>
            <a:noFill/>
          </a:ln>
        </p:spPr>
        <p:txBody>
          <a:bodyPr lIns="91425" tIns="91425" rIns="91425" bIns="91425" anchor="b" anchorCtr="0"/>
          <a:lstStyle>
            <a:lvl1pPr marL="0" marR="0" lvl="0" indent="0" algn="l" rtl="0">
              <a:lnSpc>
                <a:spcPct val="88000"/>
              </a:lnSpc>
              <a:spcBef>
                <a:spcPts val="900"/>
              </a:spcBef>
              <a:spcAft>
                <a:spcPts val="0"/>
              </a:spcAft>
              <a:buClr>
                <a:schemeClr val="dk1"/>
              </a:buClr>
              <a:buFont typeface="Arial"/>
              <a:buNone/>
              <a:defRPr sz="1800" b="0" i="0" u="none" strike="noStrike" cap="none">
                <a:solidFill>
                  <a:schemeClr val="dk2"/>
                </a:solidFill>
                <a:latin typeface="Arial"/>
                <a:ea typeface="Arial"/>
                <a:cs typeface="Arial"/>
                <a:sym typeface="Arial"/>
              </a:defRPr>
            </a:lvl1pPr>
            <a:lvl2pPr marL="342900" marR="0" lvl="1" indent="0" algn="l" rtl="0">
              <a:lnSpc>
                <a:spcPct val="88000"/>
              </a:lnSpc>
              <a:spcBef>
                <a:spcPts val="500"/>
              </a:spcBef>
              <a:spcAft>
                <a:spcPts val="0"/>
              </a:spcAft>
              <a:buClr>
                <a:schemeClr val="dk1"/>
              </a:buClr>
              <a:buFont typeface="Arial"/>
              <a:buNone/>
              <a:defRPr sz="1500" b="1" i="0" u="none" strike="noStrike" cap="none">
                <a:solidFill>
                  <a:schemeClr val="dk1"/>
                </a:solidFill>
                <a:latin typeface="Arial"/>
                <a:ea typeface="Arial"/>
                <a:cs typeface="Arial"/>
                <a:sym typeface="Arial"/>
              </a:defRPr>
            </a:lvl2pPr>
            <a:lvl3pPr marL="685800" marR="0" lvl="2" indent="0" algn="l" rtl="0">
              <a:lnSpc>
                <a:spcPct val="88000"/>
              </a:lnSpc>
              <a:spcBef>
                <a:spcPts val="300"/>
              </a:spcBef>
              <a:spcAft>
                <a:spcPts val="0"/>
              </a:spcAft>
              <a:buClr>
                <a:schemeClr val="dk1"/>
              </a:buClr>
              <a:buFont typeface="Noto Sans Symbols"/>
              <a:buNone/>
              <a:defRPr sz="1400" b="1" i="0" u="none" strike="noStrike" cap="none">
                <a:solidFill>
                  <a:schemeClr val="dk1"/>
                </a:solidFill>
                <a:latin typeface="Arial"/>
                <a:ea typeface="Arial"/>
                <a:cs typeface="Arial"/>
                <a:sym typeface="Arial"/>
              </a:defRPr>
            </a:lvl3pPr>
            <a:lvl4pPr marL="1028700" marR="0" lvl="3" indent="0" algn="l" rtl="0">
              <a:lnSpc>
                <a:spcPct val="88000"/>
              </a:lnSpc>
              <a:spcBef>
                <a:spcPts val="200"/>
              </a:spcBef>
              <a:spcAft>
                <a:spcPts val="0"/>
              </a:spcAft>
              <a:buClr>
                <a:schemeClr val="dk1"/>
              </a:buClr>
              <a:buFont typeface="Arial"/>
              <a:buNone/>
              <a:defRPr sz="1200" b="1" i="0" u="none" strike="noStrike" cap="none">
                <a:solidFill>
                  <a:schemeClr val="dk1"/>
                </a:solidFill>
                <a:latin typeface="Arial"/>
                <a:ea typeface="Arial"/>
                <a:cs typeface="Arial"/>
                <a:sym typeface="Arial"/>
              </a:defRPr>
            </a:lvl4pPr>
            <a:lvl5pPr marL="1371600" marR="0" lvl="4" indent="0" algn="l" rtl="0">
              <a:lnSpc>
                <a:spcPct val="88000"/>
              </a:lnSpc>
              <a:spcBef>
                <a:spcPts val="100"/>
              </a:spcBef>
              <a:spcAft>
                <a:spcPts val="0"/>
              </a:spcAft>
              <a:buClr>
                <a:schemeClr val="dk1"/>
              </a:buClr>
              <a:buFont typeface="Arial"/>
              <a:buNone/>
              <a:defRPr sz="1200" b="1" i="0" u="none" strike="noStrike" cap="none">
                <a:solidFill>
                  <a:schemeClr val="dk1"/>
                </a:solidFill>
                <a:latin typeface="Arial"/>
                <a:ea typeface="Arial"/>
                <a:cs typeface="Arial"/>
                <a:sym typeface="Arial"/>
              </a:defRPr>
            </a:lvl5pPr>
            <a:lvl6pPr marL="1714500" marR="0" lvl="5" indent="0" algn="l" rtl="0">
              <a:lnSpc>
                <a:spcPct val="88000"/>
              </a:lnSpc>
              <a:spcBef>
                <a:spcPts val="100"/>
              </a:spcBef>
              <a:spcAft>
                <a:spcPts val="0"/>
              </a:spcAft>
              <a:buClr>
                <a:schemeClr val="dk1"/>
              </a:buClr>
              <a:buFont typeface="Arial"/>
              <a:buNone/>
              <a:defRPr sz="1200" b="1" i="0" u="none" strike="noStrike" cap="none">
                <a:solidFill>
                  <a:schemeClr val="dk1"/>
                </a:solidFill>
                <a:latin typeface="Arial"/>
                <a:ea typeface="Arial"/>
                <a:cs typeface="Arial"/>
                <a:sym typeface="Arial"/>
              </a:defRPr>
            </a:lvl6pPr>
            <a:lvl7pPr marL="2057400" marR="0" lvl="6" indent="0" algn="l" rtl="0">
              <a:lnSpc>
                <a:spcPct val="88000"/>
              </a:lnSpc>
              <a:spcBef>
                <a:spcPts val="100"/>
              </a:spcBef>
              <a:spcAft>
                <a:spcPts val="0"/>
              </a:spcAft>
              <a:buClr>
                <a:schemeClr val="dk1"/>
              </a:buClr>
              <a:buFont typeface="Arial"/>
              <a:buNone/>
              <a:defRPr sz="1200" b="1" i="0" u="none" strike="noStrike" cap="none">
                <a:solidFill>
                  <a:schemeClr val="dk1"/>
                </a:solidFill>
                <a:latin typeface="Arial"/>
                <a:ea typeface="Arial"/>
                <a:cs typeface="Arial"/>
                <a:sym typeface="Arial"/>
              </a:defRPr>
            </a:lvl7pPr>
            <a:lvl8pPr marL="2400300" marR="0" lvl="7" indent="0" algn="l" rtl="0">
              <a:lnSpc>
                <a:spcPct val="88000"/>
              </a:lnSpc>
              <a:spcBef>
                <a:spcPts val="100"/>
              </a:spcBef>
              <a:spcAft>
                <a:spcPts val="0"/>
              </a:spcAft>
              <a:buClr>
                <a:schemeClr val="dk1"/>
              </a:buClr>
              <a:buFont typeface="Arial"/>
              <a:buNone/>
              <a:defRPr sz="1200" b="1" i="0" u="none" strike="noStrike" cap="none">
                <a:solidFill>
                  <a:schemeClr val="dk1"/>
                </a:solidFill>
                <a:latin typeface="Arial"/>
                <a:ea typeface="Arial"/>
                <a:cs typeface="Arial"/>
                <a:sym typeface="Arial"/>
              </a:defRPr>
            </a:lvl8pPr>
            <a:lvl9pPr marL="2743200" marR="0" lvl="8" indent="0" algn="l" rtl="0">
              <a:lnSpc>
                <a:spcPct val="88000"/>
              </a:lnSpc>
              <a:spcBef>
                <a:spcPts val="100"/>
              </a:spcBef>
              <a:spcAft>
                <a:spcPts val="0"/>
              </a:spcAft>
              <a:buClr>
                <a:schemeClr val="dk1"/>
              </a:buClr>
              <a:buFont typeface="Arial"/>
              <a:buNone/>
              <a:defRPr sz="1200" b="1"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2"/>
          </p:nvPr>
        </p:nvSpPr>
        <p:spPr>
          <a:xfrm>
            <a:off x="840000" y="1878806"/>
            <a:ext cx="3768900" cy="2763299"/>
          </a:xfrm>
          <a:prstGeom prst="rect">
            <a:avLst/>
          </a:prstGeom>
          <a:noFill/>
          <a:ln>
            <a:noFill/>
          </a:ln>
        </p:spPr>
        <p:txBody>
          <a:bodyPr lIns="91425" tIns="91425" rIns="91425" bIns="91425" anchor="t" anchorCtr="0"/>
          <a:lstStyle>
            <a:lvl1pPr marL="0" marR="0" lvl="0" indent="0" algn="l" rtl="0">
              <a:lnSpc>
                <a:spcPct val="88000"/>
              </a:lnSpc>
              <a:spcBef>
                <a:spcPts val="1100"/>
              </a:spcBef>
              <a:spcAft>
                <a:spcPts val="0"/>
              </a:spcAft>
              <a:buClr>
                <a:schemeClr val="dk1"/>
              </a:buClr>
              <a:buFont typeface="Arial"/>
              <a:buNone/>
              <a:defRPr sz="2100" b="0" i="0" u="none" strike="noStrike" cap="none">
                <a:solidFill>
                  <a:schemeClr val="dk1"/>
                </a:solidFill>
                <a:latin typeface="Arial"/>
                <a:ea typeface="Arial"/>
                <a:cs typeface="Arial"/>
                <a:sym typeface="Arial"/>
              </a:defRPr>
            </a:lvl1pPr>
            <a:lvl2pPr marL="304800" marR="0" lvl="1" indent="44450" algn="l" rtl="0">
              <a:lnSpc>
                <a:spcPct val="88000"/>
              </a:lnSpc>
              <a:spcBef>
                <a:spcPts val="70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2pPr>
            <a:lvl3pPr marL="609600" marR="0" lvl="2" indent="-19050" algn="l" rtl="0">
              <a:lnSpc>
                <a:spcPct val="88000"/>
              </a:lnSpc>
              <a:spcBef>
                <a:spcPts val="500"/>
              </a:spcBef>
              <a:spcAft>
                <a:spcPts val="0"/>
              </a:spcAft>
              <a:buClr>
                <a:schemeClr val="dk1"/>
              </a:buClr>
              <a:buSzPct val="80951"/>
              <a:buFont typeface="Noto Sans Symbols"/>
              <a:buChar char="▪"/>
              <a:defRPr sz="2100" b="0" i="0" u="none" strike="noStrike" cap="none">
                <a:solidFill>
                  <a:schemeClr val="dk1"/>
                </a:solidFill>
                <a:latin typeface="Arial"/>
                <a:ea typeface="Arial"/>
                <a:cs typeface="Arial"/>
                <a:sym typeface="Arial"/>
              </a:defRPr>
            </a:lvl3pPr>
            <a:lvl4pPr marL="901700" marR="0" lvl="3" indent="-6350" algn="l" rtl="0">
              <a:lnSpc>
                <a:spcPct val="88000"/>
              </a:lnSpc>
              <a:spcBef>
                <a:spcPts val="300"/>
              </a:spcBef>
              <a:spcAft>
                <a:spcPts val="0"/>
              </a:spcAft>
              <a:buClr>
                <a:schemeClr val="dk1"/>
              </a:buClr>
              <a:buSzPct val="80951"/>
              <a:buFont typeface="Arial"/>
              <a:buChar char="–"/>
              <a:defRPr sz="2100" b="0" i="0" u="none" strike="noStrike" cap="none">
                <a:solidFill>
                  <a:schemeClr val="dk1"/>
                </a:solidFill>
                <a:latin typeface="Arial"/>
                <a:ea typeface="Arial"/>
                <a:cs typeface="Arial"/>
                <a:sym typeface="Arial"/>
              </a:defRPr>
            </a:lvl4pPr>
            <a:lvl5pPr marL="1206500" marR="0" lvl="4"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5pPr>
            <a:lvl6pPr marL="1549400" marR="0" lvl="5"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6pPr>
            <a:lvl7pPr marL="1892300" marR="0" lvl="6"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7pPr>
            <a:lvl8pPr marL="2235200" marR="0" lvl="7"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8pPr>
            <a:lvl9pPr marL="2578100" marR="0" lvl="8"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3"/>
          </p:nvPr>
        </p:nvSpPr>
        <p:spPr>
          <a:xfrm>
            <a:off x="4739878" y="1260871"/>
            <a:ext cx="3776700" cy="618000"/>
          </a:xfrm>
          <a:prstGeom prst="rect">
            <a:avLst/>
          </a:prstGeom>
          <a:noFill/>
          <a:ln>
            <a:noFill/>
          </a:ln>
        </p:spPr>
        <p:txBody>
          <a:bodyPr lIns="91425" tIns="91425" rIns="91425" bIns="91425" anchor="b" anchorCtr="0"/>
          <a:lstStyle>
            <a:lvl1pPr marL="0" marR="0" lvl="0" indent="0" algn="l" rtl="0">
              <a:lnSpc>
                <a:spcPct val="88000"/>
              </a:lnSpc>
              <a:spcBef>
                <a:spcPts val="900"/>
              </a:spcBef>
              <a:spcAft>
                <a:spcPts val="0"/>
              </a:spcAft>
              <a:buClr>
                <a:schemeClr val="dk1"/>
              </a:buClr>
              <a:buFont typeface="Arial"/>
              <a:buNone/>
              <a:defRPr sz="1800" b="0" i="0" u="none" strike="noStrike" cap="none">
                <a:solidFill>
                  <a:schemeClr val="dk2"/>
                </a:solidFill>
                <a:latin typeface="Arial"/>
                <a:ea typeface="Arial"/>
                <a:cs typeface="Arial"/>
                <a:sym typeface="Arial"/>
              </a:defRPr>
            </a:lvl1pPr>
            <a:lvl2pPr marL="304800" marR="0" lvl="1" indent="44450" algn="l" rtl="0">
              <a:lnSpc>
                <a:spcPct val="88000"/>
              </a:lnSpc>
              <a:spcBef>
                <a:spcPts val="70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2pPr>
            <a:lvl3pPr marL="609600" marR="0" lvl="2" indent="-19050" algn="l" rtl="0">
              <a:lnSpc>
                <a:spcPct val="88000"/>
              </a:lnSpc>
              <a:spcBef>
                <a:spcPts val="500"/>
              </a:spcBef>
              <a:spcAft>
                <a:spcPts val="0"/>
              </a:spcAft>
              <a:buClr>
                <a:schemeClr val="dk1"/>
              </a:buClr>
              <a:buSzPct val="80951"/>
              <a:buFont typeface="Noto Sans Symbols"/>
              <a:buChar char="▪"/>
              <a:defRPr sz="2100" b="0" i="0" u="none" strike="noStrike" cap="none">
                <a:solidFill>
                  <a:schemeClr val="dk1"/>
                </a:solidFill>
                <a:latin typeface="Arial"/>
                <a:ea typeface="Arial"/>
                <a:cs typeface="Arial"/>
                <a:sym typeface="Arial"/>
              </a:defRPr>
            </a:lvl3pPr>
            <a:lvl4pPr marL="901700" marR="0" lvl="3" indent="-6350" algn="l" rtl="0">
              <a:lnSpc>
                <a:spcPct val="88000"/>
              </a:lnSpc>
              <a:spcBef>
                <a:spcPts val="300"/>
              </a:spcBef>
              <a:spcAft>
                <a:spcPts val="0"/>
              </a:spcAft>
              <a:buClr>
                <a:schemeClr val="dk1"/>
              </a:buClr>
              <a:buSzPct val="80951"/>
              <a:buFont typeface="Arial"/>
              <a:buChar char="–"/>
              <a:defRPr sz="2100" b="0" i="0" u="none" strike="noStrike" cap="none">
                <a:solidFill>
                  <a:schemeClr val="dk1"/>
                </a:solidFill>
                <a:latin typeface="Arial"/>
                <a:ea typeface="Arial"/>
                <a:cs typeface="Arial"/>
                <a:sym typeface="Arial"/>
              </a:defRPr>
            </a:lvl4pPr>
            <a:lvl5pPr marL="1206500" marR="0" lvl="4"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5pPr>
            <a:lvl6pPr marL="1549400" marR="0" lvl="5"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6pPr>
            <a:lvl7pPr marL="1892300" marR="0" lvl="6"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7pPr>
            <a:lvl8pPr marL="2235200" marR="0" lvl="7"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8pPr>
            <a:lvl9pPr marL="2578100" marR="0" lvl="8"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4"/>
          </p:nvPr>
        </p:nvSpPr>
        <p:spPr>
          <a:xfrm>
            <a:off x="4739878" y="1878806"/>
            <a:ext cx="3776700" cy="2763299"/>
          </a:xfrm>
          <a:prstGeom prst="rect">
            <a:avLst/>
          </a:prstGeom>
          <a:noFill/>
          <a:ln>
            <a:noFill/>
          </a:ln>
        </p:spPr>
        <p:txBody>
          <a:bodyPr lIns="91425" tIns="91425" rIns="91425" bIns="91425" anchor="t" anchorCtr="0"/>
          <a:lstStyle>
            <a:lvl1pPr marL="0" marR="0" lvl="0" indent="0" algn="l" rtl="0">
              <a:lnSpc>
                <a:spcPct val="88000"/>
              </a:lnSpc>
              <a:spcBef>
                <a:spcPts val="1100"/>
              </a:spcBef>
              <a:spcAft>
                <a:spcPts val="0"/>
              </a:spcAft>
              <a:buClr>
                <a:schemeClr val="dk1"/>
              </a:buClr>
              <a:buFont typeface="Arial"/>
              <a:buNone/>
              <a:defRPr sz="2100" b="0" i="0" u="none" strike="noStrike" cap="none">
                <a:solidFill>
                  <a:schemeClr val="dk1"/>
                </a:solidFill>
                <a:latin typeface="Arial"/>
                <a:ea typeface="Arial"/>
                <a:cs typeface="Arial"/>
                <a:sym typeface="Arial"/>
              </a:defRPr>
            </a:lvl1pPr>
            <a:lvl2pPr marL="304800" marR="0" lvl="1" indent="44450" algn="l" rtl="0">
              <a:lnSpc>
                <a:spcPct val="88000"/>
              </a:lnSpc>
              <a:spcBef>
                <a:spcPts val="70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2pPr>
            <a:lvl3pPr marL="609600" marR="0" lvl="2" indent="-19050" algn="l" rtl="0">
              <a:lnSpc>
                <a:spcPct val="88000"/>
              </a:lnSpc>
              <a:spcBef>
                <a:spcPts val="500"/>
              </a:spcBef>
              <a:spcAft>
                <a:spcPts val="0"/>
              </a:spcAft>
              <a:buClr>
                <a:schemeClr val="dk1"/>
              </a:buClr>
              <a:buSzPct val="80951"/>
              <a:buFont typeface="Noto Sans Symbols"/>
              <a:buChar char="▪"/>
              <a:defRPr sz="2100" b="0" i="0" u="none" strike="noStrike" cap="none">
                <a:solidFill>
                  <a:schemeClr val="dk1"/>
                </a:solidFill>
                <a:latin typeface="Arial"/>
                <a:ea typeface="Arial"/>
                <a:cs typeface="Arial"/>
                <a:sym typeface="Arial"/>
              </a:defRPr>
            </a:lvl3pPr>
            <a:lvl4pPr marL="901700" marR="0" lvl="3" indent="-6350" algn="l" rtl="0">
              <a:lnSpc>
                <a:spcPct val="88000"/>
              </a:lnSpc>
              <a:spcBef>
                <a:spcPts val="300"/>
              </a:spcBef>
              <a:spcAft>
                <a:spcPts val="0"/>
              </a:spcAft>
              <a:buClr>
                <a:schemeClr val="dk1"/>
              </a:buClr>
              <a:buSzPct val="80951"/>
              <a:buFont typeface="Arial"/>
              <a:buChar char="–"/>
              <a:defRPr sz="2100" b="0" i="0" u="none" strike="noStrike" cap="none">
                <a:solidFill>
                  <a:schemeClr val="dk1"/>
                </a:solidFill>
                <a:latin typeface="Arial"/>
                <a:ea typeface="Arial"/>
                <a:cs typeface="Arial"/>
                <a:sym typeface="Arial"/>
              </a:defRPr>
            </a:lvl4pPr>
            <a:lvl5pPr marL="1206500" marR="0" lvl="4"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5pPr>
            <a:lvl6pPr marL="1549400" marR="0" lvl="5"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6pPr>
            <a:lvl7pPr marL="1892300" marR="0" lvl="6"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7pPr>
            <a:lvl8pPr marL="2235200" marR="0" lvl="7"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8pPr>
            <a:lvl9pPr marL="2578100" marR="0" lvl="8" indent="-6350" algn="l" rtl="0">
              <a:lnSpc>
                <a:spcPct val="88000"/>
              </a:lnSpc>
              <a:spcBef>
                <a:spcPts val="100"/>
              </a:spcBef>
              <a:spcAft>
                <a:spcPts val="0"/>
              </a:spcAft>
              <a:buClr>
                <a:schemeClr val="dk1"/>
              </a:buClr>
              <a:buSzPct val="80951"/>
              <a:buFont typeface="Arial"/>
              <a:buChar char="o"/>
              <a:defRPr sz="21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628650" y="4767262"/>
            <a:ext cx="2057400" cy="273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6pPr>
            <a:lvl7pPr marL="2057400" marR="0" lvl="6"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7pPr>
            <a:lvl8pPr marL="2400300" marR="0" lvl="7"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8pPr>
            <a:lvl9pPr marL="2743200" marR="0" lvl="8"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3028950" y="4767262"/>
            <a:ext cx="3086100" cy="273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6pPr>
            <a:lvl7pPr marL="2057400" marR="0" lvl="6"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7pPr>
            <a:lvl8pPr marL="2400300" marR="0" lvl="7"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8pPr>
            <a:lvl9pPr marL="2743200" marR="0" lvl="8" indent="0" algn="l" rtl="0">
              <a:lnSpc>
                <a:spcPct val="100000"/>
              </a:lnSpc>
              <a:spcBef>
                <a:spcPts val="0"/>
              </a:spcBef>
              <a:spcAft>
                <a:spcPts val="0"/>
              </a:spcAft>
              <a:buClr>
                <a:schemeClr val="lt1"/>
              </a:buClr>
              <a:buFont typeface="Arial"/>
              <a:buNone/>
              <a:defRPr sz="1500" b="1" i="0" u="none" strike="noStrike" cap="none">
                <a:solidFill>
                  <a:schemeClr val="lt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0" y="4842621"/>
            <a:ext cx="2133600" cy="273900"/>
          </a:xfrm>
          <a:prstGeom prst="rect">
            <a:avLst/>
          </a:prstGeom>
          <a:noFill/>
          <a:ln>
            <a:noFill/>
          </a:ln>
        </p:spPr>
        <p:txBody>
          <a:bodyPr lIns="68575" tIns="34275" rIns="68575" bIns="34275"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 sz="1100" b="0" i="0" u="none" strike="noStrike" cap="none">
                <a:solidFill>
                  <a:schemeClr val="dk1"/>
                </a:solidFill>
                <a:latin typeface="Arial"/>
                <a:ea typeface="Arial"/>
                <a:cs typeface="Arial"/>
                <a:sym typeface="Arial"/>
              </a:rPr>
              <a:t>‹#›</a:t>
            </a:fld>
            <a:endParaRPr lang="en" sz="11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857250"/>
            <a:ext cx="8229600" cy="800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marL="0" marR="0" lvl="1"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2pPr>
            <a:lvl3pPr marL="0" marR="0" lvl="2"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3pPr>
            <a:lvl4pPr marL="0" marR="0" lvl="3"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4pPr>
            <a:lvl5pPr marL="0" marR="0" lvl="4"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5pPr>
            <a:lvl6pPr marL="457200" marR="0" lvl="5"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6pPr>
            <a:lvl7pPr marL="914400" marR="0" lvl="6"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7pPr>
            <a:lvl8pPr marL="1371600" marR="0" lvl="7"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8pPr>
            <a:lvl9pPr marL="1828800" marR="0" lvl="8"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61" name="Shape 61"/>
          <p:cNvSpPr txBox="1">
            <a:spLocks noGrp="1"/>
          </p:cNvSpPr>
          <p:nvPr>
            <p:ph type="body" idx="1"/>
          </p:nvPr>
        </p:nvSpPr>
        <p:spPr>
          <a:xfrm>
            <a:off x="457200" y="1687116"/>
            <a:ext cx="8229600" cy="3243299"/>
          </a:xfrm>
          <a:prstGeom prst="rect">
            <a:avLst/>
          </a:prstGeom>
          <a:noFill/>
          <a:ln>
            <a:noFill/>
          </a:ln>
        </p:spPr>
        <p:txBody>
          <a:bodyPr lIns="91425" tIns="91425" rIns="91425" bIns="91425" anchor="t" anchorCtr="0"/>
          <a:lstStyle>
            <a:lvl1pPr marL="365125" marR="0" lvl="0" indent="92075" algn="l" rtl="0">
              <a:lnSpc>
                <a:spcPct val="100000"/>
              </a:lnSpc>
              <a:spcBef>
                <a:spcPts val="300"/>
              </a:spcBef>
              <a:spcAft>
                <a:spcPts val="0"/>
              </a:spcAft>
              <a:buClr>
                <a:srgbClr val="A04DA3"/>
              </a:buClr>
              <a:buSzPct val="100000"/>
              <a:buFont typeface="Calibri"/>
              <a:buChar char="•"/>
              <a:defRPr sz="2800" b="0" i="0" u="none" strike="noStrike" cap="none">
                <a:solidFill>
                  <a:schemeClr val="dk1"/>
                </a:solidFill>
                <a:latin typeface="Calibri"/>
                <a:ea typeface="Calibri"/>
                <a:cs typeface="Calibri"/>
                <a:sym typeface="Calibri"/>
              </a:defRPr>
            </a:lvl1pPr>
            <a:lvl2pPr marL="657225" marR="0" lvl="1" indent="79375" algn="l" rtl="0">
              <a:lnSpc>
                <a:spcPct val="100000"/>
              </a:lnSpc>
              <a:spcBef>
                <a:spcPts val="300"/>
              </a:spcBef>
              <a:spcAft>
                <a:spcPts val="0"/>
              </a:spcAft>
              <a:buClr>
                <a:schemeClr val="accent2"/>
              </a:buClr>
              <a:buSzPct val="100000"/>
              <a:buFont typeface="Calibri"/>
              <a:buChar char="▫"/>
              <a:defRPr sz="2600" b="0" i="0" u="none" strike="noStrike" cap="none">
                <a:solidFill>
                  <a:schemeClr val="accent2"/>
                </a:solidFill>
                <a:latin typeface="Calibri"/>
                <a:ea typeface="Calibri"/>
                <a:cs typeface="Calibri"/>
                <a:sym typeface="Calibri"/>
              </a:defRPr>
            </a:lvl2pPr>
            <a:lvl3pPr marL="922337" marR="0" lvl="2" indent="80962" algn="l" rtl="0">
              <a:lnSpc>
                <a:spcPct val="100000"/>
              </a:lnSpc>
              <a:spcBef>
                <a:spcPts val="300"/>
              </a:spcBef>
              <a:spcAft>
                <a:spcPts val="0"/>
              </a:spcAft>
              <a:buClr>
                <a:schemeClr val="accent1"/>
              </a:buClr>
              <a:buSzPct val="41666"/>
              <a:buFont typeface="Calibri"/>
              <a:buChar char="⚫"/>
              <a:defRPr sz="2400" b="0" i="0" u="none" strike="noStrike" cap="none">
                <a:solidFill>
                  <a:schemeClr val="accent1"/>
                </a:solidFill>
                <a:latin typeface="Calibri"/>
                <a:ea typeface="Calibri"/>
                <a:cs typeface="Calibri"/>
                <a:sym typeface="Calibri"/>
              </a:defRPr>
            </a:lvl3pPr>
            <a:lvl4pPr marL="1179512" marR="0" lvl="3" indent="77787" algn="l" rtl="0">
              <a:lnSpc>
                <a:spcPct val="100000"/>
              </a:lnSpc>
              <a:spcBef>
                <a:spcPts val="300"/>
              </a:spcBef>
              <a:spcAft>
                <a:spcPts val="0"/>
              </a:spcAft>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062" marR="0" lvl="4" indent="71437" algn="l" rtl="0">
              <a:lnSpc>
                <a:spcPct val="100000"/>
              </a:lnSpc>
              <a:spcBef>
                <a:spcPts val="300"/>
              </a:spcBef>
              <a:spcAft>
                <a:spcPts val="0"/>
              </a:spcAft>
              <a:buClr>
                <a:srgbClr val="A04DA3"/>
              </a:buClr>
              <a:buSzPct val="100000"/>
              <a:buFont typeface="Georgia"/>
              <a:buChar char="▫"/>
              <a:defRPr sz="2000" b="0" i="0" u="none" strike="noStrike" cap="none">
                <a:solidFill>
                  <a:srgbClr val="A04DA3"/>
                </a:solidFill>
                <a:latin typeface="Georgia"/>
                <a:ea typeface="Georgia"/>
                <a:cs typeface="Georgia"/>
                <a:sym typeface="Georgia"/>
              </a:defRPr>
            </a:lvl5pPr>
            <a:lvl6pPr marL="1609344" marR="0" lvl="5" indent="41655" algn="l" rtl="0">
              <a:lnSpc>
                <a:spcPct val="100000"/>
              </a:lnSpc>
              <a:spcBef>
                <a:spcPts val="300"/>
              </a:spcBef>
              <a:spcAft>
                <a:spcPts val="0"/>
              </a:spcAft>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12700" algn="l" rtl="0">
              <a:lnSpc>
                <a:spcPct val="100000"/>
              </a:lnSpc>
              <a:spcBef>
                <a:spcPts val="300"/>
              </a:spcBef>
              <a:spcAft>
                <a:spcPts val="0"/>
              </a:spcAft>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4317" algn="l" rtl="0">
              <a:lnSpc>
                <a:spcPct val="100000"/>
              </a:lnSpc>
              <a:spcBef>
                <a:spcPts val="300"/>
              </a:spcBef>
              <a:spcAft>
                <a:spcPts val="0"/>
              </a:spcAft>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5079" algn="l" rtl="0">
              <a:lnSpc>
                <a:spcPct val="100000"/>
              </a:lnSpc>
              <a:spcBef>
                <a:spcPts val="300"/>
              </a:spcBef>
              <a:spcAft>
                <a:spcPts val="0"/>
              </a:spcAft>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2" name="Shape 62"/>
          <p:cNvSpPr txBox="1">
            <a:spLocks noGrp="1"/>
          </p:cNvSpPr>
          <p:nvPr>
            <p:ph type="dt" idx="10"/>
          </p:nvPr>
        </p:nvSpPr>
        <p:spPr>
          <a:xfrm>
            <a:off x="6586538" y="459581"/>
            <a:ext cx="9573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2"/>
              </a:buClr>
              <a:buFont typeface="Questrial"/>
              <a:buNone/>
              <a:defRPr sz="800" b="0" i="0" u="none" strike="noStrike" cap="none">
                <a:solidFill>
                  <a:schemeClr val="accent2"/>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9pPr>
          </a:lstStyle>
          <a:p>
            <a:endParaRPr/>
          </a:p>
        </p:txBody>
      </p:sp>
      <p:sp>
        <p:nvSpPr>
          <p:cNvPr id="63" name="Shape 63"/>
          <p:cNvSpPr txBox="1">
            <a:spLocks noGrp="1"/>
          </p:cNvSpPr>
          <p:nvPr>
            <p:ph type="ftr" idx="11"/>
          </p:nvPr>
        </p:nvSpPr>
        <p:spPr>
          <a:xfrm>
            <a:off x="5257800" y="459581"/>
            <a:ext cx="1325700" cy="3429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accent2"/>
              </a:buClr>
              <a:buFont typeface="Questrial"/>
              <a:buNone/>
              <a:defRPr sz="800" b="0" i="0" u="none" strike="noStrike" cap="none">
                <a:solidFill>
                  <a:schemeClr val="accent2"/>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9pPr>
          </a:lstStyle>
          <a:p>
            <a:endParaRPr/>
          </a:p>
        </p:txBody>
      </p:sp>
      <p:sp>
        <p:nvSpPr>
          <p:cNvPr id="64" name="Shape 64"/>
          <p:cNvSpPr txBox="1">
            <a:spLocks noGrp="1"/>
          </p:cNvSpPr>
          <p:nvPr>
            <p:ph type="sldNum" idx="12"/>
          </p:nvPr>
        </p:nvSpPr>
        <p:spPr>
          <a:xfrm>
            <a:off x="8174038" y="1191"/>
            <a:ext cx="762000" cy="275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Questrial"/>
              <a:buNone/>
            </a:pPr>
            <a:fld id="{00000000-1234-1234-1234-123412341234}" type="slidenum">
              <a:rPr lang="en" sz="1800" b="0" i="0" u="none" strike="noStrike" cap="none">
                <a:solidFill>
                  <a:srgbClr val="FFFFFF"/>
                </a:solidFill>
                <a:latin typeface="Questrial"/>
                <a:ea typeface="Questrial"/>
                <a:cs typeface="Questrial"/>
                <a:sym typeface="Questrial"/>
              </a:rPr>
              <a:t>‹#›</a:t>
            </a:fld>
            <a:endParaRPr lang="en" sz="1800" b="0" i="0" u="none" strike="noStrike" cap="none">
              <a:solidFill>
                <a:srgbClr val="FFFFFF"/>
              </a:solidFill>
              <a:latin typeface="Questrial"/>
              <a:ea typeface="Questrial"/>
              <a:cs typeface="Questria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5353496" y="826476"/>
            <a:ext cx="3383400" cy="6585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Trebuchet MS"/>
              <a:buNone/>
              <a:defRPr sz="1800" b="1" i="0" u="none" strike="noStrike" cap="none">
                <a:solidFill>
                  <a:schemeClr val="dk2"/>
                </a:solidFill>
                <a:latin typeface="Trebuchet MS"/>
                <a:ea typeface="Trebuchet MS"/>
                <a:cs typeface="Trebuchet MS"/>
                <a:sym typeface="Trebuchet MS"/>
              </a:defRPr>
            </a:lvl1pPr>
            <a:lvl2pPr marL="0" marR="0" lvl="1"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2pPr>
            <a:lvl3pPr marL="0" marR="0" lvl="2"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3pPr>
            <a:lvl4pPr marL="0" marR="0" lvl="3"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4pPr>
            <a:lvl5pPr marL="0" marR="0" lvl="4"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5pPr>
            <a:lvl6pPr marL="457200" marR="0" lvl="5"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6pPr>
            <a:lvl7pPr marL="914400" marR="0" lvl="6"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7pPr>
            <a:lvl8pPr marL="1371600" marR="0" lvl="7"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8pPr>
            <a:lvl9pPr marL="1828800" marR="0" lvl="8"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67" name="Shape 67"/>
          <p:cNvSpPr txBox="1">
            <a:spLocks noGrp="1"/>
          </p:cNvSpPr>
          <p:nvPr>
            <p:ph type="body" idx="1"/>
          </p:nvPr>
        </p:nvSpPr>
        <p:spPr>
          <a:xfrm>
            <a:off x="5353496" y="1508045"/>
            <a:ext cx="3383400" cy="3463200"/>
          </a:xfrm>
          <a:prstGeom prst="rect">
            <a:avLst/>
          </a:prstGeom>
          <a:noFill/>
          <a:ln>
            <a:noFill/>
          </a:ln>
        </p:spPr>
        <p:txBody>
          <a:bodyPr lIns="91425" tIns="91425" rIns="91425" bIns="91425" anchor="t" anchorCtr="0"/>
          <a:lstStyle>
            <a:lvl1pPr marL="9144" marR="0" lvl="0" indent="-9144" algn="l" rtl="0">
              <a:lnSpc>
                <a:spcPct val="100000"/>
              </a:lnSpc>
              <a:spcBef>
                <a:spcPts val="300"/>
              </a:spcBef>
              <a:spcAft>
                <a:spcPts val="0"/>
              </a:spcAft>
              <a:buClr>
                <a:srgbClr val="A04DA3"/>
              </a:buClr>
              <a:buFont typeface="Georgia"/>
              <a:buNone/>
              <a:defRPr sz="1400" b="0" i="0" u="none" strike="noStrike" cap="none">
                <a:solidFill>
                  <a:schemeClr val="dk1"/>
                </a:solidFill>
                <a:latin typeface="Georgia"/>
                <a:ea typeface="Georgia"/>
                <a:cs typeface="Georgia"/>
                <a:sym typeface="Georgia"/>
              </a:defRPr>
            </a:lvl1pPr>
            <a:lvl2pPr marL="657225" marR="0" lvl="1" indent="-250825" algn="l" rtl="0">
              <a:lnSpc>
                <a:spcPct val="100000"/>
              </a:lnSpc>
              <a:spcBef>
                <a:spcPts val="300"/>
              </a:spcBef>
              <a:spcAft>
                <a:spcPts val="0"/>
              </a:spcAft>
              <a:buClr>
                <a:schemeClr val="accent2"/>
              </a:buClr>
              <a:buFont typeface="Georgia"/>
              <a:buNone/>
              <a:defRPr sz="1200" b="0" i="0" u="none" strike="noStrike" cap="none">
                <a:solidFill>
                  <a:schemeClr val="accent2"/>
                </a:solidFill>
                <a:latin typeface="Georgia"/>
                <a:ea typeface="Georgia"/>
                <a:cs typeface="Georgia"/>
                <a:sym typeface="Georgia"/>
              </a:defRPr>
            </a:lvl2pPr>
            <a:lvl3pPr marL="922337" marR="0" lvl="2" indent="-223837" algn="l" rtl="0">
              <a:lnSpc>
                <a:spcPct val="100000"/>
              </a:lnSpc>
              <a:spcBef>
                <a:spcPts val="300"/>
              </a:spcBef>
              <a:spcAft>
                <a:spcPts val="0"/>
              </a:spcAft>
              <a:buClr>
                <a:schemeClr val="accent1"/>
              </a:buClr>
              <a:buFont typeface="Noto Sans Symbols"/>
              <a:buNone/>
              <a:defRPr sz="1000" b="0" i="0" u="none" strike="noStrike" cap="none">
                <a:solidFill>
                  <a:schemeClr val="accent1"/>
                </a:solidFill>
                <a:latin typeface="Georgia"/>
                <a:ea typeface="Georgia"/>
                <a:cs typeface="Georgia"/>
                <a:sym typeface="Georgia"/>
              </a:defRPr>
            </a:lvl3pPr>
            <a:lvl4pPr marL="1179512" marR="0" lvl="3" indent="-201612" algn="l" rtl="0">
              <a:lnSpc>
                <a:spcPct val="100000"/>
              </a:lnSpc>
              <a:spcBef>
                <a:spcPts val="300"/>
              </a:spcBef>
              <a:spcAft>
                <a:spcPts val="0"/>
              </a:spcAft>
              <a:buClr>
                <a:schemeClr val="accent1"/>
              </a:buClr>
              <a:buFont typeface="Noto Sans Symbols"/>
              <a:buNone/>
              <a:defRPr sz="900" b="0" i="0" u="none" strike="noStrike" cap="none">
                <a:solidFill>
                  <a:schemeClr val="accent1"/>
                </a:solidFill>
                <a:latin typeface="Georgia"/>
                <a:ea typeface="Georgia"/>
                <a:cs typeface="Georgia"/>
                <a:sym typeface="Georgia"/>
              </a:defRPr>
            </a:lvl4pPr>
            <a:lvl5pPr marL="1389062" marR="0" lvl="4" indent="-182562" algn="l" rtl="0">
              <a:lnSpc>
                <a:spcPct val="100000"/>
              </a:lnSpc>
              <a:spcBef>
                <a:spcPts val="300"/>
              </a:spcBef>
              <a:spcAft>
                <a:spcPts val="0"/>
              </a:spcAft>
              <a:buClr>
                <a:srgbClr val="A04DA3"/>
              </a:buClr>
              <a:buFont typeface="Georgia"/>
              <a:buNone/>
              <a:defRPr sz="900" b="0" i="0" u="none" strike="noStrike" cap="none">
                <a:solidFill>
                  <a:srgbClr val="A04DA3"/>
                </a:solidFill>
                <a:latin typeface="Georgia"/>
                <a:ea typeface="Georgia"/>
                <a:cs typeface="Georgia"/>
                <a:sym typeface="Georgia"/>
              </a:defRPr>
            </a:lvl5pPr>
            <a:lvl6pPr marL="1609344" marR="0" lvl="5" indent="41655" algn="l" rtl="0">
              <a:lnSpc>
                <a:spcPct val="100000"/>
              </a:lnSpc>
              <a:spcBef>
                <a:spcPts val="300"/>
              </a:spcBef>
              <a:spcAft>
                <a:spcPts val="0"/>
              </a:spcAft>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12700" algn="l" rtl="0">
              <a:lnSpc>
                <a:spcPct val="100000"/>
              </a:lnSpc>
              <a:spcBef>
                <a:spcPts val="300"/>
              </a:spcBef>
              <a:spcAft>
                <a:spcPts val="0"/>
              </a:spcAft>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4317" algn="l" rtl="0">
              <a:lnSpc>
                <a:spcPct val="100000"/>
              </a:lnSpc>
              <a:spcBef>
                <a:spcPts val="300"/>
              </a:spcBef>
              <a:spcAft>
                <a:spcPts val="0"/>
              </a:spcAft>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5079" algn="l" rtl="0">
              <a:lnSpc>
                <a:spcPct val="100000"/>
              </a:lnSpc>
              <a:spcBef>
                <a:spcPts val="300"/>
              </a:spcBef>
              <a:spcAft>
                <a:spcPts val="0"/>
              </a:spcAft>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8" name="Shape 68"/>
          <p:cNvSpPr txBox="1">
            <a:spLocks noGrp="1"/>
          </p:cNvSpPr>
          <p:nvPr>
            <p:ph type="body" idx="2"/>
          </p:nvPr>
        </p:nvSpPr>
        <p:spPr>
          <a:xfrm>
            <a:off x="152400" y="582214"/>
            <a:ext cx="5102400" cy="4389000"/>
          </a:xfrm>
          <a:prstGeom prst="rect">
            <a:avLst/>
          </a:prstGeom>
          <a:noFill/>
          <a:ln>
            <a:noFill/>
          </a:ln>
        </p:spPr>
        <p:txBody>
          <a:bodyPr lIns="91425" tIns="91425" rIns="91425" bIns="91425" anchor="t" anchorCtr="0"/>
          <a:lstStyle>
            <a:lvl1pPr marL="365125" marR="0" lvl="0" indent="142875" algn="l" rtl="0">
              <a:lnSpc>
                <a:spcPct val="100000"/>
              </a:lnSpc>
              <a:spcBef>
                <a:spcPts val="300"/>
              </a:spcBef>
              <a:spcAft>
                <a:spcPts val="0"/>
              </a:spcAft>
              <a:buClr>
                <a:srgbClr val="A04DA3"/>
              </a:buClr>
              <a:buSzPct val="100000"/>
              <a:buFont typeface="Georgia"/>
              <a:buChar char="•"/>
              <a:defRPr sz="3200" b="0" i="0" u="none" strike="noStrike" cap="none">
                <a:solidFill>
                  <a:schemeClr val="dk1"/>
                </a:solidFill>
                <a:latin typeface="Georgia"/>
                <a:ea typeface="Georgia"/>
                <a:cs typeface="Georgia"/>
                <a:sym typeface="Georgia"/>
              </a:defRPr>
            </a:lvl1pPr>
            <a:lvl2pPr marL="657225" marR="0" lvl="1" indent="104775" algn="l" rtl="0">
              <a:lnSpc>
                <a:spcPct val="100000"/>
              </a:lnSpc>
              <a:spcBef>
                <a:spcPts val="300"/>
              </a:spcBef>
              <a:spcAft>
                <a:spcPts val="0"/>
              </a:spcAft>
              <a:buClr>
                <a:schemeClr val="accent2"/>
              </a:buClr>
              <a:buSzPct val="100000"/>
              <a:buFont typeface="Georgia"/>
              <a:buChar char="▫"/>
              <a:defRPr sz="2800" b="0" i="0" u="none" strike="noStrike" cap="none">
                <a:solidFill>
                  <a:schemeClr val="accent2"/>
                </a:solidFill>
                <a:latin typeface="Georgia"/>
                <a:ea typeface="Georgia"/>
                <a:cs typeface="Georgia"/>
                <a:sym typeface="Georgia"/>
              </a:defRPr>
            </a:lvl2pPr>
            <a:lvl3pPr marL="922337" marR="0" lvl="2" indent="80962" algn="l" rtl="0">
              <a:lnSpc>
                <a:spcPct val="100000"/>
              </a:lnSpc>
              <a:spcBef>
                <a:spcPts val="300"/>
              </a:spcBef>
              <a:spcAft>
                <a:spcPts val="0"/>
              </a:spcAft>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12" marR="0" lvl="3" indent="52387" algn="l" rtl="0">
              <a:lnSpc>
                <a:spcPct val="100000"/>
              </a:lnSpc>
              <a:spcBef>
                <a:spcPts val="300"/>
              </a:spcBef>
              <a:spcAft>
                <a:spcPts val="0"/>
              </a:spcAft>
              <a:buClr>
                <a:schemeClr val="accent1"/>
              </a:buClr>
              <a:buSzPct val="100000"/>
              <a:buFont typeface="Noto Sans Symbols"/>
              <a:buChar char="⚫"/>
              <a:defRPr sz="2000" b="0" i="0" u="none" strike="noStrike" cap="none">
                <a:solidFill>
                  <a:schemeClr val="accent1"/>
                </a:solidFill>
                <a:latin typeface="Georgia"/>
                <a:ea typeface="Georgia"/>
                <a:cs typeface="Georgia"/>
                <a:sym typeface="Georgia"/>
              </a:defRPr>
            </a:lvl4pPr>
            <a:lvl5pPr marL="1389062" marR="0" lvl="4" indent="71437" algn="l" rtl="0">
              <a:lnSpc>
                <a:spcPct val="100000"/>
              </a:lnSpc>
              <a:spcBef>
                <a:spcPts val="300"/>
              </a:spcBef>
              <a:spcAft>
                <a:spcPts val="0"/>
              </a:spcAft>
              <a:buClr>
                <a:srgbClr val="A04DA3"/>
              </a:buClr>
              <a:buSzPct val="100000"/>
              <a:buFont typeface="Georgia"/>
              <a:buChar char="▫"/>
              <a:defRPr sz="2000" b="0" i="0" u="none" strike="noStrike" cap="none">
                <a:solidFill>
                  <a:srgbClr val="A04DA3"/>
                </a:solidFill>
                <a:latin typeface="Georgia"/>
                <a:ea typeface="Georgia"/>
                <a:cs typeface="Georgia"/>
                <a:sym typeface="Georgia"/>
              </a:defRPr>
            </a:lvl5pPr>
            <a:lvl6pPr marL="1609344" marR="0" lvl="5" indent="41655" algn="l" rtl="0">
              <a:lnSpc>
                <a:spcPct val="100000"/>
              </a:lnSpc>
              <a:spcBef>
                <a:spcPts val="300"/>
              </a:spcBef>
              <a:spcAft>
                <a:spcPts val="0"/>
              </a:spcAft>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12700" algn="l" rtl="0">
              <a:lnSpc>
                <a:spcPct val="100000"/>
              </a:lnSpc>
              <a:spcBef>
                <a:spcPts val="300"/>
              </a:spcBef>
              <a:spcAft>
                <a:spcPts val="0"/>
              </a:spcAft>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4317" algn="l" rtl="0">
              <a:lnSpc>
                <a:spcPct val="100000"/>
              </a:lnSpc>
              <a:spcBef>
                <a:spcPts val="300"/>
              </a:spcBef>
              <a:spcAft>
                <a:spcPts val="0"/>
              </a:spcAft>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5079" algn="l" rtl="0">
              <a:lnSpc>
                <a:spcPct val="100000"/>
              </a:lnSpc>
              <a:spcBef>
                <a:spcPts val="300"/>
              </a:spcBef>
              <a:spcAft>
                <a:spcPts val="0"/>
              </a:spcAft>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9" name="Shape 69"/>
          <p:cNvSpPr txBox="1">
            <a:spLocks noGrp="1"/>
          </p:cNvSpPr>
          <p:nvPr>
            <p:ph type="dt" idx="10"/>
          </p:nvPr>
        </p:nvSpPr>
        <p:spPr>
          <a:xfrm>
            <a:off x="6586538" y="459581"/>
            <a:ext cx="9573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2"/>
              </a:buClr>
              <a:buFont typeface="Questrial"/>
              <a:buNone/>
              <a:defRPr sz="800" b="0" i="0" u="none" strike="noStrike" cap="none">
                <a:solidFill>
                  <a:schemeClr val="accent2"/>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ftr" idx="11"/>
          </p:nvPr>
        </p:nvSpPr>
        <p:spPr>
          <a:xfrm>
            <a:off x="5257800" y="459581"/>
            <a:ext cx="1325700" cy="3429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accent2"/>
              </a:buClr>
              <a:buFont typeface="Questrial"/>
              <a:buNone/>
              <a:defRPr sz="800" b="0" i="0" u="none" strike="noStrike" cap="none">
                <a:solidFill>
                  <a:schemeClr val="accent2"/>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9pPr>
          </a:lstStyle>
          <a:p>
            <a:endParaRPr/>
          </a:p>
        </p:txBody>
      </p:sp>
      <p:sp>
        <p:nvSpPr>
          <p:cNvPr id="71" name="Shape 71"/>
          <p:cNvSpPr txBox="1">
            <a:spLocks noGrp="1"/>
          </p:cNvSpPr>
          <p:nvPr>
            <p:ph type="sldNum" idx="12"/>
          </p:nvPr>
        </p:nvSpPr>
        <p:spPr>
          <a:xfrm>
            <a:off x="8174038" y="1191"/>
            <a:ext cx="762000" cy="275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Questrial"/>
              <a:buNone/>
            </a:pPr>
            <a:fld id="{00000000-1234-1234-1234-123412341234}" type="slidenum">
              <a:rPr lang="en" sz="1800" b="0" i="0" u="none" strike="noStrike" cap="none">
                <a:solidFill>
                  <a:srgbClr val="FFFFFF"/>
                </a:solidFill>
                <a:latin typeface="Questrial"/>
                <a:ea typeface="Questrial"/>
                <a:cs typeface="Questrial"/>
                <a:sym typeface="Questrial"/>
              </a:rPr>
              <a:t>‹#›</a:t>
            </a:fld>
            <a:endParaRPr lang="en" sz="1800" b="0" i="0" u="none" strike="noStrike" cap="none">
              <a:solidFill>
                <a:srgbClr val="FFFFFF"/>
              </a:solidFill>
              <a:latin typeface="Questrial"/>
              <a:ea typeface="Questrial"/>
              <a:cs typeface="Questrial"/>
              <a:sym typeface="Quest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457200" y="285750"/>
            <a:ext cx="8420100" cy="4114800"/>
          </a:xfrm>
          <a:prstGeom prst="rect">
            <a:avLst/>
          </a:prstGeom>
          <a:noFill/>
          <a:ln>
            <a:noFill/>
          </a:ln>
        </p:spPr>
        <p:txBody>
          <a:bodyPr lIns="91425" tIns="91425" rIns="91425" bIns="91425" anchor="t" anchorCtr="0"/>
          <a:lstStyle>
            <a:lvl1pPr marL="365125" marR="0" lvl="0" indent="92075" algn="l" rtl="0">
              <a:lnSpc>
                <a:spcPct val="100000"/>
              </a:lnSpc>
              <a:spcBef>
                <a:spcPts val="300"/>
              </a:spcBef>
              <a:spcAft>
                <a:spcPts val="0"/>
              </a:spcAft>
              <a:buClr>
                <a:srgbClr val="A04DA3"/>
              </a:buClr>
              <a:buSzPct val="100000"/>
              <a:buFont typeface="Georgia"/>
              <a:buChar char="•"/>
              <a:defRPr sz="2800" b="0" i="0" u="none" strike="noStrike" cap="none">
                <a:solidFill>
                  <a:schemeClr val="dk1"/>
                </a:solidFill>
                <a:latin typeface="Georgia"/>
                <a:ea typeface="Georgia"/>
                <a:cs typeface="Georgia"/>
                <a:sym typeface="Georgia"/>
              </a:defRPr>
            </a:lvl1pPr>
            <a:lvl2pPr marL="657225" marR="0" lvl="1" indent="79375" algn="l" rtl="0">
              <a:lnSpc>
                <a:spcPct val="100000"/>
              </a:lnSpc>
              <a:spcBef>
                <a:spcPts val="300"/>
              </a:spcBef>
              <a:spcAft>
                <a:spcPts val="0"/>
              </a:spcAft>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2337" marR="0" lvl="2" indent="80962" algn="l" rtl="0">
              <a:lnSpc>
                <a:spcPct val="100000"/>
              </a:lnSpc>
              <a:spcBef>
                <a:spcPts val="300"/>
              </a:spcBef>
              <a:spcAft>
                <a:spcPts val="0"/>
              </a:spcAft>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12" marR="0" lvl="3" indent="77787" algn="l" rtl="0">
              <a:lnSpc>
                <a:spcPct val="100000"/>
              </a:lnSpc>
              <a:spcBef>
                <a:spcPts val="300"/>
              </a:spcBef>
              <a:spcAft>
                <a:spcPts val="0"/>
              </a:spcAft>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062" marR="0" lvl="4" indent="71437" algn="l" rtl="0">
              <a:lnSpc>
                <a:spcPct val="100000"/>
              </a:lnSpc>
              <a:spcBef>
                <a:spcPts val="300"/>
              </a:spcBef>
              <a:spcAft>
                <a:spcPts val="0"/>
              </a:spcAft>
              <a:buClr>
                <a:srgbClr val="A04DA3"/>
              </a:buClr>
              <a:buSzPct val="100000"/>
              <a:buFont typeface="Georgia"/>
              <a:buChar char="▫"/>
              <a:defRPr sz="2000" b="0" i="0" u="none" strike="noStrike" cap="none">
                <a:solidFill>
                  <a:srgbClr val="A04DA3"/>
                </a:solidFill>
                <a:latin typeface="Georgia"/>
                <a:ea typeface="Georgia"/>
                <a:cs typeface="Georgia"/>
                <a:sym typeface="Georgia"/>
              </a:defRPr>
            </a:lvl5pPr>
            <a:lvl6pPr marL="1609344" marR="0" lvl="5" indent="41655" algn="l" rtl="0">
              <a:lnSpc>
                <a:spcPct val="100000"/>
              </a:lnSpc>
              <a:spcBef>
                <a:spcPts val="300"/>
              </a:spcBef>
              <a:spcAft>
                <a:spcPts val="0"/>
              </a:spcAft>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12700" algn="l" rtl="0">
              <a:lnSpc>
                <a:spcPct val="100000"/>
              </a:lnSpc>
              <a:spcBef>
                <a:spcPts val="300"/>
              </a:spcBef>
              <a:spcAft>
                <a:spcPts val="0"/>
              </a:spcAft>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4317" algn="l" rtl="0">
              <a:lnSpc>
                <a:spcPct val="100000"/>
              </a:lnSpc>
              <a:spcBef>
                <a:spcPts val="300"/>
              </a:spcBef>
              <a:spcAft>
                <a:spcPts val="0"/>
              </a:spcAft>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5079" algn="l" rtl="0">
              <a:lnSpc>
                <a:spcPct val="100000"/>
              </a:lnSpc>
              <a:spcBef>
                <a:spcPts val="300"/>
              </a:spcBef>
              <a:spcAft>
                <a:spcPts val="0"/>
              </a:spcAft>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4" name="Shape 74"/>
          <p:cNvSpPr txBox="1">
            <a:spLocks noGrp="1"/>
          </p:cNvSpPr>
          <p:nvPr>
            <p:ph type="dt" idx="10"/>
          </p:nvPr>
        </p:nvSpPr>
        <p:spPr>
          <a:xfrm>
            <a:off x="6586538" y="459581"/>
            <a:ext cx="9573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2"/>
              </a:buClr>
              <a:buFont typeface="Questrial"/>
              <a:buNone/>
              <a:defRPr sz="800" b="0" i="0" u="none" strike="noStrike" cap="none">
                <a:solidFill>
                  <a:schemeClr val="accent2"/>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ftr" idx="11"/>
          </p:nvPr>
        </p:nvSpPr>
        <p:spPr>
          <a:xfrm>
            <a:off x="5257800" y="459581"/>
            <a:ext cx="1325700" cy="3429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accent2"/>
              </a:buClr>
              <a:buFont typeface="Questrial"/>
              <a:buNone/>
              <a:defRPr sz="800" b="0" i="0" u="none" strike="noStrike" cap="none">
                <a:solidFill>
                  <a:schemeClr val="accent2"/>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9pPr>
          </a:lstStyle>
          <a:p>
            <a:endParaRPr/>
          </a:p>
        </p:txBody>
      </p:sp>
      <p:sp>
        <p:nvSpPr>
          <p:cNvPr id="76" name="Shape 76"/>
          <p:cNvSpPr txBox="1">
            <a:spLocks noGrp="1"/>
          </p:cNvSpPr>
          <p:nvPr>
            <p:ph type="sldNum" idx="12"/>
          </p:nvPr>
        </p:nvSpPr>
        <p:spPr>
          <a:xfrm>
            <a:off x="8174038" y="1191"/>
            <a:ext cx="762000" cy="275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Questrial"/>
              <a:buNone/>
            </a:pPr>
            <a:fld id="{00000000-1234-1234-1234-123412341234}" type="slidenum">
              <a:rPr lang="en" sz="1800" b="0" i="0" u="none" strike="noStrike" cap="none">
                <a:solidFill>
                  <a:srgbClr val="FFFFFF"/>
                </a:solidFill>
                <a:latin typeface="Questrial"/>
                <a:ea typeface="Questrial"/>
                <a:cs typeface="Questrial"/>
                <a:sym typeface="Questrial"/>
              </a:rPr>
              <a:t>‹#›</a:t>
            </a:fld>
            <a:endParaRPr lang="en" sz="1800" b="0" i="0" u="none" strike="noStrike" cap="none">
              <a:solidFill>
                <a:srgbClr val="FFFFFF"/>
              </a:solidFill>
              <a:latin typeface="Questrial"/>
              <a:ea typeface="Questrial"/>
              <a:cs typeface="Questrial"/>
              <a:sym typeface="Quest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857250"/>
            <a:ext cx="8229600" cy="800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marL="0" marR="0" lvl="1"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2pPr>
            <a:lvl3pPr marL="0" marR="0" lvl="2"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3pPr>
            <a:lvl4pPr marL="0" marR="0" lvl="3"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4pPr>
            <a:lvl5pPr marL="0" marR="0" lvl="4"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5pPr>
            <a:lvl6pPr marL="457200" marR="0" lvl="5"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6pPr>
            <a:lvl7pPr marL="914400" marR="0" lvl="6"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7pPr>
            <a:lvl8pPr marL="1371600" marR="0" lvl="7"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8pPr>
            <a:lvl9pPr marL="1828800" marR="0" lvl="8" indent="0" algn="l" rtl="0">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79" name="Shape 79"/>
          <p:cNvSpPr txBox="1">
            <a:spLocks noGrp="1"/>
          </p:cNvSpPr>
          <p:nvPr>
            <p:ph type="body" idx="1"/>
          </p:nvPr>
        </p:nvSpPr>
        <p:spPr>
          <a:xfrm>
            <a:off x="457200" y="1687067"/>
            <a:ext cx="4038600" cy="3394500"/>
          </a:xfrm>
          <a:prstGeom prst="rect">
            <a:avLst/>
          </a:prstGeom>
          <a:noFill/>
          <a:ln>
            <a:noFill/>
          </a:ln>
        </p:spPr>
        <p:txBody>
          <a:bodyPr lIns="91425" tIns="91425" rIns="91425" bIns="91425" anchor="t" anchorCtr="0"/>
          <a:lstStyle>
            <a:lvl1pPr marL="365125" marR="0" lvl="0" indent="-9525" algn="l" rtl="0">
              <a:lnSpc>
                <a:spcPct val="100000"/>
              </a:lnSpc>
              <a:spcBef>
                <a:spcPts val="300"/>
              </a:spcBef>
              <a:spcAft>
                <a:spcPts val="0"/>
              </a:spcAft>
              <a:buClr>
                <a:srgbClr val="A04DA3"/>
              </a:buClr>
              <a:buSzPct val="100000"/>
              <a:buFont typeface="Georgia"/>
              <a:buChar char="•"/>
              <a:defRPr sz="2000" b="0" i="0" u="none" strike="noStrike" cap="none">
                <a:solidFill>
                  <a:schemeClr val="dk1"/>
                </a:solidFill>
                <a:latin typeface="Georgia"/>
                <a:ea typeface="Georgia"/>
                <a:cs typeface="Georgia"/>
                <a:sym typeface="Georgia"/>
              </a:defRPr>
            </a:lvl1pPr>
            <a:lvl2pPr marL="657225" marR="0" lvl="1" indent="-15875" algn="l" rtl="0">
              <a:lnSpc>
                <a:spcPct val="100000"/>
              </a:lnSpc>
              <a:spcBef>
                <a:spcPts val="300"/>
              </a:spcBef>
              <a:spcAft>
                <a:spcPts val="0"/>
              </a:spcAft>
              <a:buClr>
                <a:schemeClr val="accent2"/>
              </a:buClr>
              <a:buSzPct val="100000"/>
              <a:buFont typeface="Georgia"/>
              <a:buChar char="▫"/>
              <a:defRPr sz="1900" b="0" i="0" u="none" strike="noStrike" cap="none">
                <a:solidFill>
                  <a:schemeClr val="accent2"/>
                </a:solidFill>
                <a:latin typeface="Georgia"/>
                <a:ea typeface="Georgia"/>
                <a:cs typeface="Georgia"/>
                <a:sym typeface="Georgia"/>
              </a:defRPr>
            </a:lvl2pPr>
            <a:lvl3pPr marL="922337" marR="0" lvl="2" indent="4762" algn="l" rtl="0">
              <a:lnSpc>
                <a:spcPct val="100000"/>
              </a:lnSpc>
              <a:spcBef>
                <a:spcPts val="300"/>
              </a:spcBef>
              <a:spcAft>
                <a:spcPts val="0"/>
              </a:spcAft>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12" marR="0" lvl="3" indent="26987" algn="l" rtl="0">
              <a:lnSpc>
                <a:spcPct val="100000"/>
              </a:lnSpc>
              <a:spcBef>
                <a:spcPts val="300"/>
              </a:spcBef>
              <a:spcAft>
                <a:spcPts val="0"/>
              </a:spcAft>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4pPr>
            <a:lvl5pPr marL="1389062" marR="0" lvl="4" indent="46037" algn="l" rtl="0">
              <a:lnSpc>
                <a:spcPct val="100000"/>
              </a:lnSpc>
              <a:spcBef>
                <a:spcPts val="300"/>
              </a:spcBef>
              <a:spcAft>
                <a:spcPts val="0"/>
              </a:spcAft>
              <a:buClr>
                <a:srgbClr val="A04DA3"/>
              </a:buClr>
              <a:buSzPct val="100000"/>
              <a:buFont typeface="Georgia"/>
              <a:buChar char="▫"/>
              <a:defRPr sz="1800" b="0" i="0" u="none" strike="noStrike" cap="none">
                <a:solidFill>
                  <a:srgbClr val="A04DA3"/>
                </a:solidFill>
                <a:latin typeface="Georgia"/>
                <a:ea typeface="Georgia"/>
                <a:cs typeface="Georgia"/>
                <a:sym typeface="Georgia"/>
              </a:defRPr>
            </a:lvl5pPr>
            <a:lvl6pPr marL="1609344" marR="0" lvl="5" indent="41655" algn="l" rtl="0">
              <a:lnSpc>
                <a:spcPct val="100000"/>
              </a:lnSpc>
              <a:spcBef>
                <a:spcPts val="300"/>
              </a:spcBef>
              <a:spcAft>
                <a:spcPts val="0"/>
              </a:spcAft>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12700" algn="l" rtl="0">
              <a:lnSpc>
                <a:spcPct val="100000"/>
              </a:lnSpc>
              <a:spcBef>
                <a:spcPts val="300"/>
              </a:spcBef>
              <a:spcAft>
                <a:spcPts val="0"/>
              </a:spcAft>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4317" algn="l" rtl="0">
              <a:lnSpc>
                <a:spcPct val="100000"/>
              </a:lnSpc>
              <a:spcBef>
                <a:spcPts val="300"/>
              </a:spcBef>
              <a:spcAft>
                <a:spcPts val="0"/>
              </a:spcAft>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5079" algn="l" rtl="0">
              <a:lnSpc>
                <a:spcPct val="100000"/>
              </a:lnSpc>
              <a:spcBef>
                <a:spcPts val="300"/>
              </a:spcBef>
              <a:spcAft>
                <a:spcPts val="0"/>
              </a:spcAft>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0" name="Shape 80"/>
          <p:cNvSpPr txBox="1">
            <a:spLocks noGrp="1"/>
          </p:cNvSpPr>
          <p:nvPr>
            <p:ph type="body" idx="2"/>
          </p:nvPr>
        </p:nvSpPr>
        <p:spPr>
          <a:xfrm>
            <a:off x="4648200" y="1687067"/>
            <a:ext cx="4038600" cy="3394500"/>
          </a:xfrm>
          <a:prstGeom prst="rect">
            <a:avLst/>
          </a:prstGeom>
          <a:noFill/>
          <a:ln>
            <a:noFill/>
          </a:ln>
        </p:spPr>
        <p:txBody>
          <a:bodyPr lIns="91425" tIns="91425" rIns="91425" bIns="91425" anchor="t" anchorCtr="0"/>
          <a:lstStyle>
            <a:lvl1pPr marL="365125" marR="0" lvl="0" indent="-9525" algn="l" rtl="0">
              <a:lnSpc>
                <a:spcPct val="100000"/>
              </a:lnSpc>
              <a:spcBef>
                <a:spcPts val="300"/>
              </a:spcBef>
              <a:spcAft>
                <a:spcPts val="0"/>
              </a:spcAft>
              <a:buClr>
                <a:srgbClr val="A04DA3"/>
              </a:buClr>
              <a:buSzPct val="100000"/>
              <a:buFont typeface="Georgia"/>
              <a:buChar char="•"/>
              <a:defRPr sz="2000" b="0" i="0" u="none" strike="noStrike" cap="none">
                <a:solidFill>
                  <a:schemeClr val="dk1"/>
                </a:solidFill>
                <a:latin typeface="Georgia"/>
                <a:ea typeface="Georgia"/>
                <a:cs typeface="Georgia"/>
                <a:sym typeface="Georgia"/>
              </a:defRPr>
            </a:lvl1pPr>
            <a:lvl2pPr marL="657225" marR="0" lvl="1" indent="-15875" algn="l" rtl="0">
              <a:lnSpc>
                <a:spcPct val="100000"/>
              </a:lnSpc>
              <a:spcBef>
                <a:spcPts val="300"/>
              </a:spcBef>
              <a:spcAft>
                <a:spcPts val="0"/>
              </a:spcAft>
              <a:buClr>
                <a:schemeClr val="accent2"/>
              </a:buClr>
              <a:buSzPct val="100000"/>
              <a:buFont typeface="Georgia"/>
              <a:buChar char="▫"/>
              <a:defRPr sz="1900" b="0" i="0" u="none" strike="noStrike" cap="none">
                <a:solidFill>
                  <a:schemeClr val="accent2"/>
                </a:solidFill>
                <a:latin typeface="Georgia"/>
                <a:ea typeface="Georgia"/>
                <a:cs typeface="Georgia"/>
                <a:sym typeface="Georgia"/>
              </a:defRPr>
            </a:lvl2pPr>
            <a:lvl3pPr marL="922337" marR="0" lvl="2" indent="4762" algn="l" rtl="0">
              <a:lnSpc>
                <a:spcPct val="100000"/>
              </a:lnSpc>
              <a:spcBef>
                <a:spcPts val="300"/>
              </a:spcBef>
              <a:spcAft>
                <a:spcPts val="0"/>
              </a:spcAft>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12" marR="0" lvl="3" indent="26987" algn="l" rtl="0">
              <a:lnSpc>
                <a:spcPct val="100000"/>
              </a:lnSpc>
              <a:spcBef>
                <a:spcPts val="300"/>
              </a:spcBef>
              <a:spcAft>
                <a:spcPts val="0"/>
              </a:spcAft>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4pPr>
            <a:lvl5pPr marL="1389062" marR="0" lvl="4" indent="46037" algn="l" rtl="0">
              <a:lnSpc>
                <a:spcPct val="100000"/>
              </a:lnSpc>
              <a:spcBef>
                <a:spcPts val="300"/>
              </a:spcBef>
              <a:spcAft>
                <a:spcPts val="0"/>
              </a:spcAft>
              <a:buClr>
                <a:srgbClr val="A04DA3"/>
              </a:buClr>
              <a:buSzPct val="100000"/>
              <a:buFont typeface="Georgia"/>
              <a:buChar char="▫"/>
              <a:defRPr sz="1800" b="0" i="0" u="none" strike="noStrike" cap="none">
                <a:solidFill>
                  <a:srgbClr val="A04DA3"/>
                </a:solidFill>
                <a:latin typeface="Georgia"/>
                <a:ea typeface="Georgia"/>
                <a:cs typeface="Georgia"/>
                <a:sym typeface="Georgia"/>
              </a:defRPr>
            </a:lvl5pPr>
            <a:lvl6pPr marL="1609344" marR="0" lvl="5" indent="41655" algn="l" rtl="0">
              <a:lnSpc>
                <a:spcPct val="100000"/>
              </a:lnSpc>
              <a:spcBef>
                <a:spcPts val="300"/>
              </a:spcBef>
              <a:spcAft>
                <a:spcPts val="0"/>
              </a:spcAft>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12700" algn="l" rtl="0">
              <a:lnSpc>
                <a:spcPct val="100000"/>
              </a:lnSpc>
              <a:spcBef>
                <a:spcPts val="300"/>
              </a:spcBef>
              <a:spcAft>
                <a:spcPts val="0"/>
              </a:spcAft>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4317" algn="l" rtl="0">
              <a:lnSpc>
                <a:spcPct val="100000"/>
              </a:lnSpc>
              <a:spcBef>
                <a:spcPts val="300"/>
              </a:spcBef>
              <a:spcAft>
                <a:spcPts val="0"/>
              </a:spcAft>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5079" algn="l" rtl="0">
              <a:lnSpc>
                <a:spcPct val="100000"/>
              </a:lnSpc>
              <a:spcBef>
                <a:spcPts val="300"/>
              </a:spcBef>
              <a:spcAft>
                <a:spcPts val="0"/>
              </a:spcAft>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1" name="Shape 81"/>
          <p:cNvSpPr txBox="1">
            <a:spLocks noGrp="1"/>
          </p:cNvSpPr>
          <p:nvPr>
            <p:ph type="dt" idx="10"/>
          </p:nvPr>
        </p:nvSpPr>
        <p:spPr>
          <a:xfrm>
            <a:off x="6586538" y="459581"/>
            <a:ext cx="9573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2"/>
              </a:buClr>
              <a:buFont typeface="Questrial"/>
              <a:buNone/>
              <a:defRPr sz="800" b="0" i="0" u="none" strike="noStrike" cap="none">
                <a:solidFill>
                  <a:schemeClr val="accent2"/>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9pPr>
          </a:lstStyle>
          <a:p>
            <a:endParaRPr/>
          </a:p>
        </p:txBody>
      </p:sp>
      <p:sp>
        <p:nvSpPr>
          <p:cNvPr id="82" name="Shape 82"/>
          <p:cNvSpPr txBox="1">
            <a:spLocks noGrp="1"/>
          </p:cNvSpPr>
          <p:nvPr>
            <p:ph type="ftr" idx="11"/>
          </p:nvPr>
        </p:nvSpPr>
        <p:spPr>
          <a:xfrm>
            <a:off x="5257800" y="459581"/>
            <a:ext cx="1325700" cy="3429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accent2"/>
              </a:buClr>
              <a:buFont typeface="Questrial"/>
              <a:buNone/>
              <a:defRPr sz="800" b="0" i="0" u="none" strike="noStrike" cap="none">
                <a:solidFill>
                  <a:schemeClr val="accent2"/>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Font typeface="Questrial"/>
              <a:buNone/>
              <a:defRPr sz="3200" b="0" i="0" u="none" strike="noStrike" cap="none">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sldNum" idx="12"/>
          </p:nvPr>
        </p:nvSpPr>
        <p:spPr>
          <a:xfrm>
            <a:off x="8174038" y="1191"/>
            <a:ext cx="762000" cy="2751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Questrial"/>
              <a:buNone/>
            </a:pPr>
            <a:fld id="{00000000-1234-1234-1234-123412341234}" type="slidenum">
              <a:rPr lang="en" sz="1800" b="0" i="0" u="none" strike="noStrike" cap="none">
                <a:solidFill>
                  <a:srgbClr val="FFFFFF"/>
                </a:solidFill>
                <a:latin typeface="Questrial"/>
                <a:ea typeface="Questrial"/>
                <a:cs typeface="Questrial"/>
                <a:sym typeface="Questrial"/>
              </a:rPr>
              <a:t>‹#›</a:t>
            </a:fld>
            <a:endParaRPr lang="en" sz="1800" b="0" i="0" u="none" strike="noStrike" cap="none">
              <a:solidFill>
                <a:srgbClr val="FFFFFF"/>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hyperlink" Target="http://transhealth.ucsf.edu/"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hyperlink" Target="http://press.endocrine.org/doi/full/10.1210/jc.2009-0345" TargetMode="External"/><Relationship Id="rId5" Type="http://schemas.openxmlformats.org/officeDocument/2006/relationships/hyperlink" Target="http://www.lgbthealtheducation.org/" TargetMode="External"/><Relationship Id="rId4" Type="http://schemas.openxmlformats.org/officeDocument/2006/relationships/hyperlink" Target="http://www.google.com/url?sa=t&amp;rct=j&amp;q=&amp;esrc=s&amp;frm=1&amp;source=web&amp;cd=2&amp;ved=0CCcQjBAwAQ&amp;url=http://www.jointcommission.org/assets/1/18/LGBTFieldGuide.pdf&amp;ei=751uVPaqD8OfyAT8Dw&amp;usg=AFQjCNHtFRgToxXUkD7Embe506IxYOo8Vw&amp;sig2=yhTC7w098pPaFPP7wzKqEg&amp;bvm=bv.80185997,d.aWw"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345" y="129881"/>
            <a:ext cx="6290072" cy="465534"/>
          </a:xfrm>
        </p:spPr>
        <p:txBody>
          <a:bodyPr/>
          <a:lstStyle/>
          <a:p>
            <a:pPr algn="ctr"/>
            <a:r>
              <a:rPr lang="en-US" dirty="0" smtClean="0"/>
              <a:t>Housekeeping</a:t>
            </a:r>
            <a:endParaRPr lang="en-US" dirty="0"/>
          </a:p>
        </p:txBody>
      </p:sp>
      <p:sp>
        <p:nvSpPr>
          <p:cNvPr id="3" name="Content Placeholder 2"/>
          <p:cNvSpPr>
            <a:spLocks noGrp="1"/>
          </p:cNvSpPr>
          <p:nvPr>
            <p:ph idx="1"/>
          </p:nvPr>
        </p:nvSpPr>
        <p:spPr>
          <a:xfrm>
            <a:off x="1" y="725777"/>
            <a:ext cx="5486400" cy="2159366"/>
          </a:xfrm>
        </p:spPr>
        <p:txBody>
          <a:bodyPr/>
          <a:lstStyle/>
          <a:p>
            <a:pPr marL="85725" lvl="1" indent="0">
              <a:buClr>
                <a:srgbClr val="013D79"/>
              </a:buClr>
              <a:buNone/>
            </a:pPr>
            <a:r>
              <a:rPr lang="en-US" sz="1425" dirty="0" smtClean="0">
                <a:solidFill>
                  <a:srgbClr val="013D79"/>
                </a:solidFill>
              </a:rPr>
              <a:t>	</a:t>
            </a:r>
            <a:r>
              <a:rPr lang="en-US" sz="1425" u="sng" dirty="0" smtClean="0">
                <a:solidFill>
                  <a:srgbClr val="013D79"/>
                </a:solidFill>
              </a:rPr>
              <a:t>Audio</a:t>
            </a:r>
            <a:r>
              <a:rPr lang="en-US" sz="1425" u="sng" dirty="0">
                <a:solidFill>
                  <a:srgbClr val="013D79"/>
                </a:solidFill>
              </a:rPr>
              <a:t>: </a:t>
            </a:r>
          </a:p>
          <a:p>
            <a:pPr lvl="2">
              <a:buClr>
                <a:srgbClr val="013D79"/>
              </a:buClr>
            </a:pPr>
            <a:r>
              <a:rPr lang="en-US" sz="1388" dirty="0">
                <a:solidFill>
                  <a:srgbClr val="013D79"/>
                </a:solidFill>
              </a:rPr>
              <a:t>You will not hear audio until the webinar begins. </a:t>
            </a:r>
          </a:p>
          <a:p>
            <a:pPr lvl="2">
              <a:buClr>
                <a:srgbClr val="013D79"/>
              </a:buClr>
            </a:pPr>
            <a:r>
              <a:rPr lang="en-US" sz="1388" dirty="0">
                <a:solidFill>
                  <a:srgbClr val="013D79"/>
                </a:solidFill>
              </a:rPr>
              <a:t>Please make sure your computer speakers are on and the sound is turned up to hear the audio. </a:t>
            </a:r>
          </a:p>
          <a:p>
            <a:pPr lvl="2">
              <a:buClr>
                <a:srgbClr val="013D79"/>
              </a:buClr>
            </a:pPr>
            <a:r>
              <a:rPr lang="en-US" sz="1388" dirty="0">
                <a:solidFill>
                  <a:srgbClr val="013D79"/>
                </a:solidFill>
              </a:rPr>
              <a:t>If you still have no sound once </a:t>
            </a:r>
            <a:r>
              <a:rPr lang="en-US" sz="1388" dirty="0" smtClean="0">
                <a:solidFill>
                  <a:srgbClr val="013D79"/>
                </a:solidFill>
              </a:rPr>
              <a:t>the webinar </a:t>
            </a:r>
            <a:r>
              <a:rPr lang="en-US" sz="1388" dirty="0">
                <a:solidFill>
                  <a:srgbClr val="013D79"/>
                </a:solidFill>
              </a:rPr>
              <a:t>starts, please click on </a:t>
            </a:r>
            <a:r>
              <a:rPr lang="en-US" sz="1388" dirty="0" smtClean="0">
                <a:solidFill>
                  <a:srgbClr val="013D79"/>
                </a:solidFill>
              </a:rPr>
              <a:t>the </a:t>
            </a:r>
            <a:r>
              <a:rPr lang="en-US" sz="1388" dirty="0">
                <a:solidFill>
                  <a:srgbClr val="013D79"/>
                </a:solidFill>
              </a:rPr>
              <a:t>audio broadcast icon (      ) located in </a:t>
            </a:r>
            <a:r>
              <a:rPr lang="en-US" sz="1388" dirty="0" smtClean="0">
                <a:solidFill>
                  <a:srgbClr val="013D79"/>
                </a:solidFill>
              </a:rPr>
              <a:t>the </a:t>
            </a:r>
            <a:r>
              <a:rPr lang="en-US" sz="1388" dirty="0">
                <a:solidFill>
                  <a:srgbClr val="013D79"/>
                </a:solidFill>
              </a:rPr>
              <a:t>Participants Panel on the </a:t>
            </a:r>
            <a:r>
              <a:rPr lang="en-US" sz="1388" dirty="0" smtClean="0">
                <a:solidFill>
                  <a:srgbClr val="013D79"/>
                </a:solidFill>
              </a:rPr>
              <a:t>right hand </a:t>
            </a:r>
            <a:r>
              <a:rPr lang="en-US" sz="1388" dirty="0">
                <a:solidFill>
                  <a:srgbClr val="013D79"/>
                </a:solidFill>
              </a:rPr>
              <a:t>side of your screen. </a:t>
            </a:r>
          </a:p>
          <a:p>
            <a:pPr marL="342900" indent="-342900">
              <a:buFont typeface="Arial" panose="020B0604020202020204" pitchFamily="34" charset="0"/>
              <a:buChar char="•"/>
            </a:pPr>
            <a:endParaRPr lang="en-US" sz="1800" dirty="0"/>
          </a:p>
          <a:p>
            <a:endParaRPr lang="en-US" dirty="0"/>
          </a:p>
        </p:txBody>
      </p:sp>
      <p:sp>
        <p:nvSpPr>
          <p:cNvPr id="6" name="Content Placeholder 2"/>
          <p:cNvSpPr txBox="1">
            <a:spLocks/>
          </p:cNvSpPr>
          <p:nvPr/>
        </p:nvSpPr>
        <p:spPr bwMode="auto">
          <a:xfrm>
            <a:off x="2983375" y="2969985"/>
            <a:ext cx="3901243" cy="78079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accent4"/>
              </a:buClr>
              <a:buSzPct val="80000"/>
              <a:buFont typeface="Wingdings" pitchFamily="2" charset="2"/>
              <a:buChar char="§"/>
              <a:defRPr sz="2800">
                <a:solidFill>
                  <a:schemeClr val="accent4"/>
                </a:solidFill>
                <a:latin typeface="+mn-lt"/>
              </a:defRPr>
            </a:lvl3pPr>
            <a:lvl4pPr marL="1201738" indent="-282575" algn="l" defTabSz="889000" rtl="0" eaLnBrk="1" fontAlgn="base" hangingPunct="1">
              <a:lnSpc>
                <a:spcPct val="88000"/>
              </a:lnSpc>
              <a:spcBef>
                <a:spcPct val="15000"/>
              </a:spcBef>
              <a:spcAft>
                <a:spcPct val="0"/>
              </a:spcAft>
              <a:buClr>
                <a:schemeClr val="accent1"/>
              </a:buClr>
              <a:buSzPct val="80000"/>
              <a:buFont typeface="Arial" charset="0"/>
              <a:buChar char="–"/>
              <a:defRPr sz="2800">
                <a:solidFill>
                  <a:schemeClr val="accent1"/>
                </a:solidFill>
                <a:latin typeface="+mn-lt"/>
              </a:defRPr>
            </a:lvl4pPr>
            <a:lvl5pPr marL="1600200" indent="-284163" algn="l" defTabSz="889000" rtl="0" eaLnBrk="1" fontAlgn="base" hangingPunct="1">
              <a:lnSpc>
                <a:spcPct val="88000"/>
              </a:lnSpc>
              <a:spcBef>
                <a:spcPct val="5000"/>
              </a:spcBef>
              <a:spcAft>
                <a:spcPct val="0"/>
              </a:spcAft>
              <a:buClr>
                <a:schemeClr val="accent5"/>
              </a:buClr>
              <a:buSzPct val="80000"/>
              <a:buChar char="o"/>
              <a:defRPr sz="2800">
                <a:solidFill>
                  <a:schemeClr val="accent5"/>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2">
              <a:buClr>
                <a:srgbClr val="013D79"/>
              </a:buClr>
            </a:pPr>
            <a:r>
              <a:rPr lang="en-US" sz="1425" dirty="0">
                <a:solidFill>
                  <a:srgbClr val="013D79"/>
                </a:solidFill>
                <a:latin typeface="Calibri" panose="020F0502020204030204" pitchFamily="34" charset="0"/>
              </a:rPr>
              <a:t>Please use the Q&amp;A panel located on the right side of your screen to submit questions during the webinar. Send to “All Panelists”. </a:t>
            </a:r>
          </a:p>
          <a:p>
            <a:endParaRPr lang="en-US" sz="1800" dirty="0"/>
          </a:p>
          <a:p>
            <a:endParaRPr lang="en-US" sz="2100" dirty="0"/>
          </a:p>
        </p:txBody>
      </p:sp>
      <p:sp>
        <p:nvSpPr>
          <p:cNvPr id="7" name="Content Placeholder 2"/>
          <p:cNvSpPr txBox="1">
            <a:spLocks/>
          </p:cNvSpPr>
          <p:nvPr/>
        </p:nvSpPr>
        <p:spPr bwMode="auto">
          <a:xfrm>
            <a:off x="981470" y="4495430"/>
            <a:ext cx="5028509" cy="5672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accent4"/>
              </a:buClr>
              <a:buSzPct val="80000"/>
              <a:buFont typeface="Wingdings" pitchFamily="2" charset="2"/>
              <a:buChar char="§"/>
              <a:defRPr sz="2800">
                <a:solidFill>
                  <a:schemeClr val="accent4"/>
                </a:solidFill>
                <a:latin typeface="+mn-lt"/>
              </a:defRPr>
            </a:lvl3pPr>
            <a:lvl4pPr marL="1201738" indent="-282575" algn="l" defTabSz="889000" rtl="0" eaLnBrk="1" fontAlgn="base" hangingPunct="1">
              <a:lnSpc>
                <a:spcPct val="88000"/>
              </a:lnSpc>
              <a:spcBef>
                <a:spcPct val="15000"/>
              </a:spcBef>
              <a:spcAft>
                <a:spcPct val="0"/>
              </a:spcAft>
              <a:buClr>
                <a:schemeClr val="accent1"/>
              </a:buClr>
              <a:buSzPct val="80000"/>
              <a:buFont typeface="Arial" charset="0"/>
              <a:buChar char="–"/>
              <a:defRPr sz="2800">
                <a:solidFill>
                  <a:schemeClr val="accent1"/>
                </a:solidFill>
                <a:latin typeface="+mn-lt"/>
              </a:defRPr>
            </a:lvl4pPr>
            <a:lvl5pPr marL="1600200" indent="-284163" algn="l" defTabSz="889000" rtl="0" eaLnBrk="1" fontAlgn="base" hangingPunct="1">
              <a:lnSpc>
                <a:spcPct val="88000"/>
              </a:lnSpc>
              <a:spcBef>
                <a:spcPct val="5000"/>
              </a:spcBef>
              <a:spcAft>
                <a:spcPct val="0"/>
              </a:spcAft>
              <a:buClr>
                <a:schemeClr val="accent5"/>
              </a:buClr>
              <a:buSzPct val="80000"/>
              <a:buChar char="o"/>
              <a:defRPr sz="2800">
                <a:solidFill>
                  <a:schemeClr val="accent5"/>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marL="85725" lvl="1" indent="0">
              <a:buClr>
                <a:srgbClr val="013D79"/>
              </a:buClr>
              <a:buNone/>
            </a:pPr>
            <a:r>
              <a:rPr lang="en-US" sz="1350" dirty="0">
                <a:solidFill>
                  <a:srgbClr val="013D79"/>
                </a:solidFill>
                <a:latin typeface="Calibri" panose="020F0502020204030204" pitchFamily="34" charset="0"/>
              </a:rPr>
              <a:t>If you experience technical or audio issues, please send a message through the Chat panel to “AAMC Meetings”. </a:t>
            </a:r>
            <a:r>
              <a:rPr lang="en-US" sz="1425" dirty="0">
                <a:solidFill>
                  <a:srgbClr val="013D79"/>
                </a:solidFill>
                <a:latin typeface="Calibri" panose="020F0502020204030204" pitchFamily="34" charset="0"/>
              </a:rPr>
              <a:t> </a:t>
            </a:r>
          </a:p>
          <a:p>
            <a:pPr marL="85725" lvl="1" indent="0">
              <a:buClr>
                <a:srgbClr val="013D79"/>
              </a:buClr>
              <a:buNone/>
            </a:pPr>
            <a:r>
              <a:rPr lang="en-US" sz="1425" dirty="0">
                <a:solidFill>
                  <a:srgbClr val="013D79"/>
                </a:solidFill>
              </a:rPr>
              <a:t> </a:t>
            </a:r>
          </a:p>
          <a:p>
            <a:endParaRPr lang="en-US" sz="1800" dirty="0"/>
          </a:p>
          <a:p>
            <a:endParaRPr lang="en-US" sz="2100" dirty="0"/>
          </a:p>
        </p:txBody>
      </p:sp>
      <p:pic>
        <p:nvPicPr>
          <p:cNvPr id="5" name="Picture 4"/>
          <p:cNvPicPr>
            <a:picLocks noChangeAspect="1"/>
          </p:cNvPicPr>
          <p:nvPr/>
        </p:nvPicPr>
        <p:blipFill>
          <a:blip r:embed="rId3"/>
          <a:stretch>
            <a:fillRect/>
          </a:stretch>
        </p:blipFill>
        <p:spPr>
          <a:xfrm>
            <a:off x="5231591" y="1028669"/>
            <a:ext cx="2487826" cy="1420799"/>
          </a:xfrm>
          <a:prstGeom prst="rect">
            <a:avLst/>
          </a:prstGeom>
        </p:spPr>
      </p:pic>
      <p:sp>
        <p:nvSpPr>
          <p:cNvPr id="11" name="TextBox 10"/>
          <p:cNvSpPr txBox="1"/>
          <p:nvPr/>
        </p:nvSpPr>
        <p:spPr>
          <a:xfrm>
            <a:off x="812415" y="2658361"/>
            <a:ext cx="1170008" cy="311624"/>
          </a:xfrm>
          <a:prstGeom prst="rect">
            <a:avLst/>
          </a:prstGeom>
          <a:noFill/>
        </p:spPr>
        <p:txBody>
          <a:bodyPr wrap="square" rtlCol="0">
            <a:spAutoFit/>
          </a:bodyPr>
          <a:lstStyle/>
          <a:p>
            <a:pPr marL="85725" lvl="1">
              <a:buClr>
                <a:srgbClr val="013D79"/>
              </a:buClr>
            </a:pPr>
            <a:r>
              <a:rPr lang="en-US" sz="1425" dirty="0">
                <a:solidFill>
                  <a:srgbClr val="013D79"/>
                </a:solidFill>
                <a:latin typeface="Calibri" panose="020F0502020204030204" pitchFamily="34" charset="0"/>
              </a:rPr>
              <a:t> </a:t>
            </a:r>
            <a:r>
              <a:rPr lang="en-US" sz="1430" u="sng" dirty="0">
                <a:solidFill>
                  <a:srgbClr val="013D79"/>
                </a:solidFill>
                <a:latin typeface="Calibri" panose="020F0502020204030204" pitchFamily="34" charset="0"/>
              </a:rPr>
              <a:t>Questions</a:t>
            </a:r>
            <a:r>
              <a:rPr lang="en-US" sz="1425" u="sng" dirty="0">
                <a:solidFill>
                  <a:srgbClr val="013D79"/>
                </a:solidFill>
                <a:latin typeface="Calibri" panose="020F0502020204030204" pitchFamily="34" charset="0"/>
              </a:rPr>
              <a:t>: </a:t>
            </a:r>
          </a:p>
        </p:txBody>
      </p:sp>
      <p:pic>
        <p:nvPicPr>
          <p:cNvPr id="13" name="Picture 12"/>
          <p:cNvPicPr>
            <a:picLocks noChangeAspect="1"/>
          </p:cNvPicPr>
          <p:nvPr/>
        </p:nvPicPr>
        <p:blipFill>
          <a:blip r:embed="rId4"/>
          <a:stretch>
            <a:fillRect/>
          </a:stretch>
        </p:blipFill>
        <p:spPr>
          <a:xfrm>
            <a:off x="3459199" y="1984382"/>
            <a:ext cx="207143" cy="238869"/>
          </a:xfrm>
          <a:prstGeom prst="rect">
            <a:avLst/>
          </a:prstGeom>
        </p:spPr>
      </p:pic>
      <p:pic>
        <p:nvPicPr>
          <p:cNvPr id="16" name="Picture 15"/>
          <p:cNvPicPr>
            <a:picLocks noChangeAspect="1"/>
          </p:cNvPicPr>
          <p:nvPr/>
        </p:nvPicPr>
        <p:blipFill>
          <a:blip r:embed="rId5"/>
          <a:stretch>
            <a:fillRect/>
          </a:stretch>
        </p:blipFill>
        <p:spPr>
          <a:xfrm>
            <a:off x="981470" y="2920755"/>
            <a:ext cx="2477729" cy="1350544"/>
          </a:xfrm>
          <a:prstGeom prst="rect">
            <a:avLst/>
          </a:prstGeom>
          <a:ln>
            <a:noFill/>
          </a:ln>
        </p:spPr>
      </p:pic>
    </p:spTree>
    <p:extLst>
      <p:ext uri="{BB962C8B-B14F-4D97-AF65-F5344CB8AC3E}">
        <p14:creationId xmlns:p14="http://schemas.microsoft.com/office/powerpoint/2010/main" val="3447886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7937" y="-33336"/>
            <a:ext cx="9151938" cy="547687"/>
          </a:xfrm>
          <a:prstGeom prst="rect">
            <a:avLst/>
          </a:prstGeom>
          <a:solidFill>
            <a:srgbClr val="BFBFBF"/>
          </a:solid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Questrial"/>
              <a:buNone/>
            </a:pPr>
            <a:r>
              <a:rPr lang="en" sz="3600" b="0" i="0" u="none" strike="noStrike" cap="none">
                <a:solidFill>
                  <a:schemeClr val="dk1"/>
                </a:solidFill>
              </a:rPr>
              <a:t>1-d(isease) Model</a:t>
            </a:r>
          </a:p>
        </p:txBody>
      </p:sp>
      <p:sp>
        <p:nvSpPr>
          <p:cNvPr id="160" name="Shape 160"/>
          <p:cNvSpPr txBox="1">
            <a:spLocks noGrp="1"/>
          </p:cNvSpPr>
          <p:nvPr>
            <p:ph type="body" idx="1"/>
          </p:nvPr>
        </p:nvSpPr>
        <p:spPr>
          <a:xfrm>
            <a:off x="228600" y="685800"/>
            <a:ext cx="8458200" cy="4457699"/>
          </a:xfrm>
          <a:prstGeom prst="rect">
            <a:avLst/>
          </a:prstGeom>
          <a:solidFill>
            <a:schemeClr val="lt1"/>
          </a:solidFill>
          <a:ln w="9525" cap="flat" cmpd="sng">
            <a:solidFill>
              <a:srgbClr val="326064"/>
            </a:solidFill>
            <a:prstDash val="solid"/>
            <a:round/>
            <a:headEnd type="none" w="med" len="med"/>
            <a:tailEnd type="none" w="med" len="med"/>
          </a:ln>
        </p:spPr>
        <p:txBody>
          <a:bodyPr lIns="91425" tIns="45700" rIns="91425" bIns="45700" anchor="t" anchorCtr="0">
            <a:noAutofit/>
          </a:bodyPr>
          <a:lstStyle/>
          <a:p>
            <a:pPr marL="9144" marR="0" lvl="0" indent="-9144" algn="l" rtl="0">
              <a:lnSpc>
                <a:spcPct val="70000"/>
              </a:lnSpc>
              <a:spcBef>
                <a:spcPts val="0"/>
              </a:spcBef>
              <a:spcAft>
                <a:spcPts val="0"/>
              </a:spcAft>
              <a:buClr>
                <a:schemeClr val="accent3"/>
              </a:buClr>
              <a:buSzPct val="25000"/>
              <a:buFont typeface="Georgia"/>
              <a:buNone/>
            </a:pPr>
            <a:endParaRPr sz="1100" b="0" i="0" u="none" strike="noStrike" cap="none" dirty="0">
              <a:solidFill>
                <a:schemeClr val="dk1"/>
              </a:solidFill>
              <a:latin typeface="Calibri"/>
              <a:ea typeface="Calibri"/>
              <a:cs typeface="Calibri"/>
              <a:sym typeface="Calibri"/>
            </a:endParaRPr>
          </a:p>
          <a:p>
            <a:pPr marL="9144" marR="0" lvl="0" indent="-9144" algn="l" rtl="0">
              <a:lnSpc>
                <a:spcPct val="70000"/>
              </a:lnSpc>
              <a:spcBef>
                <a:spcPts val="300"/>
              </a:spcBef>
              <a:spcAft>
                <a:spcPts val="0"/>
              </a:spcAft>
              <a:buClr>
                <a:schemeClr val="accent3"/>
              </a:buClr>
              <a:buSzPct val="25000"/>
              <a:buFont typeface="Georgia"/>
              <a:buNone/>
            </a:pPr>
            <a:r>
              <a:rPr lang="en" sz="3200" b="0" i="0" u="none" strike="noStrike" cap="none" dirty="0">
                <a:solidFill>
                  <a:schemeClr val="dk1"/>
                </a:solidFill>
                <a:latin typeface="Calibri"/>
                <a:ea typeface="Calibri"/>
                <a:cs typeface="Calibri"/>
                <a:sym typeface="Calibri"/>
              </a:rPr>
              <a:t>Deviation = Disease &amp; Pathology</a:t>
            </a:r>
          </a:p>
          <a:p>
            <a:pPr marL="0" marR="0" lvl="0" indent="0" algn="l" rtl="0">
              <a:lnSpc>
                <a:spcPct val="70000"/>
              </a:lnSpc>
              <a:spcBef>
                <a:spcPts val="300"/>
              </a:spcBef>
              <a:spcAft>
                <a:spcPts val="0"/>
              </a:spcAft>
              <a:buClr>
                <a:srgbClr val="A04DA3"/>
              </a:buClr>
              <a:buSzPct val="25000"/>
              <a:buFont typeface="Georgia"/>
              <a:buNone/>
            </a:pPr>
            <a:endParaRPr sz="1100" dirty="0">
              <a:latin typeface="Calibri"/>
              <a:ea typeface="Calibri"/>
              <a:cs typeface="Calibri"/>
              <a:sym typeface="Calibri"/>
            </a:endParaRPr>
          </a:p>
          <a:p>
            <a:pPr marL="0" marR="0" lvl="0" indent="0" algn="l" rtl="0">
              <a:lnSpc>
                <a:spcPct val="70000"/>
              </a:lnSpc>
              <a:spcBef>
                <a:spcPts val="300"/>
              </a:spcBef>
              <a:spcAft>
                <a:spcPts val="0"/>
              </a:spcAft>
              <a:buClr>
                <a:srgbClr val="A04DA3"/>
              </a:buClr>
              <a:buSzPct val="25000"/>
              <a:buFont typeface="Georgia"/>
              <a:buNone/>
            </a:pPr>
            <a:r>
              <a:rPr lang="en" sz="2400" dirty="0">
                <a:latin typeface="Calibri"/>
                <a:ea typeface="Calibri"/>
                <a:cs typeface="Calibri"/>
                <a:sym typeface="Calibri"/>
              </a:rPr>
              <a:t>  </a:t>
            </a:r>
            <a:r>
              <a:rPr lang="en" sz="2400" b="0" i="0" u="none" strike="noStrike" cap="none" dirty="0">
                <a:solidFill>
                  <a:schemeClr val="dk1"/>
                </a:solidFill>
                <a:latin typeface="Calibri"/>
                <a:ea typeface="Calibri"/>
                <a:cs typeface="Calibri"/>
                <a:sym typeface="Calibri"/>
              </a:rPr>
              <a:t>Disease</a:t>
            </a:r>
            <a:r>
              <a:rPr lang="en" sz="3000" b="0" i="0" u="none" strike="noStrike" cap="none" dirty="0">
                <a:solidFill>
                  <a:schemeClr val="dk1"/>
                </a:solidFill>
                <a:latin typeface="Calibri"/>
                <a:ea typeface="Calibri"/>
                <a:cs typeface="Calibri"/>
                <a:sym typeface="Calibri"/>
              </a:rPr>
              <a:t>           </a:t>
            </a:r>
            <a:r>
              <a:rPr lang="en" sz="2400" b="0" i="0" u="none" strike="noStrike" cap="none" dirty="0">
                <a:solidFill>
                  <a:schemeClr val="dk1"/>
                </a:solidFill>
                <a:latin typeface="Calibri"/>
                <a:ea typeface="Calibri"/>
                <a:cs typeface="Calibri"/>
                <a:sym typeface="Calibri"/>
              </a:rPr>
              <a:t>Diagnose</a:t>
            </a:r>
            <a:r>
              <a:rPr lang="en" sz="3000" b="0" i="0" u="none" strike="noStrike" cap="none" dirty="0">
                <a:solidFill>
                  <a:schemeClr val="dk1"/>
                </a:solidFill>
                <a:latin typeface="Calibri"/>
                <a:ea typeface="Calibri"/>
                <a:cs typeface="Calibri"/>
                <a:sym typeface="Calibri"/>
              </a:rPr>
              <a:t>     </a:t>
            </a:r>
          </a:p>
          <a:p>
            <a:pPr marL="10287" marR="0" lvl="0" indent="-10287" algn="l" rtl="0">
              <a:lnSpc>
                <a:spcPct val="70000"/>
              </a:lnSpc>
              <a:spcBef>
                <a:spcPts val="300"/>
              </a:spcBef>
              <a:spcAft>
                <a:spcPts val="0"/>
              </a:spcAft>
              <a:buClr>
                <a:srgbClr val="A04DA3"/>
              </a:buClr>
              <a:buSzPct val="25000"/>
              <a:buFont typeface="Arial"/>
              <a:buNone/>
            </a:pPr>
            <a:endParaRPr sz="3000" b="0" i="0" u="none" strike="noStrike" cap="none" dirty="0">
              <a:solidFill>
                <a:schemeClr val="dk1"/>
              </a:solidFill>
              <a:latin typeface="Calibri"/>
              <a:ea typeface="Calibri"/>
              <a:cs typeface="Calibri"/>
              <a:sym typeface="Calibri"/>
            </a:endParaRPr>
          </a:p>
          <a:p>
            <a:pPr marL="10287" marR="0" lvl="0" indent="-10287" algn="l" rtl="0">
              <a:lnSpc>
                <a:spcPct val="70000"/>
              </a:lnSpc>
              <a:spcBef>
                <a:spcPts val="300"/>
              </a:spcBef>
              <a:spcAft>
                <a:spcPts val="0"/>
              </a:spcAft>
              <a:buClr>
                <a:srgbClr val="A04DA3"/>
              </a:buClr>
              <a:buSzPct val="25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70000"/>
              </a:lnSpc>
              <a:spcBef>
                <a:spcPts val="300"/>
              </a:spcBef>
              <a:spcAft>
                <a:spcPts val="0"/>
              </a:spcAft>
              <a:buClr>
                <a:srgbClr val="A04DA3"/>
              </a:buClr>
              <a:buSzPct val="25000"/>
              <a:buFont typeface="Georgia"/>
              <a:buNone/>
            </a:pPr>
            <a:endParaRPr sz="1800" dirty="0">
              <a:latin typeface="Calibri"/>
              <a:ea typeface="Calibri"/>
              <a:cs typeface="Calibri"/>
              <a:sym typeface="Calibri"/>
            </a:endParaRPr>
          </a:p>
          <a:p>
            <a:pPr marL="0" marR="0" lvl="0" indent="0" algn="l" rtl="0">
              <a:lnSpc>
                <a:spcPct val="70000"/>
              </a:lnSpc>
              <a:spcBef>
                <a:spcPts val="300"/>
              </a:spcBef>
              <a:spcAft>
                <a:spcPts val="0"/>
              </a:spcAft>
              <a:buClr>
                <a:srgbClr val="A04DA3"/>
              </a:buClr>
              <a:buSzPct val="25000"/>
              <a:buFont typeface="Georgia"/>
              <a:buNone/>
            </a:pPr>
            <a:r>
              <a:rPr lang="en" sz="3000" b="0" i="0" u="none" strike="noStrike" cap="none" dirty="0">
                <a:solidFill>
                  <a:schemeClr val="dk1"/>
                </a:solidFill>
                <a:latin typeface="Calibri"/>
                <a:ea typeface="Calibri"/>
                <a:cs typeface="Calibri"/>
                <a:sym typeface="Calibri"/>
              </a:rPr>
              <a:t>            </a:t>
            </a:r>
          </a:p>
          <a:p>
            <a:pPr marL="0" marR="0" lvl="0" indent="0" algn="l" rtl="0">
              <a:lnSpc>
                <a:spcPct val="70000"/>
              </a:lnSpc>
              <a:spcBef>
                <a:spcPts val="300"/>
              </a:spcBef>
              <a:spcAft>
                <a:spcPts val="0"/>
              </a:spcAft>
              <a:buClr>
                <a:srgbClr val="A04DA3"/>
              </a:buClr>
              <a:buSzPct val="25000"/>
              <a:buFont typeface="Georgia"/>
              <a:buNone/>
            </a:pPr>
            <a:endParaRPr sz="2400" dirty="0">
              <a:latin typeface="Calibri"/>
              <a:ea typeface="Calibri"/>
              <a:cs typeface="Calibri"/>
              <a:sym typeface="Calibri"/>
            </a:endParaRPr>
          </a:p>
          <a:p>
            <a:pPr marL="914400" marR="0" lvl="0" indent="0" algn="l" rtl="0">
              <a:lnSpc>
                <a:spcPct val="70000"/>
              </a:lnSpc>
              <a:spcBef>
                <a:spcPts val="300"/>
              </a:spcBef>
              <a:spcAft>
                <a:spcPts val="0"/>
              </a:spcAft>
              <a:buClr>
                <a:srgbClr val="A04DA3"/>
              </a:buClr>
              <a:buSzPct val="25000"/>
              <a:buFont typeface="Georgia"/>
              <a:buNone/>
            </a:pPr>
            <a:r>
              <a:rPr lang="en" sz="2400" b="0" i="0" u="none" strike="noStrike" cap="none" dirty="0">
                <a:solidFill>
                  <a:schemeClr val="dk1"/>
                </a:solidFill>
                <a:latin typeface="Calibri"/>
                <a:ea typeface="Calibri"/>
                <a:cs typeface="Calibri"/>
                <a:sym typeface="Calibri"/>
              </a:rPr>
              <a:t>Treat or “Fix”  </a:t>
            </a:r>
            <a:r>
              <a:rPr lang="en" sz="3000" b="0" i="0" u="none" strike="noStrike" cap="none" dirty="0">
                <a:solidFill>
                  <a:schemeClr val="dk1"/>
                </a:solidFill>
                <a:latin typeface="Calibri"/>
                <a:ea typeface="Calibri"/>
                <a:cs typeface="Calibri"/>
                <a:sym typeface="Calibri"/>
              </a:rPr>
              <a:t> </a:t>
            </a:r>
          </a:p>
          <a:p>
            <a:pPr marL="9144" marR="0" lvl="0" indent="-9144" algn="l" rtl="0">
              <a:lnSpc>
                <a:spcPct val="70000"/>
              </a:lnSpc>
              <a:spcBef>
                <a:spcPts val="300"/>
              </a:spcBef>
              <a:spcAft>
                <a:spcPts val="0"/>
              </a:spcAft>
              <a:buClr>
                <a:schemeClr val="accent3"/>
              </a:buClr>
              <a:buSzPct val="25000"/>
              <a:buFont typeface="Georgia"/>
              <a:buNone/>
            </a:pPr>
            <a:r>
              <a:rPr lang="en" sz="2800" b="0" i="0" u="none" strike="noStrike" cap="none" dirty="0">
                <a:solidFill>
                  <a:schemeClr val="dk1"/>
                </a:solidFill>
                <a:latin typeface="Calibri"/>
                <a:ea typeface="Calibri"/>
                <a:cs typeface="Calibri"/>
                <a:sym typeface="Calibri"/>
              </a:rPr>
              <a:t>            </a:t>
            </a:r>
          </a:p>
        </p:txBody>
      </p:sp>
      <p:sp>
        <p:nvSpPr>
          <p:cNvPr id="161" name="Shape 161"/>
          <p:cNvSpPr/>
          <p:nvPr/>
        </p:nvSpPr>
        <p:spPr>
          <a:xfrm>
            <a:off x="1458950" y="1843436"/>
            <a:ext cx="685800" cy="228600"/>
          </a:xfrm>
          <a:prstGeom prst="rightArrow">
            <a:avLst>
              <a:gd name="adj1" fmla="val 50000"/>
              <a:gd name="adj2" fmla="val 28125"/>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Font typeface="Georgia"/>
              <a:buNone/>
            </a:pPr>
            <a:endParaRPr sz="3600" b="0" i="0" u="none" strike="noStrike" cap="none">
              <a:solidFill>
                <a:schemeClr val="dk1"/>
              </a:solidFill>
              <a:latin typeface="Questrial"/>
              <a:ea typeface="Questrial"/>
              <a:cs typeface="Questrial"/>
              <a:sym typeface="Questrial"/>
            </a:endParaRPr>
          </a:p>
        </p:txBody>
      </p:sp>
      <p:sp>
        <p:nvSpPr>
          <p:cNvPr id="162" name="Shape 162"/>
          <p:cNvSpPr/>
          <p:nvPr/>
        </p:nvSpPr>
        <p:spPr>
          <a:xfrm rot="3593630">
            <a:off x="3139786" y="2526174"/>
            <a:ext cx="708128" cy="206745"/>
          </a:xfrm>
          <a:prstGeom prst="rightArrow">
            <a:avLst>
              <a:gd name="adj1" fmla="val 50000"/>
              <a:gd name="adj2" fmla="val 28281"/>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Font typeface="Georgia"/>
              <a:buNone/>
            </a:pPr>
            <a:endParaRPr sz="3600" b="0" i="0" u="none" strike="noStrike" cap="none">
              <a:solidFill>
                <a:schemeClr val="dk1"/>
              </a:solidFill>
              <a:latin typeface="Questrial"/>
              <a:ea typeface="Questrial"/>
              <a:cs typeface="Questrial"/>
              <a:sym typeface="Questrial"/>
            </a:endParaRPr>
          </a:p>
        </p:txBody>
      </p:sp>
      <p:sp>
        <p:nvSpPr>
          <p:cNvPr id="163" name="Shape 163"/>
          <p:cNvSpPr/>
          <p:nvPr/>
        </p:nvSpPr>
        <p:spPr>
          <a:xfrm rot="-2278388" flipH="1">
            <a:off x="3102478" y="3422114"/>
            <a:ext cx="883229" cy="362621"/>
          </a:xfrm>
          <a:prstGeom prst="rightArrow">
            <a:avLst>
              <a:gd name="adj1" fmla="val 64287"/>
              <a:gd name="adj2" fmla="val 28063"/>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Font typeface="Georgia"/>
              <a:buNone/>
            </a:pPr>
            <a:endParaRPr sz="3600" b="0" i="0" u="none" strike="noStrike" cap="none">
              <a:solidFill>
                <a:schemeClr val="dk1"/>
              </a:solidFill>
              <a:latin typeface="Questrial"/>
              <a:ea typeface="Questrial"/>
              <a:cs typeface="Questrial"/>
              <a:sym typeface="Questrial"/>
            </a:endParaRPr>
          </a:p>
        </p:txBody>
      </p:sp>
      <p:sp>
        <p:nvSpPr>
          <p:cNvPr id="164" name="Shape 164"/>
          <p:cNvSpPr/>
          <p:nvPr/>
        </p:nvSpPr>
        <p:spPr>
          <a:xfrm rot="9922879">
            <a:off x="410884" y="2054755"/>
            <a:ext cx="626028" cy="2003155"/>
          </a:xfrm>
          <a:prstGeom prst="curvedLeftArrow">
            <a:avLst>
              <a:gd name="adj1" fmla="val 25000"/>
              <a:gd name="adj2" fmla="val 50000"/>
              <a:gd name="adj3" fmla="val 25000"/>
            </a:avLst>
          </a:prstGeom>
          <a:solidFill>
            <a:schemeClr val="accent1"/>
          </a:solidFill>
          <a:ln w="381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dk1"/>
              </a:solidFill>
              <a:latin typeface="Questrial"/>
              <a:ea typeface="Questrial"/>
              <a:cs typeface="Questrial"/>
              <a:sym typeface="Questrial"/>
            </a:endParaRPr>
          </a:p>
        </p:txBody>
      </p:sp>
      <p:sp>
        <p:nvSpPr>
          <p:cNvPr id="165" name="Shape 165"/>
          <p:cNvSpPr/>
          <p:nvPr/>
        </p:nvSpPr>
        <p:spPr>
          <a:xfrm>
            <a:off x="3886200" y="1437072"/>
            <a:ext cx="609600" cy="1455000"/>
          </a:xfrm>
          <a:prstGeom prst="leftBrace">
            <a:avLst>
              <a:gd name="adj1" fmla="val 8333"/>
              <a:gd name="adj2" fmla="val 50000"/>
            </a:avLst>
          </a:prstGeom>
          <a:no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dk1"/>
              </a:solidFill>
              <a:latin typeface="Questrial"/>
              <a:ea typeface="Questrial"/>
              <a:cs typeface="Questrial"/>
              <a:sym typeface="Questrial"/>
            </a:endParaRPr>
          </a:p>
        </p:txBody>
      </p:sp>
      <p:sp>
        <p:nvSpPr>
          <p:cNvPr id="166" name="Shape 166"/>
          <p:cNvSpPr/>
          <p:nvPr/>
        </p:nvSpPr>
        <p:spPr>
          <a:xfrm rot="-8599117">
            <a:off x="4165916" y="2931316"/>
            <a:ext cx="583563" cy="1898410"/>
          </a:xfrm>
          <a:prstGeom prst="rightBrace">
            <a:avLst>
              <a:gd name="adj1" fmla="val 8333"/>
              <a:gd name="adj2" fmla="val 50000"/>
            </a:avLst>
          </a:prstGeom>
          <a:no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dk1"/>
              </a:solidFill>
              <a:latin typeface="Questrial"/>
              <a:ea typeface="Questrial"/>
              <a:cs typeface="Questrial"/>
              <a:sym typeface="Questrial"/>
            </a:endParaRPr>
          </a:p>
        </p:txBody>
      </p:sp>
      <p:sp>
        <p:nvSpPr>
          <p:cNvPr id="167" name="Shape 167"/>
          <p:cNvSpPr txBox="1"/>
          <p:nvPr/>
        </p:nvSpPr>
        <p:spPr>
          <a:xfrm>
            <a:off x="4495800" y="1437083"/>
            <a:ext cx="3581398" cy="1223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0" i="0" u="none" strike="noStrike" cap="none">
                <a:solidFill>
                  <a:schemeClr val="dk1"/>
                </a:solidFill>
                <a:latin typeface="Calibri"/>
                <a:ea typeface="Calibri"/>
                <a:cs typeface="Calibri"/>
                <a:sym typeface="Calibri"/>
              </a:rPr>
              <a:t>Psych testing</a:t>
            </a:r>
          </a:p>
          <a:p>
            <a:pPr marL="0" marR="0" lvl="0" indent="0" algn="l" rtl="0">
              <a:lnSpc>
                <a:spcPct val="100000"/>
              </a:lnSpc>
              <a:spcBef>
                <a:spcPts val="0"/>
              </a:spcBef>
              <a:spcAft>
                <a:spcPts val="0"/>
              </a:spcAft>
              <a:buClr>
                <a:schemeClr val="dk1"/>
              </a:buClr>
              <a:buSzPct val="25000"/>
              <a:buFont typeface="Georgia"/>
              <a:buNone/>
            </a:pPr>
            <a:r>
              <a:rPr lang="en" sz="2000" b="0" i="0" u="none" strike="noStrike" cap="none">
                <a:solidFill>
                  <a:schemeClr val="dk1"/>
                </a:solidFill>
                <a:latin typeface="Calibri"/>
                <a:ea typeface="Calibri"/>
                <a:cs typeface="Calibri"/>
                <a:sym typeface="Calibri"/>
              </a:rPr>
              <a:t>DSM diagnostic criteria</a:t>
            </a:r>
          </a:p>
          <a:p>
            <a:pPr marL="0" marR="0" lvl="0" indent="0" algn="l" rtl="0">
              <a:lnSpc>
                <a:spcPct val="100000"/>
              </a:lnSpc>
              <a:spcBef>
                <a:spcPts val="0"/>
              </a:spcBef>
              <a:spcAft>
                <a:spcPts val="0"/>
              </a:spcAft>
              <a:buClr>
                <a:schemeClr val="dk1"/>
              </a:buClr>
              <a:buSzPct val="25000"/>
              <a:buFont typeface="Georgia"/>
              <a:buNone/>
            </a:pPr>
            <a:r>
              <a:rPr lang="en" sz="2000" b="0" i="0" u="none" strike="noStrike" cap="none">
                <a:solidFill>
                  <a:schemeClr val="dk1"/>
                </a:solidFill>
                <a:latin typeface="Calibri"/>
                <a:ea typeface="Calibri"/>
                <a:cs typeface="Calibri"/>
                <a:sym typeface="Calibri"/>
              </a:rPr>
              <a:t>Meeting guidelines</a:t>
            </a:r>
          </a:p>
          <a:p>
            <a:pPr marL="0" marR="0" lvl="0" indent="0" algn="l" rtl="0">
              <a:lnSpc>
                <a:spcPct val="100000"/>
              </a:lnSpc>
              <a:spcBef>
                <a:spcPts val="0"/>
              </a:spcBef>
              <a:spcAft>
                <a:spcPts val="0"/>
              </a:spcAft>
              <a:buClr>
                <a:schemeClr val="dk1"/>
              </a:buClr>
              <a:buSzPct val="25000"/>
              <a:buFont typeface="Georgia"/>
              <a:buNone/>
            </a:pPr>
            <a:r>
              <a:rPr lang="en" sz="2000" b="0" i="0" u="none" strike="noStrike" cap="none">
                <a:solidFill>
                  <a:schemeClr val="dk1"/>
                </a:solidFill>
                <a:latin typeface="Calibri"/>
                <a:ea typeface="Calibri"/>
                <a:cs typeface="Calibri"/>
                <a:sym typeface="Calibri"/>
              </a:rPr>
              <a:t>Real life experience</a:t>
            </a:r>
          </a:p>
          <a:p>
            <a:pPr marL="0" marR="0" lvl="0" indent="0" algn="l" rtl="0">
              <a:lnSpc>
                <a:spcPct val="100000"/>
              </a:lnSpc>
              <a:spcBef>
                <a:spcPts val="0"/>
              </a:spcBef>
              <a:spcAft>
                <a:spcPts val="0"/>
              </a:spcAft>
              <a:buClr>
                <a:schemeClr val="dk1"/>
              </a:buClr>
              <a:buSzPct val="25000"/>
              <a:buFont typeface="Georgia"/>
              <a:buNone/>
            </a:pPr>
            <a:r>
              <a:rPr lang="en" sz="2000" b="0" i="0" u="none" strike="noStrike" cap="none">
                <a:solidFill>
                  <a:schemeClr val="dk1"/>
                </a:solidFill>
                <a:latin typeface="Calibri"/>
                <a:ea typeface="Calibri"/>
                <a:cs typeface="Calibri"/>
                <a:sym typeface="Calibri"/>
              </a:rPr>
              <a:t>Gatekeeping model to services</a:t>
            </a:r>
          </a:p>
        </p:txBody>
      </p:sp>
      <p:sp>
        <p:nvSpPr>
          <p:cNvPr id="168" name="Shape 168"/>
          <p:cNvSpPr txBox="1"/>
          <p:nvPr/>
        </p:nvSpPr>
        <p:spPr>
          <a:xfrm>
            <a:off x="4889737" y="3361083"/>
            <a:ext cx="3657599" cy="1455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0" i="0" u="none" strike="noStrike" cap="none" dirty="0">
                <a:solidFill>
                  <a:schemeClr val="dk1"/>
                </a:solidFill>
                <a:latin typeface="Calibri"/>
                <a:ea typeface="Calibri"/>
                <a:cs typeface="Calibri"/>
                <a:sym typeface="Calibri"/>
              </a:rPr>
              <a:t>How can children know?</a:t>
            </a:r>
          </a:p>
          <a:p>
            <a:pPr marL="0" marR="0" lvl="0" indent="0" algn="l" rtl="0">
              <a:lnSpc>
                <a:spcPct val="100000"/>
              </a:lnSpc>
              <a:spcBef>
                <a:spcPts val="0"/>
              </a:spcBef>
              <a:spcAft>
                <a:spcPts val="0"/>
              </a:spcAft>
              <a:buClr>
                <a:schemeClr val="dk1"/>
              </a:buClr>
              <a:buSzPct val="25000"/>
              <a:buFont typeface="Georgia"/>
              <a:buNone/>
            </a:pPr>
            <a:r>
              <a:rPr lang="en" sz="2000" b="0" i="0" u="none" strike="noStrike" cap="none" dirty="0">
                <a:solidFill>
                  <a:schemeClr val="dk1"/>
                </a:solidFill>
                <a:latin typeface="Calibri"/>
                <a:ea typeface="Calibri"/>
                <a:cs typeface="Calibri"/>
                <a:sym typeface="Calibri"/>
              </a:rPr>
              <a:t>What if we make a mistake?</a:t>
            </a:r>
          </a:p>
          <a:p>
            <a:pPr marL="0" marR="0" lvl="0" indent="0" algn="l" rtl="0">
              <a:lnSpc>
                <a:spcPct val="100000"/>
              </a:lnSpc>
              <a:spcBef>
                <a:spcPts val="0"/>
              </a:spcBef>
              <a:spcAft>
                <a:spcPts val="0"/>
              </a:spcAft>
              <a:buClr>
                <a:schemeClr val="dk1"/>
              </a:buClr>
              <a:buSzPct val="25000"/>
              <a:buFont typeface="Georgia"/>
              <a:buNone/>
            </a:pPr>
            <a:r>
              <a:rPr lang="en" sz="2000" b="0" i="0" u="none" strike="noStrike" cap="none" dirty="0">
                <a:solidFill>
                  <a:schemeClr val="dk1"/>
                </a:solidFill>
                <a:latin typeface="Calibri"/>
                <a:ea typeface="Calibri"/>
                <a:cs typeface="Calibri"/>
                <a:sym typeface="Calibri"/>
              </a:rPr>
              <a:t>What if they get hurt? Change their mind? Can’t find love?</a:t>
            </a:r>
          </a:p>
          <a:p>
            <a:pPr marL="0" marR="0" lvl="0" indent="0" algn="l" rtl="0">
              <a:lnSpc>
                <a:spcPct val="100000"/>
              </a:lnSpc>
              <a:spcBef>
                <a:spcPts val="0"/>
              </a:spcBef>
              <a:spcAft>
                <a:spcPts val="0"/>
              </a:spcAft>
              <a:buClr>
                <a:schemeClr val="dk1"/>
              </a:buClr>
              <a:buSzPct val="25000"/>
              <a:buFont typeface="Georgia"/>
              <a:buNone/>
            </a:pPr>
            <a:r>
              <a:rPr lang="en" sz="2000" b="0" i="0" u="none" strike="noStrike" cap="none" dirty="0">
                <a:solidFill>
                  <a:schemeClr val="dk1"/>
                </a:solidFill>
                <a:latin typeface="Calibri"/>
                <a:ea typeface="Calibri"/>
                <a:cs typeface="Calibri"/>
                <a:sym typeface="Calibri"/>
              </a:rPr>
              <a:t>Why not wait?</a:t>
            </a:r>
          </a:p>
          <a:p>
            <a:pPr marL="0" marR="0" lvl="0" indent="0" algn="l" rtl="0">
              <a:lnSpc>
                <a:spcPct val="100000"/>
              </a:lnSpc>
              <a:spcBef>
                <a:spcPts val="0"/>
              </a:spcBef>
              <a:spcAft>
                <a:spcPts val="0"/>
              </a:spcAft>
              <a:buClr>
                <a:schemeClr val="dk1"/>
              </a:buClr>
              <a:buFont typeface="Georgia"/>
              <a:buNone/>
            </a:pPr>
            <a:endParaRPr sz="2000" b="0" i="0" u="none" strike="noStrike" cap="none" dirty="0">
              <a:solidFill>
                <a:schemeClr val="dk1"/>
              </a:solidFill>
              <a:latin typeface="Calibri"/>
              <a:ea typeface="Calibri"/>
              <a:cs typeface="Calibri"/>
              <a:sym typeface="Calibri"/>
            </a:endParaRPr>
          </a:p>
        </p:txBody>
      </p:sp>
      <p:pic>
        <p:nvPicPr>
          <p:cNvPr id="169" name="Shape 169"/>
          <p:cNvPicPr preferRelativeResize="0"/>
          <p:nvPr/>
        </p:nvPicPr>
        <p:blipFill rotWithShape="1">
          <a:blip r:embed="rId3">
            <a:alphaModFix/>
          </a:blip>
          <a:srcRect/>
          <a:stretch/>
        </p:blipFill>
        <p:spPr>
          <a:xfrm>
            <a:off x="1399610" y="2072036"/>
            <a:ext cx="1303800" cy="1302600"/>
          </a:xfrm>
          <a:prstGeom prst="rect">
            <a:avLst/>
          </a:prstGeom>
          <a:noFill/>
          <a:ln>
            <a:noFill/>
          </a:ln>
        </p:spPr>
      </p:pic>
      <p:sp>
        <p:nvSpPr>
          <p:cNvPr id="2" name="TextBox 1"/>
          <p:cNvSpPr txBox="1"/>
          <p:nvPr/>
        </p:nvSpPr>
        <p:spPr>
          <a:xfrm>
            <a:off x="391231" y="3768115"/>
            <a:ext cx="3799769" cy="1160318"/>
          </a:xfrm>
          <a:prstGeom prst="rect">
            <a:avLst/>
          </a:prstGeom>
          <a:noFill/>
        </p:spPr>
        <p:txBody>
          <a:bodyPr wrap="square" rtlCol="0">
            <a:spAutoFit/>
          </a:bodyPr>
          <a:lstStyle/>
          <a:p>
            <a:pPr marL="9144" lvl="0" indent="-9144" algn="ctr">
              <a:lnSpc>
                <a:spcPct val="70000"/>
              </a:lnSpc>
              <a:spcBef>
                <a:spcPts val="300"/>
              </a:spcBef>
              <a:buClr>
                <a:schemeClr val="accent3"/>
              </a:buClr>
              <a:buSzPct val="25000"/>
            </a:pPr>
            <a:r>
              <a:rPr lang="en" sz="2400" dirty="0">
                <a:solidFill>
                  <a:schemeClr val="dk1"/>
                </a:solidFill>
                <a:latin typeface="Calibri"/>
                <a:ea typeface="Calibri"/>
                <a:cs typeface="Calibri"/>
                <a:sym typeface="Calibri"/>
              </a:rPr>
              <a:t>Stigmatize </a:t>
            </a:r>
          </a:p>
          <a:p>
            <a:pPr marL="658368" lvl="1" indent="-251968">
              <a:lnSpc>
                <a:spcPct val="70000"/>
              </a:lnSpc>
              <a:spcBef>
                <a:spcPts val="300"/>
              </a:spcBef>
              <a:buClr>
                <a:schemeClr val="accent2"/>
              </a:buClr>
              <a:buSzPct val="100000"/>
              <a:buFont typeface="Arial"/>
              <a:buChar char="•"/>
            </a:pPr>
            <a:r>
              <a:rPr lang="en" sz="2400" dirty="0">
                <a:solidFill>
                  <a:schemeClr val="dk1"/>
                </a:solidFill>
                <a:latin typeface="Calibri"/>
                <a:ea typeface="Calibri"/>
                <a:cs typeface="Calibri"/>
                <a:sym typeface="Calibri"/>
              </a:rPr>
              <a:t>Shame, isolation</a:t>
            </a:r>
          </a:p>
          <a:p>
            <a:pPr marL="658368" lvl="1" indent="-251968">
              <a:lnSpc>
                <a:spcPct val="70000"/>
              </a:lnSpc>
              <a:spcBef>
                <a:spcPts val="300"/>
              </a:spcBef>
              <a:buClr>
                <a:schemeClr val="accent2"/>
              </a:buClr>
              <a:buSzPct val="100000"/>
              <a:buFont typeface="Arial"/>
              <a:buChar char="•"/>
            </a:pPr>
            <a:r>
              <a:rPr lang="en" sz="2400" dirty="0">
                <a:solidFill>
                  <a:schemeClr val="dk1"/>
                </a:solidFill>
                <a:latin typeface="Calibri"/>
                <a:ea typeface="Calibri"/>
                <a:cs typeface="Calibri"/>
                <a:sym typeface="Calibri"/>
              </a:rPr>
              <a:t>Bias, discrimination</a:t>
            </a:r>
          </a:p>
          <a:p>
            <a:endParaRPr lang="en-US" dirty="0"/>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0" y="0"/>
            <a:ext cx="9144000" cy="617934"/>
          </a:xfrm>
          <a:prstGeom prst="rect">
            <a:avLst/>
          </a:prstGeom>
          <a:solidFill>
            <a:schemeClr val="lt2"/>
          </a:solid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Questrial"/>
              <a:buNone/>
            </a:pPr>
            <a:r>
              <a:rPr lang="en" sz="3600" b="0" i="0" u="none" strike="noStrike" cap="none">
                <a:solidFill>
                  <a:schemeClr val="dk1"/>
                </a:solidFill>
              </a:rPr>
              <a:t>2d-Spectrum Model</a:t>
            </a:r>
          </a:p>
        </p:txBody>
      </p:sp>
      <p:sp>
        <p:nvSpPr>
          <p:cNvPr id="177" name="Shape 177"/>
          <p:cNvSpPr txBox="1"/>
          <p:nvPr/>
        </p:nvSpPr>
        <p:spPr>
          <a:xfrm>
            <a:off x="0" y="1933460"/>
            <a:ext cx="3140073" cy="438581"/>
          </a:xfrm>
          <a:prstGeom prst="rect">
            <a:avLst/>
          </a:prstGeom>
          <a:solidFill>
            <a:srgbClr val="9192BD"/>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2400" b="1" i="0" u="none" strike="noStrike" cap="none">
                <a:solidFill>
                  <a:schemeClr val="dk1"/>
                </a:solidFill>
                <a:latin typeface="Calibri"/>
                <a:ea typeface="Calibri"/>
                <a:cs typeface="Calibri"/>
                <a:sym typeface="Calibri"/>
              </a:rPr>
              <a:t>Biologic Gender</a:t>
            </a:r>
          </a:p>
        </p:txBody>
      </p:sp>
      <p:sp>
        <p:nvSpPr>
          <p:cNvPr id="178" name="Shape 178"/>
          <p:cNvSpPr txBox="1"/>
          <p:nvPr/>
        </p:nvSpPr>
        <p:spPr>
          <a:xfrm>
            <a:off x="0" y="2758677"/>
            <a:ext cx="3657600" cy="762000"/>
          </a:xfrm>
          <a:prstGeom prst="rect">
            <a:avLst/>
          </a:prstGeom>
          <a:solidFill>
            <a:srgbClr val="3E3E67"/>
          </a:solidFill>
          <a:ln w="9525" cap="flat" cmpd="sng">
            <a:solidFill>
              <a:srgbClr val="3E3E67"/>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Source Sans Pro"/>
              <a:buNone/>
            </a:pPr>
            <a:r>
              <a:rPr lang="en" sz="2400" b="1" i="0" u="none" strike="noStrike" cap="none">
                <a:solidFill>
                  <a:schemeClr val="lt1"/>
                </a:solidFill>
                <a:latin typeface="Calibri"/>
                <a:ea typeface="Calibri"/>
                <a:cs typeface="Calibri"/>
                <a:sym typeface="Calibri"/>
              </a:rPr>
              <a:t>Gender </a:t>
            </a:r>
          </a:p>
          <a:p>
            <a:pPr marL="0" marR="0" lvl="0" indent="0" algn="l" rtl="0">
              <a:lnSpc>
                <a:spcPct val="100000"/>
              </a:lnSpc>
              <a:spcBef>
                <a:spcPts val="0"/>
              </a:spcBef>
              <a:spcAft>
                <a:spcPts val="0"/>
              </a:spcAft>
              <a:buClr>
                <a:schemeClr val="lt1"/>
              </a:buClr>
              <a:buSzPct val="25000"/>
              <a:buFont typeface="Source Sans Pro"/>
              <a:buNone/>
            </a:pPr>
            <a:r>
              <a:rPr lang="en" sz="2400" b="1" i="0" u="none" strike="noStrike" cap="none">
                <a:solidFill>
                  <a:schemeClr val="lt1"/>
                </a:solidFill>
                <a:latin typeface="Calibri"/>
                <a:ea typeface="Calibri"/>
                <a:cs typeface="Calibri"/>
                <a:sym typeface="Calibri"/>
              </a:rPr>
              <a:t>Identity &amp;  Expression</a:t>
            </a:r>
          </a:p>
        </p:txBody>
      </p:sp>
      <p:sp>
        <p:nvSpPr>
          <p:cNvPr id="179" name="Shape 179"/>
          <p:cNvSpPr txBox="1"/>
          <p:nvPr/>
        </p:nvSpPr>
        <p:spPr>
          <a:xfrm>
            <a:off x="0" y="3908821"/>
            <a:ext cx="4205288" cy="992980"/>
          </a:xfrm>
          <a:prstGeom prst="rect">
            <a:avLst/>
          </a:prstGeom>
          <a:solidFill>
            <a:srgbClr val="ABD2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400" b="1" i="0" u="none" strike="noStrike" cap="none">
                <a:solidFill>
                  <a:schemeClr val="dk1"/>
                </a:solidFill>
                <a:latin typeface="Calibri"/>
                <a:ea typeface="Calibri"/>
                <a:cs typeface="Calibri"/>
                <a:sym typeface="Calibri"/>
              </a:rPr>
              <a:t>Sexual</a:t>
            </a:r>
            <a:r>
              <a:rPr lang="en" sz="2400">
                <a:latin typeface="Calibri"/>
                <a:ea typeface="Calibri"/>
                <a:cs typeface="Calibri"/>
                <a:sym typeface="Calibri"/>
              </a:rPr>
              <a:t> </a:t>
            </a:r>
            <a:r>
              <a:rPr lang="en" sz="2400" b="1" i="0" u="none" strike="noStrike" cap="none">
                <a:solidFill>
                  <a:schemeClr val="dk1"/>
                </a:solidFill>
                <a:latin typeface="Calibri"/>
                <a:ea typeface="Calibri"/>
                <a:cs typeface="Calibri"/>
                <a:sym typeface="Calibri"/>
              </a:rPr>
              <a:t>Attraction, Orientation, Behaviors</a:t>
            </a:r>
          </a:p>
        </p:txBody>
      </p:sp>
      <p:sp>
        <p:nvSpPr>
          <p:cNvPr id="180" name="Shape 180"/>
          <p:cNvSpPr txBox="1"/>
          <p:nvPr/>
        </p:nvSpPr>
        <p:spPr>
          <a:xfrm>
            <a:off x="4724400" y="1771650"/>
            <a:ext cx="758825"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Male</a:t>
            </a:r>
          </a:p>
        </p:txBody>
      </p:sp>
      <p:sp>
        <p:nvSpPr>
          <p:cNvPr id="181" name="Shape 181"/>
          <p:cNvSpPr txBox="1"/>
          <p:nvPr/>
        </p:nvSpPr>
        <p:spPr>
          <a:xfrm>
            <a:off x="7696200" y="1771650"/>
            <a:ext cx="1065213"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Female</a:t>
            </a:r>
          </a:p>
        </p:txBody>
      </p:sp>
      <p:sp>
        <p:nvSpPr>
          <p:cNvPr id="182" name="Shape 182"/>
          <p:cNvSpPr txBox="1"/>
          <p:nvPr/>
        </p:nvSpPr>
        <p:spPr>
          <a:xfrm>
            <a:off x="4525962" y="3086100"/>
            <a:ext cx="1363660"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Masculine</a:t>
            </a:r>
          </a:p>
        </p:txBody>
      </p:sp>
      <p:sp>
        <p:nvSpPr>
          <p:cNvPr id="183" name="Shape 183"/>
          <p:cNvSpPr txBox="1"/>
          <p:nvPr/>
        </p:nvSpPr>
        <p:spPr>
          <a:xfrm>
            <a:off x="7696200" y="3086100"/>
            <a:ext cx="1295400"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Feminine</a:t>
            </a:r>
          </a:p>
        </p:txBody>
      </p:sp>
      <p:sp>
        <p:nvSpPr>
          <p:cNvPr id="184" name="Shape 184"/>
          <p:cNvSpPr txBox="1"/>
          <p:nvPr/>
        </p:nvSpPr>
        <p:spPr>
          <a:xfrm>
            <a:off x="7289800" y="4102086"/>
            <a:ext cx="1467000" cy="300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Gynophilic</a:t>
            </a:r>
          </a:p>
        </p:txBody>
      </p:sp>
      <p:sp>
        <p:nvSpPr>
          <p:cNvPr id="185" name="Shape 185"/>
          <p:cNvSpPr txBox="1"/>
          <p:nvPr/>
        </p:nvSpPr>
        <p:spPr>
          <a:xfrm>
            <a:off x="5867400" y="1771650"/>
            <a:ext cx="1168400" cy="300036"/>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Intersex</a:t>
            </a:r>
          </a:p>
        </p:txBody>
      </p:sp>
      <p:sp>
        <p:nvSpPr>
          <p:cNvPr id="186" name="Shape 186"/>
          <p:cNvSpPr txBox="1"/>
          <p:nvPr/>
        </p:nvSpPr>
        <p:spPr>
          <a:xfrm>
            <a:off x="4800600" y="1485900"/>
            <a:ext cx="488949" cy="27503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1800" b="1" i="0" u="none" strike="noStrike" cap="none">
                <a:solidFill>
                  <a:schemeClr val="dk1"/>
                </a:solidFill>
                <a:latin typeface="Cabin"/>
                <a:ea typeface="Cabin"/>
                <a:cs typeface="Cabin"/>
                <a:sym typeface="Cabin"/>
              </a:rPr>
              <a:t>XY</a:t>
            </a:r>
          </a:p>
        </p:txBody>
      </p:sp>
      <p:sp>
        <p:nvSpPr>
          <p:cNvPr id="187" name="Shape 187"/>
          <p:cNvSpPr txBox="1"/>
          <p:nvPr/>
        </p:nvSpPr>
        <p:spPr>
          <a:xfrm>
            <a:off x="7848600" y="1485900"/>
            <a:ext cx="565148" cy="27503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1800" b="1" i="0" u="none" strike="noStrike" cap="none">
                <a:solidFill>
                  <a:schemeClr val="dk1"/>
                </a:solidFill>
                <a:latin typeface="Cabin"/>
                <a:ea typeface="Cabin"/>
                <a:cs typeface="Cabin"/>
                <a:sym typeface="Cabin"/>
              </a:rPr>
              <a:t>XX</a:t>
            </a:r>
          </a:p>
        </p:txBody>
      </p:sp>
      <p:cxnSp>
        <p:nvCxnSpPr>
          <p:cNvPr id="188" name="Shape 188"/>
          <p:cNvCxnSpPr/>
          <p:nvPr/>
        </p:nvCxnSpPr>
        <p:spPr>
          <a:xfrm>
            <a:off x="4800525" y="2436725"/>
            <a:ext cx="3657600" cy="0"/>
          </a:xfrm>
          <a:prstGeom prst="straightConnector1">
            <a:avLst/>
          </a:prstGeom>
          <a:noFill/>
          <a:ln w="76200" cap="flat" cmpd="sng">
            <a:solidFill>
              <a:srgbClr val="9192BD"/>
            </a:solidFill>
            <a:prstDash val="solid"/>
            <a:round/>
            <a:headEnd type="triangle" w="lg" len="lg"/>
            <a:tailEnd type="triangle" w="lg" len="lg"/>
          </a:ln>
        </p:spPr>
      </p:cxnSp>
      <p:sp>
        <p:nvSpPr>
          <p:cNvPr id="189" name="Shape 189"/>
          <p:cNvSpPr txBox="1"/>
          <p:nvPr/>
        </p:nvSpPr>
        <p:spPr>
          <a:xfrm>
            <a:off x="5935662" y="3093242"/>
            <a:ext cx="1876424"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Androgynous</a:t>
            </a:r>
          </a:p>
        </p:txBody>
      </p:sp>
      <p:cxnSp>
        <p:nvCxnSpPr>
          <p:cNvPr id="190" name="Shape 190"/>
          <p:cNvCxnSpPr/>
          <p:nvPr/>
        </p:nvCxnSpPr>
        <p:spPr>
          <a:xfrm>
            <a:off x="4548987" y="3711625"/>
            <a:ext cx="4160699" cy="0"/>
          </a:xfrm>
          <a:prstGeom prst="straightConnector1">
            <a:avLst/>
          </a:prstGeom>
          <a:noFill/>
          <a:ln w="76200" cap="flat" cmpd="sng">
            <a:solidFill>
              <a:srgbClr val="3E3E67"/>
            </a:solidFill>
            <a:prstDash val="solid"/>
            <a:round/>
            <a:headEnd type="triangle" w="lg" len="lg"/>
            <a:tailEnd type="triangle" w="lg" len="lg"/>
          </a:ln>
        </p:spPr>
      </p:cxnSp>
      <p:sp>
        <p:nvSpPr>
          <p:cNvPr id="191" name="Shape 191"/>
          <p:cNvSpPr txBox="1"/>
          <p:nvPr/>
        </p:nvSpPr>
        <p:spPr>
          <a:xfrm>
            <a:off x="4760912" y="4100896"/>
            <a:ext cx="1641600" cy="30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Androphilic</a:t>
            </a:r>
            <a:r>
              <a:rPr lang="en" sz="1800" b="1" i="0" u="none" strike="noStrike" cap="none">
                <a:solidFill>
                  <a:schemeClr val="dk1"/>
                </a:solidFill>
                <a:latin typeface="Cabin"/>
                <a:ea typeface="Cabin"/>
                <a:cs typeface="Cabin"/>
                <a:sym typeface="Cabin"/>
              </a:rPr>
              <a:t> </a:t>
            </a:r>
          </a:p>
        </p:txBody>
      </p:sp>
      <p:cxnSp>
        <p:nvCxnSpPr>
          <p:cNvPr id="192" name="Shape 192"/>
          <p:cNvCxnSpPr/>
          <p:nvPr/>
        </p:nvCxnSpPr>
        <p:spPr>
          <a:xfrm>
            <a:off x="4724387" y="4673200"/>
            <a:ext cx="3924300" cy="0"/>
          </a:xfrm>
          <a:prstGeom prst="straightConnector1">
            <a:avLst/>
          </a:prstGeom>
          <a:noFill/>
          <a:ln w="76200" cap="flat" cmpd="sng">
            <a:solidFill>
              <a:srgbClr val="83BAC1"/>
            </a:solidFill>
            <a:prstDash val="solid"/>
            <a:round/>
            <a:headEnd type="triangle" w="lg" len="lg"/>
            <a:tailEnd type="triangle" w="lg" len="lg"/>
          </a:ln>
        </p:spPr>
      </p:cxnSp>
      <p:sp>
        <p:nvSpPr>
          <p:cNvPr id="193" name="Shape 193"/>
          <p:cNvSpPr/>
          <p:nvPr/>
        </p:nvSpPr>
        <p:spPr>
          <a:xfrm>
            <a:off x="7292975" y="1473993"/>
            <a:ext cx="1676400" cy="2571600"/>
          </a:xfrm>
          <a:prstGeom prst="ellipse">
            <a:avLst/>
          </a:prstGeom>
          <a:noFill/>
          <a:ln w="5715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sp>
        <p:nvSpPr>
          <p:cNvPr id="194" name="Shape 194"/>
          <p:cNvSpPr/>
          <p:nvPr/>
        </p:nvSpPr>
        <p:spPr>
          <a:xfrm>
            <a:off x="4343387" y="1473993"/>
            <a:ext cx="1592400" cy="2571600"/>
          </a:xfrm>
          <a:prstGeom prst="ellipse">
            <a:avLst/>
          </a:prstGeom>
          <a:noFill/>
          <a:ln w="5715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sp>
        <p:nvSpPr>
          <p:cNvPr id="195" name="Shape 195"/>
          <p:cNvSpPr txBox="1"/>
          <p:nvPr/>
        </p:nvSpPr>
        <p:spPr>
          <a:xfrm>
            <a:off x="5780112" y="791331"/>
            <a:ext cx="1812899" cy="439200"/>
          </a:xfrm>
          <a:prstGeom prst="rect">
            <a:avLst/>
          </a:prstGeom>
          <a:solidFill>
            <a:srgbClr val="FFC000"/>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eorgia"/>
              <a:buNone/>
            </a:pPr>
            <a:r>
              <a:rPr lang="en" sz="2400" b="0" i="0" u="none" strike="noStrike" cap="none">
                <a:solidFill>
                  <a:schemeClr val="dk1"/>
                </a:solidFill>
                <a:latin typeface="Trebuchet MS"/>
                <a:ea typeface="Trebuchet MS"/>
                <a:cs typeface="Trebuchet MS"/>
                <a:sym typeface="Trebuchet MS"/>
              </a:rPr>
              <a:t>Cisgender</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3584575" y="1760933"/>
            <a:ext cx="758825"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Male</a:t>
            </a:r>
          </a:p>
        </p:txBody>
      </p:sp>
      <p:sp>
        <p:nvSpPr>
          <p:cNvPr id="203" name="Shape 203"/>
          <p:cNvSpPr txBox="1"/>
          <p:nvPr/>
        </p:nvSpPr>
        <p:spPr>
          <a:xfrm>
            <a:off x="7696200" y="1771650"/>
            <a:ext cx="1065213"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Female</a:t>
            </a:r>
          </a:p>
        </p:txBody>
      </p:sp>
      <p:sp>
        <p:nvSpPr>
          <p:cNvPr id="204" name="Shape 204"/>
          <p:cNvSpPr txBox="1"/>
          <p:nvPr/>
        </p:nvSpPr>
        <p:spPr>
          <a:xfrm>
            <a:off x="3489325" y="4343400"/>
            <a:ext cx="1363661"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Masculine</a:t>
            </a:r>
          </a:p>
        </p:txBody>
      </p:sp>
      <p:sp>
        <p:nvSpPr>
          <p:cNvPr id="205" name="Shape 205"/>
          <p:cNvSpPr txBox="1"/>
          <p:nvPr/>
        </p:nvSpPr>
        <p:spPr>
          <a:xfrm>
            <a:off x="7751763" y="4291012"/>
            <a:ext cx="1295400"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Feminine</a:t>
            </a:r>
          </a:p>
        </p:txBody>
      </p:sp>
      <p:sp>
        <p:nvSpPr>
          <p:cNvPr id="206" name="Shape 206"/>
          <p:cNvSpPr txBox="1"/>
          <p:nvPr/>
        </p:nvSpPr>
        <p:spPr>
          <a:xfrm>
            <a:off x="5497512" y="1757361"/>
            <a:ext cx="1168400" cy="300036"/>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Intersex</a:t>
            </a:r>
          </a:p>
        </p:txBody>
      </p:sp>
      <p:sp>
        <p:nvSpPr>
          <p:cNvPr id="207" name="Shape 207"/>
          <p:cNvSpPr txBox="1"/>
          <p:nvPr/>
        </p:nvSpPr>
        <p:spPr>
          <a:xfrm>
            <a:off x="3683000" y="1347787"/>
            <a:ext cx="488949" cy="27503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1800" b="1" i="0" u="none" strike="noStrike" cap="none">
                <a:solidFill>
                  <a:schemeClr val="dk1"/>
                </a:solidFill>
                <a:latin typeface="Cabin"/>
                <a:ea typeface="Cabin"/>
                <a:cs typeface="Cabin"/>
                <a:sym typeface="Cabin"/>
              </a:rPr>
              <a:t>XY</a:t>
            </a:r>
          </a:p>
        </p:txBody>
      </p:sp>
      <p:sp>
        <p:nvSpPr>
          <p:cNvPr id="208" name="Shape 208"/>
          <p:cNvSpPr txBox="1"/>
          <p:nvPr/>
        </p:nvSpPr>
        <p:spPr>
          <a:xfrm>
            <a:off x="7893050" y="1372791"/>
            <a:ext cx="565148" cy="2750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1800" b="1" i="0" u="none" strike="noStrike" cap="none">
                <a:solidFill>
                  <a:schemeClr val="dk1"/>
                </a:solidFill>
                <a:latin typeface="Cabin"/>
                <a:ea typeface="Cabin"/>
                <a:cs typeface="Cabin"/>
                <a:sym typeface="Cabin"/>
              </a:rPr>
              <a:t>XX</a:t>
            </a:r>
          </a:p>
        </p:txBody>
      </p:sp>
      <p:cxnSp>
        <p:nvCxnSpPr>
          <p:cNvPr id="209" name="Shape 209"/>
          <p:cNvCxnSpPr/>
          <p:nvPr/>
        </p:nvCxnSpPr>
        <p:spPr>
          <a:xfrm>
            <a:off x="3681400" y="2441875"/>
            <a:ext cx="4800600" cy="0"/>
          </a:xfrm>
          <a:prstGeom prst="straightConnector1">
            <a:avLst/>
          </a:prstGeom>
          <a:noFill/>
          <a:ln w="76200" cap="flat" cmpd="sng">
            <a:solidFill>
              <a:srgbClr val="9192BD"/>
            </a:solidFill>
            <a:prstDash val="solid"/>
            <a:round/>
            <a:headEnd type="triangle" w="lg" len="lg"/>
            <a:tailEnd type="triangle" w="lg" len="lg"/>
          </a:ln>
        </p:spPr>
      </p:cxnSp>
      <p:sp>
        <p:nvSpPr>
          <p:cNvPr id="210" name="Shape 210"/>
          <p:cNvSpPr txBox="1"/>
          <p:nvPr/>
        </p:nvSpPr>
        <p:spPr>
          <a:xfrm>
            <a:off x="5310187" y="4318396"/>
            <a:ext cx="1876424"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Androgynous</a:t>
            </a:r>
          </a:p>
        </p:txBody>
      </p:sp>
      <p:cxnSp>
        <p:nvCxnSpPr>
          <p:cNvPr id="211" name="Shape 211"/>
          <p:cNvCxnSpPr/>
          <p:nvPr/>
        </p:nvCxnSpPr>
        <p:spPr>
          <a:xfrm>
            <a:off x="3657600" y="4114800"/>
            <a:ext cx="5103813" cy="0"/>
          </a:xfrm>
          <a:prstGeom prst="straightConnector1">
            <a:avLst/>
          </a:prstGeom>
          <a:noFill/>
          <a:ln w="76200" cap="flat" cmpd="sng">
            <a:solidFill>
              <a:srgbClr val="3E3E67"/>
            </a:solidFill>
            <a:prstDash val="solid"/>
            <a:round/>
            <a:headEnd type="triangle" w="lg" len="lg"/>
            <a:tailEnd type="triangle" w="lg" len="lg"/>
          </a:ln>
        </p:spPr>
      </p:cxnSp>
      <p:sp>
        <p:nvSpPr>
          <p:cNvPr id="212" name="Shape 212"/>
          <p:cNvSpPr txBox="1"/>
          <p:nvPr/>
        </p:nvSpPr>
        <p:spPr>
          <a:xfrm>
            <a:off x="374650" y="1583530"/>
            <a:ext cx="2438399" cy="3024187"/>
          </a:xfrm>
          <a:prstGeom prst="rect">
            <a:avLst/>
          </a:prstGeom>
          <a:solidFill>
            <a:srgbClr val="3E3E67"/>
          </a:solidFill>
          <a:ln w="9525" cap="flat" cmpd="sng">
            <a:solidFill>
              <a:srgbClr val="C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a:p>
            <a:pPr lvl="0" rtl="0">
              <a:spcBef>
                <a:spcPts val="0"/>
              </a:spcBef>
              <a:buClr>
                <a:schemeClr val="lt1"/>
              </a:buClr>
              <a:buSzPct val="25000"/>
              <a:buFont typeface="Questrial"/>
              <a:buNone/>
            </a:pPr>
            <a:r>
              <a:rPr lang="en" sz="2400">
                <a:solidFill>
                  <a:schemeClr val="lt1"/>
                </a:solidFill>
                <a:latin typeface="Calibri"/>
                <a:ea typeface="Calibri"/>
                <a:cs typeface="Calibri"/>
                <a:sym typeface="Calibri"/>
              </a:rPr>
              <a:t>Male to Female</a:t>
            </a:r>
          </a:p>
          <a:p>
            <a:pPr lvl="0" rtl="0">
              <a:spcBef>
                <a:spcPts val="0"/>
              </a:spcBef>
              <a:buClr>
                <a:schemeClr val="lt1"/>
              </a:buClr>
              <a:buFont typeface="Questrial"/>
              <a:buNone/>
            </a:pPr>
            <a:endParaRPr sz="2400">
              <a:solidFill>
                <a:schemeClr val="lt1"/>
              </a:solidFill>
              <a:latin typeface="Calibri"/>
              <a:ea typeface="Calibri"/>
              <a:cs typeface="Calibri"/>
              <a:sym typeface="Calibri"/>
            </a:endParaRPr>
          </a:p>
          <a:p>
            <a:pPr lvl="0" rtl="0">
              <a:spcBef>
                <a:spcPts val="0"/>
              </a:spcBef>
              <a:buClr>
                <a:schemeClr val="lt1"/>
              </a:buClr>
              <a:buSzPct val="25000"/>
              <a:buFont typeface="Questrial"/>
              <a:buNone/>
            </a:pPr>
            <a:r>
              <a:rPr lang="en" sz="2400">
                <a:solidFill>
                  <a:schemeClr val="lt1"/>
                </a:solidFill>
                <a:latin typeface="Calibri"/>
                <a:ea typeface="Calibri"/>
                <a:cs typeface="Calibri"/>
                <a:sym typeface="Calibri"/>
              </a:rPr>
              <a:t>MTF</a:t>
            </a:r>
          </a:p>
          <a:p>
            <a:pPr lvl="0" rtl="0">
              <a:spcBef>
                <a:spcPts val="0"/>
              </a:spcBef>
              <a:buClr>
                <a:schemeClr val="lt1"/>
              </a:buClr>
              <a:buFont typeface="Questrial"/>
              <a:buNone/>
            </a:pPr>
            <a:endParaRPr sz="24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Questrial"/>
              <a:buNone/>
            </a:pPr>
            <a:r>
              <a:rPr lang="en" sz="2400" b="0" i="0" u="none" strike="noStrike" cap="none">
                <a:solidFill>
                  <a:schemeClr val="lt1"/>
                </a:solidFill>
                <a:latin typeface="Calibri"/>
                <a:ea typeface="Calibri"/>
                <a:cs typeface="Calibri"/>
                <a:sym typeface="Calibri"/>
              </a:rPr>
              <a:t>Asserted Female</a:t>
            </a:r>
          </a:p>
        </p:txBody>
      </p:sp>
      <p:sp>
        <p:nvSpPr>
          <p:cNvPr id="213" name="Shape 213"/>
          <p:cNvSpPr/>
          <p:nvPr/>
        </p:nvSpPr>
        <p:spPr>
          <a:xfrm>
            <a:off x="3852575" y="2533112"/>
            <a:ext cx="857400" cy="671400"/>
          </a:xfrm>
          <a:prstGeom prst="sun">
            <a:avLst>
              <a:gd name="adj" fmla="val 25000"/>
            </a:avLst>
          </a:prstGeom>
          <a:solidFill>
            <a:srgbClr val="C00000"/>
          </a:solidFill>
          <a:ln w="1905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sp>
        <p:nvSpPr>
          <p:cNvPr id="214" name="Shape 214"/>
          <p:cNvSpPr/>
          <p:nvPr/>
        </p:nvSpPr>
        <p:spPr>
          <a:xfrm>
            <a:off x="7353750" y="3336137"/>
            <a:ext cx="865200" cy="602400"/>
          </a:xfrm>
          <a:prstGeom prst="sun">
            <a:avLst>
              <a:gd name="adj" fmla="val 25000"/>
            </a:avLst>
          </a:prstGeom>
          <a:solidFill>
            <a:srgbClr val="C00000"/>
          </a:solidFill>
          <a:ln w="1905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cxnSp>
        <p:nvCxnSpPr>
          <p:cNvPr id="215" name="Shape 215"/>
          <p:cNvCxnSpPr/>
          <p:nvPr/>
        </p:nvCxnSpPr>
        <p:spPr>
          <a:xfrm>
            <a:off x="4481500" y="2893925"/>
            <a:ext cx="3200400" cy="857400"/>
          </a:xfrm>
          <a:prstGeom prst="straightConnector1">
            <a:avLst/>
          </a:prstGeom>
          <a:noFill/>
          <a:ln w="57150" cap="flat" cmpd="sng">
            <a:solidFill>
              <a:srgbClr val="C00000"/>
            </a:solidFill>
            <a:prstDash val="solid"/>
            <a:round/>
            <a:headEnd type="none" w="med" len="med"/>
            <a:tailEnd type="none" w="med" len="med"/>
          </a:ln>
        </p:spPr>
      </p:cxnSp>
      <p:sp>
        <p:nvSpPr>
          <p:cNvPr id="216" name="Shape 216"/>
          <p:cNvSpPr txBox="1"/>
          <p:nvPr/>
        </p:nvSpPr>
        <p:spPr>
          <a:xfrm>
            <a:off x="304800" y="1098946"/>
            <a:ext cx="2579700" cy="484500"/>
          </a:xfrm>
          <a:prstGeom prst="rect">
            <a:avLst/>
          </a:prstGeom>
          <a:solidFill>
            <a:srgbClr val="FFC000"/>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00000"/>
              </a:buClr>
              <a:buSzPct val="25000"/>
              <a:buFont typeface="Georgia"/>
              <a:buNone/>
            </a:pPr>
            <a:r>
              <a:rPr lang="en" sz="2400" b="1" i="0" u="none" strike="noStrike" cap="none">
                <a:solidFill>
                  <a:srgbClr val="C00000"/>
                </a:solidFill>
                <a:latin typeface="Trebuchet MS"/>
                <a:ea typeface="Trebuchet MS"/>
                <a:cs typeface="Trebuchet MS"/>
                <a:sym typeface="Trebuchet MS"/>
              </a:rPr>
              <a:t>Transgender</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4041775" y="1771650"/>
            <a:ext cx="758825"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Male</a:t>
            </a:r>
          </a:p>
        </p:txBody>
      </p:sp>
      <p:sp>
        <p:nvSpPr>
          <p:cNvPr id="224" name="Shape 224"/>
          <p:cNvSpPr txBox="1"/>
          <p:nvPr/>
        </p:nvSpPr>
        <p:spPr>
          <a:xfrm>
            <a:off x="7696200" y="1771650"/>
            <a:ext cx="1065213"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Female</a:t>
            </a:r>
          </a:p>
        </p:txBody>
      </p:sp>
      <p:sp>
        <p:nvSpPr>
          <p:cNvPr id="225" name="Shape 225"/>
          <p:cNvSpPr txBox="1"/>
          <p:nvPr/>
        </p:nvSpPr>
        <p:spPr>
          <a:xfrm>
            <a:off x="3832225" y="4451746"/>
            <a:ext cx="1363661"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Masculine</a:t>
            </a:r>
          </a:p>
        </p:txBody>
      </p:sp>
      <p:sp>
        <p:nvSpPr>
          <p:cNvPr id="226" name="Shape 226"/>
          <p:cNvSpPr txBox="1"/>
          <p:nvPr/>
        </p:nvSpPr>
        <p:spPr>
          <a:xfrm>
            <a:off x="7580313" y="4446983"/>
            <a:ext cx="1296986" cy="3012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Feminine</a:t>
            </a:r>
          </a:p>
        </p:txBody>
      </p:sp>
      <p:sp>
        <p:nvSpPr>
          <p:cNvPr id="227" name="Shape 227"/>
          <p:cNvSpPr txBox="1"/>
          <p:nvPr/>
        </p:nvSpPr>
        <p:spPr>
          <a:xfrm>
            <a:off x="5707062" y="1771650"/>
            <a:ext cx="1168400" cy="300036"/>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Intersex</a:t>
            </a:r>
          </a:p>
        </p:txBody>
      </p:sp>
      <p:sp>
        <p:nvSpPr>
          <p:cNvPr id="228" name="Shape 228"/>
          <p:cNvSpPr txBox="1"/>
          <p:nvPr/>
        </p:nvSpPr>
        <p:spPr>
          <a:xfrm>
            <a:off x="4176712" y="1347787"/>
            <a:ext cx="488949" cy="27503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1800" b="1" i="0" u="none" strike="noStrike" cap="none">
                <a:solidFill>
                  <a:schemeClr val="dk1"/>
                </a:solidFill>
                <a:latin typeface="Cabin"/>
                <a:ea typeface="Cabin"/>
                <a:cs typeface="Cabin"/>
                <a:sym typeface="Cabin"/>
              </a:rPr>
              <a:t>XY</a:t>
            </a:r>
          </a:p>
        </p:txBody>
      </p:sp>
      <p:sp>
        <p:nvSpPr>
          <p:cNvPr id="229" name="Shape 229"/>
          <p:cNvSpPr txBox="1"/>
          <p:nvPr/>
        </p:nvSpPr>
        <p:spPr>
          <a:xfrm>
            <a:off x="7958138" y="1347787"/>
            <a:ext cx="565148" cy="27503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1800" b="1" i="0" u="none" strike="noStrike" cap="none">
                <a:solidFill>
                  <a:schemeClr val="dk1"/>
                </a:solidFill>
                <a:latin typeface="Cabin"/>
                <a:ea typeface="Cabin"/>
                <a:cs typeface="Cabin"/>
                <a:sym typeface="Cabin"/>
              </a:rPr>
              <a:t>XX</a:t>
            </a:r>
          </a:p>
        </p:txBody>
      </p:sp>
      <p:cxnSp>
        <p:nvCxnSpPr>
          <p:cNvPr id="230" name="Shape 230"/>
          <p:cNvCxnSpPr/>
          <p:nvPr/>
        </p:nvCxnSpPr>
        <p:spPr>
          <a:xfrm>
            <a:off x="3979862" y="2286000"/>
            <a:ext cx="4543423" cy="0"/>
          </a:xfrm>
          <a:prstGeom prst="straightConnector1">
            <a:avLst/>
          </a:prstGeom>
          <a:noFill/>
          <a:ln w="76200" cap="flat" cmpd="sng">
            <a:solidFill>
              <a:srgbClr val="9192BD"/>
            </a:solidFill>
            <a:prstDash val="solid"/>
            <a:round/>
            <a:headEnd type="triangle" w="lg" len="lg"/>
            <a:tailEnd type="triangle" w="lg" len="lg"/>
          </a:ln>
        </p:spPr>
      </p:cxnSp>
      <p:sp>
        <p:nvSpPr>
          <p:cNvPr id="231" name="Shape 231"/>
          <p:cNvSpPr txBox="1"/>
          <p:nvPr/>
        </p:nvSpPr>
        <p:spPr>
          <a:xfrm>
            <a:off x="5586412" y="4446983"/>
            <a:ext cx="1876424" cy="3012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Androgynous</a:t>
            </a:r>
          </a:p>
        </p:txBody>
      </p:sp>
      <p:cxnSp>
        <p:nvCxnSpPr>
          <p:cNvPr id="232" name="Shape 232"/>
          <p:cNvCxnSpPr/>
          <p:nvPr/>
        </p:nvCxnSpPr>
        <p:spPr>
          <a:xfrm rot="10800000" flipH="1">
            <a:off x="3914775" y="4326730"/>
            <a:ext cx="4752974" cy="4762"/>
          </a:xfrm>
          <a:prstGeom prst="straightConnector1">
            <a:avLst/>
          </a:prstGeom>
          <a:noFill/>
          <a:ln w="76200" cap="flat" cmpd="sng">
            <a:solidFill>
              <a:srgbClr val="3E3E67"/>
            </a:solidFill>
            <a:prstDash val="solid"/>
            <a:round/>
            <a:headEnd type="triangle" w="lg" len="lg"/>
            <a:tailEnd type="triangle" w="lg" len="lg"/>
          </a:ln>
        </p:spPr>
      </p:cxnSp>
      <p:sp>
        <p:nvSpPr>
          <p:cNvPr id="233" name="Shape 233"/>
          <p:cNvSpPr txBox="1"/>
          <p:nvPr/>
        </p:nvSpPr>
        <p:spPr>
          <a:xfrm>
            <a:off x="595312" y="1771650"/>
            <a:ext cx="2289174" cy="3024187"/>
          </a:xfrm>
          <a:prstGeom prst="rect">
            <a:avLst/>
          </a:prstGeom>
          <a:solidFill>
            <a:srgbClr val="3E3E67"/>
          </a:solidFill>
          <a:ln w="9525" cap="flat" cmpd="sng">
            <a:solidFill>
              <a:srgbClr val="C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a:p>
            <a:pPr marL="0" marR="0" lvl="0" indent="0" algn="l" rtl="0">
              <a:lnSpc>
                <a:spcPct val="100000"/>
              </a:lnSpc>
              <a:spcBef>
                <a:spcPts val="0"/>
              </a:spcBef>
              <a:spcAft>
                <a:spcPts val="0"/>
              </a:spcAft>
              <a:buClr>
                <a:schemeClr val="lt1"/>
              </a:buClr>
              <a:buSzPct val="25000"/>
              <a:buFont typeface="Questrial"/>
              <a:buNone/>
            </a:pPr>
            <a:r>
              <a:rPr lang="en" sz="2400" b="0" i="0" u="none" strike="noStrike" cap="none">
                <a:solidFill>
                  <a:schemeClr val="lt1"/>
                </a:solidFill>
                <a:latin typeface="Calibri"/>
                <a:ea typeface="Calibri"/>
                <a:cs typeface="Calibri"/>
                <a:sym typeface="Calibri"/>
              </a:rPr>
              <a:t>Female to Male</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Questrial"/>
              <a:buNone/>
            </a:pPr>
            <a:r>
              <a:rPr lang="en" sz="2400" b="0" i="0" u="none" strike="noStrike" cap="none">
                <a:solidFill>
                  <a:schemeClr val="lt1"/>
                </a:solidFill>
                <a:latin typeface="Calibri"/>
                <a:ea typeface="Calibri"/>
                <a:cs typeface="Calibri"/>
                <a:sym typeface="Calibri"/>
              </a:rPr>
              <a:t>MTF</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Questrial"/>
              <a:buNone/>
            </a:pPr>
            <a:r>
              <a:rPr lang="en" sz="2400" b="0" i="0" u="none" strike="noStrike" cap="none">
                <a:solidFill>
                  <a:schemeClr val="lt1"/>
                </a:solidFill>
                <a:latin typeface="Calibri"/>
                <a:ea typeface="Calibri"/>
                <a:cs typeface="Calibri"/>
                <a:sym typeface="Calibri"/>
              </a:rPr>
              <a:t>Asserted Male</a:t>
            </a:r>
          </a:p>
        </p:txBody>
      </p:sp>
      <p:sp>
        <p:nvSpPr>
          <p:cNvPr id="234" name="Shape 234"/>
          <p:cNvSpPr/>
          <p:nvPr/>
        </p:nvSpPr>
        <p:spPr>
          <a:xfrm>
            <a:off x="4479925" y="3375421"/>
            <a:ext cx="1089023" cy="785811"/>
          </a:xfrm>
          <a:prstGeom prst="sun">
            <a:avLst>
              <a:gd name="adj" fmla="val 25000"/>
            </a:avLst>
          </a:prstGeom>
          <a:solidFill>
            <a:srgbClr val="C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sp>
        <p:nvSpPr>
          <p:cNvPr id="235" name="Shape 235"/>
          <p:cNvSpPr/>
          <p:nvPr/>
        </p:nvSpPr>
        <p:spPr>
          <a:xfrm>
            <a:off x="7307850" y="2642641"/>
            <a:ext cx="1089000" cy="784499"/>
          </a:xfrm>
          <a:prstGeom prst="sun">
            <a:avLst>
              <a:gd name="adj" fmla="val 25000"/>
            </a:avLst>
          </a:prstGeom>
          <a:solidFill>
            <a:srgbClr val="C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cxnSp>
        <p:nvCxnSpPr>
          <p:cNvPr id="236" name="Shape 236"/>
          <p:cNvCxnSpPr/>
          <p:nvPr/>
        </p:nvCxnSpPr>
        <p:spPr>
          <a:xfrm flipH="1">
            <a:off x="5578475" y="2857500"/>
            <a:ext cx="2001838" cy="742949"/>
          </a:xfrm>
          <a:prstGeom prst="straightConnector1">
            <a:avLst/>
          </a:prstGeom>
          <a:noFill/>
          <a:ln w="57150" cap="flat" cmpd="sng">
            <a:solidFill>
              <a:srgbClr val="C00000"/>
            </a:solidFill>
            <a:prstDash val="solid"/>
            <a:round/>
            <a:headEnd type="none" w="med" len="med"/>
            <a:tailEnd type="none" w="med" len="med"/>
          </a:ln>
        </p:spPr>
      </p:cxnSp>
      <p:sp>
        <p:nvSpPr>
          <p:cNvPr id="237" name="Shape 237"/>
          <p:cNvSpPr txBox="1">
            <a:spLocks noGrp="1"/>
          </p:cNvSpPr>
          <p:nvPr>
            <p:ph type="title"/>
          </p:nvPr>
        </p:nvSpPr>
        <p:spPr>
          <a:xfrm>
            <a:off x="4887912" y="514350"/>
            <a:ext cx="3382961" cy="65841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Trebuchet MS"/>
              <a:buNone/>
            </a:pPr>
            <a:endParaRPr sz="1800" b="1" i="0" u="none" strike="noStrike" cap="none">
              <a:solidFill>
                <a:schemeClr val="dk2"/>
              </a:solidFill>
              <a:latin typeface="Trebuchet MS"/>
              <a:ea typeface="Trebuchet MS"/>
              <a:cs typeface="Trebuchet MS"/>
              <a:sym typeface="Trebuchet MS"/>
            </a:endParaRPr>
          </a:p>
        </p:txBody>
      </p:sp>
      <p:sp>
        <p:nvSpPr>
          <p:cNvPr id="238" name="Shape 238"/>
          <p:cNvSpPr/>
          <p:nvPr/>
        </p:nvSpPr>
        <p:spPr>
          <a:xfrm>
            <a:off x="595312" y="1363266"/>
            <a:ext cx="2289174" cy="438150"/>
          </a:xfrm>
          <a:prstGeom prst="rect">
            <a:avLst/>
          </a:prstGeom>
          <a:solidFill>
            <a:srgbClr val="FFC000"/>
          </a:solidFill>
          <a:ln>
            <a:noFill/>
          </a:ln>
        </p:spPr>
        <p:txBody>
          <a:bodyPr lIns="91425" tIns="45700" rIns="91425" bIns="45700" anchor="t" anchorCtr="0">
            <a:noAutofit/>
          </a:bodyPr>
          <a:lstStyle/>
          <a:p>
            <a:pPr lvl="0" algn="ctr" rtl="0">
              <a:spcBef>
                <a:spcPts val="0"/>
              </a:spcBef>
              <a:buClr>
                <a:srgbClr val="C00000"/>
              </a:buClr>
              <a:buSzPct val="25000"/>
              <a:buFont typeface="Georgia"/>
              <a:buNone/>
            </a:pPr>
            <a:r>
              <a:rPr lang="en" sz="2400" b="1">
                <a:solidFill>
                  <a:srgbClr val="C00000"/>
                </a:solidFill>
                <a:latin typeface="Trebuchet MS"/>
                <a:ea typeface="Trebuchet MS"/>
                <a:cs typeface="Trebuchet MS"/>
                <a:sym typeface="Trebuchet MS"/>
              </a:rPr>
              <a:t>Transgender</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0" y="0"/>
            <a:ext cx="9144000" cy="617934"/>
          </a:xfrm>
          <a:prstGeom prst="rect">
            <a:avLst/>
          </a:prstGeom>
          <a:solidFill>
            <a:schemeClr val="lt2"/>
          </a:solid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3200" b="0" i="0" u="none" strike="noStrike" cap="none">
                <a:solidFill>
                  <a:schemeClr val="dk1"/>
                </a:solidFill>
              </a:rPr>
              <a:t>Non-Binary Approach</a:t>
            </a:r>
          </a:p>
        </p:txBody>
      </p:sp>
      <p:sp>
        <p:nvSpPr>
          <p:cNvPr id="246" name="Shape 246"/>
          <p:cNvSpPr txBox="1"/>
          <p:nvPr/>
        </p:nvSpPr>
        <p:spPr>
          <a:xfrm>
            <a:off x="13741" y="2038486"/>
            <a:ext cx="3140073" cy="392414"/>
          </a:xfrm>
          <a:prstGeom prst="rect">
            <a:avLst/>
          </a:prstGeom>
          <a:solidFill>
            <a:srgbClr val="9192BD"/>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2400" b="1" i="0" u="none" strike="noStrike" cap="none">
                <a:solidFill>
                  <a:schemeClr val="dk1"/>
                </a:solidFill>
                <a:latin typeface="Calibri"/>
                <a:ea typeface="Calibri"/>
                <a:cs typeface="Calibri"/>
                <a:sym typeface="Calibri"/>
              </a:rPr>
              <a:t>Biologic Gender</a:t>
            </a:r>
          </a:p>
        </p:txBody>
      </p:sp>
      <p:sp>
        <p:nvSpPr>
          <p:cNvPr id="247" name="Shape 247"/>
          <p:cNvSpPr txBox="1"/>
          <p:nvPr/>
        </p:nvSpPr>
        <p:spPr>
          <a:xfrm>
            <a:off x="-14288" y="2872977"/>
            <a:ext cx="4038601" cy="669130"/>
          </a:xfrm>
          <a:prstGeom prst="rect">
            <a:avLst/>
          </a:prstGeom>
          <a:solidFill>
            <a:srgbClr val="3E3E67"/>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Source Sans Pro"/>
              <a:buNone/>
            </a:pPr>
            <a:r>
              <a:rPr lang="en" sz="1800" b="1" i="0" u="none" strike="noStrike" cap="none">
                <a:solidFill>
                  <a:schemeClr val="lt1"/>
                </a:solidFill>
                <a:latin typeface="Calibri"/>
                <a:ea typeface="Calibri"/>
                <a:cs typeface="Calibri"/>
                <a:sym typeface="Calibri"/>
              </a:rPr>
              <a:t>Gender </a:t>
            </a:r>
          </a:p>
          <a:p>
            <a:pPr marL="0" marR="0" lvl="0" indent="0" algn="l" rtl="0">
              <a:lnSpc>
                <a:spcPct val="100000"/>
              </a:lnSpc>
              <a:spcBef>
                <a:spcPts val="0"/>
              </a:spcBef>
              <a:spcAft>
                <a:spcPts val="0"/>
              </a:spcAft>
              <a:buClr>
                <a:schemeClr val="lt1"/>
              </a:buClr>
              <a:buSzPct val="25000"/>
              <a:buFont typeface="Source Sans Pro"/>
              <a:buNone/>
            </a:pPr>
            <a:r>
              <a:rPr lang="en" sz="1800" b="1" i="0" u="none" strike="noStrike" cap="none">
                <a:solidFill>
                  <a:schemeClr val="lt1"/>
                </a:solidFill>
                <a:latin typeface="Calibri"/>
                <a:ea typeface="Calibri"/>
                <a:cs typeface="Calibri"/>
                <a:sym typeface="Calibri"/>
              </a:rPr>
              <a:t>Identity &amp;  Expression</a:t>
            </a:r>
          </a:p>
        </p:txBody>
      </p:sp>
      <p:sp>
        <p:nvSpPr>
          <p:cNvPr id="248" name="Shape 248"/>
          <p:cNvSpPr txBox="1"/>
          <p:nvPr/>
        </p:nvSpPr>
        <p:spPr>
          <a:xfrm>
            <a:off x="-14288" y="4171950"/>
            <a:ext cx="4067175" cy="617934"/>
          </a:xfrm>
          <a:prstGeom prst="rect">
            <a:avLst/>
          </a:prstGeom>
          <a:solidFill>
            <a:srgbClr val="ABD2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1800" b="1" i="0" u="none" strike="noStrike" cap="none">
                <a:solidFill>
                  <a:schemeClr val="dk1"/>
                </a:solidFill>
                <a:latin typeface="Calibri"/>
                <a:ea typeface="Calibri"/>
                <a:cs typeface="Calibri"/>
                <a:sym typeface="Calibri"/>
              </a:rPr>
              <a:t>Sexual</a:t>
            </a:r>
          </a:p>
          <a:p>
            <a:pPr marL="0" marR="0" lvl="0" indent="0" algn="l" rtl="0">
              <a:lnSpc>
                <a:spcPct val="100000"/>
              </a:lnSpc>
              <a:spcBef>
                <a:spcPts val="0"/>
              </a:spcBef>
              <a:spcAft>
                <a:spcPts val="0"/>
              </a:spcAft>
              <a:buClr>
                <a:schemeClr val="dk1"/>
              </a:buClr>
              <a:buSzPct val="25000"/>
              <a:buFont typeface="Source Sans Pro"/>
              <a:buNone/>
            </a:pPr>
            <a:r>
              <a:rPr lang="en" sz="1800" b="1" i="0" u="none" strike="noStrike" cap="none">
                <a:solidFill>
                  <a:schemeClr val="dk1"/>
                </a:solidFill>
                <a:latin typeface="Calibri"/>
                <a:ea typeface="Calibri"/>
                <a:cs typeface="Calibri"/>
                <a:sym typeface="Calibri"/>
              </a:rPr>
              <a:t>Attraction, Orientation, Behaviors</a:t>
            </a:r>
          </a:p>
        </p:txBody>
      </p:sp>
      <p:sp>
        <p:nvSpPr>
          <p:cNvPr id="249" name="Shape 249"/>
          <p:cNvSpPr txBox="1"/>
          <p:nvPr/>
        </p:nvSpPr>
        <p:spPr>
          <a:xfrm>
            <a:off x="4724400" y="1771650"/>
            <a:ext cx="758825"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Male</a:t>
            </a:r>
          </a:p>
        </p:txBody>
      </p:sp>
      <p:sp>
        <p:nvSpPr>
          <p:cNvPr id="250" name="Shape 250"/>
          <p:cNvSpPr txBox="1"/>
          <p:nvPr/>
        </p:nvSpPr>
        <p:spPr>
          <a:xfrm>
            <a:off x="7696200" y="1771650"/>
            <a:ext cx="1065213" cy="30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Female</a:t>
            </a:r>
          </a:p>
        </p:txBody>
      </p:sp>
      <p:sp>
        <p:nvSpPr>
          <p:cNvPr id="251" name="Shape 251"/>
          <p:cNvSpPr txBox="1"/>
          <p:nvPr/>
        </p:nvSpPr>
        <p:spPr>
          <a:xfrm>
            <a:off x="4589462" y="2907506"/>
            <a:ext cx="1363800" cy="30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Masculine</a:t>
            </a:r>
          </a:p>
        </p:txBody>
      </p:sp>
      <p:sp>
        <p:nvSpPr>
          <p:cNvPr id="252" name="Shape 252"/>
          <p:cNvSpPr txBox="1"/>
          <p:nvPr/>
        </p:nvSpPr>
        <p:spPr>
          <a:xfrm>
            <a:off x="7696200" y="2933700"/>
            <a:ext cx="1295400" cy="30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Feminine</a:t>
            </a:r>
          </a:p>
        </p:txBody>
      </p:sp>
      <p:sp>
        <p:nvSpPr>
          <p:cNvPr id="253" name="Shape 253"/>
          <p:cNvSpPr txBox="1"/>
          <p:nvPr/>
        </p:nvSpPr>
        <p:spPr>
          <a:xfrm>
            <a:off x="7289800" y="4171522"/>
            <a:ext cx="1467000" cy="300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Gynophilic</a:t>
            </a:r>
          </a:p>
        </p:txBody>
      </p:sp>
      <p:sp>
        <p:nvSpPr>
          <p:cNvPr id="254" name="Shape 254"/>
          <p:cNvSpPr txBox="1"/>
          <p:nvPr/>
        </p:nvSpPr>
        <p:spPr>
          <a:xfrm>
            <a:off x="5867400" y="1771650"/>
            <a:ext cx="1168400" cy="300036"/>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Intersex</a:t>
            </a:r>
          </a:p>
        </p:txBody>
      </p:sp>
      <p:sp>
        <p:nvSpPr>
          <p:cNvPr id="255" name="Shape 255"/>
          <p:cNvSpPr txBox="1"/>
          <p:nvPr/>
        </p:nvSpPr>
        <p:spPr>
          <a:xfrm>
            <a:off x="4800600" y="1485900"/>
            <a:ext cx="488949" cy="27503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1800" b="1" i="0" u="none" strike="noStrike" cap="none">
                <a:solidFill>
                  <a:schemeClr val="dk1"/>
                </a:solidFill>
                <a:latin typeface="Cabin"/>
                <a:ea typeface="Cabin"/>
                <a:cs typeface="Cabin"/>
                <a:sym typeface="Cabin"/>
              </a:rPr>
              <a:t>XY</a:t>
            </a:r>
          </a:p>
        </p:txBody>
      </p:sp>
      <p:sp>
        <p:nvSpPr>
          <p:cNvPr id="256" name="Shape 256"/>
          <p:cNvSpPr txBox="1"/>
          <p:nvPr/>
        </p:nvSpPr>
        <p:spPr>
          <a:xfrm>
            <a:off x="7848600" y="1485900"/>
            <a:ext cx="565148" cy="27503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1800" b="1" i="0" u="none" strike="noStrike" cap="none">
                <a:solidFill>
                  <a:schemeClr val="dk1"/>
                </a:solidFill>
                <a:latin typeface="Cabin"/>
                <a:ea typeface="Cabin"/>
                <a:cs typeface="Cabin"/>
                <a:sym typeface="Cabin"/>
              </a:rPr>
              <a:t>XX</a:t>
            </a:r>
          </a:p>
        </p:txBody>
      </p:sp>
      <p:cxnSp>
        <p:nvCxnSpPr>
          <p:cNvPr id="257" name="Shape 257"/>
          <p:cNvCxnSpPr/>
          <p:nvPr/>
        </p:nvCxnSpPr>
        <p:spPr>
          <a:xfrm>
            <a:off x="4758525" y="2446150"/>
            <a:ext cx="3657600" cy="0"/>
          </a:xfrm>
          <a:prstGeom prst="straightConnector1">
            <a:avLst/>
          </a:prstGeom>
          <a:noFill/>
          <a:ln w="76200" cap="flat" cmpd="sng">
            <a:solidFill>
              <a:srgbClr val="9192BD"/>
            </a:solidFill>
            <a:prstDash val="solid"/>
            <a:round/>
            <a:headEnd type="triangle" w="lg" len="lg"/>
            <a:tailEnd type="triangle" w="lg" len="lg"/>
          </a:ln>
        </p:spPr>
      </p:cxnSp>
      <p:sp>
        <p:nvSpPr>
          <p:cNvPr id="258" name="Shape 258"/>
          <p:cNvSpPr txBox="1"/>
          <p:nvPr/>
        </p:nvSpPr>
        <p:spPr>
          <a:xfrm>
            <a:off x="5935662" y="2940842"/>
            <a:ext cx="1876499" cy="30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Androgynous</a:t>
            </a:r>
          </a:p>
        </p:txBody>
      </p:sp>
      <p:cxnSp>
        <p:nvCxnSpPr>
          <p:cNvPr id="259" name="Shape 259"/>
          <p:cNvCxnSpPr/>
          <p:nvPr/>
        </p:nvCxnSpPr>
        <p:spPr>
          <a:xfrm>
            <a:off x="4525962" y="3486150"/>
            <a:ext cx="4160837" cy="0"/>
          </a:xfrm>
          <a:prstGeom prst="straightConnector1">
            <a:avLst/>
          </a:prstGeom>
          <a:noFill/>
          <a:ln w="76200" cap="flat" cmpd="sng">
            <a:solidFill>
              <a:srgbClr val="3E3E67"/>
            </a:solidFill>
            <a:prstDash val="solid"/>
            <a:round/>
            <a:headEnd type="triangle" w="lg" len="lg"/>
            <a:tailEnd type="triangle" w="lg" len="lg"/>
          </a:ln>
        </p:spPr>
      </p:cxnSp>
      <p:sp>
        <p:nvSpPr>
          <p:cNvPr id="260" name="Shape 260"/>
          <p:cNvSpPr txBox="1"/>
          <p:nvPr/>
        </p:nvSpPr>
        <p:spPr>
          <a:xfrm>
            <a:off x="4525962" y="4170332"/>
            <a:ext cx="1643100" cy="30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2000" b="1" i="0" u="none" strike="noStrike" cap="none">
                <a:solidFill>
                  <a:schemeClr val="dk1"/>
                </a:solidFill>
                <a:latin typeface="Cabin"/>
                <a:ea typeface="Cabin"/>
                <a:cs typeface="Cabin"/>
                <a:sym typeface="Cabin"/>
              </a:rPr>
              <a:t>Androphilic</a:t>
            </a:r>
            <a:r>
              <a:rPr lang="en" sz="1800" b="1" i="0" u="none" strike="noStrike" cap="none">
                <a:solidFill>
                  <a:schemeClr val="dk1"/>
                </a:solidFill>
                <a:latin typeface="Cabin"/>
                <a:ea typeface="Cabin"/>
                <a:cs typeface="Cabin"/>
                <a:sym typeface="Cabin"/>
              </a:rPr>
              <a:t> </a:t>
            </a:r>
          </a:p>
        </p:txBody>
      </p:sp>
      <p:cxnSp>
        <p:nvCxnSpPr>
          <p:cNvPr id="261" name="Shape 261"/>
          <p:cNvCxnSpPr/>
          <p:nvPr/>
        </p:nvCxnSpPr>
        <p:spPr>
          <a:xfrm>
            <a:off x="4525962" y="4686300"/>
            <a:ext cx="4122735" cy="0"/>
          </a:xfrm>
          <a:prstGeom prst="straightConnector1">
            <a:avLst/>
          </a:prstGeom>
          <a:noFill/>
          <a:ln w="76200" cap="flat" cmpd="sng">
            <a:solidFill>
              <a:srgbClr val="ABD2D5"/>
            </a:solidFill>
            <a:prstDash val="solid"/>
            <a:round/>
            <a:headEnd type="triangle" w="lg" len="lg"/>
            <a:tailEnd type="triangle" w="lg" len="lg"/>
          </a:ln>
        </p:spPr>
      </p:cxnSp>
      <p:sp>
        <p:nvSpPr>
          <p:cNvPr id="262" name="Shape 262"/>
          <p:cNvSpPr txBox="1"/>
          <p:nvPr/>
        </p:nvSpPr>
        <p:spPr>
          <a:xfrm>
            <a:off x="393700" y="815574"/>
            <a:ext cx="2760600" cy="956100"/>
          </a:xfrm>
          <a:prstGeom prst="rect">
            <a:avLst/>
          </a:prstGeom>
          <a:solidFill>
            <a:srgbClr val="FFC000"/>
          </a:solidFill>
          <a:ln w="9525" cap="flat" cmpd="sng">
            <a:solidFill>
              <a:srgbClr val="C00000"/>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Georgia"/>
              <a:buNone/>
            </a:pPr>
            <a:r>
              <a:rPr lang="en" sz="2400" b="1" i="0" u="none" strike="noStrike" cap="none">
                <a:solidFill>
                  <a:srgbClr val="FF0000"/>
                </a:solidFill>
                <a:latin typeface="Trebuchet MS"/>
                <a:ea typeface="Trebuchet MS"/>
                <a:cs typeface="Trebuchet MS"/>
                <a:sym typeface="Trebuchet MS"/>
              </a:rPr>
              <a:t>Gender Queer</a:t>
            </a:r>
          </a:p>
          <a:p>
            <a:pPr marL="0" marR="0" lvl="0" indent="0" algn="ctr" rtl="0">
              <a:lnSpc>
                <a:spcPct val="100000"/>
              </a:lnSpc>
              <a:spcBef>
                <a:spcPts val="0"/>
              </a:spcBef>
              <a:spcAft>
                <a:spcPts val="0"/>
              </a:spcAft>
              <a:buClr>
                <a:srgbClr val="FF0000"/>
              </a:buClr>
              <a:buSzPct val="25000"/>
              <a:buFont typeface="Georgia"/>
              <a:buNone/>
            </a:pPr>
            <a:r>
              <a:rPr lang="en" sz="2400" b="1" i="0" u="none" strike="noStrike" cap="none">
                <a:solidFill>
                  <a:srgbClr val="FF0000"/>
                </a:solidFill>
                <a:latin typeface="Trebuchet MS"/>
                <a:ea typeface="Trebuchet MS"/>
                <a:cs typeface="Trebuchet MS"/>
                <a:sym typeface="Trebuchet MS"/>
              </a:rPr>
              <a:t>Pan Sexua</a:t>
            </a:r>
            <a:r>
              <a:rPr lang="en" sz="3200" b="1" i="0" u="none" strike="noStrike" cap="none">
                <a:solidFill>
                  <a:srgbClr val="FF0000"/>
                </a:solidFill>
                <a:latin typeface="Trebuchet MS"/>
                <a:ea typeface="Trebuchet MS"/>
                <a:cs typeface="Trebuchet MS"/>
                <a:sym typeface="Trebuchet MS"/>
              </a:rPr>
              <a:t>l</a:t>
            </a:r>
          </a:p>
        </p:txBody>
      </p:sp>
      <p:sp>
        <p:nvSpPr>
          <p:cNvPr id="263" name="Shape 263"/>
          <p:cNvSpPr/>
          <p:nvPr/>
        </p:nvSpPr>
        <p:spPr>
          <a:xfrm>
            <a:off x="6262737" y="3579025"/>
            <a:ext cx="649199" cy="496500"/>
          </a:xfrm>
          <a:prstGeom prst="sun">
            <a:avLst>
              <a:gd name="adj" fmla="val 25000"/>
            </a:avLst>
          </a:prstGeom>
          <a:solidFill>
            <a:srgbClr val="C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sp>
        <p:nvSpPr>
          <p:cNvPr id="264" name="Shape 264"/>
          <p:cNvSpPr/>
          <p:nvPr/>
        </p:nvSpPr>
        <p:spPr>
          <a:xfrm>
            <a:off x="7289796" y="2399046"/>
            <a:ext cx="743100" cy="509700"/>
          </a:xfrm>
          <a:prstGeom prst="sun">
            <a:avLst>
              <a:gd name="adj" fmla="val 25000"/>
            </a:avLst>
          </a:prstGeom>
          <a:solidFill>
            <a:srgbClr val="C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sp>
        <p:nvSpPr>
          <p:cNvPr id="265" name="Shape 265"/>
          <p:cNvSpPr/>
          <p:nvPr/>
        </p:nvSpPr>
        <p:spPr>
          <a:xfrm>
            <a:off x="5651800" y="3393272"/>
            <a:ext cx="742800" cy="589500"/>
          </a:xfrm>
          <a:prstGeom prst="sun">
            <a:avLst>
              <a:gd name="adj" fmla="val 25000"/>
            </a:avLst>
          </a:prstGeom>
          <a:solidFill>
            <a:srgbClr val="C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sp>
        <p:nvSpPr>
          <p:cNvPr id="266" name="Shape 266"/>
          <p:cNvSpPr/>
          <p:nvPr/>
        </p:nvSpPr>
        <p:spPr>
          <a:xfrm>
            <a:off x="6839250" y="3432780"/>
            <a:ext cx="687300" cy="610800"/>
          </a:xfrm>
          <a:prstGeom prst="sun">
            <a:avLst>
              <a:gd name="adj" fmla="val 25000"/>
            </a:avLst>
          </a:prstGeom>
          <a:solidFill>
            <a:srgbClr val="C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sp>
        <p:nvSpPr>
          <p:cNvPr id="267" name="Shape 267"/>
          <p:cNvSpPr/>
          <p:nvPr/>
        </p:nvSpPr>
        <p:spPr>
          <a:xfrm>
            <a:off x="6019800" y="4555330"/>
            <a:ext cx="911224" cy="416718"/>
          </a:xfrm>
          <a:prstGeom prst="heart">
            <a:avLst/>
          </a:prstGeom>
          <a:solidFill>
            <a:srgbClr val="C00000"/>
          </a:solidFill>
          <a:ln w="19050" cap="flat" cmpd="sng">
            <a:solidFill>
              <a:srgbClr val="3C3D6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sp>
        <p:nvSpPr>
          <p:cNvPr id="268" name="Shape 268"/>
          <p:cNvSpPr/>
          <p:nvPr/>
        </p:nvSpPr>
        <p:spPr>
          <a:xfrm>
            <a:off x="5346587" y="4681139"/>
            <a:ext cx="912900" cy="416700"/>
          </a:xfrm>
          <a:prstGeom prst="heart">
            <a:avLst/>
          </a:prstGeom>
          <a:solidFill>
            <a:srgbClr val="C00000"/>
          </a:solidFill>
          <a:ln w="19050" cap="flat" cmpd="sng">
            <a:solidFill>
              <a:srgbClr val="3C3D6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sp>
        <p:nvSpPr>
          <p:cNvPr id="269" name="Shape 269"/>
          <p:cNvSpPr/>
          <p:nvPr/>
        </p:nvSpPr>
        <p:spPr>
          <a:xfrm>
            <a:off x="6781650" y="4684708"/>
            <a:ext cx="911100" cy="416700"/>
          </a:xfrm>
          <a:prstGeom prst="heart">
            <a:avLst/>
          </a:prstGeom>
          <a:solidFill>
            <a:srgbClr val="C00000"/>
          </a:solidFill>
          <a:ln w="19050" cap="flat" cmpd="sng">
            <a:solidFill>
              <a:srgbClr val="3C3D6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0" y="873917"/>
            <a:ext cx="4572000" cy="65841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Calibri"/>
              <a:buNone/>
            </a:pPr>
            <a:r>
              <a:rPr lang="en" sz="2400" b="0" i="0" u="none" strike="noStrike" cap="none">
                <a:solidFill>
                  <a:schemeClr val="dk2"/>
                </a:solidFill>
                <a:latin typeface="Calibri"/>
                <a:ea typeface="Calibri"/>
                <a:cs typeface="Calibri"/>
                <a:sym typeface="Calibri"/>
              </a:rPr>
              <a:t>Weaving over time</a:t>
            </a:r>
            <a:br>
              <a:rPr lang="en" sz="2400" b="0" i="0" u="none" strike="noStrike" cap="none">
                <a:solidFill>
                  <a:schemeClr val="dk2"/>
                </a:solidFill>
                <a:latin typeface="Calibri"/>
                <a:ea typeface="Calibri"/>
                <a:cs typeface="Calibri"/>
                <a:sym typeface="Calibri"/>
              </a:rPr>
            </a:br>
            <a:r>
              <a:rPr lang="en" sz="2400" b="0" i="0" u="none" strike="noStrike" cap="none">
                <a:solidFill>
                  <a:schemeClr val="dk2"/>
                </a:solidFill>
                <a:latin typeface="Calibri"/>
                <a:ea typeface="Calibri"/>
                <a:cs typeface="Calibri"/>
                <a:sym typeface="Calibri"/>
              </a:rPr>
              <a:t>various interconnect threads</a:t>
            </a:r>
          </a:p>
        </p:txBody>
      </p:sp>
      <p:sp>
        <p:nvSpPr>
          <p:cNvPr id="275" name="Shape 275"/>
          <p:cNvSpPr txBox="1">
            <a:spLocks noGrp="1"/>
          </p:cNvSpPr>
          <p:nvPr>
            <p:ph type="body" idx="1"/>
          </p:nvPr>
        </p:nvSpPr>
        <p:spPr>
          <a:xfrm>
            <a:off x="5353050" y="1508521"/>
            <a:ext cx="3382961" cy="3462337"/>
          </a:xfrm>
          <a:prstGeom prst="rect">
            <a:avLst/>
          </a:prstGeom>
          <a:noFill/>
          <a:ln>
            <a:noFill/>
          </a:ln>
        </p:spPr>
        <p:txBody>
          <a:bodyPr lIns="91425" tIns="45700" rIns="91425" bIns="45700" anchor="t" anchorCtr="0">
            <a:noAutofit/>
          </a:bodyPr>
          <a:lstStyle/>
          <a:p>
            <a:pPr marL="7938" marR="0" lvl="0" indent="-7938" algn="l" rtl="0">
              <a:lnSpc>
                <a:spcPct val="100000"/>
              </a:lnSpc>
              <a:spcBef>
                <a:spcPts val="0"/>
              </a:spcBef>
              <a:spcAft>
                <a:spcPts val="0"/>
              </a:spcAft>
              <a:buClr>
                <a:srgbClr val="A04DA3"/>
              </a:buClr>
              <a:buSzPct val="25000"/>
              <a:buFont typeface="Georgia"/>
              <a:buNone/>
            </a:pPr>
            <a:endParaRPr sz="1400" b="0" i="0" u="none" strike="noStrike" cap="none">
              <a:solidFill>
                <a:schemeClr val="dk1"/>
              </a:solidFill>
              <a:latin typeface="Georgia"/>
              <a:ea typeface="Georgia"/>
              <a:cs typeface="Georgia"/>
              <a:sym typeface="Georgia"/>
            </a:endParaRPr>
          </a:p>
        </p:txBody>
      </p:sp>
      <p:sp>
        <p:nvSpPr>
          <p:cNvPr id="276" name="Shape 276"/>
          <p:cNvSpPr txBox="1">
            <a:spLocks noGrp="1"/>
          </p:cNvSpPr>
          <p:nvPr>
            <p:ph type="body" idx="2"/>
          </p:nvPr>
        </p:nvSpPr>
        <p:spPr>
          <a:xfrm>
            <a:off x="20638" y="484583"/>
            <a:ext cx="4584699" cy="4658917"/>
          </a:xfrm>
          <a:prstGeom prst="rect">
            <a:avLst/>
          </a:prstGeom>
          <a:noFill/>
          <a:ln>
            <a:noFill/>
          </a:ln>
        </p:spPr>
        <p:txBody>
          <a:bodyPr lIns="91425" tIns="45700" rIns="91425" bIns="45700" anchor="t" anchorCtr="0">
            <a:noAutofit/>
          </a:bodyPr>
          <a:lstStyle/>
          <a:p>
            <a:pPr marL="0" marR="0" lvl="0" indent="0" algn="l" rtl="0">
              <a:lnSpc>
                <a:spcPct val="100000"/>
              </a:lnSpc>
              <a:spcBef>
                <a:spcPts val="300"/>
              </a:spcBef>
              <a:spcAft>
                <a:spcPts val="0"/>
              </a:spcAft>
              <a:buClr>
                <a:srgbClr val="A04DA3"/>
              </a:buClr>
              <a:buSzPct val="25000"/>
              <a:buFont typeface="Georgia"/>
              <a:buNone/>
            </a:pPr>
            <a:r>
              <a:rPr lang="en" sz="2800" b="0" i="0" u="none" strike="noStrike" cap="none" dirty="0" smtClean="0">
                <a:solidFill>
                  <a:schemeClr val="dk1"/>
                </a:solidFill>
                <a:latin typeface="Calibri"/>
                <a:ea typeface="Calibri"/>
                <a:cs typeface="Calibri"/>
                <a:sym typeface="Calibri"/>
              </a:rPr>
              <a:t>Searching</a:t>
            </a:r>
            <a:r>
              <a:rPr lang="en" sz="2800" b="0" i="0" u="none" strike="noStrike" cap="none" dirty="0">
                <a:solidFill>
                  <a:schemeClr val="dk1"/>
                </a:solidFill>
                <a:latin typeface="Calibri"/>
                <a:ea typeface="Calibri"/>
                <a:cs typeface="Calibri"/>
                <a:sym typeface="Calibri"/>
              </a:rPr>
              <a:t>, creating, editing fabric of one’s authentic self</a:t>
            </a:r>
          </a:p>
          <a:p>
            <a:pPr marL="0" marR="0" lvl="0" indent="0" algn="l" rtl="0">
              <a:lnSpc>
                <a:spcPct val="100000"/>
              </a:lnSpc>
              <a:spcBef>
                <a:spcPts val="300"/>
              </a:spcBef>
              <a:spcAft>
                <a:spcPts val="0"/>
              </a:spcAft>
              <a:buClr>
                <a:srgbClr val="A04DA3"/>
              </a:buClr>
              <a:buSzPct val="25000"/>
              <a:buFont typeface="Georgia"/>
              <a:buNone/>
            </a:pPr>
            <a:r>
              <a:rPr lang="en" sz="2800" b="0" i="0" u="none" strike="noStrike" cap="none" dirty="0">
                <a:solidFill>
                  <a:schemeClr val="dk1"/>
                </a:solidFill>
                <a:latin typeface="Calibri"/>
                <a:ea typeface="Calibri"/>
                <a:cs typeface="Calibri"/>
                <a:sym typeface="Calibri"/>
              </a:rPr>
              <a:t>  = GENDER HEALTH! </a:t>
            </a:r>
          </a:p>
        </p:txBody>
      </p:sp>
      <p:sp>
        <p:nvSpPr>
          <p:cNvPr id="277" name="Shape 277"/>
          <p:cNvSpPr txBox="1">
            <a:spLocks noGrp="1"/>
          </p:cNvSpPr>
          <p:nvPr>
            <p:ph type="sldNum" idx="12"/>
          </p:nvPr>
        </p:nvSpPr>
        <p:spPr>
          <a:xfrm>
            <a:off x="8174038" y="1190"/>
            <a:ext cx="762000" cy="275032"/>
          </a:xfrm>
          <a:prstGeom prst="rect">
            <a:avLst/>
          </a:prstGeom>
          <a:noFill/>
          <a:ln>
            <a:noFill/>
          </a:ln>
        </p:spPr>
        <p:txBody>
          <a:bodyPr lIns="91425" tIns="45700" rIns="91425" bIns="45700" anchor="b" anchorCtr="0">
            <a:noAutofit/>
          </a:bodyPr>
          <a:lstStyle/>
          <a:p>
            <a:pPr lvl="0" rtl="0">
              <a:spcBef>
                <a:spcPts val="0"/>
              </a:spcBef>
              <a:buClr>
                <a:srgbClr val="FFFFFF"/>
              </a:buClr>
              <a:buSzPct val="25000"/>
              <a:buFont typeface="Questrial"/>
              <a:buNone/>
            </a:pPr>
            <a:fld id="{00000000-1234-1234-1234-123412341234}" type="slidenum">
              <a:rPr lang="en"/>
              <a:t>15</a:t>
            </a:fld>
            <a:endParaRPr lang="en"/>
          </a:p>
        </p:txBody>
      </p:sp>
      <p:pic>
        <p:nvPicPr>
          <p:cNvPr id="278" name="Shape 278"/>
          <p:cNvPicPr preferRelativeResize="0"/>
          <p:nvPr/>
        </p:nvPicPr>
        <p:blipFill rotWithShape="1">
          <a:blip r:embed="rId3">
            <a:alphaModFix/>
          </a:blip>
          <a:srcRect/>
          <a:stretch/>
        </p:blipFill>
        <p:spPr>
          <a:xfrm>
            <a:off x="5384800" y="2199083"/>
            <a:ext cx="3276600" cy="2747961"/>
          </a:xfrm>
          <a:prstGeom prst="rect">
            <a:avLst/>
          </a:prstGeom>
          <a:noFill/>
          <a:ln>
            <a:noFill/>
          </a:ln>
        </p:spPr>
      </p:pic>
      <p:pic>
        <p:nvPicPr>
          <p:cNvPr id="279" name="Shape 279"/>
          <p:cNvPicPr preferRelativeResize="0"/>
          <p:nvPr/>
        </p:nvPicPr>
        <p:blipFill rotWithShape="1">
          <a:blip r:embed="rId4">
            <a:alphaModFix/>
          </a:blip>
          <a:srcRect/>
          <a:stretch/>
        </p:blipFill>
        <p:spPr>
          <a:xfrm>
            <a:off x="5111984" y="1880000"/>
            <a:ext cx="3679500" cy="3067199"/>
          </a:xfrm>
          <a:prstGeom prst="rect">
            <a:avLst/>
          </a:prstGeom>
          <a:noFill/>
          <a:ln>
            <a:noFill/>
          </a:ln>
        </p:spPr>
      </p:pic>
      <p:sp>
        <p:nvSpPr>
          <p:cNvPr id="280" name="Shape 280"/>
          <p:cNvSpPr txBox="1"/>
          <p:nvPr/>
        </p:nvSpPr>
        <p:spPr>
          <a:xfrm>
            <a:off x="0" y="0"/>
            <a:ext cx="9144000" cy="484584"/>
          </a:xfrm>
          <a:prstGeom prst="rect">
            <a:avLst/>
          </a:prstGeom>
          <a:solidFill>
            <a:srgbClr val="BFBFBF"/>
          </a:solidFill>
          <a:ln>
            <a:noFill/>
          </a:ln>
        </p:spPr>
        <p:txBody>
          <a:bodyPr lIns="91425" tIns="45700" rIns="91425" bIns="45700" anchor="t" anchorCtr="0">
            <a:noAutofit/>
          </a:bodyPr>
          <a:lstStyle/>
          <a:p>
            <a:pPr lvl="0" rtl="0">
              <a:spcBef>
                <a:spcPts val="0"/>
              </a:spcBef>
              <a:buClr>
                <a:schemeClr val="dk1"/>
              </a:buClr>
              <a:buSzPct val="25000"/>
              <a:buFont typeface="Questrial"/>
              <a:buNone/>
            </a:pPr>
            <a:r>
              <a:rPr lang="en" sz="3000">
                <a:solidFill>
                  <a:schemeClr val="dk1"/>
                </a:solidFill>
                <a:latin typeface="Trebuchet MS"/>
                <a:ea typeface="Trebuchet MS"/>
                <a:cs typeface="Trebuchet MS"/>
                <a:sym typeface="Trebuchet MS"/>
              </a:rPr>
              <a:t>3-d(evelopmental)  Weaving the Gender Web</a:t>
            </a:r>
          </a:p>
        </p:txBody>
      </p:sp>
      <p:cxnSp>
        <p:nvCxnSpPr>
          <p:cNvPr id="281" name="Shape 281"/>
          <p:cNvCxnSpPr/>
          <p:nvPr/>
        </p:nvCxnSpPr>
        <p:spPr>
          <a:xfrm rot="10800000" flipH="1">
            <a:off x="630237" y="2244307"/>
            <a:ext cx="3962400" cy="921600"/>
          </a:xfrm>
          <a:prstGeom prst="straightConnector1">
            <a:avLst/>
          </a:prstGeom>
          <a:noFill/>
          <a:ln w="57150" cap="flat" cmpd="sng">
            <a:solidFill>
              <a:srgbClr val="333399"/>
            </a:solidFill>
            <a:prstDash val="solid"/>
            <a:round/>
            <a:headEnd type="none" w="med" len="med"/>
            <a:tailEnd type="none" w="med" len="med"/>
          </a:ln>
        </p:spPr>
      </p:cxnSp>
      <p:cxnSp>
        <p:nvCxnSpPr>
          <p:cNvPr id="282" name="Shape 282"/>
          <p:cNvCxnSpPr/>
          <p:nvPr/>
        </p:nvCxnSpPr>
        <p:spPr>
          <a:xfrm rot="10800000" flipH="1">
            <a:off x="693400" y="2183982"/>
            <a:ext cx="3606900" cy="2620500"/>
          </a:xfrm>
          <a:prstGeom prst="curvedConnector3">
            <a:avLst>
              <a:gd name="adj1" fmla="val 50000"/>
            </a:avLst>
          </a:prstGeom>
          <a:noFill/>
          <a:ln w="76200" cap="flat" cmpd="sng">
            <a:solidFill>
              <a:srgbClr val="C00000"/>
            </a:solidFill>
            <a:prstDash val="dot"/>
            <a:round/>
            <a:headEnd type="none" w="med" len="med"/>
            <a:tailEnd type="none" w="med" len="med"/>
          </a:ln>
        </p:spPr>
      </p:cxnSp>
      <p:cxnSp>
        <p:nvCxnSpPr>
          <p:cNvPr id="283" name="Shape 283"/>
          <p:cNvCxnSpPr/>
          <p:nvPr/>
        </p:nvCxnSpPr>
        <p:spPr>
          <a:xfrm flipH="1">
            <a:off x="477823" y="3159070"/>
            <a:ext cx="4267200" cy="769200"/>
          </a:xfrm>
          <a:prstGeom prst="straightConnector1">
            <a:avLst/>
          </a:prstGeom>
          <a:noFill/>
          <a:ln w="57150" cap="flat" cmpd="sng">
            <a:solidFill>
              <a:srgbClr val="FFC000"/>
            </a:solidFill>
            <a:prstDash val="lgDash"/>
            <a:round/>
            <a:headEnd type="none" w="med" len="med"/>
            <a:tailEnd type="none" w="med" len="med"/>
          </a:ln>
        </p:spPr>
      </p:cxnSp>
      <p:sp>
        <p:nvSpPr>
          <p:cNvPr id="284" name="Shape 284"/>
          <p:cNvSpPr txBox="1"/>
          <p:nvPr/>
        </p:nvSpPr>
        <p:spPr>
          <a:xfrm rot="-638695">
            <a:off x="182409" y="2253020"/>
            <a:ext cx="2047943" cy="54302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333399"/>
              </a:buClr>
              <a:buSzPct val="25000"/>
              <a:buFont typeface="Georgia"/>
              <a:buNone/>
            </a:pPr>
            <a:r>
              <a:rPr lang="en" sz="2400" b="1" i="0" u="none" strike="noStrike" cap="none">
                <a:solidFill>
                  <a:srgbClr val="333399"/>
                </a:solidFill>
                <a:latin typeface="Questrial"/>
                <a:ea typeface="Questrial"/>
                <a:cs typeface="Questrial"/>
                <a:sym typeface="Questrial"/>
              </a:rPr>
              <a:t>nature</a:t>
            </a:r>
          </a:p>
        </p:txBody>
      </p:sp>
      <p:sp>
        <p:nvSpPr>
          <p:cNvPr id="285" name="Shape 285"/>
          <p:cNvSpPr txBox="1"/>
          <p:nvPr/>
        </p:nvSpPr>
        <p:spPr>
          <a:xfrm rot="-644018">
            <a:off x="298865" y="3341915"/>
            <a:ext cx="1713886" cy="54319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C000"/>
              </a:buClr>
              <a:buSzPct val="25000"/>
              <a:buFont typeface="Georgia"/>
              <a:buNone/>
            </a:pPr>
            <a:r>
              <a:rPr lang="en" sz="2400" b="1" i="0" u="none" strike="noStrike" cap="none" dirty="0">
                <a:solidFill>
                  <a:srgbClr val="FFC000"/>
                </a:solidFill>
                <a:latin typeface="Questrial"/>
                <a:ea typeface="Questrial"/>
                <a:cs typeface="Questrial"/>
                <a:sym typeface="Questrial"/>
              </a:rPr>
              <a:t>nurture</a:t>
            </a:r>
          </a:p>
        </p:txBody>
      </p:sp>
      <p:sp>
        <p:nvSpPr>
          <p:cNvPr id="286" name="Shape 286"/>
          <p:cNvSpPr txBox="1"/>
          <p:nvPr/>
        </p:nvSpPr>
        <p:spPr>
          <a:xfrm rot="-1056860">
            <a:off x="601140" y="4022035"/>
            <a:ext cx="1477156" cy="54232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0000"/>
              </a:buClr>
              <a:buSzPct val="25000"/>
              <a:buFont typeface="Georgia"/>
              <a:buNone/>
            </a:pPr>
            <a:r>
              <a:rPr lang="en" sz="2400" b="0" i="0" u="none" strike="noStrike" cap="none" dirty="0">
                <a:solidFill>
                  <a:srgbClr val="C00000"/>
                </a:solidFill>
                <a:latin typeface="Questrial"/>
                <a:ea typeface="Questrial"/>
                <a:cs typeface="Questrial"/>
                <a:sym typeface="Questrial"/>
              </a:rPr>
              <a:t>culture</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ctrTitle"/>
          </p:nvPr>
        </p:nvSpPr>
        <p:spPr>
          <a:xfrm>
            <a:off x="304800" y="828675"/>
            <a:ext cx="8381999" cy="7429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 sz="2400" b="0" i="0" u="none" strike="noStrike" cap="none">
                <a:solidFill>
                  <a:schemeClr val="lt1"/>
                </a:solidFill>
                <a:latin typeface="Questrial"/>
                <a:ea typeface="Questrial"/>
                <a:cs typeface="Questrial"/>
                <a:sym typeface="Questrial"/>
              </a:rPr>
              <a:t>Gender Development is Human Development</a:t>
            </a:r>
            <a:br>
              <a:rPr lang="en" sz="2400" b="0" i="0" u="none" strike="noStrike" cap="none">
                <a:solidFill>
                  <a:schemeClr val="lt1"/>
                </a:solidFill>
                <a:latin typeface="Questrial"/>
                <a:ea typeface="Questrial"/>
                <a:cs typeface="Questrial"/>
                <a:sym typeface="Questrial"/>
              </a:rPr>
            </a:br>
            <a:r>
              <a:rPr lang="en" sz="2400" b="0" i="0" u="none" strike="noStrike" cap="none">
                <a:solidFill>
                  <a:schemeClr val="lt1"/>
                </a:solidFill>
                <a:latin typeface="Questrial"/>
                <a:ea typeface="Questrial"/>
                <a:cs typeface="Questrial"/>
                <a:sym typeface="Questrial"/>
              </a:rPr>
              <a:t/>
            </a:r>
            <a:br>
              <a:rPr lang="en" sz="2400" b="0" i="0" u="none" strike="noStrike" cap="none">
                <a:solidFill>
                  <a:schemeClr val="lt1"/>
                </a:solidFill>
                <a:latin typeface="Questrial"/>
                <a:ea typeface="Questrial"/>
                <a:cs typeface="Questrial"/>
                <a:sym typeface="Questrial"/>
              </a:rPr>
            </a:br>
            <a:r>
              <a:rPr lang="en" sz="2400" b="0" i="0" u="none" strike="noStrike" cap="none">
                <a:solidFill>
                  <a:schemeClr val="lt1"/>
                </a:solidFill>
                <a:latin typeface="Questrial"/>
                <a:ea typeface="Questrial"/>
                <a:cs typeface="Questrial"/>
                <a:sym typeface="Questrial"/>
              </a:rPr>
              <a:t>Children &amp; Gender </a:t>
            </a:r>
          </a:p>
        </p:txBody>
      </p:sp>
      <p:pic>
        <p:nvPicPr>
          <p:cNvPr id="292" name="Shape 292"/>
          <p:cNvPicPr preferRelativeResize="0">
            <a:picLocks noGrp="1"/>
          </p:cNvPicPr>
          <p:nvPr>
            <p:ph type="subTitle" idx="1"/>
          </p:nvPr>
        </p:nvPicPr>
        <p:blipFill rotWithShape="1">
          <a:blip r:embed="rId3">
            <a:alphaModFix/>
          </a:blip>
          <a:srcRect/>
          <a:stretch/>
        </p:blipFill>
        <p:spPr>
          <a:xfrm>
            <a:off x="6172200" y="2743200"/>
            <a:ext cx="2971799" cy="2400299"/>
          </a:xfrm>
          <a:prstGeom prst="rect">
            <a:avLst/>
          </a:prstGeom>
          <a:noFill/>
          <a:ln>
            <a:noFill/>
          </a:ln>
        </p:spPr>
      </p:pic>
      <p:sp>
        <p:nvSpPr>
          <p:cNvPr id="293" name="Shape 293"/>
          <p:cNvSpPr txBox="1"/>
          <p:nvPr/>
        </p:nvSpPr>
        <p:spPr>
          <a:xfrm>
            <a:off x="6172200" y="1200150"/>
            <a:ext cx="2514599" cy="64055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Georgia"/>
              <a:buNone/>
            </a:pPr>
            <a:endParaRPr sz="2000" b="0" i="0" u="none" strike="noStrike" cap="none">
              <a:solidFill>
                <a:schemeClr val="dk1"/>
              </a:solidFill>
              <a:latin typeface="Calibri"/>
              <a:ea typeface="Calibri"/>
              <a:cs typeface="Calibri"/>
              <a:sym typeface="Calibri"/>
            </a:endParaRPr>
          </a:p>
          <a:p>
            <a:pPr marL="0" marR="0" lvl="0" indent="0" algn="r" rtl="0">
              <a:lnSpc>
                <a:spcPct val="100000"/>
              </a:lnSpc>
              <a:spcBef>
                <a:spcPts val="1000"/>
              </a:spcBef>
              <a:spcAft>
                <a:spcPts val="0"/>
              </a:spcAft>
              <a:buClr>
                <a:schemeClr val="dk1"/>
              </a:buClr>
              <a:buFont typeface="Georgia"/>
              <a:buNone/>
            </a:pPr>
            <a:endParaRPr sz="2000" b="0" i="0" u="none" strike="noStrike" cap="none">
              <a:solidFill>
                <a:schemeClr val="dk1"/>
              </a:solidFill>
              <a:latin typeface="Calibri"/>
              <a:ea typeface="Calibri"/>
              <a:cs typeface="Calibri"/>
              <a:sym typeface="Calibri"/>
            </a:endParaRPr>
          </a:p>
        </p:txBody>
      </p:sp>
      <p:pic>
        <p:nvPicPr>
          <p:cNvPr id="294" name="Shape 294"/>
          <p:cNvPicPr preferRelativeResize="0"/>
          <p:nvPr/>
        </p:nvPicPr>
        <p:blipFill rotWithShape="1">
          <a:blip r:embed="rId4">
            <a:alphaModFix/>
          </a:blip>
          <a:srcRect/>
          <a:stretch/>
        </p:blipFill>
        <p:spPr>
          <a:xfrm>
            <a:off x="0" y="2737247"/>
            <a:ext cx="3324225" cy="2406252"/>
          </a:xfrm>
          <a:prstGeom prst="rect">
            <a:avLst/>
          </a:prstGeom>
          <a:noFill/>
          <a:ln>
            <a:noFill/>
          </a:ln>
        </p:spPr>
      </p:pic>
      <p:pic>
        <p:nvPicPr>
          <p:cNvPr id="295" name="Shape 295"/>
          <p:cNvPicPr preferRelativeResize="0"/>
          <p:nvPr/>
        </p:nvPicPr>
        <p:blipFill rotWithShape="1">
          <a:blip r:embed="rId5">
            <a:alphaModFix/>
          </a:blip>
          <a:srcRect/>
          <a:stretch/>
        </p:blipFill>
        <p:spPr>
          <a:xfrm>
            <a:off x="3276600" y="2743200"/>
            <a:ext cx="2903537" cy="2400299"/>
          </a:xfrm>
          <a:prstGeom prst="rect">
            <a:avLst/>
          </a:prstGeom>
          <a:noFill/>
          <a:ln>
            <a:noFill/>
          </a:ln>
        </p:spPr>
      </p:pic>
      <p:sp>
        <p:nvSpPr>
          <p:cNvPr id="296" name="Shape 296"/>
          <p:cNvSpPr txBox="1"/>
          <p:nvPr/>
        </p:nvSpPr>
        <p:spPr>
          <a:xfrm>
            <a:off x="156362" y="316175"/>
            <a:ext cx="9144000" cy="1296300"/>
          </a:xfrm>
          <a:prstGeom prst="rect">
            <a:avLst/>
          </a:prstGeom>
          <a:noFill/>
          <a:ln>
            <a:noFill/>
          </a:ln>
        </p:spPr>
        <p:txBody>
          <a:bodyPr lIns="91425" tIns="91425" rIns="91425" bIns="91425" anchor="t" anchorCtr="0">
            <a:noAutofit/>
          </a:bodyPr>
          <a:lstStyle/>
          <a:p>
            <a:pPr lvl="0" algn="ctr">
              <a:spcBef>
                <a:spcPts val="0"/>
              </a:spcBef>
              <a:buClr>
                <a:schemeClr val="dk1"/>
              </a:buClr>
              <a:buSzPct val="30555"/>
              <a:buFont typeface="Arial"/>
              <a:buNone/>
            </a:pPr>
            <a:r>
              <a:rPr lang="en" sz="3600">
                <a:solidFill>
                  <a:srgbClr val="7F7F7F"/>
                </a:solidFill>
                <a:latin typeface="Trebuchet MS"/>
                <a:ea typeface="Trebuchet MS"/>
                <a:cs typeface="Trebuchet MS"/>
                <a:sym typeface="Trebuchet MS"/>
              </a:rPr>
              <a:t>Gender Development is Human Development</a:t>
            </a:r>
          </a:p>
          <a:p>
            <a:pPr lvl="0" algn="ctr">
              <a:spcBef>
                <a:spcPts val="0"/>
              </a:spcBef>
              <a:buClr>
                <a:schemeClr val="dk1"/>
              </a:buClr>
              <a:buFont typeface="Arial"/>
              <a:buNone/>
            </a:pPr>
            <a:endParaRPr sz="3600">
              <a:solidFill>
                <a:srgbClr val="7F7F7F"/>
              </a:solidFill>
              <a:latin typeface="Trebuchet MS"/>
              <a:ea typeface="Trebuchet MS"/>
              <a:cs typeface="Trebuchet MS"/>
              <a:sym typeface="Trebuchet MS"/>
            </a:endParaRPr>
          </a:p>
          <a:p>
            <a:pPr lvl="0" algn="ctr">
              <a:spcBef>
                <a:spcPts val="0"/>
              </a:spcBef>
              <a:buNone/>
            </a:pPr>
            <a:r>
              <a:rPr lang="en" sz="3200">
                <a:solidFill>
                  <a:srgbClr val="7F7F7F"/>
                </a:solidFill>
                <a:latin typeface="Trebuchet MS"/>
                <a:ea typeface="Trebuchet MS"/>
                <a:cs typeface="Trebuchet MS"/>
                <a:sym typeface="Trebuchet MS"/>
              </a:rPr>
              <a:t>Children &amp; Gender </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sldNum" idx="12"/>
          </p:nvPr>
        </p:nvSpPr>
        <p:spPr>
          <a:xfrm>
            <a:off x="8174038" y="1190"/>
            <a:ext cx="762000" cy="2750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 sz="1800" b="0" i="0" u="none" strike="noStrike" cap="none">
                <a:solidFill>
                  <a:srgbClr val="FFFFFF"/>
                </a:solidFill>
                <a:latin typeface="Questrial"/>
                <a:ea typeface="Questrial"/>
                <a:cs typeface="Questrial"/>
                <a:sym typeface="Questrial"/>
              </a:rPr>
              <a:t>17</a:t>
            </a:fld>
            <a:endParaRPr lang="en" sz="1800" b="0" i="0" u="none" strike="noStrike" cap="none">
              <a:solidFill>
                <a:srgbClr val="FFFFFF"/>
              </a:solidFill>
              <a:latin typeface="Questrial"/>
              <a:ea typeface="Questrial"/>
              <a:cs typeface="Questrial"/>
              <a:sym typeface="Questrial"/>
            </a:endParaRPr>
          </a:p>
        </p:txBody>
      </p:sp>
      <p:pic>
        <p:nvPicPr>
          <p:cNvPr id="302" name="Shape 302"/>
          <p:cNvPicPr preferRelativeResize="0"/>
          <p:nvPr/>
        </p:nvPicPr>
        <p:blipFill rotWithShape="1">
          <a:blip r:embed="rId3">
            <a:alphaModFix/>
          </a:blip>
          <a:srcRect/>
          <a:stretch/>
        </p:blipFill>
        <p:spPr>
          <a:xfrm>
            <a:off x="665162" y="2286000"/>
            <a:ext cx="3759198" cy="2110978"/>
          </a:xfrm>
          <a:prstGeom prst="rect">
            <a:avLst/>
          </a:prstGeom>
          <a:noFill/>
          <a:ln>
            <a:noFill/>
          </a:ln>
        </p:spPr>
      </p:pic>
      <p:pic>
        <p:nvPicPr>
          <p:cNvPr id="303" name="Shape 303"/>
          <p:cNvPicPr preferRelativeResize="0"/>
          <p:nvPr/>
        </p:nvPicPr>
        <p:blipFill rotWithShape="1">
          <a:blip r:embed="rId4">
            <a:alphaModFix/>
          </a:blip>
          <a:srcRect/>
          <a:stretch/>
        </p:blipFill>
        <p:spPr>
          <a:xfrm>
            <a:off x="4402137" y="914400"/>
            <a:ext cx="4221161" cy="2580084"/>
          </a:xfrm>
          <a:prstGeom prst="rect">
            <a:avLst/>
          </a:prstGeom>
          <a:noFill/>
          <a:ln>
            <a:noFill/>
          </a:ln>
        </p:spPr>
      </p:pic>
      <p:pic>
        <p:nvPicPr>
          <p:cNvPr id="304" name="Shape 304"/>
          <p:cNvPicPr preferRelativeResize="0">
            <a:picLocks noGrp="1"/>
          </p:cNvPicPr>
          <p:nvPr>
            <p:ph type="body" idx="1"/>
          </p:nvPr>
        </p:nvPicPr>
        <p:blipFill rotWithShape="1">
          <a:blip r:embed="rId5">
            <a:alphaModFix/>
          </a:blip>
          <a:srcRect/>
          <a:stretch/>
        </p:blipFill>
        <p:spPr>
          <a:xfrm>
            <a:off x="665162" y="742950"/>
            <a:ext cx="7958137" cy="3998117"/>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2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p:nvPr/>
        </p:nvSpPr>
        <p:spPr>
          <a:xfrm>
            <a:off x="2667000" y="3829050"/>
            <a:ext cx="6019798" cy="1028699"/>
          </a:xfrm>
          <a:prstGeom prst="roundRect">
            <a:avLst>
              <a:gd name="adj" fmla="val 16667"/>
            </a:avLst>
          </a:prstGeom>
          <a:solidFill>
            <a:srgbClr val="292945"/>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Questrial"/>
              <a:buNone/>
            </a:pPr>
            <a:r>
              <a:rPr lang="en" sz="2000" b="1" i="0" u="none" strike="noStrike" cap="none">
                <a:solidFill>
                  <a:srgbClr val="FFFFFF"/>
                </a:solidFill>
                <a:latin typeface="Calibri"/>
                <a:ea typeface="Calibri"/>
                <a:cs typeface="Calibri"/>
                <a:sym typeface="Calibri"/>
              </a:rPr>
              <a:t>  </a:t>
            </a:r>
            <a:r>
              <a:rPr lang="en" sz="2000" b="1" i="0" u="none" strike="noStrike" cap="none">
                <a:solidFill>
                  <a:srgbClr val="FF99FF"/>
                </a:solidFill>
                <a:latin typeface="Calibri"/>
                <a:ea typeface="Calibri"/>
                <a:cs typeface="Calibri"/>
                <a:sym typeface="Calibri"/>
              </a:rPr>
              <a:t>By age 4</a:t>
            </a:r>
          </a:p>
          <a:p>
            <a:pPr marL="0" marR="0" lvl="0" indent="0" algn="l" rtl="0">
              <a:lnSpc>
                <a:spcPct val="100000"/>
              </a:lnSpc>
              <a:spcBef>
                <a:spcPts val="0"/>
              </a:spcBef>
              <a:spcAft>
                <a:spcPts val="0"/>
              </a:spcAft>
              <a:buClr>
                <a:srgbClr val="FFFFFF"/>
              </a:buClr>
              <a:buSzPct val="25000"/>
              <a:buFont typeface="Questrial"/>
              <a:buNone/>
            </a:pPr>
            <a:r>
              <a:rPr lang="en" sz="2000" b="0" i="0" u="none" strike="noStrike" cap="none">
                <a:solidFill>
                  <a:srgbClr val="FFFFFF"/>
                </a:solidFill>
                <a:latin typeface="Calibri"/>
                <a:ea typeface="Calibri"/>
                <a:cs typeface="Calibri"/>
                <a:sym typeface="Calibri"/>
              </a:rPr>
              <a:t>  - Gender identity is often stable</a:t>
            </a:r>
          </a:p>
          <a:p>
            <a:pPr marL="0" marR="0" lvl="0" indent="0" algn="l" rtl="0">
              <a:lnSpc>
                <a:spcPct val="100000"/>
              </a:lnSpc>
              <a:spcBef>
                <a:spcPts val="0"/>
              </a:spcBef>
              <a:spcAft>
                <a:spcPts val="0"/>
              </a:spcAft>
              <a:buClr>
                <a:srgbClr val="FFFFFF"/>
              </a:buClr>
              <a:buSzPct val="25000"/>
              <a:buFont typeface="Questrial"/>
              <a:buNone/>
            </a:pPr>
            <a:r>
              <a:rPr lang="en" sz="2000" b="0" i="0" u="none" strike="noStrike" cap="none">
                <a:solidFill>
                  <a:srgbClr val="FFFFFF"/>
                </a:solidFill>
                <a:latin typeface="Calibri"/>
                <a:ea typeface="Calibri"/>
                <a:cs typeface="Calibri"/>
                <a:sym typeface="Calibri"/>
              </a:rPr>
              <a:t>  - Recognize that gender is constant</a:t>
            </a:r>
          </a:p>
        </p:txBody>
      </p:sp>
      <p:sp>
        <p:nvSpPr>
          <p:cNvPr id="311" name="Shape 311"/>
          <p:cNvSpPr/>
          <p:nvPr/>
        </p:nvSpPr>
        <p:spPr>
          <a:xfrm>
            <a:off x="2743200" y="2571750"/>
            <a:ext cx="5943598" cy="1028699"/>
          </a:xfrm>
          <a:prstGeom prst="roundRect">
            <a:avLst>
              <a:gd name="adj" fmla="val 16667"/>
            </a:avLst>
          </a:prstGeom>
          <a:solidFill>
            <a:srgbClr val="292945"/>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Questrial"/>
              <a:buNone/>
            </a:pPr>
            <a:r>
              <a:rPr lang="en" sz="2000" b="0" i="0" u="none" strike="noStrike" cap="none">
                <a:solidFill>
                  <a:srgbClr val="FFFFFF"/>
                </a:solidFill>
                <a:latin typeface="Calibri"/>
                <a:ea typeface="Calibri"/>
                <a:cs typeface="Calibri"/>
                <a:sym typeface="Calibri"/>
              </a:rPr>
              <a:t>  </a:t>
            </a:r>
            <a:r>
              <a:rPr lang="en" sz="2000" b="1" i="0" u="none" strike="noStrike" cap="none">
                <a:solidFill>
                  <a:srgbClr val="FF99FF"/>
                </a:solidFill>
                <a:latin typeface="Calibri"/>
                <a:ea typeface="Calibri"/>
                <a:cs typeface="Calibri"/>
                <a:sym typeface="Calibri"/>
              </a:rPr>
              <a:t>At 3 years old</a:t>
            </a:r>
          </a:p>
          <a:p>
            <a:pPr marL="0" marR="0" lvl="0" indent="0" algn="l" rtl="0">
              <a:lnSpc>
                <a:spcPct val="100000"/>
              </a:lnSpc>
              <a:spcBef>
                <a:spcPts val="0"/>
              </a:spcBef>
              <a:spcAft>
                <a:spcPts val="0"/>
              </a:spcAft>
              <a:buClr>
                <a:srgbClr val="FFFFFF"/>
              </a:buClr>
              <a:buSzPct val="25000"/>
              <a:buFont typeface="Questrial"/>
              <a:buNone/>
            </a:pPr>
            <a:r>
              <a:rPr lang="en" sz="2000" b="0" i="0" u="none" strike="noStrike" cap="none">
                <a:solidFill>
                  <a:srgbClr val="FFFFFF"/>
                </a:solidFill>
                <a:latin typeface="Calibri"/>
                <a:ea typeface="Calibri"/>
                <a:cs typeface="Calibri"/>
                <a:sym typeface="Calibri"/>
              </a:rPr>
              <a:t>  Label themselves as girl or boy</a:t>
            </a:r>
          </a:p>
        </p:txBody>
      </p:sp>
      <p:sp>
        <p:nvSpPr>
          <p:cNvPr id="312" name="Shape 312"/>
          <p:cNvSpPr/>
          <p:nvPr/>
        </p:nvSpPr>
        <p:spPr>
          <a:xfrm>
            <a:off x="2705100" y="1314450"/>
            <a:ext cx="6019800" cy="1028700"/>
          </a:xfrm>
          <a:prstGeom prst="roundRect">
            <a:avLst>
              <a:gd name="adj" fmla="val 16667"/>
            </a:avLst>
          </a:prstGeom>
          <a:solidFill>
            <a:srgbClr val="292945"/>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Questrial"/>
              <a:buNone/>
            </a:pPr>
            <a:r>
              <a:rPr lang="en" sz="2000" b="0" i="0" u="none" strike="noStrike" cap="none">
                <a:solidFill>
                  <a:srgbClr val="FFFFFF"/>
                </a:solidFill>
                <a:latin typeface="Calibri"/>
                <a:ea typeface="Calibri"/>
                <a:cs typeface="Calibri"/>
                <a:sym typeface="Calibri"/>
              </a:rPr>
              <a:t>  </a:t>
            </a:r>
            <a:r>
              <a:rPr lang="en" sz="2000" b="1" i="0" u="none" strike="noStrike" cap="none">
                <a:solidFill>
                  <a:srgbClr val="FF99FF"/>
                </a:solidFill>
                <a:latin typeface="Calibri"/>
                <a:ea typeface="Calibri"/>
                <a:cs typeface="Calibri"/>
                <a:sym typeface="Calibri"/>
              </a:rPr>
              <a:t>Between ages 1 and 2</a:t>
            </a:r>
          </a:p>
          <a:p>
            <a:pPr marL="0" marR="0" lvl="0" indent="0" algn="l" rtl="0">
              <a:lnSpc>
                <a:spcPct val="100000"/>
              </a:lnSpc>
              <a:spcBef>
                <a:spcPts val="0"/>
              </a:spcBef>
              <a:spcAft>
                <a:spcPts val="0"/>
              </a:spcAft>
              <a:buClr>
                <a:srgbClr val="FFFFFF"/>
              </a:buClr>
              <a:buSzPct val="25000"/>
              <a:buFont typeface="Questrial"/>
              <a:buNone/>
            </a:pPr>
            <a:r>
              <a:rPr lang="en" sz="2000" b="0" i="0" u="none" strike="noStrike" cap="none">
                <a:solidFill>
                  <a:srgbClr val="FFFFFF"/>
                </a:solidFill>
                <a:latin typeface="Calibri"/>
                <a:ea typeface="Calibri"/>
                <a:cs typeface="Calibri"/>
                <a:sym typeface="Calibri"/>
              </a:rPr>
              <a:t>  Conscious of physical differences between  </a:t>
            </a:r>
          </a:p>
          <a:p>
            <a:pPr marL="0" marR="0" lvl="0" indent="0" algn="l" rtl="0">
              <a:lnSpc>
                <a:spcPct val="100000"/>
              </a:lnSpc>
              <a:spcBef>
                <a:spcPts val="0"/>
              </a:spcBef>
              <a:spcAft>
                <a:spcPts val="0"/>
              </a:spcAft>
              <a:buClr>
                <a:srgbClr val="FFFFFF"/>
              </a:buClr>
              <a:buSzPct val="25000"/>
              <a:buFont typeface="Questrial"/>
              <a:buNone/>
            </a:pPr>
            <a:r>
              <a:rPr lang="en" sz="2000" b="0" i="0" u="none" strike="noStrike" cap="none">
                <a:solidFill>
                  <a:srgbClr val="FFFFFF"/>
                </a:solidFill>
                <a:latin typeface="Calibri"/>
                <a:ea typeface="Calibri"/>
                <a:cs typeface="Calibri"/>
                <a:sym typeface="Calibri"/>
              </a:rPr>
              <a:t>  sexes</a:t>
            </a:r>
          </a:p>
        </p:txBody>
      </p:sp>
      <p:sp>
        <p:nvSpPr>
          <p:cNvPr id="313" name="Shape 313"/>
          <p:cNvSpPr txBox="1">
            <a:spLocks noGrp="1"/>
          </p:cNvSpPr>
          <p:nvPr>
            <p:ph type="title" idx="4294967295"/>
          </p:nvPr>
        </p:nvSpPr>
        <p:spPr>
          <a:xfrm>
            <a:off x="78725" y="342750"/>
            <a:ext cx="64770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Questrial"/>
              <a:buNone/>
            </a:pPr>
            <a:r>
              <a:rPr lang="en" sz="3200" b="0" i="0" u="none" strike="noStrike" cap="none">
                <a:solidFill>
                  <a:schemeClr val="dk2"/>
                </a:solidFill>
                <a:latin typeface="Trebuchet MS"/>
                <a:ea typeface="Trebuchet MS"/>
                <a:cs typeface="Trebuchet MS"/>
                <a:sym typeface="Trebuchet MS"/>
              </a:rPr>
              <a:t>Awareness of</a:t>
            </a:r>
            <a:r>
              <a:rPr lang="en" sz="3200">
                <a:latin typeface="Trebuchet MS"/>
                <a:ea typeface="Trebuchet MS"/>
                <a:cs typeface="Trebuchet MS"/>
                <a:sym typeface="Trebuchet MS"/>
              </a:rPr>
              <a:t> </a:t>
            </a:r>
            <a:r>
              <a:rPr lang="en" sz="3200" b="0" i="0" u="none" strike="noStrike" cap="none">
                <a:solidFill>
                  <a:schemeClr val="dk2"/>
                </a:solidFill>
                <a:latin typeface="Trebuchet MS"/>
                <a:ea typeface="Trebuchet MS"/>
                <a:cs typeface="Trebuchet MS"/>
                <a:sym typeface="Trebuchet MS"/>
              </a:rPr>
              <a:t>Gender Identity</a:t>
            </a:r>
          </a:p>
        </p:txBody>
      </p:sp>
      <p:pic>
        <p:nvPicPr>
          <p:cNvPr id="314" name="Shape 314"/>
          <p:cNvPicPr preferRelativeResize="0"/>
          <p:nvPr/>
        </p:nvPicPr>
        <p:blipFill rotWithShape="1">
          <a:blip r:embed="rId3">
            <a:alphaModFix/>
          </a:blip>
          <a:srcRect/>
          <a:stretch/>
        </p:blipFill>
        <p:spPr>
          <a:xfrm>
            <a:off x="381000" y="1200150"/>
            <a:ext cx="1600198" cy="1251583"/>
          </a:xfrm>
          <a:prstGeom prst="ellipse">
            <a:avLst/>
          </a:prstGeom>
          <a:noFill/>
          <a:ln w="63500" cap="rnd" cmpd="sng">
            <a:solidFill>
              <a:srgbClr val="333333"/>
            </a:solidFill>
            <a:prstDash val="solid"/>
            <a:round/>
            <a:headEnd type="none" w="med" len="med"/>
            <a:tailEnd type="none" w="med" len="med"/>
          </a:ln>
        </p:spPr>
      </p:pic>
      <p:pic>
        <p:nvPicPr>
          <p:cNvPr id="315" name="Shape 315"/>
          <p:cNvPicPr preferRelativeResize="0"/>
          <p:nvPr/>
        </p:nvPicPr>
        <p:blipFill rotWithShape="1">
          <a:blip r:embed="rId4">
            <a:alphaModFix/>
          </a:blip>
          <a:srcRect/>
          <a:stretch/>
        </p:blipFill>
        <p:spPr>
          <a:xfrm>
            <a:off x="381000" y="2571750"/>
            <a:ext cx="1600198" cy="1143000"/>
          </a:xfrm>
          <a:prstGeom prst="ellipse">
            <a:avLst/>
          </a:prstGeom>
          <a:noFill/>
          <a:ln w="63500" cap="rnd" cmpd="sng">
            <a:solidFill>
              <a:srgbClr val="333333"/>
            </a:solidFill>
            <a:prstDash val="solid"/>
            <a:round/>
            <a:headEnd type="none" w="med" len="med"/>
            <a:tailEnd type="none" w="med" len="med"/>
          </a:ln>
        </p:spPr>
      </p:pic>
      <p:pic>
        <p:nvPicPr>
          <p:cNvPr id="316" name="Shape 316"/>
          <p:cNvPicPr preferRelativeResize="0"/>
          <p:nvPr/>
        </p:nvPicPr>
        <p:blipFill rotWithShape="1">
          <a:blip r:embed="rId5">
            <a:alphaModFix/>
          </a:blip>
          <a:srcRect/>
          <a:stretch/>
        </p:blipFill>
        <p:spPr>
          <a:xfrm>
            <a:off x="342900" y="3829050"/>
            <a:ext cx="1676399" cy="1173756"/>
          </a:xfrm>
          <a:prstGeom prst="ellipse">
            <a:avLst/>
          </a:prstGeom>
          <a:noFill/>
          <a:ln w="63500" cap="rnd" cmpd="sng">
            <a:solidFill>
              <a:srgbClr val="333333"/>
            </a:solidFill>
            <a:prstDash val="solid"/>
            <a:round/>
            <a:headEnd type="none" w="med" len="med"/>
            <a:tailEnd type="none" w="med" len="med"/>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0" y="1422796"/>
            <a:ext cx="7772400" cy="3089670"/>
          </a:xfrm>
          <a:prstGeom prst="rect">
            <a:avLst/>
          </a:prstGeom>
          <a:noFill/>
          <a:ln>
            <a:noFill/>
          </a:ln>
        </p:spPr>
        <p:txBody>
          <a:bodyPr lIns="91425" tIns="45700" rIns="91425" bIns="45700" anchor="t" anchorCtr="0">
            <a:noAutofit/>
          </a:bodyPr>
          <a:lstStyle/>
          <a:p>
            <a:pPr marL="365760" marR="0" lvl="0" indent="-264160" algn="l" rtl="0">
              <a:lnSpc>
                <a:spcPct val="100000"/>
              </a:lnSpc>
              <a:spcBef>
                <a:spcPts val="0"/>
              </a:spcBef>
              <a:spcAft>
                <a:spcPts val="0"/>
              </a:spcAft>
              <a:buClr>
                <a:schemeClr val="accent3"/>
              </a:buClr>
              <a:buSzPct val="25000"/>
              <a:buFont typeface="Georgia"/>
              <a:buNone/>
            </a:pPr>
            <a:r>
              <a:rPr lang="en" sz="1800" b="0" i="1" u="none" strike="noStrike" cap="none">
                <a:solidFill>
                  <a:schemeClr val="dk1"/>
                </a:solidFill>
                <a:latin typeface="Calibri"/>
                <a:ea typeface="Calibri"/>
                <a:cs typeface="Calibri"/>
                <a:sym typeface="Calibri"/>
              </a:rPr>
              <a:t>All</a:t>
            </a:r>
            <a:r>
              <a:rPr lang="en" sz="1800" b="0" i="0" u="none" strike="noStrike" cap="none">
                <a:solidFill>
                  <a:schemeClr val="dk1"/>
                </a:solidFill>
                <a:latin typeface="Calibri"/>
                <a:ea typeface="Calibri"/>
                <a:cs typeface="Calibri"/>
                <a:sym typeface="Calibri"/>
              </a:rPr>
              <a:t> pre-pubertal children play with gender expression &amp; roles</a:t>
            </a:r>
          </a:p>
          <a:p>
            <a:pPr marL="365760" marR="0" lvl="0" indent="-264160" algn="l" rtl="0">
              <a:lnSpc>
                <a:spcPct val="100000"/>
              </a:lnSpc>
              <a:spcBef>
                <a:spcPts val="300"/>
              </a:spcBef>
              <a:spcAft>
                <a:spcPts val="0"/>
              </a:spcAft>
              <a:buClr>
                <a:schemeClr val="accent3"/>
              </a:buClr>
              <a:buSzPct val="25000"/>
              <a:buFont typeface="Georgia"/>
              <a:buNone/>
            </a:pPr>
            <a:endParaRPr sz="1800" b="0" i="0" u="none" strike="noStrike" cap="none">
              <a:solidFill>
                <a:schemeClr val="dk1"/>
              </a:solidFill>
              <a:latin typeface="Calibri"/>
              <a:ea typeface="Calibri"/>
              <a:cs typeface="Calibri"/>
              <a:sym typeface="Calibri"/>
            </a:endParaRPr>
          </a:p>
          <a:p>
            <a:pPr marL="658368" marR="0" lvl="1" indent="-315468" algn="l" rtl="0">
              <a:lnSpc>
                <a:spcPct val="100000"/>
              </a:lnSpc>
              <a:spcBef>
                <a:spcPts val="300"/>
              </a:spcBef>
              <a:spcAft>
                <a:spcPts val="0"/>
              </a:spcAft>
              <a:buClr>
                <a:schemeClr val="accent2"/>
              </a:buClr>
              <a:buSzPct val="100000"/>
              <a:buFont typeface="Calibri"/>
              <a:buChar char="▫"/>
            </a:pPr>
            <a:r>
              <a:rPr lang="en" sz="1800" b="0" i="0" u="none" strike="noStrike" cap="none">
                <a:solidFill>
                  <a:srgbClr val="3E3E67"/>
                </a:solidFill>
                <a:latin typeface="Calibri"/>
                <a:ea typeface="Calibri"/>
                <a:cs typeface="Calibri"/>
                <a:sym typeface="Calibri"/>
              </a:rPr>
              <a:t>Passing interest or trying out gender-typical behaviors</a:t>
            </a:r>
          </a:p>
          <a:p>
            <a:pPr marL="658368" marR="0" lvl="1" indent="-315468" algn="l" rtl="0">
              <a:lnSpc>
                <a:spcPct val="100000"/>
              </a:lnSpc>
              <a:spcBef>
                <a:spcPts val="300"/>
              </a:spcBef>
              <a:spcAft>
                <a:spcPts val="0"/>
              </a:spcAft>
              <a:buClr>
                <a:schemeClr val="accent2"/>
              </a:buClr>
              <a:buSzPct val="100000"/>
              <a:buFont typeface="Calibri"/>
              <a:buChar char="▫"/>
            </a:pPr>
            <a:r>
              <a:rPr lang="en" sz="1800" b="0" i="0" u="none" strike="noStrike" cap="none">
                <a:solidFill>
                  <a:srgbClr val="3E3E67"/>
                </a:solidFill>
                <a:latin typeface="Calibri"/>
                <a:ea typeface="Calibri"/>
                <a:cs typeface="Calibri"/>
                <a:sym typeface="Calibri"/>
              </a:rPr>
              <a:t>Interests related to other/opposite sex </a:t>
            </a:r>
          </a:p>
          <a:p>
            <a:pPr marL="658368" marR="0" lvl="1" indent="-260435" algn="l" rtl="0">
              <a:lnSpc>
                <a:spcPct val="100000"/>
              </a:lnSpc>
              <a:spcBef>
                <a:spcPts val="300"/>
              </a:spcBef>
              <a:spcAft>
                <a:spcPts val="0"/>
              </a:spcAft>
              <a:buClr>
                <a:schemeClr val="accent2"/>
              </a:buClr>
              <a:buSzPct val="100000"/>
              <a:buFont typeface="Calibri"/>
              <a:buChar char="▫"/>
            </a:pPr>
            <a:r>
              <a:rPr lang="en" sz="1800" b="0" i="0" u="none" strike="noStrike" cap="none">
                <a:solidFill>
                  <a:srgbClr val="3E3E67"/>
                </a:solidFill>
                <a:latin typeface="Calibri"/>
                <a:ea typeface="Calibri"/>
                <a:cs typeface="Calibri"/>
                <a:sym typeface="Calibri"/>
              </a:rPr>
              <a:t>Few days, weeks, months, years </a:t>
            </a:r>
          </a:p>
          <a:p>
            <a:pPr marL="658368" marR="0" lvl="1" indent="-353568" algn="l" rtl="0">
              <a:lnSpc>
                <a:spcPct val="100000"/>
              </a:lnSpc>
              <a:spcBef>
                <a:spcPts val="300"/>
              </a:spcBef>
              <a:spcAft>
                <a:spcPts val="0"/>
              </a:spcAft>
              <a:buClr>
                <a:schemeClr val="accent2"/>
              </a:buClr>
              <a:buSzPct val="25000"/>
              <a:buFont typeface="Georgia"/>
              <a:buNone/>
            </a:pPr>
            <a:endParaRPr sz="1800" b="0" i="0" u="none" strike="noStrike" cap="none">
              <a:solidFill>
                <a:schemeClr val="accent2"/>
              </a:solidFill>
              <a:latin typeface="Calibri"/>
              <a:ea typeface="Calibri"/>
              <a:cs typeface="Calibri"/>
              <a:sym typeface="Calibri"/>
            </a:endParaRPr>
          </a:p>
          <a:p>
            <a:pPr marL="365760" marR="0" lvl="0" indent="-264160" algn="l" rtl="0">
              <a:lnSpc>
                <a:spcPct val="100000"/>
              </a:lnSpc>
              <a:spcBef>
                <a:spcPts val="300"/>
              </a:spcBef>
              <a:spcAft>
                <a:spcPts val="0"/>
              </a:spcAft>
              <a:buClr>
                <a:schemeClr val="accent3"/>
              </a:buClr>
              <a:buSzPct val="25000"/>
              <a:buFont typeface="Georgia"/>
              <a:buNone/>
            </a:pPr>
            <a:endParaRPr sz="2400" b="0" i="1" u="none" strike="noStrike" cap="none">
              <a:solidFill>
                <a:schemeClr val="dk1"/>
              </a:solidFill>
              <a:latin typeface="Calibri"/>
              <a:ea typeface="Calibri"/>
              <a:cs typeface="Calibri"/>
              <a:sym typeface="Calibri"/>
            </a:endParaRPr>
          </a:p>
        </p:txBody>
      </p:sp>
      <p:sp>
        <p:nvSpPr>
          <p:cNvPr id="322" name="Shape 322"/>
          <p:cNvSpPr txBox="1">
            <a:spLocks noGrp="1"/>
          </p:cNvSpPr>
          <p:nvPr>
            <p:ph type="title" idx="4294967295"/>
          </p:nvPr>
        </p:nvSpPr>
        <p:spPr>
          <a:xfrm>
            <a:off x="457200" y="457200"/>
            <a:ext cx="4038598" cy="5715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Questrial"/>
              <a:buNone/>
            </a:pPr>
            <a:r>
              <a:rPr lang="en" sz="3600" b="0" i="0" u="none" strike="noStrike" cap="none">
                <a:solidFill>
                  <a:schemeClr val="dk2"/>
                </a:solidFill>
                <a:latin typeface="Trebuchet MS"/>
                <a:ea typeface="Trebuchet MS"/>
                <a:cs typeface="Trebuchet MS"/>
                <a:sym typeface="Trebuchet MS"/>
              </a:rPr>
              <a:t>Gender Play</a:t>
            </a:r>
          </a:p>
        </p:txBody>
      </p:sp>
      <p:pic>
        <p:nvPicPr>
          <p:cNvPr id="323" name="Shape 323"/>
          <p:cNvPicPr preferRelativeResize="0"/>
          <p:nvPr/>
        </p:nvPicPr>
        <p:blipFill rotWithShape="1">
          <a:blip r:embed="rId3">
            <a:alphaModFix/>
          </a:blip>
          <a:srcRect/>
          <a:stretch/>
        </p:blipFill>
        <p:spPr>
          <a:xfrm>
            <a:off x="6094412" y="2800350"/>
            <a:ext cx="3028948" cy="1885948"/>
          </a:xfrm>
          <a:prstGeom prst="rect">
            <a:avLst/>
          </a:prstGeom>
          <a:noFill/>
          <a:ln>
            <a:noFill/>
          </a:ln>
        </p:spPr>
      </p:pic>
      <p:pic>
        <p:nvPicPr>
          <p:cNvPr id="324" name="Shape 324"/>
          <p:cNvPicPr preferRelativeResize="0"/>
          <p:nvPr/>
        </p:nvPicPr>
        <p:blipFill rotWithShape="1">
          <a:blip r:embed="rId4">
            <a:alphaModFix/>
          </a:blip>
          <a:srcRect/>
          <a:stretch/>
        </p:blipFill>
        <p:spPr>
          <a:xfrm>
            <a:off x="6389687" y="514350"/>
            <a:ext cx="2722561" cy="1687116"/>
          </a:xfrm>
          <a:prstGeom prst="rect">
            <a:avLst/>
          </a:prstGeom>
          <a:noFill/>
          <a:ln>
            <a:noFill/>
          </a:ln>
        </p:spPr>
      </p:pic>
      <p:pic>
        <p:nvPicPr>
          <p:cNvPr id="325" name="Shape 325"/>
          <p:cNvPicPr preferRelativeResize="0"/>
          <p:nvPr/>
        </p:nvPicPr>
        <p:blipFill rotWithShape="1">
          <a:blip r:embed="rId5">
            <a:alphaModFix/>
          </a:blip>
          <a:srcRect/>
          <a:stretch/>
        </p:blipFill>
        <p:spPr>
          <a:xfrm>
            <a:off x="2514600" y="3426617"/>
            <a:ext cx="2943224" cy="1657348"/>
          </a:xfrm>
          <a:prstGeom prst="rect">
            <a:avLst/>
          </a:prstGeom>
          <a:noFill/>
          <a:ln>
            <a:noFill/>
          </a:ln>
        </p:spPr>
      </p:pic>
      <p:pic>
        <p:nvPicPr>
          <p:cNvPr id="326" name="Shape 326"/>
          <p:cNvPicPr preferRelativeResize="0"/>
          <p:nvPr/>
        </p:nvPicPr>
        <p:blipFill rotWithShape="1">
          <a:blip r:embed="rId6">
            <a:alphaModFix/>
          </a:blip>
          <a:srcRect/>
          <a:stretch/>
        </p:blipFill>
        <p:spPr>
          <a:xfrm>
            <a:off x="228600" y="3429000"/>
            <a:ext cx="1762124" cy="17145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06" y="86148"/>
            <a:ext cx="8229600" cy="800100"/>
          </a:xfrm>
        </p:spPr>
        <p:txBody>
          <a:bodyPr/>
          <a:lstStyle/>
          <a:p>
            <a:pPr algn="ctr"/>
            <a:r>
              <a:rPr lang="en-US" dirty="0" smtClean="0"/>
              <a:t>Questions</a:t>
            </a:r>
            <a:endParaRPr lang="en-US" dirty="0"/>
          </a:p>
        </p:txBody>
      </p:sp>
      <p:sp>
        <p:nvSpPr>
          <p:cNvPr id="4" name="Content Placeholder 2"/>
          <p:cNvSpPr txBox="1">
            <a:spLocks noGrp="1"/>
          </p:cNvSpPr>
          <p:nvPr>
            <p:ph idx="1"/>
          </p:nvPr>
        </p:nvSpPr>
        <p:spPr bwMode="auto">
          <a:xfrm>
            <a:off x="2159591" y="829866"/>
            <a:ext cx="5111760" cy="22760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accent4"/>
              </a:buClr>
              <a:buSzPct val="80000"/>
              <a:buFont typeface="Wingdings" pitchFamily="2" charset="2"/>
              <a:buChar char="§"/>
              <a:defRPr sz="2800">
                <a:solidFill>
                  <a:schemeClr val="accent4"/>
                </a:solidFill>
                <a:latin typeface="+mn-lt"/>
              </a:defRPr>
            </a:lvl3pPr>
            <a:lvl4pPr marL="1201738" indent="-282575" algn="l" defTabSz="889000" rtl="0" eaLnBrk="1" fontAlgn="base" hangingPunct="1">
              <a:lnSpc>
                <a:spcPct val="88000"/>
              </a:lnSpc>
              <a:spcBef>
                <a:spcPct val="15000"/>
              </a:spcBef>
              <a:spcAft>
                <a:spcPct val="0"/>
              </a:spcAft>
              <a:buClr>
                <a:schemeClr val="accent1"/>
              </a:buClr>
              <a:buSzPct val="80000"/>
              <a:buFont typeface="Arial" charset="0"/>
              <a:buChar char="–"/>
              <a:defRPr sz="2800">
                <a:solidFill>
                  <a:schemeClr val="accent1"/>
                </a:solidFill>
                <a:latin typeface="+mn-lt"/>
              </a:defRPr>
            </a:lvl4pPr>
            <a:lvl5pPr marL="1600200" indent="-284163" algn="l" defTabSz="889000" rtl="0" eaLnBrk="1" fontAlgn="base" hangingPunct="1">
              <a:lnSpc>
                <a:spcPct val="88000"/>
              </a:lnSpc>
              <a:spcBef>
                <a:spcPct val="5000"/>
              </a:spcBef>
              <a:spcAft>
                <a:spcPct val="0"/>
              </a:spcAft>
              <a:buClr>
                <a:schemeClr val="accent5"/>
              </a:buClr>
              <a:buSzPct val="80000"/>
              <a:buChar char="o"/>
              <a:defRPr sz="2800">
                <a:solidFill>
                  <a:schemeClr val="accent5"/>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marL="85725" lvl="1" indent="0">
              <a:buClr>
                <a:srgbClr val="013D79"/>
              </a:buClr>
              <a:buNone/>
            </a:pPr>
            <a:r>
              <a:rPr lang="en-US" sz="1800" dirty="0">
                <a:solidFill>
                  <a:srgbClr val="013D79"/>
                </a:solidFill>
              </a:rPr>
              <a:t>Please use the </a:t>
            </a:r>
            <a:r>
              <a:rPr lang="en-US" sz="1800" b="1" u="sng" dirty="0">
                <a:solidFill>
                  <a:srgbClr val="013D79"/>
                </a:solidFill>
              </a:rPr>
              <a:t>Q&amp;A panel </a:t>
            </a:r>
            <a:r>
              <a:rPr lang="en-US" sz="1800" dirty="0">
                <a:solidFill>
                  <a:srgbClr val="013D79"/>
                </a:solidFill>
              </a:rPr>
              <a:t>located on the right side of your screen to submit your questions. Send to “All Panelists”. </a:t>
            </a:r>
          </a:p>
          <a:p>
            <a:endParaRPr lang="en-US" sz="1800" dirty="0"/>
          </a:p>
          <a:p>
            <a:endParaRPr lang="en-US" b="0" kern="0" dirty="0"/>
          </a:p>
        </p:txBody>
      </p:sp>
      <p:pic>
        <p:nvPicPr>
          <p:cNvPr id="7" name="Picture 6"/>
          <p:cNvPicPr>
            <a:picLocks noChangeAspect="1"/>
          </p:cNvPicPr>
          <p:nvPr/>
        </p:nvPicPr>
        <p:blipFill>
          <a:blip r:embed="rId3"/>
          <a:stretch>
            <a:fillRect/>
          </a:stretch>
        </p:blipFill>
        <p:spPr>
          <a:xfrm>
            <a:off x="2215946" y="1742730"/>
            <a:ext cx="5001879" cy="2726391"/>
          </a:xfrm>
          <a:prstGeom prst="rect">
            <a:avLst/>
          </a:prstGeom>
          <a:ln>
            <a:noFill/>
          </a:ln>
        </p:spPr>
      </p:pic>
    </p:spTree>
    <p:extLst>
      <p:ext uri="{BB962C8B-B14F-4D97-AF65-F5344CB8AC3E}">
        <p14:creationId xmlns:p14="http://schemas.microsoft.com/office/powerpoint/2010/main" val="2079299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39737" y="389334"/>
            <a:ext cx="8229600" cy="800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Questrial"/>
              <a:buNone/>
            </a:pPr>
            <a:r>
              <a:rPr lang="en" sz="3600" b="0" i="0" u="none" strike="noStrike" cap="none">
                <a:solidFill>
                  <a:schemeClr val="dk2"/>
                </a:solidFill>
              </a:rPr>
              <a:t>Gender Nonconforming </a:t>
            </a:r>
          </a:p>
        </p:txBody>
      </p:sp>
      <p:sp>
        <p:nvSpPr>
          <p:cNvPr id="332" name="Shape 332"/>
          <p:cNvSpPr txBox="1">
            <a:spLocks noGrp="1"/>
          </p:cNvSpPr>
          <p:nvPr>
            <p:ph type="body" idx="1"/>
          </p:nvPr>
        </p:nvSpPr>
        <p:spPr>
          <a:xfrm>
            <a:off x="190500" y="2228850"/>
            <a:ext cx="3886200" cy="3429000"/>
          </a:xfrm>
          <a:prstGeom prst="rect">
            <a:avLst/>
          </a:prstGeom>
          <a:noFill/>
          <a:ln>
            <a:noFill/>
          </a:ln>
        </p:spPr>
        <p:txBody>
          <a:bodyPr lIns="91425" tIns="45700" rIns="91425" bIns="45700" anchor="t" anchorCtr="0">
            <a:noAutofit/>
          </a:bodyPr>
          <a:lstStyle/>
          <a:p>
            <a:pPr marL="365125" marR="0" lvl="0" indent="-225425" algn="l" rtl="0">
              <a:lnSpc>
                <a:spcPct val="100000"/>
              </a:lnSpc>
              <a:spcBef>
                <a:spcPts val="0"/>
              </a:spcBef>
              <a:spcAft>
                <a:spcPts val="0"/>
              </a:spcAft>
              <a:buClr>
                <a:srgbClr val="A04DA3"/>
              </a:buClr>
              <a:buSzPct val="100000"/>
              <a:buFont typeface="Georgia"/>
              <a:buChar char="•"/>
            </a:pPr>
            <a:r>
              <a:rPr lang="en" sz="1800" b="0" i="0" u="none" strike="noStrike" cap="none">
                <a:solidFill>
                  <a:schemeClr val="dk1"/>
                </a:solidFill>
                <a:latin typeface="Calibri"/>
                <a:ea typeface="Calibri"/>
                <a:cs typeface="Calibri"/>
                <a:sym typeface="Calibri"/>
              </a:rPr>
              <a:t>Cross gender expression, role playing </a:t>
            </a:r>
          </a:p>
          <a:p>
            <a:pPr marL="365125" marR="0" lvl="0" indent="-225425" algn="l" rtl="0">
              <a:lnSpc>
                <a:spcPct val="100000"/>
              </a:lnSpc>
              <a:spcBef>
                <a:spcPts val="300"/>
              </a:spcBef>
              <a:spcAft>
                <a:spcPts val="0"/>
              </a:spcAft>
              <a:buClr>
                <a:srgbClr val="A04DA3"/>
              </a:buClr>
              <a:buSzPct val="100000"/>
              <a:buFont typeface="Georgia"/>
              <a:buChar char="•"/>
            </a:pPr>
            <a:r>
              <a:rPr lang="en" sz="1800" b="0" i="0" u="none" strike="noStrike" cap="none">
                <a:solidFill>
                  <a:schemeClr val="dk1"/>
                </a:solidFill>
                <a:latin typeface="Calibri"/>
                <a:ea typeface="Calibri"/>
                <a:cs typeface="Calibri"/>
                <a:sym typeface="Calibri"/>
              </a:rPr>
              <a:t> Wanting other gender body/parts</a:t>
            </a:r>
          </a:p>
          <a:p>
            <a:pPr marL="365125" marR="0" lvl="0" indent="-225425" algn="l" rtl="0">
              <a:lnSpc>
                <a:spcPct val="100000"/>
              </a:lnSpc>
              <a:spcBef>
                <a:spcPts val="300"/>
              </a:spcBef>
              <a:spcAft>
                <a:spcPts val="0"/>
              </a:spcAft>
              <a:buClr>
                <a:srgbClr val="A04DA3"/>
              </a:buClr>
              <a:buSzPct val="100000"/>
              <a:buFont typeface="Georgia"/>
              <a:buChar char="•"/>
            </a:pPr>
            <a:r>
              <a:rPr lang="en" sz="1800" b="0" i="0" u="none" strike="noStrike" cap="none">
                <a:solidFill>
                  <a:schemeClr val="dk1"/>
                </a:solidFill>
                <a:latin typeface="Calibri"/>
                <a:ea typeface="Calibri"/>
                <a:cs typeface="Calibri"/>
                <a:sym typeface="Calibri"/>
              </a:rPr>
              <a:t> Not liking one’s gender &amp; body (gender dysphoria)</a:t>
            </a:r>
          </a:p>
          <a:p>
            <a:pPr marL="365125" marR="0" lvl="0" indent="-263525" algn="l" rtl="0">
              <a:lnSpc>
                <a:spcPct val="100000"/>
              </a:lnSpc>
              <a:spcBef>
                <a:spcPts val="0"/>
              </a:spcBef>
              <a:spcAft>
                <a:spcPts val="0"/>
              </a:spcAft>
              <a:buClr>
                <a:schemeClr val="dk1"/>
              </a:buClr>
              <a:buSzPct val="25000"/>
              <a:buFont typeface="Georgia"/>
              <a:buNone/>
            </a:pPr>
            <a:endParaRPr sz="1800" b="0" i="0" u="none" strike="noStrike" cap="none">
              <a:solidFill>
                <a:schemeClr val="dk1"/>
              </a:solidFill>
              <a:latin typeface="Calibri"/>
              <a:ea typeface="Calibri"/>
              <a:cs typeface="Calibri"/>
              <a:sym typeface="Calibri"/>
            </a:endParaRPr>
          </a:p>
        </p:txBody>
      </p:sp>
      <p:sp>
        <p:nvSpPr>
          <p:cNvPr id="333" name="Shape 333"/>
          <p:cNvSpPr txBox="1">
            <a:spLocks noGrp="1"/>
          </p:cNvSpPr>
          <p:nvPr>
            <p:ph type="body" idx="2"/>
          </p:nvPr>
        </p:nvSpPr>
        <p:spPr>
          <a:xfrm>
            <a:off x="5181600" y="2244327"/>
            <a:ext cx="3886200" cy="3429000"/>
          </a:xfrm>
          <a:prstGeom prst="rect">
            <a:avLst/>
          </a:prstGeom>
          <a:noFill/>
          <a:ln>
            <a:noFill/>
          </a:ln>
        </p:spPr>
        <p:txBody>
          <a:bodyPr lIns="91425" tIns="45700" rIns="91425" bIns="45700" anchor="t" anchorCtr="0">
            <a:noAutofit/>
          </a:bodyPr>
          <a:lstStyle/>
          <a:p>
            <a:pPr marL="365125" marR="0" lvl="0" indent="-225425" algn="l" rtl="0">
              <a:lnSpc>
                <a:spcPct val="100000"/>
              </a:lnSpc>
              <a:spcBef>
                <a:spcPts val="0"/>
              </a:spcBef>
              <a:spcAft>
                <a:spcPts val="0"/>
              </a:spcAft>
              <a:buClr>
                <a:srgbClr val="A04DA3"/>
              </a:buClr>
              <a:buSzPct val="100000"/>
              <a:buFont typeface="Georgia"/>
              <a:buChar char="•"/>
            </a:pPr>
            <a:r>
              <a:rPr lang="en" sz="1800" b="0" i="0" u="none" strike="noStrike" cap="none">
                <a:solidFill>
                  <a:schemeClr val="dk1"/>
                </a:solidFill>
                <a:latin typeface="Calibri"/>
                <a:ea typeface="Calibri"/>
                <a:cs typeface="Calibri"/>
                <a:sym typeface="Calibri"/>
              </a:rPr>
              <a:t>Fluid interpretation of gender roles, expression</a:t>
            </a:r>
          </a:p>
          <a:p>
            <a:pPr marL="365125" marR="0" lvl="0" indent="-225425" algn="l" rtl="0">
              <a:lnSpc>
                <a:spcPct val="100000"/>
              </a:lnSpc>
              <a:spcBef>
                <a:spcPts val="300"/>
              </a:spcBef>
              <a:spcAft>
                <a:spcPts val="0"/>
              </a:spcAft>
              <a:buClr>
                <a:srgbClr val="A04DA3"/>
              </a:buClr>
              <a:buSzPct val="100000"/>
              <a:buFont typeface="Georgia"/>
              <a:buChar char="•"/>
            </a:pPr>
            <a:r>
              <a:rPr lang="en" sz="1800" b="0" i="0" u="none" strike="noStrike" cap="none">
                <a:solidFill>
                  <a:schemeClr val="dk1"/>
                </a:solidFill>
                <a:latin typeface="Calibri"/>
                <a:ea typeface="Calibri"/>
                <a:cs typeface="Calibri"/>
                <a:sym typeface="Calibri"/>
              </a:rPr>
              <a:t>Rejects binaries, boxes</a:t>
            </a:r>
          </a:p>
          <a:p>
            <a:pPr marL="365125" marR="0" lvl="0" indent="-225425" algn="l" rtl="0">
              <a:lnSpc>
                <a:spcPct val="100000"/>
              </a:lnSpc>
              <a:spcBef>
                <a:spcPts val="300"/>
              </a:spcBef>
              <a:spcAft>
                <a:spcPts val="0"/>
              </a:spcAft>
              <a:buClr>
                <a:srgbClr val="A04DA3"/>
              </a:buClr>
              <a:buSzPct val="100000"/>
              <a:buFont typeface="Georgia"/>
              <a:buChar char="•"/>
            </a:pPr>
            <a:r>
              <a:rPr lang="en" sz="1800" b="0" i="0" u="none" strike="noStrike" cap="none">
                <a:solidFill>
                  <a:schemeClr val="dk1"/>
                </a:solidFill>
                <a:latin typeface="Calibri"/>
                <a:ea typeface="Calibri"/>
                <a:cs typeface="Calibri"/>
                <a:sym typeface="Calibri"/>
              </a:rPr>
              <a:t>Wanting to self define</a:t>
            </a:r>
          </a:p>
          <a:p>
            <a:pPr marL="365125" marR="0" lvl="0" indent="-225425" algn="l" rtl="0">
              <a:lnSpc>
                <a:spcPct val="100000"/>
              </a:lnSpc>
              <a:spcBef>
                <a:spcPts val="300"/>
              </a:spcBef>
              <a:spcAft>
                <a:spcPts val="0"/>
              </a:spcAft>
              <a:buClr>
                <a:srgbClr val="A04DA3"/>
              </a:buClr>
              <a:buSzPct val="100000"/>
              <a:buFont typeface="Georgia"/>
              <a:buChar char="•"/>
            </a:pPr>
            <a:r>
              <a:rPr lang="en" sz="1800" b="0" i="0" u="none" strike="noStrike" cap="none">
                <a:solidFill>
                  <a:schemeClr val="dk1"/>
                </a:solidFill>
                <a:latin typeface="Calibri"/>
                <a:ea typeface="Calibri"/>
                <a:cs typeface="Calibri"/>
                <a:sym typeface="Calibri"/>
              </a:rPr>
              <a:t>Singular definition unique to person</a:t>
            </a:r>
          </a:p>
          <a:p>
            <a:pPr marL="365125" marR="0" lvl="0" indent="-263525" algn="l" rtl="0">
              <a:lnSpc>
                <a:spcPct val="100000"/>
              </a:lnSpc>
              <a:spcBef>
                <a:spcPts val="300"/>
              </a:spcBef>
              <a:spcAft>
                <a:spcPts val="0"/>
              </a:spcAft>
              <a:buClr>
                <a:srgbClr val="A04DA3"/>
              </a:buClr>
              <a:buSzPct val="25000"/>
              <a:buFont typeface="Georgia"/>
              <a:buNone/>
            </a:pPr>
            <a:endParaRPr sz="2800" b="0" i="0" u="none" strike="noStrike" cap="none">
              <a:solidFill>
                <a:schemeClr val="dk1"/>
              </a:solidFill>
              <a:latin typeface="Georgia"/>
              <a:ea typeface="Georgia"/>
              <a:cs typeface="Georgia"/>
              <a:sym typeface="Georgia"/>
            </a:endParaRPr>
          </a:p>
        </p:txBody>
      </p:sp>
      <p:sp>
        <p:nvSpPr>
          <p:cNvPr id="334" name="Shape 334"/>
          <p:cNvSpPr/>
          <p:nvPr/>
        </p:nvSpPr>
        <p:spPr>
          <a:xfrm>
            <a:off x="228600" y="1200150"/>
            <a:ext cx="3809998" cy="857250"/>
          </a:xfrm>
          <a:prstGeom prst="roundRect">
            <a:avLst>
              <a:gd name="adj" fmla="val 16667"/>
            </a:avLst>
          </a:prstGeom>
          <a:solidFill>
            <a:schemeClr val="accent1"/>
          </a:solidFill>
          <a:ln w="19050" cap="flat" cmpd="sng">
            <a:solidFill>
              <a:srgbClr val="3C3D6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 sz="1800" b="0" i="1" u="none" strike="noStrike" cap="none">
                <a:solidFill>
                  <a:schemeClr val="lt1"/>
                </a:solidFill>
                <a:latin typeface="Trebuchet MS"/>
                <a:ea typeface="Trebuchet MS"/>
                <a:cs typeface="Trebuchet MS"/>
                <a:sym typeface="Trebuchet MS"/>
              </a:rPr>
              <a:t>Persistent, consistent, insistent</a:t>
            </a:r>
            <a:r>
              <a:rPr lang="en" sz="1800" b="0" i="0" u="none" strike="noStrike" cap="none">
                <a:solidFill>
                  <a:schemeClr val="lt1"/>
                </a:solidFill>
                <a:latin typeface="Trebuchet MS"/>
                <a:ea typeface="Trebuchet MS"/>
                <a:cs typeface="Trebuchet MS"/>
                <a:sym typeface="Trebuchet MS"/>
              </a:rPr>
              <a:t> </a:t>
            </a:r>
          </a:p>
        </p:txBody>
      </p:sp>
      <p:sp>
        <p:nvSpPr>
          <p:cNvPr id="335" name="Shape 335"/>
          <p:cNvSpPr/>
          <p:nvPr/>
        </p:nvSpPr>
        <p:spPr>
          <a:xfrm>
            <a:off x="5181600" y="1200150"/>
            <a:ext cx="3657600" cy="857250"/>
          </a:xfrm>
          <a:prstGeom prst="roundRect">
            <a:avLst>
              <a:gd name="adj" fmla="val 16667"/>
            </a:avLst>
          </a:prstGeom>
          <a:solidFill>
            <a:schemeClr val="accent1"/>
          </a:solidFill>
          <a:ln w="19050" cap="flat" cmpd="sng">
            <a:solidFill>
              <a:srgbClr val="3C3D6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 sz="1800" b="0" i="1" u="none" strike="noStrike" cap="none">
                <a:solidFill>
                  <a:schemeClr val="lt1"/>
                </a:solidFill>
                <a:latin typeface="Trebuchet MS"/>
                <a:ea typeface="Trebuchet MS"/>
                <a:cs typeface="Trebuchet MS"/>
                <a:sym typeface="Trebuchet MS"/>
              </a:rPr>
              <a:t>Fluid, expansive </a:t>
            </a:r>
          </a:p>
        </p:txBody>
      </p:sp>
      <p:pic>
        <p:nvPicPr>
          <p:cNvPr id="336" name="Shape 336"/>
          <p:cNvPicPr preferRelativeResize="0"/>
          <p:nvPr/>
        </p:nvPicPr>
        <p:blipFill rotWithShape="1">
          <a:blip r:embed="rId3">
            <a:alphaModFix/>
          </a:blip>
          <a:srcRect/>
          <a:stretch/>
        </p:blipFill>
        <p:spPr>
          <a:xfrm>
            <a:off x="3108800" y="3848850"/>
            <a:ext cx="2322900" cy="11811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152400" y="1143000"/>
            <a:ext cx="4381500" cy="3394472"/>
          </a:xfrm>
          <a:prstGeom prst="rect">
            <a:avLst/>
          </a:prstGeom>
          <a:noFill/>
          <a:ln>
            <a:noFill/>
          </a:ln>
        </p:spPr>
        <p:txBody>
          <a:bodyPr lIns="91425" tIns="45700" rIns="91425" bIns="45700" anchor="t" anchorCtr="0">
            <a:noAutofit/>
          </a:bodyPr>
          <a:lstStyle/>
          <a:p>
            <a:pPr marL="109728" marR="0" lvl="0" indent="-8128" algn="l" rtl="0">
              <a:lnSpc>
                <a:spcPct val="90000"/>
              </a:lnSpc>
              <a:spcBef>
                <a:spcPts val="0"/>
              </a:spcBef>
              <a:spcAft>
                <a:spcPts val="0"/>
              </a:spcAft>
              <a:buClr>
                <a:schemeClr val="accent3"/>
              </a:buClr>
              <a:buSzPct val="25000"/>
              <a:buFont typeface="Georgia"/>
              <a:buNone/>
            </a:pPr>
            <a:endParaRPr sz="2800" b="0" i="0" u="none" strike="noStrike" cap="none">
              <a:solidFill>
                <a:schemeClr val="dk1"/>
              </a:solidFill>
              <a:latin typeface="Calibri"/>
              <a:ea typeface="Calibri"/>
              <a:cs typeface="Calibri"/>
              <a:sym typeface="Calibri"/>
            </a:endParaRPr>
          </a:p>
          <a:p>
            <a:pPr marL="109728" marR="0" lvl="0" indent="-8128" algn="l" rtl="0">
              <a:lnSpc>
                <a:spcPct val="90000"/>
              </a:lnSpc>
              <a:spcBef>
                <a:spcPts val="300"/>
              </a:spcBef>
              <a:spcAft>
                <a:spcPts val="0"/>
              </a:spcAft>
              <a:buClr>
                <a:schemeClr val="accent3"/>
              </a:buClr>
              <a:buSzPct val="25000"/>
              <a:buFont typeface="Georgia"/>
              <a:buNone/>
            </a:pPr>
            <a:r>
              <a:rPr lang="en" sz="1800" b="0" i="0" u="none" strike="noStrike" cap="none">
                <a:solidFill>
                  <a:schemeClr val="dk1"/>
                </a:solidFill>
                <a:latin typeface="Calibri"/>
                <a:ea typeface="Calibri"/>
                <a:cs typeface="Calibri"/>
                <a:sym typeface="Calibri"/>
              </a:rPr>
              <a:t>At 5-6 yrs …pick up on rules </a:t>
            </a:r>
          </a:p>
          <a:p>
            <a:pPr marL="366268" marR="0" lvl="0" indent="-213868" algn="l" rtl="0">
              <a:lnSpc>
                <a:spcPct val="90000"/>
              </a:lnSpc>
              <a:spcBef>
                <a:spcPts val="300"/>
              </a:spcBef>
              <a:spcAft>
                <a:spcPts val="0"/>
              </a:spcAft>
              <a:buClr>
                <a:srgbClr val="A04DA3"/>
              </a:buClr>
              <a:buSzPct val="100000"/>
              <a:buFont typeface="Georgia"/>
              <a:buChar char="▫"/>
            </a:pPr>
            <a:r>
              <a:rPr lang="en" sz="1800" b="0" i="0" u="none" strike="noStrike" cap="none">
                <a:solidFill>
                  <a:srgbClr val="3E3E67"/>
                </a:solidFill>
                <a:latin typeface="Calibri"/>
                <a:ea typeface="Calibri"/>
                <a:cs typeface="Calibri"/>
                <a:sym typeface="Calibri"/>
              </a:rPr>
              <a:t>Sensitive to adult explicit &amp; implicit messages</a:t>
            </a:r>
          </a:p>
          <a:p>
            <a:pPr marL="366268" marR="0" lvl="0" indent="-213868" algn="l" rtl="0">
              <a:lnSpc>
                <a:spcPct val="90000"/>
              </a:lnSpc>
              <a:spcBef>
                <a:spcPts val="300"/>
              </a:spcBef>
              <a:spcAft>
                <a:spcPts val="0"/>
              </a:spcAft>
              <a:buClr>
                <a:srgbClr val="A04DA3"/>
              </a:buClr>
              <a:buSzPct val="100000"/>
              <a:buFont typeface="Georgia"/>
              <a:buChar char="▫"/>
            </a:pPr>
            <a:r>
              <a:rPr lang="en" sz="1800" b="0" i="0" u="none" strike="noStrike" cap="none">
                <a:solidFill>
                  <a:srgbClr val="3E3E67"/>
                </a:solidFill>
                <a:latin typeface="Calibri"/>
                <a:ea typeface="Calibri"/>
                <a:cs typeface="Calibri"/>
                <a:sym typeface="Calibri"/>
              </a:rPr>
              <a:t>What is accepted, rewarded, valued</a:t>
            </a:r>
          </a:p>
          <a:p>
            <a:pPr marL="365760" marR="0" lvl="0" indent="-264160" algn="l" rtl="0">
              <a:lnSpc>
                <a:spcPct val="90000"/>
              </a:lnSpc>
              <a:spcBef>
                <a:spcPts val="300"/>
              </a:spcBef>
              <a:spcAft>
                <a:spcPts val="0"/>
              </a:spcAft>
              <a:buClr>
                <a:schemeClr val="accent3"/>
              </a:buClr>
              <a:buSzPct val="25000"/>
              <a:buFont typeface="Georgia"/>
              <a:buNone/>
            </a:pPr>
            <a:endParaRPr sz="1800" b="0" i="0" u="none" strike="noStrike" cap="none">
              <a:solidFill>
                <a:schemeClr val="dk1"/>
              </a:solidFill>
              <a:latin typeface="Calibri"/>
              <a:ea typeface="Calibri"/>
              <a:cs typeface="Calibri"/>
              <a:sym typeface="Calibri"/>
            </a:endParaRPr>
          </a:p>
          <a:p>
            <a:pPr marL="109728" marR="0" lvl="0" indent="-8128" algn="l" rtl="0">
              <a:lnSpc>
                <a:spcPct val="90000"/>
              </a:lnSpc>
              <a:spcBef>
                <a:spcPts val="300"/>
              </a:spcBef>
              <a:spcAft>
                <a:spcPts val="0"/>
              </a:spcAft>
              <a:buClr>
                <a:schemeClr val="accent3"/>
              </a:buClr>
              <a:buSzPct val="25000"/>
              <a:buFont typeface="Georgia"/>
              <a:buNone/>
            </a:pPr>
            <a:r>
              <a:rPr lang="en" sz="1800" b="0" i="0" u="none" strike="noStrike" cap="none">
                <a:solidFill>
                  <a:schemeClr val="dk1"/>
                </a:solidFill>
                <a:latin typeface="Calibri"/>
                <a:ea typeface="Calibri"/>
                <a:cs typeface="Calibri"/>
                <a:sym typeface="Calibri"/>
              </a:rPr>
              <a:t>At 7 yrs …gender constancy</a:t>
            </a:r>
          </a:p>
          <a:p>
            <a:pPr marL="452628" marR="0" lvl="0" indent="-312928" algn="l" rtl="0">
              <a:lnSpc>
                <a:spcPct val="90000"/>
              </a:lnSpc>
              <a:spcBef>
                <a:spcPts val="300"/>
              </a:spcBef>
              <a:spcAft>
                <a:spcPts val="0"/>
              </a:spcAft>
              <a:buClr>
                <a:schemeClr val="accent3"/>
              </a:buClr>
              <a:buSzPct val="100000"/>
              <a:buFont typeface="Georgia"/>
              <a:buChar char="▫"/>
            </a:pPr>
            <a:r>
              <a:rPr lang="en" sz="1800" b="0" i="0" u="none" strike="noStrike" cap="none">
                <a:solidFill>
                  <a:srgbClr val="3E3E67"/>
                </a:solidFill>
                <a:latin typeface="Calibri"/>
                <a:ea typeface="Calibri"/>
                <a:cs typeface="Calibri"/>
                <a:sym typeface="Calibri"/>
              </a:rPr>
              <a:t>Independent of external feature</a:t>
            </a:r>
          </a:p>
          <a:p>
            <a:pPr marL="452628" marR="0" lvl="0" indent="-312928" algn="l" rtl="0">
              <a:lnSpc>
                <a:spcPct val="90000"/>
              </a:lnSpc>
              <a:spcBef>
                <a:spcPts val="300"/>
              </a:spcBef>
              <a:spcAft>
                <a:spcPts val="0"/>
              </a:spcAft>
              <a:buClr>
                <a:schemeClr val="accent3"/>
              </a:buClr>
              <a:buSzPct val="100000"/>
              <a:buFont typeface="Georgia"/>
              <a:buChar char="▫"/>
            </a:pPr>
            <a:r>
              <a:rPr lang="en" sz="1800" b="0" i="0" u="none" strike="noStrike" cap="none">
                <a:solidFill>
                  <a:srgbClr val="3E3E67"/>
                </a:solidFill>
                <a:latin typeface="Calibri"/>
                <a:ea typeface="Calibri"/>
                <a:cs typeface="Calibri"/>
                <a:sym typeface="Calibri"/>
              </a:rPr>
              <a:t>Loss of magical thinking about body, gender possibilities</a:t>
            </a:r>
          </a:p>
          <a:p>
            <a:pPr marL="566928" marR="0" lvl="0" indent="-465328" algn="l" rtl="0">
              <a:lnSpc>
                <a:spcPct val="90000"/>
              </a:lnSpc>
              <a:spcBef>
                <a:spcPts val="300"/>
              </a:spcBef>
              <a:spcAft>
                <a:spcPts val="0"/>
              </a:spcAft>
              <a:buClr>
                <a:schemeClr val="accent3"/>
              </a:buClr>
              <a:buSzPct val="25000"/>
              <a:buFont typeface="Georgia"/>
              <a:buNone/>
            </a:pPr>
            <a:endParaRPr sz="3200" b="0" i="0" u="none" strike="noStrike" cap="none">
              <a:solidFill>
                <a:schemeClr val="dk1"/>
              </a:solidFill>
              <a:latin typeface="Calibri"/>
              <a:ea typeface="Calibri"/>
              <a:cs typeface="Calibri"/>
              <a:sym typeface="Calibri"/>
            </a:endParaRPr>
          </a:p>
          <a:p>
            <a:pPr marL="1143000" marR="0" lvl="2" indent="-228600" algn="l" rtl="0">
              <a:lnSpc>
                <a:spcPct val="90000"/>
              </a:lnSpc>
              <a:spcBef>
                <a:spcPts val="300"/>
              </a:spcBef>
              <a:spcAft>
                <a:spcPts val="0"/>
              </a:spcAft>
              <a:buClr>
                <a:schemeClr val="accent1"/>
              </a:buClr>
              <a:buSzPct val="25000"/>
              <a:buFont typeface="Noto Sans Symbols"/>
              <a:buNone/>
            </a:pPr>
            <a:endParaRPr sz="2800" b="0" i="0" u="none" strike="noStrike" cap="none">
              <a:solidFill>
                <a:schemeClr val="accent1"/>
              </a:solidFill>
              <a:latin typeface="Georgia"/>
              <a:ea typeface="Georgia"/>
              <a:cs typeface="Georgia"/>
              <a:sym typeface="Georgia"/>
            </a:endParaRPr>
          </a:p>
          <a:p>
            <a:pPr marL="365760" marR="0" lvl="0" indent="-264160" algn="l" rtl="0">
              <a:lnSpc>
                <a:spcPct val="90000"/>
              </a:lnSpc>
              <a:spcBef>
                <a:spcPts val="300"/>
              </a:spcBef>
              <a:spcAft>
                <a:spcPts val="0"/>
              </a:spcAft>
              <a:buClr>
                <a:schemeClr val="accent3"/>
              </a:buClr>
              <a:buSzPct val="25000"/>
              <a:buFont typeface="Georgia"/>
              <a:buNone/>
            </a:pPr>
            <a:endParaRPr sz="2400" b="0" i="0" u="none" strike="noStrike" cap="none">
              <a:solidFill>
                <a:schemeClr val="dk1"/>
              </a:solidFill>
              <a:latin typeface="Georgia"/>
              <a:ea typeface="Georgia"/>
              <a:cs typeface="Georgia"/>
              <a:sym typeface="Georgia"/>
            </a:endParaRPr>
          </a:p>
        </p:txBody>
      </p:sp>
      <p:sp>
        <p:nvSpPr>
          <p:cNvPr id="342" name="Shape 342"/>
          <p:cNvSpPr txBox="1">
            <a:spLocks noGrp="1"/>
          </p:cNvSpPr>
          <p:nvPr>
            <p:ph type="title" idx="4294967295"/>
          </p:nvPr>
        </p:nvSpPr>
        <p:spPr>
          <a:xfrm>
            <a:off x="228600" y="400050"/>
            <a:ext cx="8153398" cy="74294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Questrial"/>
              <a:buNone/>
            </a:pPr>
            <a:r>
              <a:rPr lang="en" sz="3000" b="0" i="0" u="none" strike="noStrike" cap="none">
                <a:solidFill>
                  <a:schemeClr val="dk2"/>
                </a:solidFill>
                <a:latin typeface="Trebuchet MS"/>
                <a:ea typeface="Trebuchet MS"/>
                <a:cs typeface="Trebuchet MS"/>
                <a:sym typeface="Trebuchet MS"/>
              </a:rPr>
              <a:t>School Age…Social Norms</a:t>
            </a:r>
          </a:p>
        </p:txBody>
      </p:sp>
      <p:pic>
        <p:nvPicPr>
          <p:cNvPr id="343" name="Shape 343"/>
          <p:cNvPicPr preferRelativeResize="0"/>
          <p:nvPr/>
        </p:nvPicPr>
        <p:blipFill rotWithShape="1">
          <a:blip r:embed="rId3">
            <a:alphaModFix/>
          </a:blip>
          <a:srcRect/>
          <a:stretch/>
        </p:blipFill>
        <p:spPr>
          <a:xfrm>
            <a:off x="5737324" y="897599"/>
            <a:ext cx="3406800" cy="2306400"/>
          </a:xfrm>
          <a:prstGeom prst="rect">
            <a:avLst/>
          </a:prstGeom>
          <a:noFill/>
          <a:ln>
            <a:noFill/>
          </a:ln>
        </p:spPr>
      </p:pic>
      <p:pic>
        <p:nvPicPr>
          <p:cNvPr id="344" name="Shape 344"/>
          <p:cNvPicPr preferRelativeResize="0"/>
          <p:nvPr/>
        </p:nvPicPr>
        <p:blipFill rotWithShape="1">
          <a:blip r:embed="rId4">
            <a:alphaModFix/>
          </a:blip>
          <a:srcRect/>
          <a:stretch/>
        </p:blipFill>
        <p:spPr>
          <a:xfrm>
            <a:off x="5070750" y="2768223"/>
            <a:ext cx="2244600" cy="23766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4191000" y="1749027"/>
            <a:ext cx="4953000" cy="3394471"/>
          </a:xfrm>
          <a:prstGeom prst="rect">
            <a:avLst/>
          </a:prstGeom>
          <a:noFill/>
          <a:ln>
            <a:noFill/>
          </a:ln>
        </p:spPr>
        <p:txBody>
          <a:bodyPr lIns="91425" tIns="45700" rIns="91425" bIns="45700" anchor="t" anchorCtr="0">
            <a:noAutofit/>
          </a:bodyPr>
          <a:lstStyle/>
          <a:p>
            <a:pPr marL="365760" marR="0" lvl="0" indent="-264160" algn="l" rtl="0">
              <a:lnSpc>
                <a:spcPct val="100000"/>
              </a:lnSpc>
              <a:spcBef>
                <a:spcPts val="0"/>
              </a:spcBef>
              <a:spcAft>
                <a:spcPts val="0"/>
              </a:spcAft>
              <a:buClr>
                <a:schemeClr val="accent3"/>
              </a:buClr>
              <a:buSzPct val="25000"/>
              <a:buFont typeface="Noto Sans Symbols"/>
              <a:buNone/>
            </a:pPr>
            <a:r>
              <a:rPr lang="en" sz="2800" b="0" i="0" u="none" strike="noStrike" cap="none">
                <a:solidFill>
                  <a:schemeClr val="dk1"/>
                </a:solidFill>
                <a:latin typeface="Calibri"/>
                <a:ea typeface="Calibri"/>
                <a:cs typeface="Calibri"/>
                <a:sym typeface="Calibri"/>
              </a:rPr>
              <a:t>Suppress cross gender activities</a:t>
            </a:r>
          </a:p>
          <a:p>
            <a:pPr marL="658368" marR="0" lvl="1" indent="-251968" algn="l" rtl="0">
              <a:lnSpc>
                <a:spcPct val="100000"/>
              </a:lnSpc>
              <a:spcBef>
                <a:spcPts val="300"/>
              </a:spcBef>
              <a:spcAft>
                <a:spcPts val="0"/>
              </a:spcAft>
              <a:buClr>
                <a:schemeClr val="accent2"/>
              </a:buClr>
              <a:buSzPct val="100000"/>
              <a:buFont typeface="Georgia"/>
              <a:buChar char="▫"/>
            </a:pPr>
            <a:r>
              <a:rPr lang="en" sz="2400" b="0" i="0" u="none" strike="noStrike" cap="none">
                <a:solidFill>
                  <a:srgbClr val="3E3E67"/>
                </a:solidFill>
                <a:latin typeface="Calibri"/>
                <a:ea typeface="Calibri"/>
                <a:cs typeface="Calibri"/>
                <a:sym typeface="Calibri"/>
              </a:rPr>
              <a:t>Move to secretive thoughts,   feelings, behaviors</a:t>
            </a:r>
          </a:p>
          <a:p>
            <a:pPr marL="658368" marR="0" lvl="1" indent="-251968" algn="l" rtl="0">
              <a:lnSpc>
                <a:spcPct val="100000"/>
              </a:lnSpc>
              <a:spcBef>
                <a:spcPts val="300"/>
              </a:spcBef>
              <a:spcAft>
                <a:spcPts val="0"/>
              </a:spcAft>
              <a:buClr>
                <a:schemeClr val="accent2"/>
              </a:buClr>
              <a:buSzPct val="100000"/>
              <a:buFont typeface="Georgia"/>
              <a:buChar char="▫"/>
            </a:pPr>
            <a:r>
              <a:rPr lang="en" sz="2400" b="0" i="0" u="none" strike="noStrike" cap="none">
                <a:solidFill>
                  <a:srgbClr val="3E3E67"/>
                </a:solidFill>
                <a:latin typeface="Calibri"/>
                <a:ea typeface="Calibri"/>
                <a:cs typeface="Calibri"/>
                <a:sym typeface="Calibri"/>
              </a:rPr>
              <a:t>Avoid distressing parents,                            criticism in social settings</a:t>
            </a:r>
          </a:p>
          <a:p>
            <a:pPr marL="365760" marR="0" lvl="0" indent="-264160" algn="l" rtl="0">
              <a:lnSpc>
                <a:spcPct val="100000"/>
              </a:lnSpc>
              <a:spcBef>
                <a:spcPts val="300"/>
              </a:spcBef>
              <a:spcAft>
                <a:spcPts val="0"/>
              </a:spcAft>
              <a:buClr>
                <a:schemeClr val="accent3"/>
              </a:buClr>
              <a:buSzPct val="25000"/>
              <a:buFont typeface="Noto Sans Symbols"/>
              <a:buNone/>
            </a:pPr>
            <a:endParaRPr sz="2400" b="0" i="0" u="none" strike="noStrike" cap="none">
              <a:solidFill>
                <a:schemeClr val="dk1"/>
              </a:solidFill>
              <a:latin typeface="Calibri"/>
              <a:ea typeface="Calibri"/>
              <a:cs typeface="Calibri"/>
              <a:sym typeface="Calibri"/>
            </a:endParaRPr>
          </a:p>
          <a:p>
            <a:pPr marL="365760" marR="0" lvl="0" indent="-264160" algn="l" rtl="0">
              <a:lnSpc>
                <a:spcPct val="100000"/>
              </a:lnSpc>
              <a:spcBef>
                <a:spcPts val="300"/>
              </a:spcBef>
              <a:spcAft>
                <a:spcPts val="0"/>
              </a:spcAft>
              <a:buClr>
                <a:schemeClr val="accent3"/>
              </a:buClr>
              <a:buSzPct val="25000"/>
              <a:buFont typeface="Noto Sans Symbols"/>
              <a:buNone/>
            </a:pPr>
            <a:r>
              <a:rPr lang="en" sz="2400" b="0" i="0" u="none" strike="noStrike" cap="none">
                <a:solidFill>
                  <a:schemeClr val="dk1"/>
                </a:solidFill>
                <a:latin typeface="Calibri"/>
                <a:ea typeface="Calibri"/>
                <a:cs typeface="Calibri"/>
                <a:sym typeface="Calibri"/>
              </a:rPr>
              <a:t>….</a:t>
            </a:r>
            <a:r>
              <a:rPr lang="en" sz="2800" b="0" i="0" u="none" strike="noStrike" cap="none">
                <a:solidFill>
                  <a:schemeClr val="dk1"/>
                </a:solidFill>
                <a:latin typeface="Calibri"/>
                <a:ea typeface="Calibri"/>
                <a:cs typeface="Calibri"/>
                <a:sym typeface="Calibri"/>
              </a:rPr>
              <a:t>Thoughts, feelings still exist</a:t>
            </a:r>
          </a:p>
          <a:p>
            <a:pPr marL="658368" marR="0" lvl="1" indent="-251968" algn="l" rtl="0">
              <a:lnSpc>
                <a:spcPct val="100000"/>
              </a:lnSpc>
              <a:spcBef>
                <a:spcPts val="300"/>
              </a:spcBef>
              <a:spcAft>
                <a:spcPts val="0"/>
              </a:spcAft>
              <a:buClr>
                <a:schemeClr val="accent2"/>
              </a:buClr>
              <a:buSzPct val="25000"/>
              <a:buFont typeface="Georgia"/>
              <a:buNone/>
            </a:pPr>
            <a:endParaRPr sz="2400" b="0" i="0" u="none" strike="noStrike" cap="none">
              <a:solidFill>
                <a:schemeClr val="accent2"/>
              </a:solidFill>
              <a:latin typeface="Calibri"/>
              <a:ea typeface="Calibri"/>
              <a:cs typeface="Calibri"/>
              <a:sym typeface="Calibri"/>
            </a:endParaRPr>
          </a:p>
        </p:txBody>
      </p:sp>
      <p:sp>
        <p:nvSpPr>
          <p:cNvPr id="350" name="Shape 350"/>
          <p:cNvSpPr txBox="1">
            <a:spLocks noGrp="1"/>
          </p:cNvSpPr>
          <p:nvPr>
            <p:ph type="title" idx="4294967295"/>
          </p:nvPr>
        </p:nvSpPr>
        <p:spPr>
          <a:xfrm>
            <a:off x="125649" y="342900"/>
            <a:ext cx="8027700" cy="742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Questrial"/>
              <a:buNone/>
            </a:pPr>
            <a:r>
              <a:rPr lang="en" sz="3600" b="0" i="0" u="none" strike="noStrike" cap="none">
                <a:solidFill>
                  <a:schemeClr val="dk2"/>
                </a:solidFill>
                <a:latin typeface="Trebuchet MS"/>
                <a:ea typeface="Trebuchet MS"/>
                <a:cs typeface="Trebuchet MS"/>
                <a:sym typeface="Trebuchet MS"/>
              </a:rPr>
              <a:t>Going Underground</a:t>
            </a:r>
          </a:p>
        </p:txBody>
      </p:sp>
      <p:pic>
        <p:nvPicPr>
          <p:cNvPr id="351" name="Shape 351"/>
          <p:cNvPicPr preferRelativeResize="0"/>
          <p:nvPr/>
        </p:nvPicPr>
        <p:blipFill rotWithShape="1">
          <a:blip r:embed="rId3">
            <a:alphaModFix/>
          </a:blip>
          <a:srcRect/>
          <a:stretch/>
        </p:blipFill>
        <p:spPr>
          <a:xfrm>
            <a:off x="381000" y="1543050"/>
            <a:ext cx="3352799" cy="2000248"/>
          </a:xfrm>
          <a:prstGeom prst="rect">
            <a:avLst/>
          </a:prstGeom>
          <a:noFill/>
          <a:ln>
            <a:noFill/>
          </a:ln>
        </p:spPr>
      </p:pic>
      <p:pic>
        <p:nvPicPr>
          <p:cNvPr id="352" name="Shape 352"/>
          <p:cNvPicPr preferRelativeResize="0"/>
          <p:nvPr/>
        </p:nvPicPr>
        <p:blipFill rotWithShape="1">
          <a:blip r:embed="rId4">
            <a:alphaModFix/>
          </a:blip>
          <a:srcRect/>
          <a:stretch/>
        </p:blipFill>
        <p:spPr>
          <a:xfrm>
            <a:off x="331850" y="1385075"/>
            <a:ext cx="3615300" cy="30003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Shape 357"/>
          <p:cNvPicPr preferRelativeResize="0"/>
          <p:nvPr/>
        </p:nvPicPr>
        <p:blipFill rotWithShape="1">
          <a:blip r:embed="rId3">
            <a:alphaModFix/>
          </a:blip>
          <a:srcRect/>
          <a:stretch/>
        </p:blipFill>
        <p:spPr>
          <a:xfrm>
            <a:off x="4697412" y="2571750"/>
            <a:ext cx="4446586" cy="2514599"/>
          </a:xfrm>
          <a:prstGeom prst="rect">
            <a:avLst/>
          </a:prstGeom>
          <a:noFill/>
          <a:ln>
            <a:noFill/>
          </a:ln>
        </p:spPr>
      </p:pic>
      <p:sp>
        <p:nvSpPr>
          <p:cNvPr id="358" name="Shape 358"/>
          <p:cNvSpPr txBox="1">
            <a:spLocks noGrp="1"/>
          </p:cNvSpPr>
          <p:nvPr>
            <p:ph type="title"/>
          </p:nvPr>
        </p:nvSpPr>
        <p:spPr>
          <a:xfrm>
            <a:off x="457200" y="857250"/>
            <a:ext cx="8229600" cy="800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3000" b="0" i="0" u="none" strike="noStrike" cap="none">
                <a:solidFill>
                  <a:schemeClr val="dk2"/>
                </a:solidFill>
                <a:latin typeface="Trebuchet MS"/>
                <a:ea typeface="Trebuchet MS"/>
                <a:cs typeface="Trebuchet MS"/>
                <a:sym typeface="Trebuchet MS"/>
              </a:rPr>
              <a:t>Primun non nocere</a:t>
            </a:r>
          </a:p>
        </p:txBody>
      </p:sp>
      <p:sp>
        <p:nvSpPr>
          <p:cNvPr id="359" name="Shape 359"/>
          <p:cNvSpPr txBox="1">
            <a:spLocks noGrp="1"/>
          </p:cNvSpPr>
          <p:nvPr>
            <p:ph type="body" idx="1"/>
          </p:nvPr>
        </p:nvSpPr>
        <p:spPr>
          <a:xfrm>
            <a:off x="457200" y="1687116"/>
            <a:ext cx="8229600" cy="3243299"/>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100000"/>
              <a:buFont typeface="Georgia"/>
              <a:buChar char="•"/>
            </a:pPr>
            <a:r>
              <a:rPr lang="en" sz="2400" b="0" i="0" u="none" strike="noStrike" cap="none">
                <a:solidFill>
                  <a:schemeClr val="dk1"/>
                </a:solidFill>
                <a:latin typeface="Calibri"/>
                <a:ea typeface="Calibri"/>
                <a:cs typeface="Calibri"/>
                <a:sym typeface="Calibri"/>
              </a:rPr>
              <a:t>Cost of not intervening &gt;&gt;&gt; harm</a:t>
            </a:r>
          </a:p>
          <a:p>
            <a:pPr marL="365125" marR="0" lvl="0" indent="-263525" algn="l" rtl="0">
              <a:lnSpc>
                <a:spcPct val="100000"/>
              </a:lnSpc>
              <a:spcBef>
                <a:spcPts val="300"/>
              </a:spcBef>
              <a:spcAft>
                <a:spcPts val="0"/>
              </a:spcAft>
              <a:buClr>
                <a:srgbClr val="A04DA3"/>
              </a:buClr>
              <a:buSzPct val="25000"/>
              <a:buFont typeface="Georgia"/>
              <a:buNone/>
            </a:pPr>
            <a:endParaRPr sz="2400" b="0" i="0" u="none" strike="noStrike" cap="none">
              <a:solidFill>
                <a:schemeClr val="dk1"/>
              </a:solidFill>
              <a:latin typeface="Calibri"/>
              <a:ea typeface="Calibri"/>
              <a:cs typeface="Calibri"/>
              <a:sym typeface="Calibri"/>
            </a:endParaRPr>
          </a:p>
          <a:p>
            <a:pPr marL="365125" marR="0" lvl="0" indent="-263525" algn="l" rtl="0">
              <a:lnSpc>
                <a:spcPct val="100000"/>
              </a:lnSpc>
              <a:spcBef>
                <a:spcPts val="300"/>
              </a:spcBef>
              <a:spcAft>
                <a:spcPts val="0"/>
              </a:spcAft>
              <a:buClr>
                <a:srgbClr val="A04DA3"/>
              </a:buClr>
              <a:buSzPct val="25000"/>
              <a:buFont typeface="Georgia"/>
              <a:buNone/>
            </a:pPr>
            <a:endParaRPr sz="2400" b="0" i="0" u="none" strike="noStrike" cap="none">
              <a:solidFill>
                <a:schemeClr val="dk1"/>
              </a:solidFill>
              <a:latin typeface="Calibri"/>
              <a:ea typeface="Calibri"/>
              <a:cs typeface="Calibri"/>
              <a:sym typeface="Calibri"/>
            </a:endParaRPr>
          </a:p>
          <a:p>
            <a:pPr marL="365125" marR="0" lvl="0" indent="-263525" algn="l" rtl="0">
              <a:lnSpc>
                <a:spcPct val="100000"/>
              </a:lnSpc>
              <a:spcBef>
                <a:spcPts val="300"/>
              </a:spcBef>
              <a:spcAft>
                <a:spcPts val="0"/>
              </a:spcAft>
              <a:buClr>
                <a:srgbClr val="A04DA3"/>
              </a:buClr>
              <a:buSzPct val="25000"/>
              <a:buFont typeface="Georgia"/>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300"/>
              </a:spcBef>
              <a:spcAft>
                <a:spcPts val="0"/>
              </a:spcAft>
              <a:buNone/>
            </a:pPr>
            <a:endParaRPr sz="1200">
              <a:latin typeface="Calibri"/>
              <a:ea typeface="Calibri"/>
              <a:cs typeface="Calibri"/>
              <a:sym typeface="Calibri"/>
            </a:endParaRPr>
          </a:p>
          <a:p>
            <a:pPr marL="365125" marR="0" lvl="0" indent="-225425" algn="l" rtl="0">
              <a:lnSpc>
                <a:spcPct val="100000"/>
              </a:lnSpc>
              <a:spcBef>
                <a:spcPts val="300"/>
              </a:spcBef>
              <a:spcAft>
                <a:spcPts val="0"/>
              </a:spcAft>
              <a:buClr>
                <a:srgbClr val="A04DA3"/>
              </a:buClr>
              <a:buSzPct val="100000"/>
              <a:buFont typeface="Georgia"/>
              <a:buChar char="•"/>
            </a:pPr>
            <a:r>
              <a:rPr lang="en" sz="1800" b="0" i="0" u="none" strike="noStrike" cap="none">
                <a:solidFill>
                  <a:schemeClr val="dk1"/>
                </a:solidFill>
                <a:latin typeface="Calibri"/>
                <a:ea typeface="Calibri"/>
                <a:cs typeface="Calibri"/>
                <a:sym typeface="Calibri"/>
              </a:rPr>
              <a:t>Reframe risk</a:t>
            </a:r>
          </a:p>
          <a:p>
            <a:pPr marL="657225" marR="0" lvl="1" indent="-225425" algn="l" rtl="0">
              <a:lnSpc>
                <a:spcPct val="100000"/>
              </a:lnSpc>
              <a:spcBef>
                <a:spcPts val="300"/>
              </a:spcBef>
              <a:spcAft>
                <a:spcPts val="0"/>
              </a:spcAft>
              <a:buClr>
                <a:schemeClr val="accent2"/>
              </a:buClr>
              <a:buSzPct val="100000"/>
              <a:buFont typeface="Georgia"/>
              <a:buChar char="▫"/>
            </a:pPr>
            <a:r>
              <a:rPr lang="en" sz="1800" b="0" i="0" u="none" strike="noStrike" cap="none">
                <a:solidFill>
                  <a:schemeClr val="accent2"/>
                </a:solidFill>
                <a:latin typeface="Calibri"/>
                <a:ea typeface="Calibri"/>
                <a:cs typeface="Calibri"/>
                <a:sym typeface="Calibri"/>
              </a:rPr>
              <a:t>For youth?</a:t>
            </a:r>
          </a:p>
          <a:p>
            <a:pPr marL="657225" marR="0" lvl="1" indent="-225425" algn="l" rtl="0">
              <a:lnSpc>
                <a:spcPct val="100000"/>
              </a:lnSpc>
              <a:spcBef>
                <a:spcPts val="300"/>
              </a:spcBef>
              <a:spcAft>
                <a:spcPts val="0"/>
              </a:spcAft>
              <a:buClr>
                <a:schemeClr val="accent2"/>
              </a:buClr>
              <a:buSzPct val="100000"/>
              <a:buFont typeface="Georgia"/>
              <a:buChar char="▫"/>
            </a:pPr>
            <a:r>
              <a:rPr lang="en" sz="1800" b="0" i="0" u="none" strike="noStrike" cap="none">
                <a:solidFill>
                  <a:schemeClr val="accent2"/>
                </a:solidFill>
                <a:latin typeface="Calibri"/>
                <a:ea typeface="Calibri"/>
                <a:cs typeface="Calibri"/>
                <a:sym typeface="Calibri"/>
              </a:rPr>
              <a:t>For family?</a:t>
            </a:r>
          </a:p>
          <a:p>
            <a:pPr marL="657225" marR="0" lvl="1" indent="-225425" algn="l" rtl="0">
              <a:lnSpc>
                <a:spcPct val="100000"/>
              </a:lnSpc>
              <a:spcBef>
                <a:spcPts val="300"/>
              </a:spcBef>
              <a:spcAft>
                <a:spcPts val="0"/>
              </a:spcAft>
              <a:buClr>
                <a:schemeClr val="accent2"/>
              </a:buClr>
              <a:buSzPct val="100000"/>
              <a:buFont typeface="Georgia"/>
              <a:buChar char="▫"/>
            </a:pPr>
            <a:r>
              <a:rPr lang="en" sz="1800" b="0" i="0" u="none" strike="noStrike" cap="none">
                <a:solidFill>
                  <a:schemeClr val="accent2"/>
                </a:solidFill>
                <a:latin typeface="Calibri"/>
                <a:ea typeface="Calibri"/>
                <a:cs typeface="Calibri"/>
                <a:sym typeface="Calibri"/>
              </a:rPr>
              <a:t>For provider?</a:t>
            </a:r>
          </a:p>
          <a:p>
            <a:pPr marL="365125" marR="0" lvl="0" indent="-225425" algn="l" rtl="0">
              <a:lnSpc>
                <a:spcPct val="100000"/>
              </a:lnSpc>
              <a:spcBef>
                <a:spcPts val="300"/>
              </a:spcBef>
              <a:spcAft>
                <a:spcPts val="0"/>
              </a:spcAft>
              <a:buClr>
                <a:srgbClr val="A04DA3"/>
              </a:buClr>
              <a:buSzPct val="100000"/>
              <a:buFont typeface="Georgia"/>
              <a:buChar char="•"/>
            </a:pPr>
            <a:r>
              <a:rPr lang="en" sz="1800" b="0" i="0" u="none" strike="noStrike" cap="none">
                <a:solidFill>
                  <a:schemeClr val="dk1"/>
                </a:solidFill>
                <a:latin typeface="Calibri"/>
                <a:ea typeface="Calibri"/>
                <a:cs typeface="Calibri"/>
                <a:sym typeface="Calibri"/>
              </a:rPr>
              <a:t>Into resiliency, hope, improved health outcomes</a:t>
            </a:r>
          </a:p>
          <a:p>
            <a:pPr marL="365125" marR="0" lvl="0" indent="-263525" algn="l" rtl="0">
              <a:lnSpc>
                <a:spcPct val="100000"/>
              </a:lnSpc>
              <a:spcBef>
                <a:spcPts val="300"/>
              </a:spcBef>
              <a:spcAft>
                <a:spcPts val="0"/>
              </a:spcAft>
              <a:buClr>
                <a:srgbClr val="A04DA3"/>
              </a:buClr>
              <a:buSzPct val="25000"/>
              <a:buFont typeface="Georgia"/>
              <a:buNone/>
            </a:pPr>
            <a:endParaRPr sz="1800" b="0" i="0" u="none" strike="noStrike" cap="none">
              <a:solidFill>
                <a:schemeClr val="dk1"/>
              </a:solidFill>
              <a:latin typeface="Calibri"/>
              <a:ea typeface="Calibri"/>
              <a:cs typeface="Calibri"/>
              <a:sym typeface="Calibri"/>
            </a:endParaRPr>
          </a:p>
        </p:txBody>
      </p:sp>
      <p:sp>
        <p:nvSpPr>
          <p:cNvPr id="360" name="Shape 360"/>
          <p:cNvSpPr txBox="1">
            <a:spLocks noGrp="1"/>
          </p:cNvSpPr>
          <p:nvPr>
            <p:ph type="sldNum" idx="12"/>
          </p:nvPr>
        </p:nvSpPr>
        <p:spPr>
          <a:xfrm>
            <a:off x="8174038" y="1190"/>
            <a:ext cx="762000" cy="275032"/>
          </a:xfrm>
          <a:prstGeom prst="rect">
            <a:avLst/>
          </a:prstGeom>
          <a:noFill/>
          <a:ln>
            <a:noFill/>
          </a:ln>
        </p:spPr>
        <p:txBody>
          <a:bodyPr lIns="91425" tIns="45700" rIns="91425" bIns="45700" anchor="b" anchorCtr="0">
            <a:noAutofit/>
          </a:bodyPr>
          <a:lstStyle/>
          <a:p>
            <a:pPr lvl="0" rtl="0">
              <a:spcBef>
                <a:spcPts val="0"/>
              </a:spcBef>
              <a:buClr>
                <a:srgbClr val="FFFFFF"/>
              </a:buClr>
              <a:buSzPct val="25000"/>
              <a:buFont typeface="Questrial"/>
              <a:buNone/>
            </a:pPr>
            <a:fld id="{00000000-1234-1234-1234-123412341234}" type="slidenum">
              <a:rPr lang="en"/>
              <a:t>23</a:t>
            </a:fld>
            <a:endParaRPr lang="en"/>
          </a:p>
        </p:txBody>
      </p:sp>
      <p:sp>
        <p:nvSpPr>
          <p:cNvPr id="361" name="Shape 361"/>
          <p:cNvSpPr/>
          <p:nvPr/>
        </p:nvSpPr>
        <p:spPr>
          <a:xfrm>
            <a:off x="457200" y="2238378"/>
            <a:ext cx="3429000" cy="1109400"/>
          </a:xfrm>
          <a:prstGeom prst="rect">
            <a:avLst/>
          </a:prstGeom>
          <a:solidFill>
            <a:srgbClr val="2A495D"/>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 sz="2000" b="0" i="0" u="none" strike="noStrike" cap="none" dirty="0">
                <a:solidFill>
                  <a:schemeClr val="lt1"/>
                </a:solidFill>
                <a:latin typeface="Calibri"/>
                <a:ea typeface="Calibri"/>
                <a:cs typeface="Calibri"/>
                <a:sym typeface="Calibri"/>
              </a:rPr>
              <a:t>Self harm, Suicide, Depression</a:t>
            </a:r>
          </a:p>
          <a:p>
            <a:pPr marL="0" marR="0" lvl="0" indent="0" algn="l" rtl="0">
              <a:lnSpc>
                <a:spcPct val="100000"/>
              </a:lnSpc>
              <a:spcBef>
                <a:spcPts val="0"/>
              </a:spcBef>
              <a:spcAft>
                <a:spcPts val="0"/>
              </a:spcAft>
              <a:buClr>
                <a:schemeClr val="lt1"/>
              </a:buClr>
              <a:buSzPct val="25000"/>
              <a:buFont typeface="Calibri"/>
              <a:buNone/>
            </a:pPr>
            <a:r>
              <a:rPr lang="en" sz="2000" b="0" i="0" u="none" strike="noStrike" cap="none" dirty="0">
                <a:solidFill>
                  <a:schemeClr val="lt1"/>
                </a:solidFill>
                <a:latin typeface="Calibri"/>
                <a:ea typeface="Calibri"/>
                <a:cs typeface="Calibri"/>
                <a:sym typeface="Calibri"/>
              </a:rPr>
              <a:t>Anxiety, Substance use</a:t>
            </a:r>
          </a:p>
          <a:p>
            <a:pPr marL="0" marR="0" lvl="0" indent="0" algn="l" rtl="0">
              <a:lnSpc>
                <a:spcPct val="100000"/>
              </a:lnSpc>
              <a:spcBef>
                <a:spcPts val="0"/>
              </a:spcBef>
              <a:spcAft>
                <a:spcPts val="0"/>
              </a:spcAft>
              <a:buClr>
                <a:schemeClr val="lt1"/>
              </a:buClr>
              <a:buSzPct val="25000"/>
              <a:buFont typeface="Calibri"/>
              <a:buNone/>
            </a:pPr>
            <a:r>
              <a:rPr lang="en" sz="2000" b="0" i="0" u="none" strike="noStrike" cap="none" dirty="0">
                <a:solidFill>
                  <a:schemeClr val="lt1"/>
                </a:solidFill>
                <a:latin typeface="Calibri"/>
                <a:ea typeface="Calibri"/>
                <a:cs typeface="Calibri"/>
                <a:sym typeface="Calibri"/>
              </a:rPr>
              <a:t>Homelessness, Sex work, HIV</a:t>
            </a:r>
          </a:p>
        </p:txBody>
      </p:sp>
      <p:pic>
        <p:nvPicPr>
          <p:cNvPr id="362" name="Shape 362"/>
          <p:cNvPicPr preferRelativeResize="0"/>
          <p:nvPr/>
        </p:nvPicPr>
        <p:blipFill rotWithShape="1">
          <a:blip r:embed="rId4">
            <a:alphaModFix/>
          </a:blip>
          <a:srcRect/>
          <a:stretch/>
        </p:blipFill>
        <p:spPr>
          <a:xfrm>
            <a:off x="5132075" y="523952"/>
            <a:ext cx="1716300" cy="14667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ctrTitle"/>
          </p:nvPr>
        </p:nvSpPr>
        <p:spPr>
          <a:xfrm>
            <a:off x="311708" y="744575"/>
            <a:ext cx="8520600" cy="20526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 sz="4400" b="0" i="0" u="none" strike="noStrike" cap="none">
                <a:solidFill>
                  <a:schemeClr val="lt1"/>
                </a:solidFill>
                <a:latin typeface="Trebuchet MS"/>
                <a:ea typeface="Trebuchet MS"/>
                <a:cs typeface="Trebuchet MS"/>
                <a:sym typeface="Trebuchet MS"/>
              </a:rPr>
              <a:t>Case Review</a:t>
            </a:r>
          </a:p>
        </p:txBody>
      </p:sp>
      <p:sp>
        <p:nvSpPr>
          <p:cNvPr id="368" name="Shape 368"/>
          <p:cNvSpPr txBox="1">
            <a:spLocks noGrp="1"/>
          </p:cNvSpPr>
          <p:nvPr>
            <p:ph type="subTitle" idx="1"/>
          </p:nvPr>
        </p:nvSpPr>
        <p:spPr>
          <a:xfrm>
            <a:off x="311700" y="2834125"/>
            <a:ext cx="8520600" cy="792600"/>
          </a:xfrm>
          <a:prstGeom prst="rect">
            <a:avLst/>
          </a:prstGeom>
          <a:noFill/>
          <a:ln>
            <a:noFill/>
          </a:ln>
        </p:spPr>
        <p:txBody>
          <a:bodyPr lIns="91425" tIns="91425" rIns="91425" bIns="91425" anchor="t" anchorCtr="0">
            <a:noAutofit/>
          </a:bodyPr>
          <a:lstStyle/>
          <a:p>
            <a:pPr marL="64008" marR="0" lvl="0" indent="-507" algn="l" rtl="0">
              <a:lnSpc>
                <a:spcPct val="100000"/>
              </a:lnSpc>
              <a:spcBef>
                <a:spcPts val="0"/>
              </a:spcBef>
              <a:spcAft>
                <a:spcPts val="0"/>
              </a:spcAft>
              <a:buClr>
                <a:srgbClr val="A04DA3"/>
              </a:buClr>
              <a:buSzPct val="25000"/>
              <a:buFont typeface="Georgia"/>
              <a:buNone/>
            </a:pPr>
            <a:r>
              <a:rPr lang="en" sz="2400" dirty="0">
                <a:latin typeface="Trebuchet MS"/>
                <a:ea typeface="Trebuchet MS"/>
                <a:cs typeface="Trebuchet MS"/>
                <a:sym typeface="Trebuchet MS"/>
              </a:rPr>
              <a:t>Case Example:  Medical Interventions and Outcomes with Early Intervention</a:t>
            </a:r>
          </a:p>
          <a:p>
            <a:pPr marL="64008" marR="0" lvl="0" indent="-507" algn="l" rtl="0">
              <a:lnSpc>
                <a:spcPct val="100000"/>
              </a:lnSpc>
              <a:spcBef>
                <a:spcPts val="0"/>
              </a:spcBef>
              <a:spcAft>
                <a:spcPts val="0"/>
              </a:spcAft>
              <a:buClr>
                <a:srgbClr val="A04DA3"/>
              </a:buClr>
              <a:buSzPct val="25000"/>
              <a:buFont typeface="Georgia"/>
              <a:buNone/>
            </a:pPr>
            <a:endParaRPr sz="1400" dirty="0">
              <a:latin typeface="Trebuchet MS"/>
              <a:ea typeface="Trebuchet MS"/>
              <a:cs typeface="Trebuchet MS"/>
              <a:sym typeface="Trebuchet MS"/>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99075" y="279225"/>
            <a:ext cx="8229600" cy="8001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3000"/>
              <a:t>Tyler</a:t>
            </a:r>
            <a:r>
              <a:rPr lang="en" sz="3000" b="0" i="0" u="none" strike="noStrike" cap="none">
                <a:solidFill>
                  <a:schemeClr val="dk2"/>
                </a:solidFill>
              </a:rPr>
              <a:t> – Well Child Check</a:t>
            </a:r>
          </a:p>
        </p:txBody>
      </p:sp>
      <p:sp>
        <p:nvSpPr>
          <p:cNvPr id="374" name="Shape 374"/>
          <p:cNvSpPr txBox="1">
            <a:spLocks noGrp="1"/>
          </p:cNvSpPr>
          <p:nvPr>
            <p:ph type="body" idx="1"/>
          </p:nvPr>
        </p:nvSpPr>
        <p:spPr>
          <a:xfrm>
            <a:off x="323150" y="1079325"/>
            <a:ext cx="5875800" cy="3243300"/>
          </a:xfrm>
          <a:prstGeom prst="rect">
            <a:avLst/>
          </a:prstGeom>
          <a:noFill/>
          <a:ln>
            <a:noFill/>
          </a:ln>
        </p:spPr>
        <p:txBody>
          <a:bodyPr lIns="91425" tIns="91425" rIns="91425" bIns="91425" anchor="t" anchorCtr="0">
            <a:noAutofit/>
          </a:bodyPr>
          <a:lstStyle/>
          <a:p>
            <a:pPr marL="857250" marR="0" lvl="1" indent="-463550" algn="l" rtl="0">
              <a:lnSpc>
                <a:spcPct val="90000"/>
              </a:lnSpc>
              <a:spcBef>
                <a:spcPts val="0"/>
              </a:spcBef>
              <a:spcAft>
                <a:spcPts val="0"/>
              </a:spcAft>
              <a:buClr>
                <a:schemeClr val="accent2"/>
              </a:buClr>
              <a:buSzPct val="100000"/>
              <a:buFont typeface="Arial"/>
              <a:buNone/>
            </a:pPr>
            <a:endParaRPr sz="2400" b="1" i="0" u="none" strike="noStrike" cap="none">
              <a:solidFill>
                <a:srgbClr val="000000"/>
              </a:solidFill>
              <a:latin typeface="Calibri"/>
              <a:ea typeface="Calibri"/>
              <a:cs typeface="Calibri"/>
              <a:sym typeface="Calibri"/>
            </a:endParaRPr>
          </a:p>
          <a:p>
            <a:pPr marL="400050" marR="0" lvl="1" indent="-6350" algn="l" rtl="0">
              <a:lnSpc>
                <a:spcPct val="90000"/>
              </a:lnSpc>
              <a:spcBef>
                <a:spcPts val="300"/>
              </a:spcBef>
              <a:spcAft>
                <a:spcPts val="0"/>
              </a:spcAft>
              <a:buClr>
                <a:schemeClr val="accent2"/>
              </a:buClr>
              <a:buSzPct val="25000"/>
              <a:buFont typeface="Georgia"/>
              <a:buNone/>
            </a:pPr>
            <a:r>
              <a:rPr lang="en" sz="2000" b="1" i="0" u="none" strike="noStrike" cap="none">
                <a:solidFill>
                  <a:srgbClr val="000000"/>
                </a:solidFill>
                <a:latin typeface="Calibri"/>
                <a:ea typeface="Calibri"/>
                <a:cs typeface="Calibri"/>
                <a:sym typeface="Calibri"/>
              </a:rPr>
              <a:t>Tyler (4</a:t>
            </a:r>
            <a:r>
              <a:rPr lang="en" sz="2000" b="1">
                <a:solidFill>
                  <a:srgbClr val="000000"/>
                </a:solidFill>
                <a:latin typeface="Calibri"/>
                <a:ea typeface="Calibri"/>
                <a:cs typeface="Calibri"/>
                <a:sym typeface="Calibri"/>
              </a:rPr>
              <a:t> </a:t>
            </a:r>
            <a:r>
              <a:rPr lang="en" sz="2000" b="1" i="0" u="none" strike="noStrike" cap="none">
                <a:solidFill>
                  <a:srgbClr val="000000"/>
                </a:solidFill>
                <a:latin typeface="Calibri"/>
                <a:ea typeface="Calibri"/>
                <a:cs typeface="Calibri"/>
                <a:sym typeface="Calibri"/>
              </a:rPr>
              <a:t>year</a:t>
            </a:r>
            <a:r>
              <a:rPr lang="en" sz="2000" b="1">
                <a:solidFill>
                  <a:srgbClr val="000000"/>
                </a:solidFill>
                <a:latin typeface="Calibri"/>
                <a:ea typeface="Calibri"/>
                <a:cs typeface="Calibri"/>
                <a:sym typeface="Calibri"/>
              </a:rPr>
              <a:t> </a:t>
            </a:r>
            <a:r>
              <a:rPr lang="en" sz="2000" b="1" i="0" u="none" strike="noStrike" cap="none">
                <a:solidFill>
                  <a:srgbClr val="000000"/>
                </a:solidFill>
                <a:latin typeface="Calibri"/>
                <a:ea typeface="Calibri"/>
                <a:cs typeface="Calibri"/>
                <a:sym typeface="Calibri"/>
              </a:rPr>
              <a:t>old) </a:t>
            </a:r>
          </a:p>
          <a:p>
            <a:pPr marL="914400" marR="0" lvl="0" indent="-355600" algn="l" rtl="0">
              <a:lnSpc>
                <a:spcPct val="90000"/>
              </a:lnSpc>
              <a:spcBef>
                <a:spcPts val="300"/>
              </a:spcBef>
              <a:spcAft>
                <a:spcPts val="0"/>
              </a:spcAft>
              <a:buClr>
                <a:srgbClr val="000000"/>
              </a:buClr>
              <a:buSzPct val="100000"/>
              <a:buFont typeface="Calibri"/>
            </a:pPr>
            <a:r>
              <a:rPr lang="en" sz="2000" i="0" u="none" strike="noStrike" cap="none">
                <a:solidFill>
                  <a:srgbClr val="000000"/>
                </a:solidFill>
                <a:latin typeface="Calibri"/>
                <a:ea typeface="Calibri"/>
                <a:cs typeface="Calibri"/>
                <a:sym typeface="Calibri"/>
              </a:rPr>
              <a:t>Born male, only child</a:t>
            </a:r>
          </a:p>
          <a:p>
            <a:pPr marL="914400" marR="0" lvl="0" indent="-355600" algn="l" rtl="0">
              <a:lnSpc>
                <a:spcPct val="90000"/>
              </a:lnSpc>
              <a:spcBef>
                <a:spcPts val="300"/>
              </a:spcBef>
              <a:spcAft>
                <a:spcPts val="0"/>
              </a:spcAft>
              <a:buClr>
                <a:srgbClr val="000000"/>
              </a:buClr>
              <a:buSzPct val="100000"/>
              <a:buFont typeface="Calibri"/>
            </a:pPr>
            <a:r>
              <a:rPr lang="en" sz="2000" i="0" u="none" strike="noStrike" cap="none">
                <a:solidFill>
                  <a:srgbClr val="000000"/>
                </a:solidFill>
                <a:latin typeface="Calibri"/>
                <a:ea typeface="Calibri"/>
                <a:cs typeface="Calibri"/>
                <a:sym typeface="Calibri"/>
              </a:rPr>
              <a:t>Attached to his older cousin, Lydia</a:t>
            </a:r>
          </a:p>
          <a:p>
            <a:pPr marL="914400" marR="0" lvl="0" indent="-355600" algn="l" rtl="0">
              <a:lnSpc>
                <a:spcPct val="90000"/>
              </a:lnSpc>
              <a:spcBef>
                <a:spcPts val="300"/>
              </a:spcBef>
              <a:spcAft>
                <a:spcPts val="0"/>
              </a:spcAft>
              <a:buClr>
                <a:srgbClr val="000000"/>
              </a:buClr>
              <a:buSzPct val="100000"/>
              <a:buFont typeface="Calibri"/>
            </a:pPr>
            <a:r>
              <a:rPr lang="en" sz="2000">
                <a:solidFill>
                  <a:srgbClr val="000000"/>
                </a:solidFill>
                <a:latin typeface="Calibri"/>
                <a:ea typeface="Calibri"/>
                <a:cs typeface="Calibri"/>
                <a:sym typeface="Calibri"/>
              </a:rPr>
              <a:t>L</a:t>
            </a:r>
            <a:r>
              <a:rPr lang="en" sz="2000" i="0" u="none" strike="noStrike" cap="none">
                <a:solidFill>
                  <a:srgbClr val="000000"/>
                </a:solidFill>
                <a:latin typeface="Calibri"/>
                <a:ea typeface="Calibri"/>
                <a:cs typeface="Calibri"/>
                <a:sym typeface="Calibri"/>
              </a:rPr>
              <a:t>ikes to “play princess” at preschool</a:t>
            </a:r>
            <a:r>
              <a:rPr lang="en" sz="2000">
                <a:solidFill>
                  <a:srgbClr val="000000"/>
                </a:solidFill>
                <a:latin typeface="Calibri"/>
                <a:ea typeface="Calibri"/>
                <a:cs typeface="Calibri"/>
                <a:sym typeface="Calibri"/>
              </a:rPr>
              <a:t>, </a:t>
            </a:r>
            <a:r>
              <a:rPr lang="en" sz="2000" i="0" u="none" strike="noStrike" cap="none">
                <a:solidFill>
                  <a:srgbClr val="000000"/>
                </a:solidFill>
                <a:latin typeface="Calibri"/>
                <a:ea typeface="Calibri"/>
                <a:cs typeface="Calibri"/>
                <a:sym typeface="Calibri"/>
              </a:rPr>
              <a:t>dress up in dresses at home</a:t>
            </a:r>
          </a:p>
          <a:p>
            <a:pPr marL="914400" marR="0" lvl="0" indent="-355600" algn="l" rtl="0">
              <a:lnSpc>
                <a:spcPct val="90000"/>
              </a:lnSpc>
              <a:spcBef>
                <a:spcPts val="300"/>
              </a:spcBef>
              <a:spcAft>
                <a:spcPts val="0"/>
              </a:spcAft>
              <a:buClr>
                <a:srgbClr val="000000"/>
              </a:buClr>
              <a:buSzPct val="100000"/>
              <a:buFont typeface="Calibri"/>
            </a:pPr>
            <a:r>
              <a:rPr lang="en" sz="2000" i="0" u="none" strike="noStrike" cap="none">
                <a:solidFill>
                  <a:srgbClr val="000000"/>
                </a:solidFill>
                <a:latin typeface="Calibri"/>
                <a:ea typeface="Calibri"/>
                <a:cs typeface="Calibri"/>
                <a:sym typeface="Calibri"/>
              </a:rPr>
              <a:t>Prefers to play with girls</a:t>
            </a:r>
          </a:p>
          <a:p>
            <a:pPr marL="914400" marR="0" lvl="0" indent="-355600" algn="l" rtl="0">
              <a:lnSpc>
                <a:spcPct val="90000"/>
              </a:lnSpc>
              <a:spcBef>
                <a:spcPts val="300"/>
              </a:spcBef>
              <a:spcAft>
                <a:spcPts val="0"/>
              </a:spcAft>
              <a:buClr>
                <a:srgbClr val="000000"/>
              </a:buClr>
              <a:buSzPct val="100000"/>
              <a:buFont typeface="Calibri"/>
            </a:pPr>
            <a:r>
              <a:rPr lang="en" sz="2000" i="0" u="none" strike="noStrike" cap="none">
                <a:solidFill>
                  <a:srgbClr val="000000"/>
                </a:solidFill>
                <a:latin typeface="Calibri"/>
                <a:ea typeface="Calibri"/>
                <a:cs typeface="Calibri"/>
                <a:sym typeface="Calibri"/>
              </a:rPr>
              <a:t>Very attached to his baby doll, Chrissy</a:t>
            </a:r>
          </a:p>
        </p:txBody>
      </p:sp>
      <p:pic>
        <p:nvPicPr>
          <p:cNvPr id="375" name="Shape 375"/>
          <p:cNvPicPr preferRelativeResize="0"/>
          <p:nvPr/>
        </p:nvPicPr>
        <p:blipFill rotWithShape="1">
          <a:blip r:embed="rId3">
            <a:alphaModFix/>
          </a:blip>
          <a:srcRect/>
          <a:stretch/>
        </p:blipFill>
        <p:spPr>
          <a:xfrm>
            <a:off x="6350405" y="1271233"/>
            <a:ext cx="2642400" cy="1975800"/>
          </a:xfrm>
          <a:prstGeom prst="rect">
            <a:avLst/>
          </a:prstGeom>
          <a:noFill/>
          <a:ln>
            <a:noFill/>
          </a:ln>
        </p:spPr>
      </p:pic>
      <p:sp>
        <p:nvSpPr>
          <p:cNvPr id="376" name="Shape 376"/>
          <p:cNvSpPr txBox="1"/>
          <p:nvPr/>
        </p:nvSpPr>
        <p:spPr>
          <a:xfrm>
            <a:off x="1179075" y="3858844"/>
            <a:ext cx="7129500" cy="1200300"/>
          </a:xfrm>
          <a:prstGeom prst="rect">
            <a:avLst/>
          </a:prstGeom>
          <a:noFill/>
          <a:ln>
            <a:noFill/>
          </a:ln>
        </p:spPr>
        <p:txBody>
          <a:bodyPr lIns="91425" tIns="45700" rIns="91425" bIns="45700" anchor="t" anchorCtr="0">
            <a:noAutofit/>
          </a:bodyPr>
          <a:lstStyle/>
          <a:p>
            <a:pPr marL="0" marR="0" lvl="1" indent="0" algn="l" rtl="0">
              <a:lnSpc>
                <a:spcPct val="100000"/>
              </a:lnSpc>
              <a:spcBef>
                <a:spcPts val="0"/>
              </a:spcBef>
              <a:spcAft>
                <a:spcPts val="0"/>
              </a:spcAft>
              <a:buClr>
                <a:schemeClr val="dk1"/>
              </a:buClr>
              <a:buSzPct val="25000"/>
              <a:buFont typeface="Arial"/>
              <a:buNone/>
            </a:pPr>
            <a:r>
              <a:rPr lang="en" sz="2400" i="1" u="none" strike="noStrike" cap="none">
                <a:solidFill>
                  <a:srgbClr val="666666"/>
                </a:solidFill>
                <a:latin typeface="Calibri"/>
                <a:ea typeface="Calibri"/>
                <a:cs typeface="Calibri"/>
                <a:sym typeface="Calibri"/>
              </a:rPr>
              <a:t>His parents mention that they wonder whether this means that he is gay</a:t>
            </a:r>
          </a:p>
          <a:p>
            <a:pPr marL="0" marR="0" lvl="0" indent="0" algn="l" rtl="0">
              <a:lnSpc>
                <a:spcPct val="100000"/>
              </a:lnSpc>
              <a:spcBef>
                <a:spcPts val="0"/>
              </a:spcBef>
              <a:spcAft>
                <a:spcPts val="0"/>
              </a:spcAft>
              <a:buClr>
                <a:schemeClr val="hlink"/>
              </a:buClr>
              <a:buFont typeface="Arial"/>
              <a:buNone/>
            </a:pPr>
            <a:endParaRPr sz="2400" b="0" i="0" u="none" strike="noStrike" cap="none">
              <a:solidFill>
                <a:schemeClr val="hlink"/>
              </a:solidFill>
              <a:latin typeface="Arial"/>
              <a:ea typeface="Arial"/>
              <a:cs typeface="Arial"/>
              <a:sym typeface="Aria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684212" y="1044870"/>
            <a:ext cx="7848599" cy="85725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2400" b="1" i="0" u="none" strike="noStrike" cap="none">
                <a:solidFill>
                  <a:schemeClr val="dk2"/>
                </a:solidFill>
                <a:latin typeface="Trebuchet MS"/>
                <a:ea typeface="Trebuchet MS"/>
                <a:cs typeface="Trebuchet MS"/>
                <a:sym typeface="Trebuchet MS"/>
              </a:rPr>
              <a:t>How many children that express gender non-conformity early in life will persist in having a transgender identity?</a:t>
            </a:r>
          </a:p>
        </p:txBody>
      </p:sp>
      <p:sp>
        <p:nvSpPr>
          <p:cNvPr id="382" name="Shape 382"/>
          <p:cNvSpPr txBox="1">
            <a:spLocks noGrp="1"/>
          </p:cNvSpPr>
          <p:nvPr>
            <p:ph type="body" idx="1"/>
          </p:nvPr>
        </p:nvSpPr>
        <p:spPr>
          <a:xfrm>
            <a:off x="935037" y="2376609"/>
            <a:ext cx="8208962" cy="2167370"/>
          </a:xfrm>
          <a:prstGeom prst="rect">
            <a:avLst/>
          </a:prstGeom>
          <a:noFill/>
          <a:ln>
            <a:noFill/>
          </a:ln>
        </p:spPr>
        <p:txBody>
          <a:bodyPr lIns="91425" tIns="91425" rIns="91425" bIns="91425" anchor="t" anchorCtr="0">
            <a:noAutofit/>
          </a:bodyPr>
          <a:lstStyle/>
          <a:p>
            <a:pPr marL="793750" marR="0" lvl="0" indent="-501650" algn="l" rtl="0">
              <a:lnSpc>
                <a:spcPct val="100000"/>
              </a:lnSpc>
              <a:spcBef>
                <a:spcPts val="0"/>
              </a:spcBef>
              <a:spcAft>
                <a:spcPts val="0"/>
              </a:spcAft>
              <a:buClr>
                <a:srgbClr val="A04DA3"/>
              </a:buClr>
              <a:buSzPct val="100000"/>
              <a:buFont typeface="Calibri"/>
              <a:buAutoNum type="alphaUcPeriod"/>
            </a:pPr>
            <a:r>
              <a:rPr lang="en" sz="3000" i="0" u="none" strike="noStrike" cap="none">
                <a:solidFill>
                  <a:schemeClr val="dk1"/>
                </a:solidFill>
                <a:latin typeface="Calibri"/>
                <a:ea typeface="Calibri"/>
                <a:cs typeface="Calibri"/>
                <a:sym typeface="Calibri"/>
              </a:rPr>
              <a:t> 5-10%</a:t>
            </a:r>
          </a:p>
          <a:p>
            <a:pPr marL="793750" marR="0" lvl="0" indent="-501650" algn="l" rtl="0">
              <a:lnSpc>
                <a:spcPct val="100000"/>
              </a:lnSpc>
              <a:spcBef>
                <a:spcPts val="300"/>
              </a:spcBef>
              <a:spcAft>
                <a:spcPts val="0"/>
              </a:spcAft>
              <a:buClr>
                <a:srgbClr val="A04DA3"/>
              </a:buClr>
              <a:buSzPct val="100000"/>
              <a:buFont typeface="Calibri"/>
              <a:buAutoNum type="alphaUcPeriod"/>
            </a:pPr>
            <a:r>
              <a:rPr lang="en" sz="3000" i="0" u="none" strike="noStrike" cap="none">
                <a:solidFill>
                  <a:schemeClr val="dk1"/>
                </a:solidFill>
                <a:latin typeface="Calibri"/>
                <a:ea typeface="Calibri"/>
                <a:cs typeface="Calibri"/>
                <a:sym typeface="Calibri"/>
              </a:rPr>
              <a:t> 20-30%</a:t>
            </a:r>
          </a:p>
          <a:p>
            <a:pPr marL="793750" marR="0" lvl="0" indent="-501650" algn="l" rtl="0">
              <a:lnSpc>
                <a:spcPct val="100000"/>
              </a:lnSpc>
              <a:spcBef>
                <a:spcPts val="300"/>
              </a:spcBef>
              <a:spcAft>
                <a:spcPts val="0"/>
              </a:spcAft>
              <a:buClr>
                <a:srgbClr val="A04DA3"/>
              </a:buClr>
              <a:buSzPct val="100000"/>
              <a:buFont typeface="Calibri"/>
              <a:buAutoNum type="alphaUcPeriod"/>
            </a:pPr>
            <a:r>
              <a:rPr lang="en" sz="3000" i="0" u="none" strike="noStrike" cap="none">
                <a:solidFill>
                  <a:schemeClr val="dk1"/>
                </a:solidFill>
                <a:latin typeface="Calibri"/>
                <a:ea typeface="Calibri"/>
                <a:cs typeface="Calibri"/>
                <a:sym typeface="Calibri"/>
              </a:rPr>
              <a:t> 50%</a:t>
            </a:r>
          </a:p>
          <a:p>
            <a:pPr marL="793750" marR="0" lvl="0" indent="-501650" algn="l" rtl="0">
              <a:lnSpc>
                <a:spcPct val="100000"/>
              </a:lnSpc>
              <a:spcBef>
                <a:spcPts val="300"/>
              </a:spcBef>
              <a:spcAft>
                <a:spcPts val="0"/>
              </a:spcAft>
              <a:buClr>
                <a:srgbClr val="A04DA3"/>
              </a:buClr>
              <a:buSzPct val="100000"/>
              <a:buFont typeface="Calibri"/>
              <a:buAutoNum type="alphaUcPeriod"/>
            </a:pPr>
            <a:r>
              <a:rPr lang="en" sz="3000" i="0" u="none" strike="noStrike" cap="none">
                <a:solidFill>
                  <a:schemeClr val="dk1"/>
                </a:solidFill>
                <a:latin typeface="Calibri"/>
                <a:ea typeface="Calibri"/>
                <a:cs typeface="Calibri"/>
                <a:sym typeface="Calibri"/>
              </a:rPr>
              <a:t> 70-80%</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857250"/>
            <a:ext cx="8229600" cy="800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3600" b="0" i="0" u="none" strike="noStrike" cap="none">
                <a:solidFill>
                  <a:schemeClr val="dk2"/>
                </a:solidFill>
                <a:latin typeface="Trebuchet MS"/>
                <a:ea typeface="Trebuchet MS"/>
                <a:cs typeface="Trebuchet MS"/>
                <a:sym typeface="Trebuchet MS"/>
              </a:rPr>
              <a:t>Prepubertal Kids</a:t>
            </a:r>
          </a:p>
        </p:txBody>
      </p:sp>
      <p:sp>
        <p:nvSpPr>
          <p:cNvPr id="389" name="Shape 389"/>
          <p:cNvSpPr txBox="1">
            <a:spLocks noGrp="1"/>
          </p:cNvSpPr>
          <p:nvPr>
            <p:ph type="body" idx="1"/>
          </p:nvPr>
        </p:nvSpPr>
        <p:spPr>
          <a:xfrm>
            <a:off x="457200" y="1687116"/>
            <a:ext cx="8229600" cy="3243299"/>
          </a:xfrm>
          <a:prstGeom prst="rect">
            <a:avLst/>
          </a:prstGeom>
          <a:noFill/>
          <a:ln>
            <a:noFill/>
          </a:ln>
        </p:spPr>
        <p:txBody>
          <a:bodyPr lIns="91425" tIns="45700" rIns="91425" bIns="45700" anchor="t" anchorCtr="0">
            <a:noAutofit/>
          </a:bodyPr>
          <a:lstStyle/>
          <a:p>
            <a:pPr marL="365760" marR="0" lvl="0" indent="-289560" algn="l" rtl="0">
              <a:lnSpc>
                <a:spcPct val="90000"/>
              </a:lnSpc>
              <a:spcBef>
                <a:spcPts val="0"/>
              </a:spcBef>
              <a:spcAft>
                <a:spcPts val="0"/>
              </a:spcAft>
              <a:buClr>
                <a:schemeClr val="accent3"/>
              </a:buClr>
              <a:buSzPct val="100000"/>
              <a:buFont typeface="Georgia"/>
              <a:buChar char="•"/>
            </a:pPr>
            <a:r>
              <a:rPr lang="en" sz="2400" b="0" i="0" u="none" strike="noStrike" cap="none" dirty="0">
                <a:solidFill>
                  <a:schemeClr val="dk1"/>
                </a:solidFill>
                <a:latin typeface="Calibri"/>
                <a:ea typeface="Calibri"/>
                <a:cs typeface="Calibri"/>
                <a:sym typeface="Calibri"/>
              </a:rPr>
              <a:t>This is just a phase.</a:t>
            </a:r>
          </a:p>
          <a:p>
            <a:pPr marL="365760" marR="0" lvl="0" indent="-289560" algn="l" rtl="0">
              <a:lnSpc>
                <a:spcPct val="90000"/>
              </a:lnSpc>
              <a:spcBef>
                <a:spcPts val="300"/>
              </a:spcBef>
              <a:spcAft>
                <a:spcPts val="0"/>
              </a:spcAft>
              <a:buClr>
                <a:schemeClr val="accent3"/>
              </a:buClr>
              <a:buSzPct val="100000"/>
              <a:buFont typeface="Georgia"/>
              <a:buChar char="•"/>
            </a:pPr>
            <a:r>
              <a:rPr lang="en" sz="2400" b="0" i="0" u="none" strike="noStrike" cap="none" dirty="0">
                <a:solidFill>
                  <a:schemeClr val="dk1"/>
                </a:solidFill>
                <a:latin typeface="Calibri"/>
                <a:ea typeface="Calibri"/>
                <a:cs typeface="Calibri"/>
                <a:sym typeface="Calibri"/>
              </a:rPr>
              <a:t>Why can’t we just wait &amp; see?</a:t>
            </a:r>
          </a:p>
          <a:p>
            <a:pPr marL="365760" marR="0" lvl="0" indent="-289560" algn="l" rtl="0">
              <a:lnSpc>
                <a:spcPct val="90000"/>
              </a:lnSpc>
              <a:spcBef>
                <a:spcPts val="300"/>
              </a:spcBef>
              <a:spcAft>
                <a:spcPts val="0"/>
              </a:spcAft>
              <a:buClr>
                <a:schemeClr val="accent3"/>
              </a:buClr>
              <a:buSzPct val="100000"/>
              <a:buFont typeface="Georgia"/>
              <a:buChar char="•"/>
            </a:pPr>
            <a:r>
              <a:rPr lang="en" sz="2400" b="0" i="0" u="none" strike="noStrike" cap="none" dirty="0">
                <a:solidFill>
                  <a:schemeClr val="dk1"/>
                </a:solidFill>
                <a:latin typeface="Calibri"/>
                <a:ea typeface="Calibri"/>
                <a:cs typeface="Calibri"/>
                <a:sym typeface="Calibri"/>
              </a:rPr>
              <a:t>Is my child going to be gay?</a:t>
            </a:r>
          </a:p>
          <a:p>
            <a:pPr marL="411480" marR="0" lvl="1" indent="-5080" algn="l" rtl="0">
              <a:lnSpc>
                <a:spcPct val="90000"/>
              </a:lnSpc>
              <a:spcBef>
                <a:spcPts val="300"/>
              </a:spcBef>
              <a:spcAft>
                <a:spcPts val="0"/>
              </a:spcAft>
              <a:buClr>
                <a:schemeClr val="accent2"/>
              </a:buClr>
              <a:buSzPct val="25000"/>
              <a:buFont typeface="Georgia"/>
              <a:buNone/>
            </a:pPr>
            <a:endParaRPr sz="2100" b="0" i="0" u="none" strike="noStrike" cap="none" dirty="0">
              <a:solidFill>
                <a:srgbClr val="3E3E67"/>
              </a:solidFill>
              <a:latin typeface="Calibri"/>
              <a:ea typeface="Calibri"/>
              <a:cs typeface="Calibri"/>
              <a:sym typeface="Calibri"/>
            </a:endParaRPr>
          </a:p>
          <a:p>
            <a:pPr marL="366268" marR="0" lvl="0" indent="-251968" algn="l" rtl="0">
              <a:lnSpc>
                <a:spcPct val="90000"/>
              </a:lnSpc>
              <a:spcBef>
                <a:spcPts val="300"/>
              </a:spcBef>
              <a:spcAft>
                <a:spcPts val="0"/>
              </a:spcAft>
              <a:buClr>
                <a:srgbClr val="A04DA3"/>
              </a:buClr>
              <a:buSzPct val="25000"/>
              <a:buFont typeface="Georgia"/>
              <a:buNone/>
            </a:pPr>
            <a:endParaRPr sz="2300" b="0" i="0" u="none" strike="noStrike" cap="none" dirty="0">
              <a:solidFill>
                <a:srgbClr val="3E3E67"/>
              </a:solidFill>
              <a:latin typeface="Calibri"/>
              <a:ea typeface="Calibri"/>
              <a:cs typeface="Calibri"/>
              <a:sym typeface="Calibri"/>
            </a:endParaRPr>
          </a:p>
          <a:p>
            <a:pPr marL="658368" marR="0" lvl="1" indent="-251968" algn="l" rtl="0">
              <a:lnSpc>
                <a:spcPct val="90000"/>
              </a:lnSpc>
              <a:spcBef>
                <a:spcPts val="300"/>
              </a:spcBef>
              <a:spcAft>
                <a:spcPts val="0"/>
              </a:spcAft>
              <a:buClr>
                <a:schemeClr val="accent2"/>
              </a:buClr>
              <a:buSzPct val="25000"/>
              <a:buFont typeface="Georgia"/>
              <a:buNone/>
            </a:pPr>
            <a:endParaRPr sz="2100" b="0" i="0" u="none" strike="noStrike" cap="none" dirty="0">
              <a:solidFill>
                <a:srgbClr val="3E3E67"/>
              </a:solidFill>
              <a:latin typeface="Calibri"/>
              <a:ea typeface="Calibri"/>
              <a:cs typeface="Calibri"/>
              <a:sym typeface="Calibri"/>
            </a:endParaRPr>
          </a:p>
          <a:p>
            <a:pPr marL="658368" marR="0" lvl="1" indent="-251968" algn="l" rtl="0">
              <a:lnSpc>
                <a:spcPct val="90000"/>
              </a:lnSpc>
              <a:spcBef>
                <a:spcPts val="300"/>
              </a:spcBef>
              <a:spcAft>
                <a:spcPts val="0"/>
              </a:spcAft>
              <a:buClr>
                <a:schemeClr val="accent2"/>
              </a:buClr>
              <a:buSzPct val="25000"/>
              <a:buFont typeface="Georgia"/>
              <a:buNone/>
            </a:pPr>
            <a:endParaRPr sz="2100" b="0" i="0" u="none" strike="noStrike" cap="none" dirty="0">
              <a:solidFill>
                <a:srgbClr val="3E3E67"/>
              </a:solidFill>
              <a:latin typeface="Calibri"/>
              <a:ea typeface="Calibri"/>
              <a:cs typeface="Calibri"/>
              <a:sym typeface="Calibri"/>
            </a:endParaRPr>
          </a:p>
          <a:p>
            <a:pPr marL="366268" marR="0" lvl="0" indent="-251968" algn="l" rtl="0">
              <a:lnSpc>
                <a:spcPct val="90000"/>
              </a:lnSpc>
              <a:spcBef>
                <a:spcPts val="300"/>
              </a:spcBef>
              <a:spcAft>
                <a:spcPts val="0"/>
              </a:spcAft>
              <a:buClr>
                <a:srgbClr val="A04DA3"/>
              </a:buClr>
              <a:buSzPct val="25000"/>
              <a:buFont typeface="Georgia"/>
              <a:buNone/>
            </a:pPr>
            <a:endParaRPr sz="2300" b="0" i="0" u="none" strike="noStrike" cap="none" dirty="0">
              <a:solidFill>
                <a:srgbClr val="3E3E67"/>
              </a:solidFill>
              <a:latin typeface="Calibri"/>
              <a:ea typeface="Calibri"/>
              <a:cs typeface="Calibri"/>
              <a:sym typeface="Calibri"/>
            </a:endParaRPr>
          </a:p>
          <a:p>
            <a:pPr marL="658368" marR="0" lvl="1" indent="-251968" algn="l" rtl="0">
              <a:lnSpc>
                <a:spcPct val="90000"/>
              </a:lnSpc>
              <a:spcBef>
                <a:spcPts val="300"/>
              </a:spcBef>
              <a:spcAft>
                <a:spcPts val="0"/>
              </a:spcAft>
              <a:buClr>
                <a:schemeClr val="accent2"/>
              </a:buClr>
              <a:buSzPct val="25000"/>
              <a:buFont typeface="Georgia"/>
              <a:buNone/>
            </a:pPr>
            <a:endParaRPr sz="2100" b="0" i="0" u="none" strike="noStrike" cap="none" dirty="0">
              <a:solidFill>
                <a:srgbClr val="3E3E67"/>
              </a:solidFill>
              <a:latin typeface="Calibri"/>
              <a:ea typeface="Calibri"/>
              <a:cs typeface="Calibri"/>
              <a:sym typeface="Calibri"/>
            </a:endParaRPr>
          </a:p>
          <a:p>
            <a:pPr marL="119379" marR="0" lvl="0" indent="-5079" algn="l" rtl="0">
              <a:lnSpc>
                <a:spcPct val="90000"/>
              </a:lnSpc>
              <a:spcBef>
                <a:spcPts val="300"/>
              </a:spcBef>
              <a:spcAft>
                <a:spcPts val="0"/>
              </a:spcAft>
              <a:buClr>
                <a:srgbClr val="A04DA3"/>
              </a:buClr>
              <a:buSzPct val="25000"/>
              <a:buFont typeface="Georgia"/>
              <a:buNone/>
            </a:pPr>
            <a:endParaRPr sz="2300" b="0" i="0" u="none" strike="noStrike" cap="none" dirty="0">
              <a:solidFill>
                <a:srgbClr val="3E3E67"/>
              </a:solidFill>
              <a:latin typeface="Calibri"/>
              <a:ea typeface="Calibri"/>
              <a:cs typeface="Calibri"/>
              <a:sym typeface="Calibri"/>
            </a:endParaRPr>
          </a:p>
          <a:p>
            <a:pPr marL="411480" marR="0" lvl="1" indent="-5080" algn="l" rtl="0">
              <a:lnSpc>
                <a:spcPct val="90000"/>
              </a:lnSpc>
              <a:spcBef>
                <a:spcPts val="300"/>
              </a:spcBef>
              <a:spcAft>
                <a:spcPts val="0"/>
              </a:spcAft>
              <a:buClr>
                <a:schemeClr val="accent2"/>
              </a:buClr>
              <a:buSzPct val="25000"/>
              <a:buFont typeface="Georgia"/>
              <a:buNone/>
            </a:pPr>
            <a:endParaRPr sz="2000" b="0" i="0" u="none" strike="noStrike" cap="none" dirty="0">
              <a:solidFill>
                <a:schemeClr val="dk1"/>
              </a:solidFill>
              <a:latin typeface="Calibri"/>
              <a:ea typeface="Calibri"/>
              <a:cs typeface="Calibri"/>
              <a:sym typeface="Calibri"/>
            </a:endParaRPr>
          </a:p>
          <a:p>
            <a:pPr marL="411480" marR="0" lvl="1" indent="-5080" algn="l" rtl="0">
              <a:lnSpc>
                <a:spcPct val="90000"/>
              </a:lnSpc>
              <a:spcBef>
                <a:spcPts val="300"/>
              </a:spcBef>
              <a:spcAft>
                <a:spcPts val="0"/>
              </a:spcAft>
              <a:buClr>
                <a:schemeClr val="accent2"/>
              </a:buClr>
              <a:buSzPct val="25000"/>
              <a:buFont typeface="Georgia"/>
              <a:buNone/>
            </a:pPr>
            <a:endParaRPr sz="2000" b="0" i="0" u="none" strike="noStrike" cap="none" dirty="0">
              <a:solidFill>
                <a:schemeClr val="dk1"/>
              </a:solidFill>
              <a:latin typeface="Calibri"/>
              <a:ea typeface="Calibri"/>
              <a:cs typeface="Calibri"/>
              <a:sym typeface="Calibri"/>
            </a:endParaRPr>
          </a:p>
          <a:p>
            <a:pPr marL="411480" marR="0" lvl="1" indent="-5080" algn="l" rtl="0">
              <a:lnSpc>
                <a:spcPct val="90000"/>
              </a:lnSpc>
              <a:spcBef>
                <a:spcPts val="300"/>
              </a:spcBef>
              <a:spcAft>
                <a:spcPts val="0"/>
              </a:spcAft>
              <a:buClr>
                <a:schemeClr val="accent2"/>
              </a:buClr>
              <a:buSzPct val="25000"/>
              <a:buFont typeface="Georgia"/>
              <a:buNone/>
            </a:pPr>
            <a:endParaRPr sz="2000" b="0" i="0" u="none" strike="noStrike" cap="none" dirty="0">
              <a:solidFill>
                <a:schemeClr val="dk1"/>
              </a:solidFill>
              <a:latin typeface="Calibri"/>
              <a:ea typeface="Calibri"/>
              <a:cs typeface="Calibri"/>
              <a:sym typeface="Calibri"/>
            </a:endParaRPr>
          </a:p>
          <a:p>
            <a:pPr marL="411480" marR="0" lvl="1" indent="-5080" algn="l" rtl="0">
              <a:lnSpc>
                <a:spcPct val="90000"/>
              </a:lnSpc>
              <a:spcBef>
                <a:spcPts val="300"/>
              </a:spcBef>
              <a:spcAft>
                <a:spcPts val="0"/>
              </a:spcAft>
              <a:buClr>
                <a:schemeClr val="accent2"/>
              </a:buClr>
              <a:buSzPct val="25000"/>
              <a:buFont typeface="Georgia"/>
              <a:buNone/>
            </a:pPr>
            <a:r>
              <a:rPr lang="en" sz="2000" b="0" i="0" u="none" strike="noStrike" cap="none" dirty="0">
                <a:solidFill>
                  <a:schemeClr val="dk1"/>
                </a:solidFill>
                <a:latin typeface="Calibri"/>
                <a:ea typeface="Calibri"/>
                <a:cs typeface="Calibri"/>
                <a:sym typeface="Calibri"/>
              </a:rPr>
              <a:t>Behaviors &amp; expression may non-conform, </a:t>
            </a:r>
            <a:br>
              <a:rPr lang="en" sz="2000" b="0" i="0" u="none" strike="noStrike" cap="none" dirty="0">
                <a:solidFill>
                  <a:schemeClr val="dk1"/>
                </a:solidFill>
                <a:latin typeface="Calibri"/>
                <a:ea typeface="Calibri"/>
                <a:cs typeface="Calibri"/>
                <a:sym typeface="Calibri"/>
              </a:rPr>
            </a:br>
            <a:r>
              <a:rPr lang="en" sz="2000" b="0" i="0" u="none" strike="noStrike" cap="none" dirty="0">
                <a:solidFill>
                  <a:schemeClr val="dk1"/>
                </a:solidFill>
                <a:latin typeface="Calibri"/>
                <a:ea typeface="Calibri"/>
                <a:cs typeface="Calibri"/>
                <a:sym typeface="Calibri"/>
              </a:rPr>
              <a:t>but children can still feel that they are in right-gendered body</a:t>
            </a:r>
            <a:br>
              <a:rPr lang="en" sz="2000" b="0" i="0" u="none" strike="noStrike" cap="none" dirty="0">
                <a:solidFill>
                  <a:schemeClr val="dk1"/>
                </a:solidFill>
                <a:latin typeface="Calibri"/>
                <a:ea typeface="Calibri"/>
                <a:cs typeface="Calibri"/>
                <a:sym typeface="Calibri"/>
              </a:rPr>
            </a:br>
            <a:r>
              <a:rPr lang="en" sz="1800" b="0" i="0" u="none" strike="noStrike" cap="none" dirty="0">
                <a:solidFill>
                  <a:schemeClr val="dk1"/>
                </a:solidFill>
                <a:latin typeface="Calibri"/>
                <a:ea typeface="Calibri"/>
                <a:cs typeface="Calibri"/>
                <a:sym typeface="Calibri"/>
              </a:rPr>
              <a:t/>
            </a:r>
            <a:br>
              <a:rPr lang="en" sz="1800" b="0" i="0" u="none" strike="noStrike" cap="none" dirty="0">
                <a:solidFill>
                  <a:schemeClr val="dk1"/>
                </a:solidFill>
                <a:latin typeface="Calibri"/>
                <a:ea typeface="Calibri"/>
                <a:cs typeface="Calibri"/>
                <a:sym typeface="Calibri"/>
              </a:rPr>
            </a:br>
            <a:endParaRPr lang="en" sz="1800" b="0" i="0" u="none" strike="noStrike" cap="none" dirty="0">
              <a:solidFill>
                <a:schemeClr val="dk1"/>
              </a:solidFill>
              <a:latin typeface="Calibri"/>
              <a:ea typeface="Calibri"/>
              <a:cs typeface="Calibri"/>
              <a:sym typeface="Calibri"/>
            </a:endParaRPr>
          </a:p>
          <a:p>
            <a:pPr marL="658368" marR="0" lvl="1" indent="-251968" algn="l" rtl="0">
              <a:lnSpc>
                <a:spcPct val="90000"/>
              </a:lnSpc>
              <a:spcBef>
                <a:spcPts val="300"/>
              </a:spcBef>
              <a:spcAft>
                <a:spcPts val="0"/>
              </a:spcAft>
              <a:buClr>
                <a:schemeClr val="accent2"/>
              </a:buClr>
              <a:buSzPct val="25000"/>
              <a:buFont typeface="Georgia"/>
              <a:buNone/>
            </a:pPr>
            <a:endParaRPr sz="2100" b="0" i="0" u="none" strike="noStrike" cap="none" dirty="0">
              <a:solidFill>
                <a:srgbClr val="3E3E67"/>
              </a:solidFill>
              <a:latin typeface="Calibri"/>
              <a:ea typeface="Calibri"/>
              <a:cs typeface="Calibri"/>
              <a:sym typeface="Calibri"/>
            </a:endParaRPr>
          </a:p>
          <a:p>
            <a:pPr marL="658368" marR="0" lvl="1" indent="-251968" algn="l" rtl="0">
              <a:lnSpc>
                <a:spcPct val="90000"/>
              </a:lnSpc>
              <a:spcBef>
                <a:spcPts val="300"/>
              </a:spcBef>
              <a:spcAft>
                <a:spcPts val="0"/>
              </a:spcAft>
              <a:buClr>
                <a:schemeClr val="accent2"/>
              </a:buClr>
              <a:buSzPct val="25000"/>
              <a:buFont typeface="Georgia"/>
              <a:buNone/>
            </a:pPr>
            <a:endParaRPr sz="2100" b="0" i="0" u="none" strike="noStrike" cap="none" dirty="0">
              <a:solidFill>
                <a:srgbClr val="3E3E67"/>
              </a:solidFill>
              <a:latin typeface="Calibri"/>
              <a:ea typeface="Calibri"/>
              <a:cs typeface="Calibri"/>
              <a:sym typeface="Calibri"/>
            </a:endParaRPr>
          </a:p>
          <a:p>
            <a:pPr marL="658368" marR="0" lvl="1" indent="-251968" algn="l" rtl="0">
              <a:lnSpc>
                <a:spcPct val="90000"/>
              </a:lnSpc>
              <a:spcBef>
                <a:spcPts val="300"/>
              </a:spcBef>
              <a:spcAft>
                <a:spcPts val="0"/>
              </a:spcAft>
              <a:buClr>
                <a:schemeClr val="accent2"/>
              </a:buClr>
              <a:buSzPct val="25000"/>
              <a:buFont typeface="Georgia"/>
              <a:buNone/>
            </a:pPr>
            <a:endParaRPr sz="2100" b="0" i="0" u="none" strike="noStrike" cap="none" dirty="0">
              <a:solidFill>
                <a:srgbClr val="3E3E67"/>
              </a:solidFill>
              <a:latin typeface="Calibri"/>
              <a:ea typeface="Calibri"/>
              <a:cs typeface="Calibri"/>
              <a:sym typeface="Calibri"/>
            </a:endParaRPr>
          </a:p>
          <a:p>
            <a:pPr marL="658368" marR="0" lvl="1" indent="-251968" algn="l" rtl="0">
              <a:lnSpc>
                <a:spcPct val="90000"/>
              </a:lnSpc>
              <a:spcBef>
                <a:spcPts val="300"/>
              </a:spcBef>
              <a:spcAft>
                <a:spcPts val="0"/>
              </a:spcAft>
              <a:buClr>
                <a:schemeClr val="accent2"/>
              </a:buClr>
              <a:buSzPct val="25000"/>
              <a:buFont typeface="Georgia"/>
              <a:buNone/>
            </a:pPr>
            <a:endParaRPr sz="2100" b="0" i="0" u="none" strike="noStrike" cap="none" dirty="0">
              <a:solidFill>
                <a:schemeClr val="accent2"/>
              </a:solidFill>
              <a:latin typeface="Calibri"/>
              <a:ea typeface="Calibri"/>
              <a:cs typeface="Calibri"/>
              <a:sym typeface="Calibri"/>
            </a:endParaRPr>
          </a:p>
          <a:p>
            <a:pPr marL="365125" marR="0" lvl="0" indent="-263525" algn="l" rtl="0">
              <a:lnSpc>
                <a:spcPct val="100000"/>
              </a:lnSpc>
              <a:spcBef>
                <a:spcPts val="300"/>
              </a:spcBef>
              <a:spcAft>
                <a:spcPts val="0"/>
              </a:spcAft>
              <a:buClr>
                <a:srgbClr val="A04DA3"/>
              </a:buClr>
              <a:buSzPct val="25000"/>
              <a:buFont typeface="Georgia"/>
              <a:buNone/>
            </a:pPr>
            <a:endParaRPr sz="2800" b="0" i="0" u="none" strike="noStrike" cap="none" dirty="0">
              <a:solidFill>
                <a:schemeClr val="dk1"/>
              </a:solidFill>
              <a:latin typeface="Georgia"/>
              <a:ea typeface="Georgia"/>
              <a:cs typeface="Georgia"/>
              <a:sym typeface="Georgia"/>
            </a:endParaRPr>
          </a:p>
        </p:txBody>
      </p:sp>
      <p:sp>
        <p:nvSpPr>
          <p:cNvPr id="390" name="Shape 390"/>
          <p:cNvSpPr txBox="1">
            <a:spLocks noGrp="1"/>
          </p:cNvSpPr>
          <p:nvPr>
            <p:ph type="sldNum" idx="12"/>
          </p:nvPr>
        </p:nvSpPr>
        <p:spPr>
          <a:xfrm>
            <a:off x="8174038" y="1190"/>
            <a:ext cx="762000" cy="275032"/>
          </a:xfrm>
          <a:prstGeom prst="rect">
            <a:avLst/>
          </a:prstGeom>
          <a:noFill/>
          <a:ln>
            <a:noFill/>
          </a:ln>
        </p:spPr>
        <p:txBody>
          <a:bodyPr lIns="91425" tIns="45700" rIns="91425" bIns="45700" anchor="b" anchorCtr="0">
            <a:noAutofit/>
          </a:bodyPr>
          <a:lstStyle/>
          <a:p>
            <a:pPr lvl="0" rtl="0">
              <a:spcBef>
                <a:spcPts val="0"/>
              </a:spcBef>
              <a:buClr>
                <a:srgbClr val="FFFFFF"/>
              </a:buClr>
              <a:buSzPct val="25000"/>
              <a:buFont typeface="Questrial"/>
              <a:buNone/>
            </a:pPr>
            <a:fld id="{00000000-1234-1234-1234-123412341234}" type="slidenum">
              <a:rPr lang="en"/>
              <a:t>27</a:t>
            </a:fld>
            <a:endParaRPr lang="en"/>
          </a:p>
        </p:txBody>
      </p:sp>
      <p:pic>
        <p:nvPicPr>
          <p:cNvPr id="391" name="Shape 391"/>
          <p:cNvPicPr preferRelativeResize="0"/>
          <p:nvPr/>
        </p:nvPicPr>
        <p:blipFill rotWithShape="1">
          <a:blip r:embed="rId3">
            <a:alphaModFix/>
          </a:blip>
          <a:srcRect/>
          <a:stretch/>
        </p:blipFill>
        <p:spPr>
          <a:xfrm>
            <a:off x="9494838" y="776287"/>
            <a:ext cx="1670445" cy="1670447"/>
          </a:xfrm>
          <a:prstGeom prst="rect">
            <a:avLst/>
          </a:prstGeom>
          <a:noFill/>
          <a:ln>
            <a:noFill/>
          </a:ln>
        </p:spPr>
      </p:pic>
      <p:sp>
        <p:nvSpPr>
          <p:cNvPr id="392" name="Shape 392"/>
          <p:cNvSpPr/>
          <p:nvPr/>
        </p:nvSpPr>
        <p:spPr>
          <a:xfrm rot="1969166">
            <a:off x="1179463" y="3122924"/>
            <a:ext cx="306645" cy="1068231"/>
          </a:xfrm>
          <a:prstGeom prst="downArrow">
            <a:avLst>
              <a:gd name="adj1" fmla="val 50000"/>
              <a:gd name="adj2" fmla="val 50000"/>
            </a:avLst>
          </a:prstGeom>
          <a:solidFill>
            <a:schemeClr val="accent1"/>
          </a:solidFill>
          <a:ln w="19050" cap="flat" cmpd="sng">
            <a:solidFill>
              <a:srgbClr val="3C3D6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pic>
        <p:nvPicPr>
          <p:cNvPr id="393" name="Shape 393"/>
          <p:cNvPicPr preferRelativeResize="0"/>
          <p:nvPr/>
        </p:nvPicPr>
        <p:blipFill rotWithShape="1">
          <a:blip r:embed="rId4">
            <a:alphaModFix/>
          </a:blip>
          <a:srcRect/>
          <a:stretch/>
        </p:blipFill>
        <p:spPr>
          <a:xfrm>
            <a:off x="2948000" y="3204615"/>
            <a:ext cx="324000" cy="904799"/>
          </a:xfrm>
          <a:prstGeom prst="rect">
            <a:avLst/>
          </a:prstGeom>
          <a:noFill/>
          <a:ln>
            <a:noFill/>
          </a:ln>
        </p:spPr>
      </p:pic>
      <p:pic>
        <p:nvPicPr>
          <p:cNvPr id="394" name="Shape 394"/>
          <p:cNvPicPr preferRelativeResize="0"/>
          <p:nvPr/>
        </p:nvPicPr>
        <p:blipFill rotWithShape="1">
          <a:blip r:embed="rId4">
            <a:alphaModFix/>
          </a:blip>
          <a:srcRect/>
          <a:stretch/>
        </p:blipFill>
        <p:spPr>
          <a:xfrm rot="-1717076">
            <a:off x="4719742" y="3030701"/>
            <a:ext cx="367040" cy="1140194"/>
          </a:xfrm>
          <a:prstGeom prst="rect">
            <a:avLst/>
          </a:prstGeom>
          <a:noFill/>
          <a:ln>
            <a:noFill/>
          </a:ln>
        </p:spPr>
      </p:pic>
      <p:sp>
        <p:nvSpPr>
          <p:cNvPr id="395" name="Shape 395"/>
          <p:cNvSpPr/>
          <p:nvPr/>
        </p:nvSpPr>
        <p:spPr>
          <a:xfrm>
            <a:off x="237331" y="2850672"/>
            <a:ext cx="5486400" cy="414300"/>
          </a:xfrm>
          <a:prstGeom prst="roundRect">
            <a:avLst>
              <a:gd name="adj" fmla="val 16667"/>
            </a:avLst>
          </a:prstGeom>
          <a:solidFill>
            <a:srgbClr val="292945"/>
          </a:solidFill>
          <a:ln w="19050" cap="flat" cmpd="sng">
            <a:solidFill>
              <a:srgbClr val="3C3D6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 sz="2800" b="0" i="0" u="none" strike="noStrike" cap="none" dirty="0">
                <a:solidFill>
                  <a:schemeClr val="lt1"/>
                </a:solidFill>
                <a:latin typeface="Calibri"/>
                <a:ea typeface="Calibri"/>
                <a:cs typeface="Calibri"/>
                <a:sym typeface="Calibri"/>
              </a:rPr>
              <a:t>Prepubertal Trajectories</a:t>
            </a:r>
          </a:p>
        </p:txBody>
      </p:sp>
      <p:sp>
        <p:nvSpPr>
          <p:cNvPr id="396" name="Shape 396"/>
          <p:cNvSpPr txBox="1"/>
          <p:nvPr/>
        </p:nvSpPr>
        <p:spPr>
          <a:xfrm>
            <a:off x="236525" y="4189098"/>
            <a:ext cx="1825500" cy="718500"/>
          </a:xfrm>
          <a:prstGeom prst="rect">
            <a:avLst/>
          </a:prstGeom>
          <a:noFill/>
          <a:ln w="9525" cap="flat" cmpd="sng">
            <a:solidFill>
              <a:srgbClr val="21222B"/>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2000" b="0" i="0" u="none" strike="noStrike" cap="none">
                <a:solidFill>
                  <a:schemeClr val="dk1"/>
                </a:solidFill>
                <a:latin typeface="Calibri"/>
                <a:ea typeface="Calibri"/>
                <a:cs typeface="Calibri"/>
                <a:sym typeface="Calibri"/>
              </a:rPr>
              <a:t>Cisgender Heterosexual</a:t>
            </a:r>
          </a:p>
        </p:txBody>
      </p:sp>
      <p:sp>
        <p:nvSpPr>
          <p:cNvPr id="397" name="Shape 397"/>
          <p:cNvSpPr txBox="1"/>
          <p:nvPr/>
        </p:nvSpPr>
        <p:spPr>
          <a:xfrm>
            <a:off x="2277275" y="4189103"/>
            <a:ext cx="1827300" cy="718500"/>
          </a:xfrm>
          <a:prstGeom prst="rect">
            <a:avLst/>
          </a:prstGeom>
          <a:noFill/>
          <a:ln w="9525" cap="flat" cmpd="sng">
            <a:solidFill>
              <a:srgbClr val="21222B"/>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2000" b="0" i="0" u="none" strike="noStrike" cap="none">
                <a:solidFill>
                  <a:schemeClr val="dk1"/>
                </a:solidFill>
                <a:latin typeface="Calibri"/>
                <a:ea typeface="Calibri"/>
                <a:cs typeface="Calibri"/>
                <a:sym typeface="Calibri"/>
              </a:rPr>
              <a:t>Cisgender Homosexual</a:t>
            </a:r>
          </a:p>
        </p:txBody>
      </p:sp>
      <p:sp>
        <p:nvSpPr>
          <p:cNvPr id="398" name="Shape 398"/>
          <p:cNvSpPr txBox="1"/>
          <p:nvPr/>
        </p:nvSpPr>
        <p:spPr>
          <a:xfrm>
            <a:off x="4260025" y="4189103"/>
            <a:ext cx="1828800" cy="718500"/>
          </a:xfrm>
          <a:prstGeom prst="rect">
            <a:avLst/>
          </a:prstGeom>
          <a:noFill/>
          <a:ln w="9525" cap="flat" cmpd="sng">
            <a:solidFill>
              <a:srgbClr val="21222B"/>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2000" b="0" i="0" u="none" strike="noStrike" cap="none">
                <a:solidFill>
                  <a:schemeClr val="dk1"/>
                </a:solidFill>
                <a:latin typeface="Calibri"/>
                <a:ea typeface="Calibri"/>
                <a:cs typeface="Calibri"/>
                <a:sym typeface="Calibri"/>
              </a:rPr>
              <a:t>Transgender</a:t>
            </a:r>
          </a:p>
        </p:txBody>
      </p:sp>
      <p:pic>
        <p:nvPicPr>
          <p:cNvPr id="399" name="Shape 399"/>
          <p:cNvPicPr preferRelativeResize="0"/>
          <p:nvPr/>
        </p:nvPicPr>
        <p:blipFill rotWithShape="1">
          <a:blip r:embed="rId5">
            <a:alphaModFix/>
          </a:blip>
          <a:srcRect/>
          <a:stretch/>
        </p:blipFill>
        <p:spPr>
          <a:xfrm>
            <a:off x="6780213" y="797718"/>
            <a:ext cx="1944687" cy="1302543"/>
          </a:xfrm>
          <a:prstGeom prst="rect">
            <a:avLst/>
          </a:prstGeom>
          <a:noFill/>
          <a:ln>
            <a:noFill/>
          </a:ln>
        </p:spPr>
      </p:pic>
      <p:pic>
        <p:nvPicPr>
          <p:cNvPr id="400" name="Shape 400"/>
          <p:cNvPicPr preferRelativeResize="0"/>
          <p:nvPr/>
        </p:nvPicPr>
        <p:blipFill rotWithShape="1">
          <a:blip r:embed="rId6">
            <a:alphaModFix/>
          </a:blip>
          <a:srcRect/>
          <a:stretch/>
        </p:blipFill>
        <p:spPr>
          <a:xfrm>
            <a:off x="6646863" y="2531267"/>
            <a:ext cx="1600198" cy="1600198"/>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Shape 406"/>
          <p:cNvPicPr preferRelativeResize="0"/>
          <p:nvPr/>
        </p:nvPicPr>
        <p:blipFill rotWithShape="1">
          <a:blip r:embed="rId3">
            <a:alphaModFix/>
          </a:blip>
          <a:srcRect l="30853" t="11215" r="24561"/>
          <a:stretch/>
        </p:blipFill>
        <p:spPr>
          <a:xfrm>
            <a:off x="7111200" y="1460309"/>
            <a:ext cx="1957500" cy="3113400"/>
          </a:xfrm>
          <a:prstGeom prst="rect">
            <a:avLst/>
          </a:prstGeom>
          <a:noFill/>
          <a:ln>
            <a:noFill/>
          </a:ln>
        </p:spPr>
      </p:pic>
      <p:sp>
        <p:nvSpPr>
          <p:cNvPr id="407" name="Shape 407"/>
          <p:cNvSpPr txBox="1">
            <a:spLocks noGrp="1"/>
          </p:cNvSpPr>
          <p:nvPr>
            <p:ph type="title"/>
          </p:nvPr>
        </p:nvSpPr>
        <p:spPr>
          <a:xfrm>
            <a:off x="457200" y="857250"/>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3000"/>
              <a:t>Case </a:t>
            </a:r>
            <a:r>
              <a:rPr lang="en" sz="3000" b="0" i="0" u="none" strike="noStrike" cap="none">
                <a:solidFill>
                  <a:schemeClr val="dk2"/>
                </a:solidFill>
                <a:latin typeface="Trebuchet MS"/>
                <a:ea typeface="Trebuchet MS"/>
                <a:cs typeface="Trebuchet MS"/>
                <a:sym typeface="Trebuchet MS"/>
              </a:rPr>
              <a:t>Tyler continued</a:t>
            </a:r>
          </a:p>
        </p:txBody>
      </p:sp>
      <p:sp>
        <p:nvSpPr>
          <p:cNvPr id="408" name="Shape 408"/>
          <p:cNvSpPr txBox="1">
            <a:spLocks noGrp="1"/>
          </p:cNvSpPr>
          <p:nvPr>
            <p:ph type="body" idx="1"/>
          </p:nvPr>
        </p:nvSpPr>
        <p:spPr>
          <a:xfrm>
            <a:off x="251300" y="1687125"/>
            <a:ext cx="6684900" cy="3243300"/>
          </a:xfrm>
          <a:prstGeom prst="rect">
            <a:avLst/>
          </a:prstGeom>
          <a:noFill/>
          <a:ln>
            <a:noFill/>
          </a:ln>
        </p:spPr>
        <p:txBody>
          <a:bodyPr lIns="91425" tIns="91425" rIns="91425" bIns="91425" anchor="t" anchorCtr="0">
            <a:noAutofit/>
          </a:bodyPr>
          <a:lstStyle/>
          <a:p>
            <a:pPr marL="279400" marR="0" lvl="0" indent="0" algn="l" rtl="0">
              <a:lnSpc>
                <a:spcPct val="100000"/>
              </a:lnSpc>
              <a:spcBef>
                <a:spcPts val="0"/>
              </a:spcBef>
              <a:spcAft>
                <a:spcPts val="0"/>
              </a:spcAft>
              <a:buClr>
                <a:srgbClr val="A04DA3"/>
              </a:buClr>
              <a:buSzPct val="25000"/>
              <a:buFont typeface="Georgia"/>
              <a:buNone/>
            </a:pPr>
            <a:r>
              <a:rPr lang="en" sz="2400" b="1" i="0" u="none" strike="noStrike" cap="none">
                <a:solidFill>
                  <a:schemeClr val="dk1"/>
                </a:solidFill>
                <a:latin typeface="Calibri"/>
                <a:ea typeface="Calibri"/>
                <a:cs typeface="Calibri"/>
                <a:sym typeface="Calibri"/>
              </a:rPr>
              <a:t>Tyler’s mother brings Tyler at age 9.</a:t>
            </a:r>
          </a:p>
          <a:p>
            <a:pPr marL="279400" marR="0" lvl="0" indent="0" algn="l" rtl="0">
              <a:lnSpc>
                <a:spcPct val="100000"/>
              </a:lnSpc>
              <a:spcBef>
                <a:spcPts val="0"/>
              </a:spcBef>
              <a:spcAft>
                <a:spcPts val="0"/>
              </a:spcAft>
              <a:buClr>
                <a:srgbClr val="A04DA3"/>
              </a:buClr>
              <a:buSzPct val="25000"/>
              <a:buFont typeface="Georgia"/>
              <a:buNone/>
            </a:pPr>
            <a:endParaRPr sz="1800" b="1"/>
          </a:p>
          <a:p>
            <a:pPr marL="914400" marR="0" lvl="0" indent="-342900" algn="l" rtl="0">
              <a:lnSpc>
                <a:spcPct val="100000"/>
              </a:lnSpc>
              <a:spcBef>
                <a:spcPts val="600"/>
              </a:spcBef>
              <a:spcAft>
                <a:spcPts val="0"/>
              </a:spcAft>
              <a:buClr>
                <a:schemeClr val="dk1"/>
              </a:buClr>
              <a:buSzPct val="100000"/>
              <a:buFont typeface="Calibri"/>
            </a:pPr>
            <a:r>
              <a:rPr lang="en" sz="1800" i="0" u="none" strike="noStrike" cap="none">
                <a:solidFill>
                  <a:schemeClr val="dk1"/>
                </a:solidFill>
                <a:latin typeface="Calibri"/>
                <a:ea typeface="Calibri"/>
                <a:cs typeface="Calibri"/>
                <a:sym typeface="Calibri"/>
              </a:rPr>
              <a:t>His mom is distressed because getting Tyler to school has been “a daily battle.”  </a:t>
            </a:r>
          </a:p>
          <a:p>
            <a:pPr marL="914400" marR="0" lvl="0" indent="-342900" algn="l" rtl="0">
              <a:lnSpc>
                <a:spcPct val="100000"/>
              </a:lnSpc>
              <a:spcBef>
                <a:spcPts val="600"/>
              </a:spcBef>
              <a:spcAft>
                <a:spcPts val="0"/>
              </a:spcAft>
              <a:buClr>
                <a:schemeClr val="accent2"/>
              </a:buClr>
              <a:buSzPct val="100000"/>
              <a:buFont typeface="Calibri"/>
            </a:pPr>
            <a:r>
              <a:rPr lang="en" sz="1800" i="0" u="none" strike="noStrike" cap="none">
                <a:solidFill>
                  <a:schemeClr val="accent2"/>
                </a:solidFill>
                <a:latin typeface="Calibri"/>
                <a:ea typeface="Calibri"/>
                <a:cs typeface="Calibri"/>
                <a:sym typeface="Calibri"/>
              </a:rPr>
              <a:t>Dresses in “girls’” clothes whenever at home because “I am really a girl.”</a:t>
            </a:r>
          </a:p>
          <a:p>
            <a:pPr marL="914400" marR="0" lvl="0" indent="-342900" algn="l" rtl="0">
              <a:lnSpc>
                <a:spcPct val="100000"/>
              </a:lnSpc>
              <a:spcBef>
                <a:spcPts val="600"/>
              </a:spcBef>
              <a:spcAft>
                <a:spcPts val="0"/>
              </a:spcAft>
              <a:buClr>
                <a:schemeClr val="accent2"/>
              </a:buClr>
              <a:buSzPct val="100000"/>
              <a:buFont typeface="Calibri"/>
            </a:pPr>
            <a:r>
              <a:rPr lang="en" sz="1800" i="0" u="none" strike="noStrike" cap="none">
                <a:solidFill>
                  <a:schemeClr val="accent2"/>
                </a:solidFill>
                <a:latin typeface="Calibri"/>
                <a:ea typeface="Calibri"/>
                <a:cs typeface="Calibri"/>
                <a:sym typeface="Calibri"/>
              </a:rPr>
              <a:t>Upset when told that he can’t wear a dress to school.  </a:t>
            </a:r>
          </a:p>
          <a:p>
            <a:pPr marL="914400" marR="0" lvl="0" indent="-342900" algn="l" rtl="0">
              <a:lnSpc>
                <a:spcPct val="100000"/>
              </a:lnSpc>
              <a:spcBef>
                <a:spcPts val="600"/>
              </a:spcBef>
              <a:spcAft>
                <a:spcPts val="0"/>
              </a:spcAft>
              <a:buClr>
                <a:schemeClr val="accent2"/>
              </a:buClr>
              <a:buSzPct val="100000"/>
              <a:buFont typeface="Calibri"/>
            </a:pPr>
            <a:r>
              <a:rPr lang="en" sz="1800" i="0" u="none" strike="noStrike" cap="none">
                <a:solidFill>
                  <a:schemeClr val="accent2"/>
                </a:solidFill>
                <a:latin typeface="Calibri"/>
                <a:ea typeface="Calibri"/>
                <a:cs typeface="Calibri"/>
                <a:sym typeface="Calibri"/>
              </a:rPr>
              <a:t>Tells Mom that he wants to be called “Taylor” and gets upset when people use “he.”</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857250"/>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3000" b="0" i="0" u="none" strike="noStrike" cap="none">
                <a:solidFill>
                  <a:schemeClr val="dk2"/>
                </a:solidFill>
                <a:latin typeface="Trebuchet MS"/>
                <a:ea typeface="Trebuchet MS"/>
                <a:cs typeface="Trebuchet MS"/>
                <a:sym typeface="Trebuchet MS"/>
              </a:rPr>
              <a:t>Gender Dysphoria</a:t>
            </a:r>
          </a:p>
        </p:txBody>
      </p:sp>
      <p:sp>
        <p:nvSpPr>
          <p:cNvPr id="414" name="Shape 414"/>
          <p:cNvSpPr txBox="1">
            <a:spLocks noGrp="1"/>
          </p:cNvSpPr>
          <p:nvPr>
            <p:ph type="body" idx="1"/>
          </p:nvPr>
        </p:nvSpPr>
        <p:spPr>
          <a:xfrm>
            <a:off x="457200" y="1687116"/>
            <a:ext cx="8229600" cy="3243299"/>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rgbClr val="000000"/>
              </a:buClr>
              <a:buSzPct val="100000"/>
              <a:buFont typeface="Calibri"/>
            </a:pPr>
            <a:r>
              <a:rPr lang="en" sz="1800" i="0" u="none" strike="noStrike" cap="none">
                <a:solidFill>
                  <a:srgbClr val="000000"/>
                </a:solidFill>
                <a:latin typeface="Calibri"/>
                <a:ea typeface="Calibri"/>
                <a:cs typeface="Calibri"/>
                <a:sym typeface="Calibri"/>
              </a:rPr>
              <a:t>New term in DSM-5</a:t>
            </a:r>
          </a:p>
          <a:p>
            <a:pPr marL="457200" marR="0" lvl="0" indent="-342900" algn="l" rtl="0">
              <a:lnSpc>
                <a:spcPct val="100000"/>
              </a:lnSpc>
              <a:spcBef>
                <a:spcPts val="0"/>
              </a:spcBef>
              <a:spcAft>
                <a:spcPts val="0"/>
              </a:spcAft>
              <a:buClr>
                <a:srgbClr val="000000"/>
              </a:buClr>
              <a:buSzPct val="100000"/>
              <a:buFont typeface="Calibri"/>
            </a:pPr>
            <a:r>
              <a:rPr lang="en" sz="1800">
                <a:solidFill>
                  <a:srgbClr val="000000"/>
                </a:solidFill>
                <a:latin typeface="Calibri"/>
                <a:ea typeface="Calibri"/>
                <a:cs typeface="Calibri"/>
                <a:sym typeface="Calibri"/>
              </a:rPr>
              <a:t>C</a:t>
            </a:r>
            <a:r>
              <a:rPr lang="en" sz="1800" i="0" u="none" strike="noStrike" cap="none">
                <a:solidFill>
                  <a:srgbClr val="000000"/>
                </a:solidFill>
                <a:latin typeface="Calibri"/>
                <a:ea typeface="Calibri"/>
                <a:cs typeface="Calibri"/>
                <a:sym typeface="Calibri"/>
              </a:rPr>
              <a:t>hanged from “Gender Identity Disorder”</a:t>
            </a:r>
          </a:p>
          <a:p>
            <a:pPr marL="914400" marR="0" lvl="1" indent="-342900" algn="l" rtl="0">
              <a:lnSpc>
                <a:spcPct val="100000"/>
              </a:lnSpc>
              <a:spcBef>
                <a:spcPts val="300"/>
              </a:spcBef>
              <a:spcAft>
                <a:spcPts val="0"/>
              </a:spcAft>
              <a:buClr>
                <a:srgbClr val="378890"/>
              </a:buClr>
              <a:buSzPct val="100000"/>
              <a:buFont typeface="Calibri"/>
            </a:pPr>
            <a:r>
              <a:rPr lang="en" sz="1800">
                <a:solidFill>
                  <a:srgbClr val="378890"/>
                </a:solidFill>
                <a:latin typeface="Calibri"/>
                <a:ea typeface="Calibri"/>
                <a:cs typeface="Calibri"/>
                <a:sym typeface="Calibri"/>
              </a:rPr>
              <a:t>“Marked difference between the individual’s expressed/experienced gender and the gender others would assign him or her”</a:t>
            </a:r>
          </a:p>
          <a:p>
            <a:pPr marL="914400" lvl="1" indent="-342900" rtl="0">
              <a:spcBef>
                <a:spcPts val="0"/>
              </a:spcBef>
              <a:buClr>
                <a:srgbClr val="378890"/>
              </a:buClr>
              <a:buSzPct val="100000"/>
              <a:buFont typeface="Calibri"/>
            </a:pPr>
            <a:r>
              <a:rPr lang="en" sz="1800">
                <a:solidFill>
                  <a:srgbClr val="378890"/>
                </a:solidFill>
                <a:latin typeface="Calibri"/>
                <a:ea typeface="Calibri"/>
                <a:cs typeface="Calibri"/>
                <a:sym typeface="Calibri"/>
              </a:rPr>
              <a:t>At least 6 months</a:t>
            </a:r>
          </a:p>
          <a:p>
            <a:pPr marL="914400" lvl="1" indent="-342900" rtl="0">
              <a:spcBef>
                <a:spcPts val="0"/>
              </a:spcBef>
              <a:buClr>
                <a:srgbClr val="378890"/>
              </a:buClr>
              <a:buSzPct val="100000"/>
              <a:buFont typeface="Calibri"/>
            </a:pPr>
            <a:r>
              <a:rPr lang="en" sz="1800">
                <a:solidFill>
                  <a:srgbClr val="378890"/>
                </a:solidFill>
                <a:latin typeface="Calibri"/>
                <a:ea typeface="Calibri"/>
                <a:cs typeface="Calibri"/>
                <a:sym typeface="Calibri"/>
              </a:rPr>
              <a:t>Causes clinically significant distress or impairment in functioning</a:t>
            </a:r>
          </a:p>
          <a:p>
            <a:pPr marL="914400" marR="0" lvl="0" indent="0" algn="l" rtl="0">
              <a:lnSpc>
                <a:spcPct val="100000"/>
              </a:lnSpc>
              <a:spcBef>
                <a:spcPts val="300"/>
              </a:spcBef>
              <a:spcAft>
                <a:spcPts val="0"/>
              </a:spcAft>
              <a:buNone/>
            </a:pPr>
            <a:endParaRPr sz="1800">
              <a:latin typeface="Calibri"/>
              <a:ea typeface="Calibri"/>
              <a:cs typeface="Calibri"/>
              <a:sym typeface="Calibri"/>
            </a:endParaRPr>
          </a:p>
          <a:p>
            <a:pPr marL="457200" marR="0" lvl="0" indent="-342900" algn="l" rtl="0">
              <a:lnSpc>
                <a:spcPct val="100000"/>
              </a:lnSpc>
              <a:spcBef>
                <a:spcPts val="300"/>
              </a:spcBef>
              <a:spcAft>
                <a:spcPts val="0"/>
              </a:spcAft>
              <a:buClr>
                <a:schemeClr val="dk1"/>
              </a:buClr>
              <a:buSzPct val="100000"/>
              <a:buFont typeface="Calibri"/>
            </a:pPr>
            <a:r>
              <a:rPr lang="en" sz="1800">
                <a:solidFill>
                  <a:schemeClr val="dk1"/>
                </a:solidFill>
                <a:latin typeface="Calibri"/>
                <a:ea typeface="Calibri"/>
                <a:cs typeface="Calibri"/>
                <a:sym typeface="Calibri"/>
              </a:rPr>
              <a:t>N</a:t>
            </a:r>
            <a:r>
              <a:rPr lang="en" sz="1800" i="0" u="none" strike="noStrike" cap="none">
                <a:solidFill>
                  <a:schemeClr val="dk1"/>
                </a:solidFill>
                <a:latin typeface="Calibri"/>
                <a:ea typeface="Calibri"/>
                <a:cs typeface="Calibri"/>
                <a:sym typeface="Calibri"/>
              </a:rPr>
              <a:t>ext step for Taylor: mental health support, consider specialty referral </a:t>
            </a:r>
          </a:p>
        </p:txBody>
      </p:sp>
      <p:sp>
        <p:nvSpPr>
          <p:cNvPr id="415" name="Shape 415"/>
          <p:cNvSpPr txBox="1"/>
          <p:nvPr/>
        </p:nvSpPr>
        <p:spPr>
          <a:xfrm>
            <a:off x="5040464" y="4776489"/>
            <a:ext cx="3960811" cy="307777"/>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3F6E8C"/>
              </a:buClr>
              <a:buSzPct val="25000"/>
              <a:buFont typeface="Arial"/>
              <a:buNone/>
            </a:pPr>
            <a:r>
              <a:rPr lang="en" sz="1400" b="1" i="1" u="none" strike="noStrike" cap="none">
                <a:solidFill>
                  <a:srgbClr val="3F6E8C"/>
                </a:solidFill>
                <a:latin typeface="Arial"/>
                <a:ea typeface="Arial"/>
                <a:cs typeface="Arial"/>
                <a:sym typeface="Arial"/>
              </a:rPr>
              <a:t>DSM 2013</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521050" y="1414395"/>
            <a:ext cx="6233400" cy="1125599"/>
          </a:xfrm>
          <a:prstGeom prst="rect">
            <a:avLst/>
          </a:prstGeom>
          <a:noFill/>
          <a:ln>
            <a:noFill/>
          </a:ln>
        </p:spPr>
        <p:txBody>
          <a:bodyPr lIns="0" tIns="0" rIns="0" bIns="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 sz="2400" b="1" i="0" u="none" strike="noStrike" cap="none">
                <a:solidFill>
                  <a:schemeClr val="dk1"/>
                </a:solidFill>
                <a:latin typeface="Trebuchet MS"/>
                <a:ea typeface="Trebuchet MS"/>
                <a:cs typeface="Trebuchet MS"/>
                <a:sym typeface="Trebuchet MS"/>
              </a:rPr>
              <a:t>The Nuts and Bolts of Caring For and Teaching About Transgender and Gender Nonconforming Youth</a:t>
            </a:r>
            <a:r>
              <a:rPr lang="en" sz="2200" b="1" i="0" u="none" strike="noStrike" cap="none">
                <a:solidFill>
                  <a:schemeClr val="dk1"/>
                </a:solidFill>
                <a:latin typeface="Arial"/>
                <a:ea typeface="Arial"/>
                <a:cs typeface="Arial"/>
                <a:sym typeface="Arial"/>
              </a:rPr>
              <a:t/>
            </a:r>
            <a:br>
              <a:rPr lang="en" sz="2200" b="1" i="0" u="none" strike="noStrike" cap="none">
                <a:solidFill>
                  <a:schemeClr val="dk1"/>
                </a:solidFill>
                <a:latin typeface="Arial"/>
                <a:ea typeface="Arial"/>
                <a:cs typeface="Arial"/>
                <a:sym typeface="Arial"/>
              </a:rPr>
            </a:br>
            <a:endParaRPr lang="en" sz="2200" b="1" i="0" u="none" strike="noStrike" cap="none">
              <a:solidFill>
                <a:schemeClr val="dk1"/>
              </a:solidFill>
              <a:latin typeface="Arial"/>
              <a:ea typeface="Arial"/>
              <a:cs typeface="Arial"/>
              <a:sym typeface="Arial"/>
            </a:endParaRPr>
          </a:p>
        </p:txBody>
      </p:sp>
      <p:sp>
        <p:nvSpPr>
          <p:cNvPr id="90" name="Shape 90"/>
          <p:cNvSpPr txBox="1">
            <a:spLocks noGrp="1"/>
          </p:cNvSpPr>
          <p:nvPr>
            <p:ph type="subTitle" idx="1"/>
          </p:nvPr>
        </p:nvSpPr>
        <p:spPr>
          <a:xfrm>
            <a:off x="505375" y="2733263"/>
            <a:ext cx="3132344" cy="1878494"/>
          </a:xfrm>
          <a:prstGeom prst="rect">
            <a:avLst/>
          </a:prstGeom>
          <a:noFill/>
          <a:ln>
            <a:noFill/>
          </a:ln>
        </p:spPr>
        <p:txBody>
          <a:bodyPr lIns="0" tIns="0" rIns="0" bIns="0" anchor="t" anchorCtr="0">
            <a:noAutofit/>
          </a:bodyPr>
          <a:lstStyle/>
          <a:p>
            <a:pPr marL="0" marR="0" lvl="0" indent="0" algn="l" rtl="0">
              <a:lnSpc>
                <a:spcPct val="88000"/>
              </a:lnSpc>
              <a:spcBef>
                <a:spcPts val="0"/>
              </a:spcBef>
              <a:spcAft>
                <a:spcPts val="0"/>
              </a:spcAft>
              <a:buClr>
                <a:schemeClr val="dk1"/>
              </a:buClr>
              <a:buSzPct val="25000"/>
              <a:buFont typeface="Arial"/>
              <a:buNone/>
            </a:pPr>
            <a:r>
              <a:rPr lang="en" sz="1500" b="1" i="0" u="none" strike="noStrike" cap="none">
                <a:solidFill>
                  <a:schemeClr val="dk1"/>
                </a:solidFill>
                <a:latin typeface="Calibri"/>
                <a:ea typeface="Calibri"/>
                <a:cs typeface="Calibri"/>
                <a:sym typeface="Calibri"/>
              </a:rPr>
              <a:t>Presenters</a:t>
            </a:r>
          </a:p>
          <a:p>
            <a:pPr marL="0" marR="0" lvl="0" indent="0" algn="l" rtl="0">
              <a:lnSpc>
                <a:spcPct val="88000"/>
              </a:lnSpc>
              <a:spcBef>
                <a:spcPts val="800"/>
              </a:spcBef>
              <a:spcAft>
                <a:spcPts val="0"/>
              </a:spcAft>
              <a:buClr>
                <a:schemeClr val="dk1"/>
              </a:buClr>
              <a:buSzPct val="25000"/>
              <a:buFont typeface="Arial"/>
              <a:buNone/>
            </a:pPr>
            <a:r>
              <a:rPr lang="en" sz="1500" b="0" i="0" u="none" strike="noStrike" cap="none">
                <a:solidFill>
                  <a:schemeClr val="dk1"/>
                </a:solidFill>
                <a:latin typeface="Calibri"/>
                <a:ea typeface="Calibri"/>
                <a:cs typeface="Calibri"/>
                <a:sym typeface="Calibri"/>
              </a:rPr>
              <a:t>Michelle M. Forcier, MD, MPH</a:t>
            </a:r>
          </a:p>
          <a:p>
            <a:pPr marL="0" marR="0" lvl="0" indent="0" algn="l" rtl="0">
              <a:lnSpc>
                <a:spcPct val="88000"/>
              </a:lnSpc>
              <a:spcBef>
                <a:spcPts val="800"/>
              </a:spcBef>
              <a:spcAft>
                <a:spcPts val="0"/>
              </a:spcAft>
              <a:buClr>
                <a:schemeClr val="dk1"/>
              </a:buClr>
              <a:buSzPct val="25000"/>
              <a:buFont typeface="Arial"/>
              <a:buNone/>
            </a:pPr>
            <a:r>
              <a:rPr lang="en" sz="1500" b="0" i="0" u="none" strike="noStrike" cap="none">
                <a:solidFill>
                  <a:schemeClr val="dk1"/>
                </a:solidFill>
                <a:latin typeface="Calibri"/>
                <a:ea typeface="Calibri"/>
                <a:cs typeface="Calibri"/>
                <a:sym typeface="Calibri"/>
              </a:rPr>
              <a:t>Jennifer L. Rehm, MD</a:t>
            </a:r>
          </a:p>
          <a:p>
            <a:pPr marL="0" marR="0" lvl="0" indent="0" algn="l" rtl="0">
              <a:lnSpc>
                <a:spcPct val="88000"/>
              </a:lnSpc>
              <a:spcBef>
                <a:spcPts val="800"/>
              </a:spcBef>
              <a:spcAft>
                <a:spcPts val="0"/>
              </a:spcAft>
              <a:buClr>
                <a:schemeClr val="dk1"/>
              </a:buClr>
              <a:buSzPct val="25000"/>
              <a:buFont typeface="Arial"/>
              <a:buNone/>
            </a:pPr>
            <a:endParaRPr sz="1500" b="1" i="0" u="none" strike="noStrike" cap="none">
              <a:solidFill>
                <a:schemeClr val="dk1"/>
              </a:solidFill>
              <a:latin typeface="Calibri"/>
              <a:ea typeface="Calibri"/>
              <a:cs typeface="Calibri"/>
              <a:sym typeface="Calibri"/>
            </a:endParaRPr>
          </a:p>
          <a:p>
            <a:pPr marL="0" marR="0" lvl="0" indent="0" algn="l" rtl="0">
              <a:lnSpc>
                <a:spcPct val="88000"/>
              </a:lnSpc>
              <a:spcBef>
                <a:spcPts val="800"/>
              </a:spcBef>
              <a:spcAft>
                <a:spcPts val="0"/>
              </a:spcAft>
              <a:buClr>
                <a:schemeClr val="dk1"/>
              </a:buClr>
              <a:buSzPct val="25000"/>
              <a:buFont typeface="Arial"/>
              <a:buNone/>
            </a:pPr>
            <a:endParaRPr sz="1500" b="1" i="0" u="none" strike="noStrike" cap="none">
              <a:solidFill>
                <a:schemeClr val="dk1"/>
              </a:solidFill>
              <a:latin typeface="Calibri"/>
              <a:ea typeface="Calibri"/>
              <a:cs typeface="Calibri"/>
              <a:sym typeface="Calibri"/>
            </a:endParaRPr>
          </a:p>
          <a:p>
            <a:pPr marL="0" marR="0" lvl="0" indent="0" algn="l" rtl="0">
              <a:lnSpc>
                <a:spcPct val="88000"/>
              </a:lnSpc>
              <a:spcBef>
                <a:spcPts val="800"/>
              </a:spcBef>
              <a:spcAft>
                <a:spcPts val="0"/>
              </a:spcAft>
              <a:buClr>
                <a:schemeClr val="dk1"/>
              </a:buClr>
              <a:buSzPct val="25000"/>
              <a:buFont typeface="Arial"/>
              <a:buNone/>
            </a:pPr>
            <a:r>
              <a:rPr lang="en" sz="1500" b="1" i="0" u="none" strike="noStrike" cap="none">
                <a:solidFill>
                  <a:schemeClr val="dk1"/>
                </a:solidFill>
                <a:latin typeface="Calibri"/>
                <a:ea typeface="Calibri"/>
                <a:cs typeface="Calibri"/>
                <a:sym typeface="Calibri"/>
              </a:rPr>
              <a:t>May 5, 2016</a:t>
            </a:r>
          </a:p>
        </p:txBody>
      </p:sp>
      <p:sp>
        <p:nvSpPr>
          <p:cNvPr id="91" name="Shape 91"/>
          <p:cNvSpPr txBox="1"/>
          <p:nvPr/>
        </p:nvSpPr>
        <p:spPr>
          <a:xfrm>
            <a:off x="3989042" y="2733263"/>
            <a:ext cx="3360944" cy="1878494"/>
          </a:xfrm>
          <a:prstGeom prst="rect">
            <a:avLst/>
          </a:prstGeom>
          <a:noFill/>
          <a:ln>
            <a:noFill/>
          </a:ln>
        </p:spPr>
        <p:txBody>
          <a:bodyPr lIns="0" tIns="0" rIns="0" bIns="0" anchor="t" anchorCtr="0">
            <a:noAutofit/>
          </a:bodyPr>
          <a:lstStyle/>
          <a:p>
            <a:pPr marL="0" marR="0" lvl="0" indent="0" algn="l" rtl="0">
              <a:lnSpc>
                <a:spcPct val="88000"/>
              </a:lnSpc>
              <a:spcBef>
                <a:spcPts val="0"/>
              </a:spcBef>
              <a:spcAft>
                <a:spcPts val="0"/>
              </a:spcAft>
              <a:buClr>
                <a:schemeClr val="dk1"/>
              </a:buClr>
              <a:buSzPct val="25000"/>
              <a:buFont typeface="Arial"/>
              <a:buNone/>
            </a:pPr>
            <a:r>
              <a:rPr lang="en" sz="1500" b="1" i="0" u="none" strike="noStrike" cap="none">
                <a:solidFill>
                  <a:schemeClr val="dk1"/>
                </a:solidFill>
                <a:latin typeface="Calibri"/>
                <a:ea typeface="Calibri"/>
                <a:cs typeface="Calibri"/>
                <a:sym typeface="Calibri"/>
              </a:rPr>
              <a:t>Moderator</a:t>
            </a:r>
          </a:p>
          <a:p>
            <a:pPr marL="0" marR="0" lvl="0" indent="0" algn="l" rtl="0">
              <a:lnSpc>
                <a:spcPct val="88000"/>
              </a:lnSpc>
              <a:spcBef>
                <a:spcPts val="800"/>
              </a:spcBef>
              <a:spcAft>
                <a:spcPts val="0"/>
              </a:spcAft>
              <a:buClr>
                <a:schemeClr val="dk1"/>
              </a:buClr>
              <a:buSzPct val="25000"/>
              <a:buFont typeface="Arial"/>
              <a:buNone/>
            </a:pPr>
            <a:r>
              <a:rPr lang="en" sz="1500" b="0" i="0" u="none" strike="noStrike" cap="none">
                <a:solidFill>
                  <a:schemeClr val="dk1"/>
                </a:solidFill>
                <a:latin typeface="Calibri"/>
                <a:ea typeface="Calibri"/>
                <a:cs typeface="Calibri"/>
                <a:sym typeface="Calibri"/>
              </a:rPr>
              <a:t>Henry Ng, MD, MPH, FAAP, FACP</a:t>
            </a:r>
          </a:p>
          <a:p>
            <a:pPr marL="0" marR="0" lvl="0" indent="0" algn="l" rtl="0">
              <a:lnSpc>
                <a:spcPct val="88000"/>
              </a:lnSpc>
              <a:spcBef>
                <a:spcPts val="800"/>
              </a:spcBef>
              <a:spcAft>
                <a:spcPts val="0"/>
              </a:spcAft>
              <a:buClr>
                <a:srgbClr val="000000"/>
              </a:buClr>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88000"/>
              </a:lnSpc>
              <a:spcBef>
                <a:spcPts val="800"/>
              </a:spcBef>
              <a:spcAft>
                <a:spcPts val="0"/>
              </a:spcAft>
              <a:buClr>
                <a:schemeClr val="dk1"/>
              </a:buClr>
              <a:buSzPct val="25000"/>
              <a:buFont typeface="Arial"/>
              <a:buNone/>
            </a:pPr>
            <a:r>
              <a:rPr lang="en" sz="1500" b="1" i="0" u="none" strike="noStrike" cap="none">
                <a:solidFill>
                  <a:schemeClr val="dk1"/>
                </a:solidFill>
                <a:latin typeface="Calibri"/>
                <a:ea typeface="Calibri"/>
                <a:cs typeface="Calibri"/>
                <a:sym typeface="Calibri"/>
              </a:rPr>
              <a:t>Discussants</a:t>
            </a:r>
          </a:p>
          <a:p>
            <a:pPr marL="0" marR="0" lvl="0" indent="0" algn="l" rtl="0">
              <a:lnSpc>
                <a:spcPct val="88000"/>
              </a:lnSpc>
              <a:spcBef>
                <a:spcPts val="800"/>
              </a:spcBef>
              <a:spcAft>
                <a:spcPts val="0"/>
              </a:spcAft>
              <a:buClr>
                <a:schemeClr val="dk1"/>
              </a:buClr>
              <a:buSzPct val="25000"/>
              <a:buFont typeface="Arial"/>
              <a:buNone/>
            </a:pPr>
            <a:r>
              <a:rPr lang="en" sz="1500" b="0" i="0" u="none" strike="noStrike" cap="none">
                <a:solidFill>
                  <a:schemeClr val="dk1"/>
                </a:solidFill>
                <a:latin typeface="Calibri"/>
                <a:ea typeface="Calibri"/>
                <a:cs typeface="Calibri"/>
                <a:sym typeface="Calibri"/>
              </a:rPr>
              <a:t>Ted Eytan, MD</a:t>
            </a:r>
          </a:p>
          <a:p>
            <a:pPr marL="0" marR="0" lvl="0" indent="0" algn="l" rtl="0">
              <a:lnSpc>
                <a:spcPct val="88000"/>
              </a:lnSpc>
              <a:spcBef>
                <a:spcPts val="800"/>
              </a:spcBef>
              <a:spcAft>
                <a:spcPts val="0"/>
              </a:spcAft>
              <a:buClr>
                <a:schemeClr val="dk1"/>
              </a:buClr>
              <a:buSzPct val="25000"/>
              <a:buFont typeface="Arial"/>
              <a:buNone/>
            </a:pPr>
            <a:r>
              <a:rPr lang="en" sz="1500" b="0" i="0" u="none" strike="noStrike" cap="none">
                <a:solidFill>
                  <a:schemeClr val="dk1"/>
                </a:solidFill>
                <a:latin typeface="Calibri"/>
                <a:ea typeface="Calibri"/>
                <a:cs typeface="Calibri"/>
                <a:sym typeface="Calibri"/>
              </a:rPr>
              <a:t>Jason S. Schneider, MD, FACP</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Shape 420"/>
          <p:cNvPicPr preferRelativeResize="0"/>
          <p:nvPr/>
        </p:nvPicPr>
        <p:blipFill rotWithShape="1">
          <a:blip r:embed="rId3">
            <a:alphaModFix/>
          </a:blip>
          <a:srcRect t="19175"/>
          <a:stretch/>
        </p:blipFill>
        <p:spPr>
          <a:xfrm>
            <a:off x="6680598" y="2992472"/>
            <a:ext cx="2175300" cy="1977300"/>
          </a:xfrm>
          <a:prstGeom prst="rect">
            <a:avLst/>
          </a:prstGeom>
          <a:noFill/>
          <a:ln>
            <a:noFill/>
          </a:ln>
        </p:spPr>
      </p:pic>
      <p:sp>
        <p:nvSpPr>
          <p:cNvPr id="421" name="Shape 421"/>
          <p:cNvSpPr txBox="1">
            <a:spLocks noGrp="1"/>
          </p:cNvSpPr>
          <p:nvPr>
            <p:ph type="body" idx="1"/>
          </p:nvPr>
        </p:nvSpPr>
        <p:spPr>
          <a:xfrm>
            <a:off x="457200" y="1687125"/>
            <a:ext cx="6822600" cy="3243300"/>
          </a:xfrm>
          <a:prstGeom prst="rect">
            <a:avLst/>
          </a:prstGeom>
          <a:noFill/>
          <a:ln>
            <a:noFill/>
          </a:ln>
        </p:spPr>
        <p:txBody>
          <a:bodyPr lIns="91425" tIns="91425" rIns="91425" bIns="91425" anchor="t" anchorCtr="0">
            <a:noAutofit/>
          </a:bodyPr>
          <a:lstStyle/>
          <a:p>
            <a:pPr marL="279400" marR="0" lvl="0" indent="0" algn="l" rtl="0">
              <a:lnSpc>
                <a:spcPct val="100000"/>
              </a:lnSpc>
              <a:spcBef>
                <a:spcPts val="0"/>
              </a:spcBef>
              <a:spcAft>
                <a:spcPts val="0"/>
              </a:spcAft>
              <a:buClr>
                <a:srgbClr val="A04DA3"/>
              </a:buClr>
              <a:buSzPct val="25000"/>
              <a:buFont typeface="Georgia"/>
              <a:buNone/>
            </a:pPr>
            <a:endParaRPr sz="1800" b="1">
              <a:latin typeface="Calibri"/>
              <a:ea typeface="Calibri"/>
              <a:cs typeface="Calibri"/>
              <a:sym typeface="Calibri"/>
            </a:endParaRPr>
          </a:p>
          <a:p>
            <a:pPr marL="457200" marR="0" lvl="0" indent="-355600" algn="l" rtl="0">
              <a:lnSpc>
                <a:spcPct val="100000"/>
              </a:lnSpc>
              <a:spcBef>
                <a:spcPts val="600"/>
              </a:spcBef>
              <a:spcAft>
                <a:spcPts val="0"/>
              </a:spcAft>
              <a:buClr>
                <a:schemeClr val="accent2"/>
              </a:buClr>
              <a:buSzPct val="100000"/>
              <a:buFont typeface="Calibri"/>
            </a:pPr>
            <a:r>
              <a:rPr lang="en" sz="2000" i="0" u="none" strike="noStrike" cap="none">
                <a:solidFill>
                  <a:schemeClr val="accent2"/>
                </a:solidFill>
                <a:latin typeface="Calibri"/>
                <a:ea typeface="Calibri"/>
                <a:cs typeface="Calibri"/>
                <a:sym typeface="Calibri"/>
              </a:rPr>
              <a:t>Family is seeing a therapist and decided that Taylor should transition to her affirmed gender at home and at school</a:t>
            </a:r>
          </a:p>
          <a:p>
            <a:pPr marL="457200" marR="0" lvl="0" indent="-355600" algn="l" rtl="0">
              <a:lnSpc>
                <a:spcPct val="100000"/>
              </a:lnSpc>
              <a:spcBef>
                <a:spcPts val="600"/>
              </a:spcBef>
              <a:spcAft>
                <a:spcPts val="0"/>
              </a:spcAft>
              <a:buClr>
                <a:schemeClr val="accent2"/>
              </a:buClr>
              <a:buSzPct val="100000"/>
              <a:buFont typeface="Calibri"/>
            </a:pPr>
            <a:r>
              <a:rPr lang="en" sz="2000" i="0" u="none" strike="noStrike" cap="none">
                <a:solidFill>
                  <a:schemeClr val="accent2"/>
                </a:solidFill>
                <a:latin typeface="Calibri"/>
                <a:ea typeface="Calibri"/>
                <a:cs typeface="Calibri"/>
                <a:sym typeface="Calibri"/>
              </a:rPr>
              <a:t>Taylor saw a specialist a year ago to discuss medical options</a:t>
            </a:r>
          </a:p>
          <a:p>
            <a:pPr marL="457200" marR="0" lvl="0" indent="-355600" algn="l" rtl="0">
              <a:lnSpc>
                <a:spcPct val="100000"/>
              </a:lnSpc>
              <a:spcBef>
                <a:spcPts val="600"/>
              </a:spcBef>
              <a:spcAft>
                <a:spcPts val="0"/>
              </a:spcAft>
              <a:buClr>
                <a:schemeClr val="accent2"/>
              </a:buClr>
              <a:buSzPct val="100000"/>
              <a:buFont typeface="Calibri"/>
            </a:pPr>
            <a:r>
              <a:rPr lang="en" sz="2000" i="0" u="none" strike="noStrike" cap="none">
                <a:solidFill>
                  <a:schemeClr val="accent2"/>
                </a:solidFill>
                <a:latin typeface="Calibri"/>
                <a:ea typeface="Calibri"/>
                <a:cs typeface="Calibri"/>
                <a:sym typeface="Calibri"/>
              </a:rPr>
              <a:t>Her parents have noticed that she seems more withdrawn and unhappy</a:t>
            </a:r>
          </a:p>
          <a:p>
            <a:pPr marL="457200" marR="0" lvl="0" indent="-355600" algn="l" rtl="0">
              <a:lnSpc>
                <a:spcPct val="100000"/>
              </a:lnSpc>
              <a:spcBef>
                <a:spcPts val="600"/>
              </a:spcBef>
              <a:spcAft>
                <a:spcPts val="0"/>
              </a:spcAft>
              <a:buClr>
                <a:schemeClr val="accent2"/>
              </a:buClr>
              <a:buSzPct val="100000"/>
              <a:buFont typeface="Calibri"/>
            </a:pPr>
            <a:r>
              <a:rPr lang="en" sz="2000" i="0" u="none" strike="noStrike" cap="none">
                <a:solidFill>
                  <a:schemeClr val="accent2"/>
                </a:solidFill>
                <a:latin typeface="Calibri"/>
                <a:ea typeface="Calibri"/>
                <a:cs typeface="Calibri"/>
                <a:sym typeface="Calibri"/>
              </a:rPr>
              <a:t>You notice that Taylor is starting to show early signs of puberty</a:t>
            </a:r>
          </a:p>
        </p:txBody>
      </p:sp>
      <p:sp>
        <p:nvSpPr>
          <p:cNvPr id="422" name="Shape 422"/>
          <p:cNvSpPr txBox="1">
            <a:spLocks noGrp="1"/>
          </p:cNvSpPr>
          <p:nvPr>
            <p:ph type="title"/>
          </p:nvPr>
        </p:nvSpPr>
        <p:spPr>
          <a:xfrm>
            <a:off x="457200" y="857250"/>
            <a:ext cx="8229600" cy="800100"/>
          </a:xfrm>
          <a:prstGeom prst="rect">
            <a:avLst/>
          </a:prstGeom>
        </p:spPr>
        <p:txBody>
          <a:bodyPr lIns="91425" tIns="91425" rIns="91425" bIns="91425" anchor="ctr" anchorCtr="0">
            <a:noAutofit/>
          </a:bodyPr>
          <a:lstStyle/>
          <a:p>
            <a:pPr marL="279400" lvl="0" indent="0">
              <a:spcBef>
                <a:spcPts val="0"/>
              </a:spcBef>
              <a:buClr>
                <a:srgbClr val="A04DA3"/>
              </a:buClr>
              <a:buSzPct val="25000"/>
              <a:buFont typeface="Georgia"/>
              <a:buNone/>
            </a:pPr>
            <a:r>
              <a:rPr lang="en" sz="2600" b="1">
                <a:solidFill>
                  <a:srgbClr val="666666"/>
                </a:solidFill>
              </a:rPr>
              <a:t>Over the next few years, Taylor comes in regularly</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8" name="Shape 428"/>
          <p:cNvGrpSpPr/>
          <p:nvPr/>
        </p:nvGrpSpPr>
        <p:grpSpPr>
          <a:xfrm>
            <a:off x="995226" y="1224136"/>
            <a:ext cx="7543799" cy="3370203"/>
            <a:chOff x="0" y="0"/>
            <a:chExt cx="7543799" cy="3370203"/>
          </a:xfrm>
        </p:grpSpPr>
        <p:sp>
          <p:nvSpPr>
            <p:cNvPr id="429" name="Shape 429"/>
            <p:cNvSpPr/>
            <p:nvPr/>
          </p:nvSpPr>
          <p:spPr>
            <a:xfrm rot="5400000">
              <a:off x="4695130" y="-1869053"/>
              <a:ext cx="869305" cy="4828032"/>
            </a:xfrm>
            <a:prstGeom prst="round2SameRect">
              <a:avLst>
                <a:gd name="adj1" fmla="val 16667"/>
                <a:gd name="adj2" fmla="val 0"/>
              </a:avLst>
            </a:prstGeom>
            <a:solidFill>
              <a:srgbClr val="0099CC">
                <a:alpha val="89803"/>
              </a:srgbClr>
            </a:solidFill>
            <a:ln w="9525" cap="flat" cmpd="sng">
              <a:solidFill>
                <a:srgbClr val="CDD7D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0" name="Shape 430"/>
            <p:cNvSpPr txBox="1"/>
            <p:nvPr/>
          </p:nvSpPr>
          <p:spPr>
            <a:xfrm>
              <a:off x="2715767" y="152745"/>
              <a:ext cx="4785595" cy="784433"/>
            </a:xfrm>
            <a:prstGeom prst="rect">
              <a:avLst/>
            </a:prstGeom>
            <a:noFill/>
            <a:ln>
              <a:noFill/>
            </a:ln>
          </p:spPr>
          <p:txBody>
            <a:bodyPr lIns="91425" tIns="45700" rIns="91425" bIns="45700" anchor="ctr" anchorCtr="0">
              <a:noAutofit/>
            </a:bodyPr>
            <a:lstStyle/>
            <a:p>
              <a:pPr marL="228600" marR="0" lvl="1" indent="-228600" algn="l" rtl="0">
                <a:lnSpc>
                  <a:spcPct val="90000"/>
                </a:lnSpc>
                <a:spcBef>
                  <a:spcPts val="0"/>
                </a:spcBef>
                <a:spcAft>
                  <a:spcPts val="0"/>
                </a:spcAft>
                <a:buClr>
                  <a:srgbClr val="000000"/>
                </a:buClr>
                <a:buSzPct val="100000"/>
                <a:buFont typeface="Arial"/>
                <a:buChar char="•"/>
              </a:pPr>
              <a:r>
                <a:rPr lang="en" sz="2400" b="0" i="0" u="none" strike="noStrike" cap="none">
                  <a:solidFill>
                    <a:srgbClr val="000000"/>
                  </a:solidFill>
                  <a:latin typeface="Arial"/>
                  <a:ea typeface="Arial"/>
                  <a:cs typeface="Arial"/>
                  <a:sym typeface="Arial"/>
                </a:rPr>
                <a:t>clothes, hair, shoes, toys, GnRH analogues</a:t>
              </a:r>
            </a:p>
          </p:txBody>
        </p:sp>
        <p:sp>
          <p:nvSpPr>
            <p:cNvPr id="431" name="Shape 431"/>
            <p:cNvSpPr/>
            <p:nvPr/>
          </p:nvSpPr>
          <p:spPr>
            <a:xfrm>
              <a:off x="0" y="0"/>
              <a:ext cx="2715767" cy="1086631"/>
            </a:xfrm>
            <a:prstGeom prst="roundRect">
              <a:avLst>
                <a:gd name="adj" fmla="val 16667"/>
              </a:avLst>
            </a:prstGeom>
            <a:gradFill>
              <a:gsLst>
                <a:gs pos="0">
                  <a:srgbClr val="378890"/>
                </a:gs>
                <a:gs pos="100000">
                  <a:srgbClr val="ABDC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432" name="Shape 432"/>
            <p:cNvSpPr txBox="1"/>
            <p:nvPr/>
          </p:nvSpPr>
          <p:spPr>
            <a:xfrm>
              <a:off x="53045" y="53045"/>
              <a:ext cx="2609677" cy="980540"/>
            </a:xfrm>
            <a:prstGeom prst="rect">
              <a:avLst/>
            </a:prstGeom>
            <a:noFill/>
            <a:ln>
              <a:noFill/>
            </a:ln>
          </p:spPr>
          <p:txBody>
            <a:bodyPr lIns="118100" tIns="59050" rIns="118100" bIns="590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 sz="3100" b="0" i="0" u="none" strike="noStrike" cap="none">
                  <a:solidFill>
                    <a:schemeClr val="lt1"/>
                  </a:solidFill>
                  <a:latin typeface="Arial"/>
                  <a:ea typeface="Arial"/>
                  <a:cs typeface="Arial"/>
                  <a:sym typeface="Arial"/>
                </a:rPr>
                <a:t>Reversible </a:t>
              </a:r>
            </a:p>
          </p:txBody>
        </p:sp>
        <p:sp>
          <p:nvSpPr>
            <p:cNvPr id="433" name="Shape 433"/>
            <p:cNvSpPr/>
            <p:nvPr/>
          </p:nvSpPr>
          <p:spPr>
            <a:xfrm rot="5400000">
              <a:off x="4695130" y="-728091"/>
              <a:ext cx="869305" cy="4828032"/>
            </a:xfrm>
            <a:prstGeom prst="round2SameRect">
              <a:avLst>
                <a:gd name="adj1" fmla="val 16667"/>
                <a:gd name="adj2" fmla="val 0"/>
              </a:avLst>
            </a:prstGeom>
            <a:solidFill>
              <a:srgbClr val="0099CC">
                <a:alpha val="89803"/>
              </a:srgbClr>
            </a:solidFill>
            <a:ln w="9525" cap="flat" cmpd="sng">
              <a:solidFill>
                <a:srgbClr val="CDD7D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4" name="Shape 434"/>
            <p:cNvSpPr txBox="1"/>
            <p:nvPr/>
          </p:nvSpPr>
          <p:spPr>
            <a:xfrm>
              <a:off x="2715767" y="1293708"/>
              <a:ext cx="4785595" cy="784433"/>
            </a:xfrm>
            <a:prstGeom prst="rect">
              <a:avLst/>
            </a:prstGeom>
            <a:noFill/>
            <a:ln>
              <a:noFill/>
            </a:ln>
          </p:spPr>
          <p:txBody>
            <a:bodyPr lIns="91425" tIns="45700" rIns="91425" bIns="45700" anchor="ctr" anchorCtr="0">
              <a:noAutofit/>
            </a:bodyPr>
            <a:lstStyle/>
            <a:p>
              <a:pPr marL="228600" marR="0" lvl="1" indent="-228600" algn="l" rtl="0">
                <a:lnSpc>
                  <a:spcPct val="90000"/>
                </a:lnSpc>
                <a:spcBef>
                  <a:spcPts val="0"/>
                </a:spcBef>
                <a:spcAft>
                  <a:spcPts val="0"/>
                </a:spcAft>
                <a:buClr>
                  <a:srgbClr val="000000"/>
                </a:buClr>
                <a:buSzPct val="100000"/>
                <a:buFont typeface="Arial"/>
                <a:buChar char="•"/>
              </a:pPr>
              <a:r>
                <a:rPr lang="en" sz="2400" b="0" i="0" u="none" strike="noStrike" cap="none">
                  <a:solidFill>
                    <a:srgbClr val="000000"/>
                  </a:solidFill>
                  <a:latin typeface="Arial"/>
                  <a:ea typeface="Arial"/>
                  <a:cs typeface="Arial"/>
                  <a:sym typeface="Arial"/>
                </a:rPr>
                <a:t>masculizing  &amp; feminizing hormone therapy</a:t>
              </a:r>
            </a:p>
          </p:txBody>
        </p:sp>
        <p:sp>
          <p:nvSpPr>
            <p:cNvPr id="435" name="Shape 435"/>
            <p:cNvSpPr/>
            <p:nvPr/>
          </p:nvSpPr>
          <p:spPr>
            <a:xfrm>
              <a:off x="0" y="1142608"/>
              <a:ext cx="2715767" cy="1086631"/>
            </a:xfrm>
            <a:prstGeom prst="roundRect">
              <a:avLst>
                <a:gd name="adj" fmla="val 16667"/>
              </a:avLst>
            </a:prstGeom>
            <a:gradFill>
              <a:gsLst>
                <a:gs pos="0">
                  <a:srgbClr val="378890"/>
                </a:gs>
                <a:gs pos="100000">
                  <a:srgbClr val="ABDC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436" name="Shape 436"/>
            <p:cNvSpPr txBox="1"/>
            <p:nvPr/>
          </p:nvSpPr>
          <p:spPr>
            <a:xfrm>
              <a:off x="53045" y="1195654"/>
              <a:ext cx="2609677" cy="980540"/>
            </a:xfrm>
            <a:prstGeom prst="rect">
              <a:avLst/>
            </a:prstGeom>
            <a:noFill/>
            <a:ln>
              <a:noFill/>
            </a:ln>
          </p:spPr>
          <p:txBody>
            <a:bodyPr lIns="118100" tIns="59050" rIns="118100" bIns="590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 sz="3100" b="0" i="0" u="none" strike="noStrike" cap="none">
                  <a:solidFill>
                    <a:schemeClr val="lt1"/>
                  </a:solidFill>
                  <a:latin typeface="Arial"/>
                  <a:ea typeface="Arial"/>
                  <a:cs typeface="Arial"/>
                  <a:sym typeface="Arial"/>
                </a:rPr>
                <a:t>Partially reversible</a:t>
              </a:r>
            </a:p>
          </p:txBody>
        </p:sp>
        <p:sp>
          <p:nvSpPr>
            <p:cNvPr id="437" name="Shape 437"/>
            <p:cNvSpPr/>
            <p:nvPr/>
          </p:nvSpPr>
          <p:spPr>
            <a:xfrm rot="5400000">
              <a:off x="4695130" y="412871"/>
              <a:ext cx="869305" cy="4828032"/>
            </a:xfrm>
            <a:prstGeom prst="round2SameRect">
              <a:avLst>
                <a:gd name="adj1" fmla="val 16667"/>
                <a:gd name="adj2" fmla="val 0"/>
              </a:avLst>
            </a:prstGeom>
            <a:solidFill>
              <a:srgbClr val="0099CC">
                <a:alpha val="89803"/>
              </a:srgbClr>
            </a:solidFill>
            <a:ln w="9525" cap="flat" cmpd="sng">
              <a:solidFill>
                <a:srgbClr val="CDD7D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8" name="Shape 438"/>
            <p:cNvSpPr txBox="1"/>
            <p:nvPr/>
          </p:nvSpPr>
          <p:spPr>
            <a:xfrm>
              <a:off x="2715767" y="2434669"/>
              <a:ext cx="4785595" cy="784433"/>
            </a:xfrm>
            <a:prstGeom prst="rect">
              <a:avLst/>
            </a:prstGeom>
            <a:noFill/>
            <a:ln>
              <a:noFill/>
            </a:ln>
          </p:spPr>
          <p:txBody>
            <a:bodyPr lIns="91425" tIns="45700" rIns="91425" bIns="45700" anchor="ctr" anchorCtr="0">
              <a:noAutofit/>
            </a:bodyPr>
            <a:lstStyle/>
            <a:p>
              <a:pPr marL="228600" marR="0" lvl="1" indent="-228600" algn="l" rtl="0">
                <a:lnSpc>
                  <a:spcPct val="90000"/>
                </a:lnSpc>
                <a:spcBef>
                  <a:spcPts val="0"/>
                </a:spcBef>
                <a:spcAft>
                  <a:spcPts val="0"/>
                </a:spcAft>
                <a:buClr>
                  <a:srgbClr val="000000"/>
                </a:buClr>
                <a:buSzPct val="100000"/>
                <a:buFont typeface="Arial"/>
                <a:buChar char="•"/>
              </a:pPr>
              <a:r>
                <a:rPr lang="en" sz="2400" b="0" i="0" u="none" strike="noStrike" cap="none">
                  <a:solidFill>
                    <a:srgbClr val="000000"/>
                  </a:solidFill>
                  <a:latin typeface="Arial"/>
                  <a:ea typeface="Arial"/>
                  <a:cs typeface="Arial"/>
                  <a:sym typeface="Arial"/>
                </a:rPr>
                <a:t>gender reassignment surgery (GRS)</a:t>
              </a:r>
            </a:p>
          </p:txBody>
        </p:sp>
        <p:sp>
          <p:nvSpPr>
            <p:cNvPr id="439" name="Shape 439"/>
            <p:cNvSpPr/>
            <p:nvPr/>
          </p:nvSpPr>
          <p:spPr>
            <a:xfrm>
              <a:off x="0" y="2283572"/>
              <a:ext cx="2715767" cy="1086631"/>
            </a:xfrm>
            <a:prstGeom prst="roundRect">
              <a:avLst>
                <a:gd name="adj" fmla="val 16667"/>
              </a:avLst>
            </a:prstGeom>
            <a:gradFill>
              <a:gsLst>
                <a:gs pos="0">
                  <a:srgbClr val="378890"/>
                </a:gs>
                <a:gs pos="100000">
                  <a:srgbClr val="ABDC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440" name="Shape 440"/>
            <p:cNvSpPr txBox="1"/>
            <p:nvPr/>
          </p:nvSpPr>
          <p:spPr>
            <a:xfrm>
              <a:off x="53045" y="2336616"/>
              <a:ext cx="2609677" cy="980540"/>
            </a:xfrm>
            <a:prstGeom prst="rect">
              <a:avLst/>
            </a:prstGeom>
            <a:noFill/>
            <a:ln>
              <a:noFill/>
            </a:ln>
          </p:spPr>
          <p:txBody>
            <a:bodyPr lIns="118100" tIns="59050" rIns="118100" bIns="590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 sz="3100" b="0" i="0" u="none" strike="noStrike" cap="none">
                  <a:solidFill>
                    <a:schemeClr val="lt1"/>
                  </a:solidFill>
                  <a:latin typeface="Arial"/>
                  <a:ea typeface="Arial"/>
                  <a:cs typeface="Arial"/>
                  <a:sym typeface="Arial"/>
                </a:rPr>
                <a:t>Irreversible </a:t>
              </a:r>
            </a:p>
          </p:txBody>
        </p:sp>
      </p:grpSp>
      <p:sp>
        <p:nvSpPr>
          <p:cNvPr id="441" name="Shape 441"/>
          <p:cNvSpPr txBox="1">
            <a:spLocks noGrp="1"/>
          </p:cNvSpPr>
          <p:nvPr>
            <p:ph type="title"/>
          </p:nvPr>
        </p:nvSpPr>
        <p:spPr>
          <a:xfrm>
            <a:off x="507475" y="294875"/>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4000" b="0" i="0" u="none" strike="noStrike" cap="none">
                <a:solidFill>
                  <a:schemeClr val="dk2"/>
                </a:solidFill>
                <a:latin typeface="Trebuchet MS"/>
                <a:ea typeface="Trebuchet MS"/>
                <a:cs typeface="Trebuchet MS"/>
                <a:sym typeface="Trebuchet MS"/>
              </a:rPr>
              <a:t>Phases of Transitioning</a:t>
            </a:r>
          </a:p>
        </p:txBody>
      </p:sp>
      <p:sp>
        <p:nvSpPr>
          <p:cNvPr id="442" name="Shape 442"/>
          <p:cNvSpPr/>
          <p:nvPr/>
        </p:nvSpPr>
        <p:spPr>
          <a:xfrm>
            <a:off x="347662" y="1394375"/>
            <a:ext cx="1066799" cy="685799"/>
          </a:xfrm>
          <a:prstGeom prst="star5">
            <a:avLst>
              <a:gd name="adj" fmla="val 19098"/>
              <a:gd name="hf" fmla="val 105146"/>
              <a:gd name="vf" fmla="val 110557"/>
            </a:avLst>
          </a:prstGeom>
          <a:solidFill>
            <a:srgbClr val="FFFF00"/>
          </a:solidFill>
          <a:ln w="25400" cap="flat" cmpd="sng">
            <a:solidFill>
              <a:srgbClr val="3C3D6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a:solidFill>
                <a:schemeClr val="lt1"/>
              </a:solidFill>
              <a:latin typeface="Arial"/>
              <a:ea typeface="Arial"/>
              <a:cs typeface="Arial"/>
              <a:sym typeface="Arial"/>
            </a:endParaRPr>
          </a:p>
        </p:txBody>
      </p:sp>
      <p:sp>
        <p:nvSpPr>
          <p:cNvPr id="443" name="Shape 443"/>
          <p:cNvSpPr txBox="1"/>
          <p:nvPr/>
        </p:nvSpPr>
        <p:spPr>
          <a:xfrm>
            <a:off x="971550" y="4723507"/>
            <a:ext cx="360045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F6E8C"/>
              </a:buClr>
              <a:buSzPct val="25000"/>
              <a:buFont typeface="Arial"/>
              <a:buNone/>
            </a:pPr>
            <a:r>
              <a:rPr lang="en" sz="1400" b="1" i="1" u="none" strike="noStrike" cap="none">
                <a:solidFill>
                  <a:srgbClr val="3F6E8C"/>
                </a:solidFill>
                <a:latin typeface="Arial"/>
                <a:ea typeface="Arial"/>
                <a:cs typeface="Arial"/>
                <a:sym typeface="Arial"/>
              </a:rPr>
              <a:t>PRCH 2012</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438454" y="1006079"/>
            <a:ext cx="8267100" cy="857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2400" b="1" i="0" u="none" strike="noStrike" cap="none">
                <a:solidFill>
                  <a:schemeClr val="dk2"/>
                </a:solidFill>
                <a:latin typeface="Trebuchet MS"/>
                <a:ea typeface="Trebuchet MS"/>
                <a:cs typeface="Trebuchet MS"/>
                <a:sym typeface="Trebuchet MS"/>
              </a:rPr>
              <a:t>What is the earliest age at which medication is recommended in gender nonconforming youth? </a:t>
            </a:r>
          </a:p>
        </p:txBody>
      </p:sp>
      <p:sp>
        <p:nvSpPr>
          <p:cNvPr id="450" name="Shape 450"/>
          <p:cNvSpPr txBox="1">
            <a:spLocks noGrp="1"/>
          </p:cNvSpPr>
          <p:nvPr>
            <p:ph type="body" idx="1"/>
          </p:nvPr>
        </p:nvSpPr>
        <p:spPr>
          <a:xfrm>
            <a:off x="914400" y="2139552"/>
            <a:ext cx="8229600" cy="2908697"/>
          </a:xfrm>
          <a:prstGeom prst="rect">
            <a:avLst/>
          </a:prstGeom>
          <a:noFill/>
          <a:ln>
            <a:noFill/>
          </a:ln>
        </p:spPr>
        <p:txBody>
          <a:bodyPr lIns="91425" tIns="91425" rIns="91425" bIns="91425" anchor="t" anchorCtr="0">
            <a:noAutofit/>
          </a:bodyPr>
          <a:lstStyle/>
          <a:p>
            <a:pPr marL="742950" marR="0" lvl="0" indent="-692150" algn="l" rtl="0">
              <a:lnSpc>
                <a:spcPct val="100000"/>
              </a:lnSpc>
              <a:spcBef>
                <a:spcPts val="0"/>
              </a:spcBef>
              <a:spcAft>
                <a:spcPts val="0"/>
              </a:spcAft>
              <a:buClr>
                <a:srgbClr val="A04DA3"/>
              </a:buClr>
              <a:buSzPct val="100000"/>
              <a:buFont typeface="Arial"/>
              <a:buAutoNum type="alphaUcPeriod"/>
            </a:pPr>
            <a:r>
              <a:rPr lang="en" sz="2400" i="0" u="none" strike="noStrike" cap="none">
                <a:solidFill>
                  <a:schemeClr val="dk1"/>
                </a:solidFill>
              </a:rPr>
              <a:t>3-4 years</a:t>
            </a:r>
          </a:p>
          <a:p>
            <a:pPr marL="742950" marR="0" lvl="0" indent="-692150" algn="l" rtl="0">
              <a:lnSpc>
                <a:spcPct val="100000"/>
              </a:lnSpc>
              <a:spcBef>
                <a:spcPts val="300"/>
              </a:spcBef>
              <a:spcAft>
                <a:spcPts val="0"/>
              </a:spcAft>
              <a:buClr>
                <a:srgbClr val="A04DA3"/>
              </a:buClr>
              <a:buSzPct val="100000"/>
              <a:buFont typeface="Arial"/>
              <a:buAutoNum type="alphaUcPeriod"/>
            </a:pPr>
            <a:r>
              <a:rPr lang="en" sz="2400" i="0" u="none" strike="noStrike" cap="none">
                <a:solidFill>
                  <a:schemeClr val="dk1"/>
                </a:solidFill>
              </a:rPr>
              <a:t>5-7 years</a:t>
            </a:r>
          </a:p>
          <a:p>
            <a:pPr marL="742950" marR="0" lvl="0" indent="-692150" algn="l" rtl="0">
              <a:lnSpc>
                <a:spcPct val="100000"/>
              </a:lnSpc>
              <a:spcBef>
                <a:spcPts val="300"/>
              </a:spcBef>
              <a:spcAft>
                <a:spcPts val="0"/>
              </a:spcAft>
              <a:buClr>
                <a:srgbClr val="A04DA3"/>
              </a:buClr>
              <a:buSzPct val="100000"/>
              <a:buFont typeface="Arial"/>
              <a:buAutoNum type="alphaUcPeriod"/>
            </a:pPr>
            <a:r>
              <a:rPr lang="en" sz="2400" i="0" u="none" strike="noStrike" cap="none">
                <a:solidFill>
                  <a:schemeClr val="dk1"/>
                </a:solidFill>
              </a:rPr>
              <a:t>8-12 years</a:t>
            </a:r>
          </a:p>
          <a:p>
            <a:pPr marL="742950" marR="0" lvl="0" indent="-692150" algn="l" rtl="0">
              <a:lnSpc>
                <a:spcPct val="100000"/>
              </a:lnSpc>
              <a:spcBef>
                <a:spcPts val="300"/>
              </a:spcBef>
              <a:spcAft>
                <a:spcPts val="0"/>
              </a:spcAft>
              <a:buClr>
                <a:srgbClr val="A04DA3"/>
              </a:buClr>
              <a:buSzPct val="100000"/>
              <a:buFont typeface="Arial"/>
              <a:buAutoNum type="alphaUcPeriod"/>
            </a:pPr>
            <a:r>
              <a:rPr lang="en" sz="2400" i="0" u="none" strike="noStrike" cap="none">
                <a:solidFill>
                  <a:schemeClr val="dk1"/>
                </a:solidFill>
              </a:rPr>
              <a:t>12-17 years</a:t>
            </a:r>
          </a:p>
          <a:p>
            <a:pPr marL="742950" marR="0" lvl="0" indent="-692150" algn="l" rtl="0">
              <a:lnSpc>
                <a:spcPct val="100000"/>
              </a:lnSpc>
              <a:spcBef>
                <a:spcPts val="300"/>
              </a:spcBef>
              <a:spcAft>
                <a:spcPts val="0"/>
              </a:spcAft>
              <a:buClr>
                <a:srgbClr val="A04DA3"/>
              </a:buClr>
              <a:buSzPct val="100000"/>
              <a:buFont typeface="Arial"/>
              <a:buAutoNum type="alphaUcPeriod"/>
            </a:pPr>
            <a:r>
              <a:rPr lang="en" sz="2400" i="0" u="none" strike="noStrike" cap="none">
                <a:solidFill>
                  <a:schemeClr val="dk1"/>
                </a:solidFill>
              </a:rPr>
              <a:t>18+ years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457200" y="857250"/>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 sz="3000" b="0" i="0" u="none" strike="noStrike" cap="none">
                <a:solidFill>
                  <a:schemeClr val="dk2"/>
                </a:solidFill>
                <a:latin typeface="Arial"/>
                <a:ea typeface="Arial"/>
                <a:cs typeface="Arial"/>
                <a:sym typeface="Arial"/>
              </a:rPr>
              <a:t>Medical Therapy – Puberty Blockers</a:t>
            </a:r>
          </a:p>
        </p:txBody>
      </p:sp>
      <p:sp>
        <p:nvSpPr>
          <p:cNvPr id="457" name="Shape 457"/>
          <p:cNvSpPr txBox="1">
            <a:spLocks noGrp="1"/>
          </p:cNvSpPr>
          <p:nvPr>
            <p:ph type="body" idx="1"/>
          </p:nvPr>
        </p:nvSpPr>
        <p:spPr>
          <a:xfrm>
            <a:off x="457200" y="1687116"/>
            <a:ext cx="8229600" cy="3243299"/>
          </a:xfrm>
          <a:prstGeom prst="rect">
            <a:avLst/>
          </a:prstGeom>
          <a:noFill/>
          <a:ln>
            <a:noFill/>
          </a:ln>
        </p:spPr>
        <p:txBody>
          <a:bodyPr lIns="91425" tIns="91425" rIns="91425" bIns="91425" anchor="t" anchorCtr="0">
            <a:noAutofit/>
          </a:bodyPr>
          <a:lstStyle/>
          <a:p>
            <a:pPr marL="279400" marR="0" lvl="0" indent="0" algn="l" rtl="0">
              <a:lnSpc>
                <a:spcPct val="100000"/>
              </a:lnSpc>
              <a:spcBef>
                <a:spcPts val="0"/>
              </a:spcBef>
              <a:spcAft>
                <a:spcPts val="0"/>
              </a:spcAft>
              <a:buClr>
                <a:srgbClr val="A04DA3"/>
              </a:buClr>
              <a:buSzPct val="25000"/>
              <a:buFont typeface="Georgia"/>
              <a:buNone/>
            </a:pPr>
            <a:r>
              <a:rPr lang="en" sz="2400" b="1">
                <a:latin typeface="Arial"/>
                <a:ea typeface="Arial"/>
                <a:cs typeface="Arial"/>
                <a:sym typeface="Arial"/>
              </a:rPr>
              <a:t>Rationale</a:t>
            </a:r>
            <a:r>
              <a:rPr lang="en" sz="2400" b="1" i="0" u="none" strike="noStrike" cap="none">
                <a:solidFill>
                  <a:schemeClr val="dk1"/>
                </a:solidFill>
                <a:latin typeface="Arial"/>
                <a:ea typeface="Arial"/>
                <a:cs typeface="Arial"/>
                <a:sym typeface="Arial"/>
              </a:rPr>
              <a:t> for treatment</a:t>
            </a:r>
          </a:p>
          <a:p>
            <a:pPr marL="279400" marR="0" lvl="0" indent="0" algn="l" rtl="0">
              <a:lnSpc>
                <a:spcPct val="100000"/>
              </a:lnSpc>
              <a:spcBef>
                <a:spcPts val="0"/>
              </a:spcBef>
              <a:spcAft>
                <a:spcPts val="0"/>
              </a:spcAft>
              <a:buClr>
                <a:srgbClr val="A04DA3"/>
              </a:buClr>
              <a:buSzPct val="25000"/>
              <a:buFont typeface="Georgia"/>
              <a:buNone/>
            </a:pPr>
            <a:endParaRPr sz="1800" b="1">
              <a:latin typeface="Arial"/>
              <a:ea typeface="Arial"/>
              <a:cs typeface="Arial"/>
              <a:sym typeface="Arial"/>
            </a:endParaRPr>
          </a:p>
          <a:p>
            <a:pPr marR="0" lvl="0" algn="l" rtl="0">
              <a:lnSpc>
                <a:spcPct val="100000"/>
              </a:lnSpc>
              <a:spcBef>
                <a:spcPts val="400"/>
              </a:spcBef>
              <a:spcAft>
                <a:spcPts val="0"/>
              </a:spcAft>
              <a:buClr>
                <a:schemeClr val="accent2"/>
              </a:buClr>
              <a:buSzPct val="100000"/>
              <a:buFont typeface="Georgia"/>
            </a:pPr>
            <a:r>
              <a:rPr lang="en" sz="1800" b="1" i="0" u="none" strike="noStrike" cap="none">
                <a:solidFill>
                  <a:schemeClr val="accent2"/>
                </a:solidFill>
                <a:latin typeface="Arial"/>
                <a:ea typeface="Arial"/>
                <a:cs typeface="Arial"/>
                <a:sym typeface="Arial"/>
              </a:rPr>
              <a:t>Significant worsening of gender dysphoria at puberty</a:t>
            </a:r>
          </a:p>
          <a:p>
            <a:pPr marR="0" lvl="0" algn="l" rtl="0">
              <a:lnSpc>
                <a:spcPct val="100000"/>
              </a:lnSpc>
              <a:spcBef>
                <a:spcPts val="400"/>
              </a:spcBef>
              <a:spcAft>
                <a:spcPts val="0"/>
              </a:spcAft>
              <a:buClr>
                <a:schemeClr val="accent2"/>
              </a:buClr>
              <a:buSzPct val="100000"/>
              <a:buFont typeface="Georgia"/>
            </a:pPr>
            <a:r>
              <a:rPr lang="en" sz="1800" b="1" i="0" u="none" strike="noStrike" cap="none">
                <a:solidFill>
                  <a:schemeClr val="accent2"/>
                </a:solidFill>
                <a:latin typeface="Arial"/>
                <a:ea typeface="Arial"/>
                <a:cs typeface="Arial"/>
                <a:sym typeface="Arial"/>
              </a:rPr>
              <a:t>High risk of depression, anxiety, self-harm and suicide</a:t>
            </a:r>
          </a:p>
          <a:p>
            <a:pPr marR="0" lvl="0" algn="l" rtl="0">
              <a:lnSpc>
                <a:spcPct val="100000"/>
              </a:lnSpc>
              <a:spcBef>
                <a:spcPts val="400"/>
              </a:spcBef>
              <a:spcAft>
                <a:spcPts val="0"/>
              </a:spcAft>
              <a:buClr>
                <a:schemeClr val="accent2"/>
              </a:buClr>
              <a:buSzPct val="100000"/>
              <a:buFont typeface="Georgia"/>
            </a:pPr>
            <a:r>
              <a:rPr lang="en" sz="1800" b="1" i="0" u="none" strike="noStrike" cap="none">
                <a:solidFill>
                  <a:schemeClr val="accent2"/>
                </a:solidFill>
                <a:latin typeface="Arial"/>
                <a:ea typeface="Arial"/>
                <a:cs typeface="Arial"/>
                <a:sym typeface="Arial"/>
              </a:rPr>
              <a:t>85-95% </a:t>
            </a:r>
            <a:r>
              <a:rPr lang="en" sz="1800" b="1" i="0" u="sng" strike="noStrike" cap="none">
                <a:solidFill>
                  <a:schemeClr val="accent2"/>
                </a:solidFill>
                <a:latin typeface="Arial"/>
                <a:ea typeface="Arial"/>
                <a:cs typeface="Arial"/>
                <a:sym typeface="Arial"/>
              </a:rPr>
              <a:t>adolescents</a:t>
            </a:r>
            <a:r>
              <a:rPr lang="en" sz="1800" b="1" i="0" u="none" strike="noStrike" cap="none">
                <a:solidFill>
                  <a:schemeClr val="accent2"/>
                </a:solidFill>
                <a:latin typeface="Arial"/>
                <a:ea typeface="Arial"/>
                <a:cs typeface="Arial"/>
                <a:sym typeface="Arial"/>
              </a:rPr>
              <a:t> with gender dysphoria</a:t>
            </a:r>
            <a:r>
              <a:rPr lang="en" sz="1800" b="1">
                <a:solidFill>
                  <a:schemeClr val="accent2"/>
                </a:solidFill>
                <a:latin typeface="Arial"/>
                <a:ea typeface="Arial"/>
                <a:cs typeface="Arial"/>
                <a:sym typeface="Arial"/>
              </a:rPr>
              <a:t> consistent,     </a:t>
            </a:r>
          </a:p>
          <a:p>
            <a:pPr marL="0" marR="0" lvl="0" indent="0" algn="l" rtl="0">
              <a:lnSpc>
                <a:spcPct val="100000"/>
              </a:lnSpc>
              <a:spcBef>
                <a:spcPts val="400"/>
              </a:spcBef>
              <a:spcAft>
                <a:spcPts val="0"/>
              </a:spcAft>
              <a:buNone/>
            </a:pPr>
            <a:r>
              <a:rPr lang="en" sz="1800" b="1">
                <a:solidFill>
                  <a:schemeClr val="accent2"/>
                </a:solidFill>
                <a:latin typeface="Arial"/>
                <a:ea typeface="Arial"/>
                <a:cs typeface="Arial"/>
                <a:sym typeface="Arial"/>
              </a:rPr>
              <a:t>              persistent, insistent gender nonconforming childhood</a:t>
            </a:r>
          </a:p>
          <a:p>
            <a:pPr marR="0" lvl="0" algn="l" rtl="0">
              <a:lnSpc>
                <a:spcPct val="100000"/>
              </a:lnSpc>
              <a:spcBef>
                <a:spcPts val="400"/>
              </a:spcBef>
              <a:spcAft>
                <a:spcPts val="0"/>
              </a:spcAft>
              <a:buClr>
                <a:schemeClr val="accent2"/>
              </a:buClr>
              <a:buSzPct val="100000"/>
              <a:buFont typeface="Georgia"/>
            </a:pPr>
            <a:r>
              <a:rPr lang="en" sz="1800" b="1" i="0" u="none" strike="noStrike" cap="none">
                <a:solidFill>
                  <a:schemeClr val="accent2"/>
                </a:solidFill>
                <a:latin typeface="Arial"/>
                <a:ea typeface="Arial"/>
                <a:cs typeface="Arial"/>
                <a:sym typeface="Arial"/>
              </a:rPr>
              <a:t>Physical</a:t>
            </a:r>
            <a:r>
              <a:rPr lang="en" sz="1800" b="1">
                <a:solidFill>
                  <a:schemeClr val="accent2"/>
                </a:solidFill>
                <a:latin typeface="Arial"/>
                <a:ea typeface="Arial"/>
                <a:cs typeface="Arial"/>
                <a:sym typeface="Arial"/>
              </a:rPr>
              <a:t>, </a:t>
            </a:r>
            <a:r>
              <a:rPr lang="en" sz="1800" b="1" i="0" u="none" strike="noStrike" cap="none">
                <a:solidFill>
                  <a:schemeClr val="accent2"/>
                </a:solidFill>
                <a:latin typeface="Arial"/>
                <a:ea typeface="Arial"/>
                <a:cs typeface="Arial"/>
                <a:sym typeface="Arial"/>
              </a:rPr>
              <a:t>psychological outcome improved with treatment</a:t>
            </a:r>
          </a:p>
          <a:p>
            <a:pPr marL="657225" marR="0" lvl="1" indent="-85725" algn="l" rtl="0">
              <a:lnSpc>
                <a:spcPct val="100000"/>
              </a:lnSpc>
              <a:spcBef>
                <a:spcPts val="300"/>
              </a:spcBef>
              <a:spcAft>
                <a:spcPts val="0"/>
              </a:spcAft>
              <a:buClr>
                <a:schemeClr val="accent2"/>
              </a:buClr>
              <a:buSzPct val="25000"/>
              <a:buFont typeface="Georgia"/>
              <a:buNone/>
            </a:pPr>
            <a:endParaRPr sz="1800" b="0" i="0" u="none" strike="noStrike" cap="none">
              <a:solidFill>
                <a:schemeClr val="accent2"/>
              </a:solidFill>
              <a:latin typeface="Arial"/>
              <a:ea typeface="Arial"/>
              <a:cs typeface="Arial"/>
              <a:sym typeface="Arial"/>
            </a:endParaRPr>
          </a:p>
          <a:p>
            <a:pPr marL="657225" marR="0" lvl="1" indent="-85725" algn="l" rtl="0">
              <a:lnSpc>
                <a:spcPct val="100000"/>
              </a:lnSpc>
              <a:spcBef>
                <a:spcPts val="300"/>
              </a:spcBef>
              <a:spcAft>
                <a:spcPts val="0"/>
              </a:spcAft>
              <a:buClr>
                <a:schemeClr val="accent2"/>
              </a:buClr>
              <a:buSzPct val="133333"/>
              <a:buFont typeface="Georgia"/>
              <a:buNone/>
            </a:pPr>
            <a:endParaRPr sz="1800" b="0" i="0" u="none" strike="noStrike" cap="none">
              <a:solidFill>
                <a:schemeClr val="accent2"/>
              </a:solidFill>
              <a:latin typeface="Arial"/>
              <a:ea typeface="Arial"/>
              <a:cs typeface="Arial"/>
              <a:sym typeface="Arial"/>
            </a:endParaRPr>
          </a:p>
        </p:txBody>
      </p:sp>
      <p:sp>
        <p:nvSpPr>
          <p:cNvPr id="458" name="Shape 458"/>
          <p:cNvSpPr txBox="1"/>
          <p:nvPr/>
        </p:nvSpPr>
        <p:spPr>
          <a:xfrm>
            <a:off x="4500562" y="4770239"/>
            <a:ext cx="4319587" cy="307777"/>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3F6E8C"/>
              </a:buClr>
              <a:buSzPct val="25000"/>
              <a:buFont typeface="Arial"/>
              <a:buNone/>
            </a:pPr>
            <a:r>
              <a:rPr lang="en" sz="1400" b="1" i="1" u="none" strike="noStrike" cap="none">
                <a:solidFill>
                  <a:srgbClr val="3F6E8C"/>
                </a:solidFill>
                <a:latin typeface="Arial"/>
                <a:ea typeface="Arial"/>
                <a:cs typeface="Arial"/>
                <a:sym typeface="Arial"/>
              </a:rPr>
              <a:t>de Vries et al. 2014</a:t>
            </a:r>
          </a:p>
        </p:txBody>
      </p:sp>
      <p:sp>
        <p:nvSpPr>
          <p:cNvPr id="459" name="Shape 459"/>
          <p:cNvSpPr txBox="1"/>
          <p:nvPr/>
        </p:nvSpPr>
        <p:spPr>
          <a:xfrm>
            <a:off x="4500562" y="4484667"/>
            <a:ext cx="4319587" cy="307777"/>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3F6E8C"/>
              </a:buClr>
              <a:buSzPct val="25000"/>
              <a:buFont typeface="Arial"/>
              <a:buNone/>
            </a:pPr>
            <a:r>
              <a:rPr lang="en" sz="1400" b="1" i="1" u="none" strike="noStrike" cap="none">
                <a:solidFill>
                  <a:srgbClr val="3F6E8C"/>
                </a:solidFill>
                <a:latin typeface="Arial"/>
                <a:ea typeface="Arial"/>
                <a:cs typeface="Arial"/>
                <a:sym typeface="Arial"/>
              </a:rPr>
              <a:t>Hembree et al. 2009</a:t>
            </a:r>
          </a:p>
        </p:txBody>
      </p:sp>
      <p:sp>
        <p:nvSpPr>
          <p:cNvPr id="460" name="Shape 460"/>
          <p:cNvSpPr txBox="1"/>
          <p:nvPr/>
        </p:nvSpPr>
        <p:spPr>
          <a:xfrm>
            <a:off x="2916675" y="4191650"/>
            <a:ext cx="2873100" cy="532800"/>
          </a:xfrm>
          <a:prstGeom prst="rect">
            <a:avLst/>
          </a:prstGeom>
          <a:noFill/>
          <a:ln>
            <a:noFill/>
          </a:ln>
        </p:spPr>
        <p:txBody>
          <a:bodyPr lIns="91425" tIns="91425" rIns="91425" bIns="91425" anchor="t" anchorCtr="0">
            <a:noAutofit/>
          </a:bodyPr>
          <a:lstStyle/>
          <a:p>
            <a:pPr lvl="0">
              <a:spcBef>
                <a:spcPts val="0"/>
              </a:spcBef>
              <a:buNone/>
            </a:pPr>
            <a:r>
              <a:rPr lang="en"/>
              <a:t>Blockers are a “pause button” &amp; not final treatment for most transgender patients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329500"/>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 sz="3000" b="0" i="0" u="none" strike="noStrike" cap="none">
                <a:solidFill>
                  <a:schemeClr val="dk2"/>
                </a:solidFill>
              </a:rPr>
              <a:t>Medical Therapy – Puberty Blockers</a:t>
            </a:r>
          </a:p>
        </p:txBody>
      </p:sp>
      <p:sp>
        <p:nvSpPr>
          <p:cNvPr id="467" name="Shape 467"/>
          <p:cNvSpPr txBox="1">
            <a:spLocks noGrp="1"/>
          </p:cNvSpPr>
          <p:nvPr>
            <p:ph type="body" idx="1"/>
          </p:nvPr>
        </p:nvSpPr>
        <p:spPr>
          <a:xfrm>
            <a:off x="457200" y="1201266"/>
            <a:ext cx="8229600" cy="3243299"/>
          </a:xfrm>
          <a:prstGeom prst="rect">
            <a:avLst/>
          </a:prstGeom>
          <a:noFill/>
          <a:ln>
            <a:noFill/>
          </a:ln>
        </p:spPr>
        <p:txBody>
          <a:bodyPr lIns="91425" tIns="91425" rIns="91425" bIns="91425" anchor="t" anchorCtr="0">
            <a:noAutofit/>
          </a:bodyPr>
          <a:lstStyle/>
          <a:p>
            <a:pPr marL="279400" marR="0" lvl="0" indent="0" algn="l" rtl="0">
              <a:lnSpc>
                <a:spcPct val="100000"/>
              </a:lnSpc>
              <a:spcBef>
                <a:spcPts val="0"/>
              </a:spcBef>
              <a:spcAft>
                <a:spcPts val="0"/>
              </a:spcAft>
              <a:buClr>
                <a:srgbClr val="A04DA3"/>
              </a:buClr>
              <a:buSzPct val="25000"/>
              <a:buFont typeface="Georgia"/>
              <a:buNone/>
            </a:pPr>
            <a:r>
              <a:rPr lang="en" sz="2400">
                <a:solidFill>
                  <a:srgbClr val="000000"/>
                </a:solidFill>
              </a:rPr>
              <a:t>Considerations when starting blockers:</a:t>
            </a:r>
          </a:p>
          <a:p>
            <a:pPr marL="279400" marR="0" lvl="0" indent="0" algn="l" rtl="0">
              <a:lnSpc>
                <a:spcPct val="100000"/>
              </a:lnSpc>
              <a:spcBef>
                <a:spcPts val="0"/>
              </a:spcBef>
              <a:spcAft>
                <a:spcPts val="0"/>
              </a:spcAft>
              <a:buClr>
                <a:srgbClr val="A04DA3"/>
              </a:buClr>
              <a:buSzPct val="25000"/>
              <a:buFont typeface="Georgia"/>
              <a:buNone/>
            </a:pPr>
            <a:endParaRPr sz="1800" b="1">
              <a:solidFill>
                <a:srgbClr val="000000"/>
              </a:solidFill>
            </a:endParaRPr>
          </a:p>
          <a:p>
            <a:pPr marL="457200" marR="0" lvl="0" indent="-342900" algn="l" rtl="0">
              <a:lnSpc>
                <a:spcPct val="100000"/>
              </a:lnSpc>
              <a:spcBef>
                <a:spcPts val="0"/>
              </a:spcBef>
              <a:spcAft>
                <a:spcPts val="0"/>
              </a:spcAft>
              <a:buClr>
                <a:srgbClr val="0000FF"/>
              </a:buClr>
              <a:buSzPct val="100000"/>
            </a:pPr>
            <a:r>
              <a:rPr lang="en" sz="1800" b="1" i="0" u="none" strike="noStrike" cap="none">
                <a:solidFill>
                  <a:srgbClr val="0000FF"/>
                </a:solidFill>
              </a:rPr>
              <a:t>Diagnosis of gender dysphoria (DSM-5) </a:t>
            </a:r>
          </a:p>
          <a:p>
            <a:pPr marL="457200" marR="0" lvl="0" indent="-342900" algn="l" rtl="0">
              <a:lnSpc>
                <a:spcPct val="100000"/>
              </a:lnSpc>
              <a:spcBef>
                <a:spcPts val="0"/>
              </a:spcBef>
              <a:spcAft>
                <a:spcPts val="0"/>
              </a:spcAft>
              <a:buClr>
                <a:srgbClr val="0000FF"/>
              </a:buClr>
              <a:buSzPct val="100000"/>
            </a:pPr>
            <a:r>
              <a:rPr lang="en" sz="1800" b="1">
                <a:solidFill>
                  <a:srgbClr val="0000FF"/>
                </a:solidFill>
              </a:rPr>
              <a:t>At least Tanner Stage 2 pubertal development</a:t>
            </a:r>
          </a:p>
          <a:p>
            <a:pPr marL="457200" marR="0" lvl="0" indent="-342900" algn="l" rtl="0">
              <a:lnSpc>
                <a:spcPct val="100000"/>
              </a:lnSpc>
              <a:spcBef>
                <a:spcPts val="0"/>
              </a:spcBef>
              <a:spcAft>
                <a:spcPts val="0"/>
              </a:spcAft>
              <a:buClr>
                <a:srgbClr val="000000"/>
              </a:buClr>
              <a:buSzPct val="100000"/>
            </a:pPr>
            <a:r>
              <a:rPr lang="en" sz="1800" i="0" u="none" strike="noStrike" cap="none">
                <a:solidFill>
                  <a:schemeClr val="accent2"/>
                </a:solidFill>
              </a:rPr>
              <a:t>Review expectations for puberty blocking</a:t>
            </a:r>
          </a:p>
          <a:p>
            <a:pPr marL="457200" marR="0" lvl="0" indent="-342900" algn="l" rtl="0">
              <a:lnSpc>
                <a:spcPct val="100000"/>
              </a:lnSpc>
              <a:spcBef>
                <a:spcPts val="0"/>
              </a:spcBef>
              <a:spcAft>
                <a:spcPts val="0"/>
              </a:spcAft>
              <a:buClr>
                <a:srgbClr val="000000"/>
              </a:buClr>
              <a:buSzPct val="100000"/>
            </a:pPr>
            <a:r>
              <a:rPr lang="en" sz="1800" i="0" u="none" strike="noStrike" cap="none">
                <a:solidFill>
                  <a:schemeClr val="accent2"/>
                </a:solidFill>
              </a:rPr>
              <a:t>Address other psychological comorbidities</a:t>
            </a:r>
          </a:p>
          <a:p>
            <a:pPr marL="457200" marR="0" lvl="0" indent="-342900" algn="l" rtl="0">
              <a:lnSpc>
                <a:spcPct val="100000"/>
              </a:lnSpc>
              <a:spcBef>
                <a:spcPts val="0"/>
              </a:spcBef>
              <a:spcAft>
                <a:spcPts val="0"/>
              </a:spcAft>
              <a:buClr>
                <a:srgbClr val="000000"/>
              </a:buClr>
              <a:buSzPct val="100000"/>
            </a:pPr>
            <a:r>
              <a:rPr lang="en" sz="1800" i="0" u="none" strike="noStrike" cap="none">
                <a:solidFill>
                  <a:schemeClr val="accent2"/>
                </a:solidFill>
              </a:rPr>
              <a:t>Mental health is it stable or improving </a:t>
            </a:r>
          </a:p>
          <a:p>
            <a:pPr marL="457200" marR="0" lvl="0" indent="-342900" algn="l" rtl="0">
              <a:lnSpc>
                <a:spcPct val="100000"/>
              </a:lnSpc>
              <a:spcBef>
                <a:spcPts val="0"/>
              </a:spcBef>
              <a:spcAft>
                <a:spcPts val="0"/>
              </a:spcAft>
              <a:buClr>
                <a:srgbClr val="000000"/>
              </a:buClr>
              <a:buSzPct val="100000"/>
            </a:pPr>
            <a:r>
              <a:rPr lang="en" sz="1800" i="0" u="none" strike="noStrike" cap="none">
                <a:solidFill>
                  <a:schemeClr val="accent2"/>
                </a:solidFill>
              </a:rPr>
              <a:t>Psychological and social support during treatment</a:t>
            </a:r>
          </a:p>
          <a:p>
            <a:pPr marL="657225" marR="0" lvl="1" indent="-85725" algn="l" rtl="0">
              <a:lnSpc>
                <a:spcPct val="100000"/>
              </a:lnSpc>
              <a:spcBef>
                <a:spcPts val="300"/>
              </a:spcBef>
              <a:spcAft>
                <a:spcPts val="0"/>
              </a:spcAft>
              <a:buClr>
                <a:schemeClr val="accent2"/>
              </a:buClr>
              <a:buSzPct val="100000"/>
              <a:buFont typeface="Georgia"/>
              <a:buNone/>
            </a:pPr>
            <a:endParaRPr sz="2400" b="0" i="0" u="none" strike="noStrike" cap="none">
              <a:solidFill>
                <a:schemeClr val="accent2"/>
              </a:solidFill>
            </a:endParaRPr>
          </a:p>
          <a:p>
            <a:pPr marL="657225" marR="0" lvl="1" indent="-85725" algn="l" rtl="0">
              <a:lnSpc>
                <a:spcPct val="100000"/>
              </a:lnSpc>
              <a:spcBef>
                <a:spcPts val="300"/>
              </a:spcBef>
              <a:spcAft>
                <a:spcPts val="0"/>
              </a:spcAft>
              <a:buClr>
                <a:schemeClr val="accent2"/>
              </a:buClr>
              <a:buSzPct val="100000"/>
              <a:buFont typeface="Georgia"/>
              <a:buNone/>
            </a:pPr>
            <a:endParaRPr sz="2400" b="0" i="0" u="none" strike="noStrike" cap="none">
              <a:solidFill>
                <a:schemeClr val="accent2"/>
              </a:solidFill>
            </a:endParaRPr>
          </a:p>
        </p:txBody>
      </p:sp>
      <p:sp>
        <p:nvSpPr>
          <p:cNvPr id="468" name="Shape 468"/>
          <p:cNvSpPr txBox="1"/>
          <p:nvPr/>
        </p:nvSpPr>
        <p:spPr>
          <a:xfrm>
            <a:off x="4715567" y="4800216"/>
            <a:ext cx="4319700" cy="3078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3F6E8C"/>
              </a:buClr>
              <a:buSzPct val="25000"/>
              <a:buFont typeface="Arial"/>
              <a:buNone/>
            </a:pPr>
            <a:r>
              <a:rPr lang="en" sz="1400" b="1" i="1" u="none" strike="noStrike" cap="none">
                <a:solidFill>
                  <a:srgbClr val="3F6E8C"/>
                </a:solidFill>
                <a:latin typeface="Arial"/>
                <a:ea typeface="Arial"/>
                <a:cs typeface="Arial"/>
                <a:sym typeface="Arial"/>
              </a:rPr>
              <a:t>Hembree et al. 2009</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p:nvPr/>
        </p:nvSpPr>
        <p:spPr>
          <a:xfrm>
            <a:off x="4606926" y="3219450"/>
            <a:ext cx="4537074" cy="1924049"/>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a:solidFill>
                <a:schemeClr val="lt1"/>
              </a:solidFill>
              <a:latin typeface="Arial"/>
              <a:ea typeface="Arial"/>
              <a:cs typeface="Arial"/>
              <a:sym typeface="Arial"/>
            </a:endParaRPr>
          </a:p>
        </p:txBody>
      </p:sp>
      <p:sp>
        <p:nvSpPr>
          <p:cNvPr id="475" name="Shape 475"/>
          <p:cNvSpPr txBox="1">
            <a:spLocks noGrp="1"/>
          </p:cNvSpPr>
          <p:nvPr>
            <p:ph type="title"/>
          </p:nvPr>
        </p:nvSpPr>
        <p:spPr>
          <a:xfrm>
            <a:off x="532600" y="505425"/>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 sz="3000" b="0" i="0" u="none" strike="noStrike" cap="none">
                <a:solidFill>
                  <a:schemeClr val="dk2"/>
                </a:solidFill>
              </a:rPr>
              <a:t>Medical Therapy – Puberty Blockers</a:t>
            </a:r>
          </a:p>
        </p:txBody>
      </p:sp>
      <p:sp>
        <p:nvSpPr>
          <p:cNvPr id="476" name="Shape 476"/>
          <p:cNvSpPr txBox="1">
            <a:spLocks noGrp="1"/>
          </p:cNvSpPr>
          <p:nvPr>
            <p:ph type="body" idx="1"/>
          </p:nvPr>
        </p:nvSpPr>
        <p:spPr>
          <a:xfrm>
            <a:off x="457200" y="1402291"/>
            <a:ext cx="8229600" cy="3243299"/>
          </a:xfrm>
          <a:prstGeom prst="rect">
            <a:avLst/>
          </a:prstGeom>
          <a:noFill/>
          <a:ln>
            <a:noFill/>
          </a:ln>
        </p:spPr>
        <p:txBody>
          <a:bodyPr lIns="91425" tIns="91425" rIns="91425" bIns="91425" anchor="t" anchorCtr="0">
            <a:noAutofit/>
          </a:bodyPr>
          <a:lstStyle/>
          <a:p>
            <a:pPr marL="279400" marR="0" lvl="0" indent="0" algn="l" rtl="0">
              <a:lnSpc>
                <a:spcPct val="100000"/>
              </a:lnSpc>
              <a:spcBef>
                <a:spcPts val="0"/>
              </a:spcBef>
              <a:spcAft>
                <a:spcPts val="0"/>
              </a:spcAft>
              <a:buClr>
                <a:srgbClr val="A04DA3"/>
              </a:buClr>
              <a:buSzPct val="25000"/>
              <a:buFont typeface="Georgia"/>
              <a:buNone/>
            </a:pPr>
            <a:r>
              <a:rPr lang="en" sz="1800" b="1" i="0" u="none" strike="noStrike" cap="none">
                <a:solidFill>
                  <a:srgbClr val="000000"/>
                </a:solidFill>
              </a:rPr>
              <a:t>GNRH agonists</a:t>
            </a:r>
          </a:p>
          <a:p>
            <a:pPr marR="0" lvl="0" algn="l" rtl="0">
              <a:lnSpc>
                <a:spcPct val="100000"/>
              </a:lnSpc>
              <a:spcBef>
                <a:spcPts val="300"/>
              </a:spcBef>
              <a:spcAft>
                <a:spcPts val="0"/>
              </a:spcAft>
              <a:buClr>
                <a:srgbClr val="000000"/>
              </a:buClr>
              <a:buSzPct val="100000"/>
              <a:buFont typeface="Georgia"/>
            </a:pPr>
            <a:r>
              <a:rPr lang="en" sz="1800" i="0" u="none" strike="noStrike" cap="none">
                <a:solidFill>
                  <a:srgbClr val="000000"/>
                </a:solidFill>
              </a:rPr>
              <a:t>Decrease LH</a:t>
            </a:r>
            <a:r>
              <a:rPr lang="en" sz="1800">
                <a:solidFill>
                  <a:srgbClr val="000000"/>
                </a:solidFill>
              </a:rPr>
              <a:t>, </a:t>
            </a:r>
            <a:r>
              <a:rPr lang="en" sz="1800" i="0" u="none" strike="noStrike" cap="none">
                <a:solidFill>
                  <a:srgbClr val="000000"/>
                </a:solidFill>
              </a:rPr>
              <a:t>FSH</a:t>
            </a:r>
          </a:p>
          <a:p>
            <a:pPr marR="0" lvl="0" algn="l" rtl="0">
              <a:lnSpc>
                <a:spcPct val="100000"/>
              </a:lnSpc>
              <a:spcBef>
                <a:spcPts val="600"/>
              </a:spcBef>
              <a:spcAft>
                <a:spcPts val="0"/>
              </a:spcAft>
              <a:buClr>
                <a:srgbClr val="000000"/>
              </a:buClr>
              <a:buSzPct val="100000"/>
              <a:buFont typeface="Georgia"/>
            </a:pPr>
            <a:r>
              <a:rPr lang="en" sz="1800">
                <a:solidFill>
                  <a:srgbClr val="000000"/>
                </a:solidFill>
              </a:rPr>
              <a:t>S</a:t>
            </a:r>
            <a:r>
              <a:rPr lang="en" sz="1800" i="0" u="none" strike="noStrike" cap="none">
                <a:solidFill>
                  <a:srgbClr val="000000"/>
                </a:solidFill>
              </a:rPr>
              <a:t>top production of  estrogen</a:t>
            </a:r>
            <a:r>
              <a:rPr lang="en" sz="1800">
                <a:solidFill>
                  <a:srgbClr val="000000"/>
                </a:solidFill>
              </a:rPr>
              <a:t>, </a:t>
            </a:r>
            <a:r>
              <a:rPr lang="en" sz="1800" i="0" u="none" strike="noStrike" cap="none">
                <a:solidFill>
                  <a:srgbClr val="000000"/>
                </a:solidFill>
              </a:rPr>
              <a:t>testosterone</a:t>
            </a:r>
          </a:p>
          <a:p>
            <a:pPr marR="0" lvl="0" algn="l" rtl="0">
              <a:lnSpc>
                <a:spcPct val="100000"/>
              </a:lnSpc>
              <a:spcBef>
                <a:spcPts val="600"/>
              </a:spcBef>
              <a:spcAft>
                <a:spcPts val="0"/>
              </a:spcAft>
              <a:buClr>
                <a:srgbClr val="000000"/>
              </a:buClr>
              <a:buSzPct val="100000"/>
            </a:pPr>
            <a:r>
              <a:rPr lang="en" sz="1800" i="0" u="none" strike="noStrike" cap="none">
                <a:solidFill>
                  <a:srgbClr val="000000"/>
                </a:solidFill>
              </a:rPr>
              <a:t>Halts progression of puberty</a:t>
            </a:r>
          </a:p>
          <a:p>
            <a:pPr marL="0" marR="0" lvl="0" indent="0" algn="l" rtl="0">
              <a:lnSpc>
                <a:spcPct val="100000"/>
              </a:lnSpc>
              <a:spcBef>
                <a:spcPts val="600"/>
              </a:spcBef>
              <a:spcAft>
                <a:spcPts val="0"/>
              </a:spcAft>
              <a:buNone/>
            </a:pPr>
            <a:r>
              <a:rPr lang="en" sz="1800" b="1">
                <a:solidFill>
                  <a:srgbClr val="000000"/>
                </a:solidFill>
              </a:rPr>
              <a:t>     </a:t>
            </a:r>
            <a:r>
              <a:rPr lang="en" sz="1800" b="1" i="0" u="none" strike="noStrike" cap="none">
                <a:solidFill>
                  <a:srgbClr val="000000"/>
                </a:solidFill>
              </a:rPr>
              <a:t>Medications</a:t>
            </a:r>
          </a:p>
          <a:p>
            <a:pPr marR="0" lvl="1" indent="609600" algn="l" rtl="0">
              <a:lnSpc>
                <a:spcPct val="100000"/>
              </a:lnSpc>
              <a:spcBef>
                <a:spcPts val="600"/>
              </a:spcBef>
              <a:spcAft>
                <a:spcPts val="0"/>
              </a:spcAft>
              <a:buClr>
                <a:srgbClr val="000000"/>
              </a:buClr>
              <a:buSzPct val="100000"/>
              <a:buFont typeface="Arial"/>
              <a:buChar char="▫"/>
            </a:pPr>
            <a:r>
              <a:rPr lang="en" sz="1800">
                <a:solidFill>
                  <a:srgbClr val="000000"/>
                </a:solidFill>
              </a:rPr>
              <a:t>L</a:t>
            </a:r>
            <a:r>
              <a:rPr lang="en" sz="1800" i="0" u="none" strike="noStrike" cap="none">
                <a:solidFill>
                  <a:srgbClr val="000000"/>
                </a:solidFill>
              </a:rPr>
              <a:t>euprolide</a:t>
            </a:r>
            <a:r>
              <a:rPr lang="en" sz="1800">
                <a:solidFill>
                  <a:srgbClr val="000000"/>
                </a:solidFill>
              </a:rPr>
              <a:t> </a:t>
            </a:r>
          </a:p>
          <a:p>
            <a:pPr marL="1084262" marR="0" lvl="2" indent="-334962" algn="l" rtl="0">
              <a:lnSpc>
                <a:spcPct val="100000"/>
              </a:lnSpc>
              <a:spcBef>
                <a:spcPts val="600"/>
              </a:spcBef>
              <a:spcAft>
                <a:spcPts val="0"/>
              </a:spcAft>
              <a:buClr>
                <a:srgbClr val="000000"/>
              </a:buClr>
              <a:buSzPct val="100000"/>
              <a:buFont typeface="Calibri"/>
              <a:buChar char="•"/>
            </a:pPr>
            <a:r>
              <a:rPr lang="en" sz="1800" i="0" u="none" strike="noStrike" cap="none">
                <a:solidFill>
                  <a:srgbClr val="000000"/>
                </a:solidFill>
              </a:rPr>
              <a:t>IM injection every 3 months</a:t>
            </a:r>
          </a:p>
          <a:p>
            <a:pPr marR="0" lvl="1" indent="609600" algn="l" rtl="0">
              <a:lnSpc>
                <a:spcPct val="100000"/>
              </a:lnSpc>
              <a:spcBef>
                <a:spcPts val="600"/>
              </a:spcBef>
              <a:spcAft>
                <a:spcPts val="0"/>
              </a:spcAft>
              <a:buClr>
                <a:srgbClr val="000000"/>
              </a:buClr>
              <a:buSzPct val="100000"/>
              <a:buFont typeface="Arial"/>
              <a:buChar char="▫"/>
            </a:pPr>
            <a:r>
              <a:rPr lang="en" sz="1800">
                <a:solidFill>
                  <a:srgbClr val="000000"/>
                </a:solidFill>
              </a:rPr>
              <a:t>H</a:t>
            </a:r>
            <a:r>
              <a:rPr lang="en" sz="1800" i="0" u="none" strike="noStrike" cap="none">
                <a:solidFill>
                  <a:srgbClr val="000000"/>
                </a:solidFill>
              </a:rPr>
              <a:t>istrelin</a:t>
            </a:r>
          </a:p>
          <a:p>
            <a:pPr marL="1084262" marR="0" lvl="2" indent="-334962" algn="l" rtl="0">
              <a:lnSpc>
                <a:spcPct val="100000"/>
              </a:lnSpc>
              <a:spcBef>
                <a:spcPts val="600"/>
              </a:spcBef>
              <a:spcAft>
                <a:spcPts val="0"/>
              </a:spcAft>
              <a:buClr>
                <a:srgbClr val="000000"/>
              </a:buClr>
              <a:buSzPct val="100000"/>
              <a:buFont typeface="Arial"/>
              <a:buChar char="•"/>
            </a:pPr>
            <a:r>
              <a:rPr lang="en" sz="1800">
                <a:solidFill>
                  <a:srgbClr val="000000"/>
                </a:solidFill>
              </a:rPr>
              <a:t>I</a:t>
            </a:r>
            <a:r>
              <a:rPr lang="en" sz="1800" i="0" u="none" strike="noStrike" cap="none">
                <a:solidFill>
                  <a:srgbClr val="000000"/>
                </a:solidFill>
              </a:rPr>
              <a:t>mplant lasts 2 years</a:t>
            </a:r>
          </a:p>
          <a:p>
            <a:pPr marL="657225" marR="0" lvl="1" indent="-85725" algn="l" rtl="0">
              <a:lnSpc>
                <a:spcPct val="100000"/>
              </a:lnSpc>
              <a:spcBef>
                <a:spcPts val="600"/>
              </a:spcBef>
              <a:spcAft>
                <a:spcPts val="0"/>
              </a:spcAft>
              <a:buClr>
                <a:schemeClr val="accent2"/>
              </a:buClr>
              <a:buSzPct val="100000"/>
              <a:buFont typeface="Georgia"/>
              <a:buNone/>
            </a:pPr>
            <a:endParaRPr sz="2400" b="0" i="0" u="none" strike="noStrike" cap="none">
              <a:solidFill>
                <a:schemeClr val="accent2"/>
              </a:solidFill>
              <a:latin typeface="Georgia"/>
              <a:ea typeface="Georgia"/>
              <a:cs typeface="Georgia"/>
              <a:sym typeface="Georgia"/>
            </a:endParaRPr>
          </a:p>
        </p:txBody>
      </p:sp>
      <p:pic>
        <p:nvPicPr>
          <p:cNvPr id="477" name="Shape 477"/>
          <p:cNvPicPr preferRelativeResize="0"/>
          <p:nvPr/>
        </p:nvPicPr>
        <p:blipFill rotWithShape="1">
          <a:blip r:embed="rId3">
            <a:alphaModFix/>
          </a:blip>
          <a:srcRect/>
          <a:stretch/>
        </p:blipFill>
        <p:spPr>
          <a:xfrm>
            <a:off x="5889375" y="1606798"/>
            <a:ext cx="3201299" cy="3087299"/>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857250"/>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 sz="3000" b="0" i="0" u="none" strike="noStrike" cap="none">
                <a:solidFill>
                  <a:schemeClr val="dk2"/>
                </a:solidFill>
                <a:latin typeface="Arial"/>
                <a:ea typeface="Arial"/>
                <a:cs typeface="Arial"/>
                <a:sym typeface="Arial"/>
              </a:rPr>
              <a:t>Medical Therapy – Puberty Blockers</a:t>
            </a:r>
          </a:p>
        </p:txBody>
      </p:sp>
      <p:sp>
        <p:nvSpPr>
          <p:cNvPr id="484" name="Shape 484"/>
          <p:cNvSpPr txBox="1">
            <a:spLocks noGrp="1"/>
          </p:cNvSpPr>
          <p:nvPr>
            <p:ph type="body" idx="1"/>
          </p:nvPr>
        </p:nvSpPr>
        <p:spPr>
          <a:xfrm>
            <a:off x="457200" y="1687116"/>
            <a:ext cx="8229600" cy="3243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 sz="2400"/>
              <a:t>Discussion of Possible </a:t>
            </a:r>
            <a:r>
              <a:rPr lang="en" sz="2400" i="0" u="none" strike="noStrike" cap="none">
                <a:solidFill>
                  <a:schemeClr val="dk1"/>
                </a:solidFill>
              </a:rPr>
              <a:t>Risks/Side-</a:t>
            </a:r>
            <a:r>
              <a:rPr lang="en" sz="2400"/>
              <a:t>E</a:t>
            </a:r>
            <a:r>
              <a:rPr lang="en" sz="2400" i="0" u="none" strike="noStrike" cap="none">
                <a:solidFill>
                  <a:schemeClr val="dk1"/>
                </a:solidFill>
              </a:rPr>
              <a:t>ffects</a:t>
            </a:r>
          </a:p>
          <a:p>
            <a:pPr marL="0" marR="0" lvl="0" indent="0" algn="l" rtl="0">
              <a:lnSpc>
                <a:spcPct val="100000"/>
              </a:lnSpc>
              <a:spcBef>
                <a:spcPts val="0"/>
              </a:spcBef>
              <a:spcAft>
                <a:spcPts val="0"/>
              </a:spcAft>
              <a:buNone/>
            </a:pPr>
            <a:endParaRPr sz="700"/>
          </a:p>
          <a:p>
            <a:pPr marL="457200" marR="0" lvl="0" indent="-355600" algn="l" rtl="0">
              <a:lnSpc>
                <a:spcPct val="100000"/>
              </a:lnSpc>
              <a:spcBef>
                <a:spcPts val="600"/>
              </a:spcBef>
              <a:spcAft>
                <a:spcPts val="0"/>
              </a:spcAft>
              <a:buClr>
                <a:schemeClr val="accent2"/>
              </a:buClr>
              <a:buSzPct val="100000"/>
            </a:pPr>
            <a:r>
              <a:rPr lang="en" sz="2000" i="0" u="none" strike="noStrike" cap="none">
                <a:solidFill>
                  <a:schemeClr val="accent2"/>
                </a:solidFill>
              </a:rPr>
              <a:t>Growth</a:t>
            </a:r>
          </a:p>
          <a:p>
            <a:pPr marL="457200" marR="0" lvl="0" indent="-355600" algn="l" rtl="0">
              <a:lnSpc>
                <a:spcPct val="100000"/>
              </a:lnSpc>
              <a:spcBef>
                <a:spcPts val="1200"/>
              </a:spcBef>
              <a:spcAft>
                <a:spcPts val="0"/>
              </a:spcAft>
              <a:buClr>
                <a:schemeClr val="accent2"/>
              </a:buClr>
              <a:buSzPct val="100000"/>
            </a:pPr>
            <a:r>
              <a:rPr lang="en" sz="2000" i="0" u="none" strike="noStrike" cap="none">
                <a:solidFill>
                  <a:schemeClr val="accent2"/>
                </a:solidFill>
              </a:rPr>
              <a:t>Brain development? </a:t>
            </a:r>
          </a:p>
          <a:p>
            <a:pPr marL="457200" marR="0" lvl="0" indent="-355600" algn="l" rtl="0">
              <a:lnSpc>
                <a:spcPct val="100000"/>
              </a:lnSpc>
              <a:spcBef>
                <a:spcPts val="1200"/>
              </a:spcBef>
              <a:spcAft>
                <a:spcPts val="0"/>
              </a:spcAft>
              <a:buClr>
                <a:schemeClr val="accent2"/>
              </a:buClr>
              <a:buSzPct val="100000"/>
            </a:pPr>
            <a:r>
              <a:rPr lang="en" sz="2000">
                <a:solidFill>
                  <a:schemeClr val="accent2"/>
                </a:solidFill>
              </a:rPr>
              <a:t>B</a:t>
            </a:r>
            <a:r>
              <a:rPr lang="en" sz="2000" i="0" u="none" strike="noStrike" cap="none">
                <a:solidFill>
                  <a:schemeClr val="accent2"/>
                </a:solidFill>
              </a:rPr>
              <a:t>one Health? </a:t>
            </a:r>
          </a:p>
          <a:p>
            <a:pPr marL="457200" marR="0" lvl="0" indent="-355600" algn="l" rtl="0">
              <a:lnSpc>
                <a:spcPct val="100000"/>
              </a:lnSpc>
              <a:spcBef>
                <a:spcPts val="1200"/>
              </a:spcBef>
              <a:spcAft>
                <a:spcPts val="0"/>
              </a:spcAft>
              <a:buClr>
                <a:schemeClr val="accent2"/>
              </a:buClr>
              <a:buSzPct val="100000"/>
            </a:pPr>
            <a:r>
              <a:rPr lang="en" sz="2000" i="0" u="none" strike="noStrike" cap="none">
                <a:solidFill>
                  <a:schemeClr val="accent2"/>
                </a:solidFill>
              </a:rPr>
              <a:t>Future fertility </a:t>
            </a:r>
          </a:p>
          <a:p>
            <a:pPr marL="657225" marR="0" lvl="1" indent="-85725" algn="l" rtl="0">
              <a:lnSpc>
                <a:spcPct val="100000"/>
              </a:lnSpc>
              <a:spcBef>
                <a:spcPts val="900"/>
              </a:spcBef>
              <a:spcAft>
                <a:spcPts val="0"/>
              </a:spcAft>
              <a:buClr>
                <a:schemeClr val="accent2"/>
              </a:buClr>
              <a:buSzPct val="100000"/>
              <a:buFont typeface="Georgia"/>
              <a:buNone/>
            </a:pPr>
            <a:endParaRPr sz="2400" i="0" u="none" strike="noStrike" cap="none">
              <a:solidFill>
                <a:schemeClr val="accent2"/>
              </a:solidFill>
            </a:endParaRPr>
          </a:p>
          <a:p>
            <a:pPr marL="657225" marR="0" lvl="1" indent="-85725" algn="l" rtl="0">
              <a:lnSpc>
                <a:spcPct val="100000"/>
              </a:lnSpc>
              <a:spcBef>
                <a:spcPts val="300"/>
              </a:spcBef>
              <a:spcAft>
                <a:spcPts val="0"/>
              </a:spcAft>
              <a:buClr>
                <a:schemeClr val="accent2"/>
              </a:buClr>
              <a:buSzPct val="100000"/>
              <a:buFont typeface="Georgia"/>
              <a:buNone/>
            </a:pPr>
            <a:endParaRPr sz="2400" i="0" u="none" strike="noStrike" cap="none">
              <a:solidFill>
                <a:schemeClr val="accent2"/>
              </a:solidFill>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Shape 489"/>
          <p:cNvPicPr preferRelativeResize="0"/>
          <p:nvPr/>
        </p:nvPicPr>
        <p:blipFill rotWithShape="1">
          <a:blip r:embed="rId3">
            <a:alphaModFix/>
          </a:blip>
          <a:srcRect/>
          <a:stretch/>
        </p:blipFill>
        <p:spPr>
          <a:xfrm>
            <a:off x="5722373" y="1687125"/>
            <a:ext cx="4321199" cy="2518200"/>
          </a:xfrm>
          <a:prstGeom prst="rect">
            <a:avLst/>
          </a:prstGeom>
          <a:noFill/>
          <a:ln>
            <a:noFill/>
          </a:ln>
        </p:spPr>
      </p:pic>
      <p:sp>
        <p:nvSpPr>
          <p:cNvPr id="490" name="Shape 490"/>
          <p:cNvSpPr txBox="1">
            <a:spLocks noGrp="1"/>
          </p:cNvSpPr>
          <p:nvPr>
            <p:ph type="title"/>
          </p:nvPr>
        </p:nvSpPr>
        <p:spPr>
          <a:xfrm>
            <a:off x="457200" y="857250"/>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3000" b="0" i="0" u="none" strike="noStrike" cap="none">
                <a:solidFill>
                  <a:schemeClr val="dk2"/>
                </a:solidFill>
                <a:latin typeface="Trebuchet MS"/>
                <a:ea typeface="Trebuchet MS"/>
                <a:cs typeface="Trebuchet MS"/>
                <a:sym typeface="Trebuchet MS"/>
              </a:rPr>
              <a:t>Taylor: </a:t>
            </a:r>
            <a:r>
              <a:rPr lang="en" sz="3000"/>
              <a:t>T</a:t>
            </a:r>
            <a:r>
              <a:rPr lang="en" sz="3000" b="0" i="0" u="none" strike="noStrike" cap="none">
                <a:solidFill>
                  <a:schemeClr val="dk2"/>
                </a:solidFill>
                <a:latin typeface="Trebuchet MS"/>
                <a:ea typeface="Trebuchet MS"/>
                <a:cs typeface="Trebuchet MS"/>
                <a:sym typeface="Trebuchet MS"/>
              </a:rPr>
              <a:t>he </a:t>
            </a:r>
            <a:r>
              <a:rPr lang="en" sz="3000"/>
              <a:t>T</a:t>
            </a:r>
            <a:r>
              <a:rPr lang="en" sz="3000" b="0" i="0" u="none" strike="noStrike" cap="none">
                <a:solidFill>
                  <a:schemeClr val="dk2"/>
                </a:solidFill>
                <a:latin typeface="Trebuchet MS"/>
                <a:ea typeface="Trebuchet MS"/>
                <a:cs typeface="Trebuchet MS"/>
                <a:sym typeface="Trebuchet MS"/>
              </a:rPr>
              <a:t>eenage </a:t>
            </a:r>
            <a:r>
              <a:rPr lang="en" sz="3000"/>
              <a:t>Y</a:t>
            </a:r>
            <a:r>
              <a:rPr lang="en" sz="3000" b="0" i="0" u="none" strike="noStrike" cap="none">
                <a:solidFill>
                  <a:schemeClr val="dk2"/>
                </a:solidFill>
                <a:latin typeface="Trebuchet MS"/>
                <a:ea typeface="Trebuchet MS"/>
                <a:cs typeface="Trebuchet MS"/>
                <a:sym typeface="Trebuchet MS"/>
              </a:rPr>
              <a:t>ears</a:t>
            </a:r>
          </a:p>
        </p:txBody>
      </p:sp>
      <p:sp>
        <p:nvSpPr>
          <p:cNvPr id="491" name="Shape 491"/>
          <p:cNvSpPr txBox="1">
            <a:spLocks noGrp="1"/>
          </p:cNvSpPr>
          <p:nvPr>
            <p:ph type="body" idx="1"/>
          </p:nvPr>
        </p:nvSpPr>
        <p:spPr>
          <a:xfrm>
            <a:off x="457200" y="1687125"/>
            <a:ext cx="6127200" cy="3243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A04DA3"/>
              </a:buClr>
              <a:buSzPct val="25000"/>
              <a:buFont typeface="Noto Sans Symbols"/>
              <a:buNone/>
            </a:pPr>
            <a:r>
              <a:rPr lang="en" sz="1800" b="1" i="0" u="none" strike="noStrike" cap="none">
                <a:solidFill>
                  <a:schemeClr val="dk1"/>
                </a:solidFill>
              </a:rPr>
              <a:t>At 1</a:t>
            </a:r>
            <a:r>
              <a:rPr lang="en" sz="1800" b="1"/>
              <a:t>4</a:t>
            </a:r>
            <a:r>
              <a:rPr lang="en" sz="1800" b="1" i="0" u="none" strike="noStrike" cap="none">
                <a:solidFill>
                  <a:schemeClr val="dk1"/>
                </a:solidFill>
              </a:rPr>
              <a:t>, Taylor has been on medication to suppress puberty for 2</a:t>
            </a:r>
            <a:r>
              <a:rPr lang="en" sz="1800" b="1"/>
              <a:t> </a:t>
            </a:r>
            <a:r>
              <a:rPr lang="en" sz="1800" b="1" i="0" u="none" strike="noStrike" cap="none">
                <a:solidFill>
                  <a:schemeClr val="dk1"/>
                </a:solidFill>
              </a:rPr>
              <a:t>years</a:t>
            </a:r>
          </a:p>
          <a:p>
            <a:pPr marL="0" marR="0" lvl="0" indent="0" algn="l" rtl="0">
              <a:lnSpc>
                <a:spcPct val="100000"/>
              </a:lnSpc>
              <a:spcBef>
                <a:spcPts val="0"/>
              </a:spcBef>
              <a:spcAft>
                <a:spcPts val="0"/>
              </a:spcAft>
              <a:buClr>
                <a:srgbClr val="A04DA3"/>
              </a:buClr>
              <a:buSzPct val="25000"/>
              <a:buFont typeface="Noto Sans Symbols"/>
              <a:buNone/>
            </a:pPr>
            <a:endParaRPr sz="1800"/>
          </a:p>
          <a:p>
            <a:pPr marL="457200" marR="0" lvl="0" indent="-342900" algn="l" rtl="0">
              <a:lnSpc>
                <a:spcPct val="100000"/>
              </a:lnSpc>
              <a:spcBef>
                <a:spcPts val="0"/>
              </a:spcBef>
              <a:spcAft>
                <a:spcPts val="0"/>
              </a:spcAft>
              <a:buClr>
                <a:schemeClr val="dk1"/>
              </a:buClr>
              <a:buSzPct val="100000"/>
            </a:pPr>
            <a:r>
              <a:rPr lang="en" sz="1800" i="0" u="none" strike="noStrike" cap="none">
                <a:solidFill>
                  <a:schemeClr val="dk1"/>
                </a:solidFill>
              </a:rPr>
              <a:t>Continues to identify as female </a:t>
            </a:r>
          </a:p>
          <a:p>
            <a:pPr marL="457200" marR="0" lvl="0" indent="-342900" algn="l" rtl="0">
              <a:lnSpc>
                <a:spcPct val="100000"/>
              </a:lnSpc>
              <a:spcBef>
                <a:spcPts val="0"/>
              </a:spcBef>
              <a:spcAft>
                <a:spcPts val="0"/>
              </a:spcAft>
              <a:buClr>
                <a:schemeClr val="dk1"/>
              </a:buClr>
              <a:buSzPct val="100000"/>
              <a:buFont typeface="Georgia"/>
            </a:pPr>
            <a:r>
              <a:rPr lang="en" sz="1800"/>
              <a:t>U</a:t>
            </a:r>
            <a:r>
              <a:rPr lang="en" sz="1800" i="0" u="none" strike="noStrike" cap="none">
                <a:solidFill>
                  <a:schemeClr val="dk1"/>
                </a:solidFill>
              </a:rPr>
              <a:t>nsure of sexual orientation</a:t>
            </a:r>
          </a:p>
          <a:p>
            <a:pPr marL="457200" marR="0" lvl="0" indent="-342900" algn="l" rtl="0">
              <a:lnSpc>
                <a:spcPct val="100000"/>
              </a:lnSpc>
              <a:spcBef>
                <a:spcPts val="0"/>
              </a:spcBef>
              <a:spcAft>
                <a:spcPts val="0"/>
              </a:spcAft>
              <a:buClr>
                <a:schemeClr val="dk1"/>
              </a:buClr>
              <a:buSzPct val="100000"/>
            </a:pPr>
            <a:r>
              <a:rPr lang="en" sz="1800" i="0" u="none" strike="noStrike" cap="none">
                <a:solidFill>
                  <a:schemeClr val="dk1"/>
                </a:solidFill>
              </a:rPr>
              <a:t>Eager to start developing like other girls her age</a:t>
            </a:r>
          </a:p>
          <a:p>
            <a:pPr marL="0" marR="0" lvl="0" indent="0" algn="l" rtl="0">
              <a:lnSpc>
                <a:spcPct val="100000"/>
              </a:lnSpc>
              <a:spcBef>
                <a:spcPts val="0"/>
              </a:spcBef>
              <a:spcAft>
                <a:spcPts val="0"/>
              </a:spcAft>
              <a:buNone/>
            </a:pPr>
            <a:endParaRPr sz="1800" b="1"/>
          </a:p>
          <a:p>
            <a:pPr marL="0" marR="0" lvl="0" indent="0" algn="l" rtl="0">
              <a:lnSpc>
                <a:spcPct val="100000"/>
              </a:lnSpc>
              <a:spcBef>
                <a:spcPts val="0"/>
              </a:spcBef>
              <a:spcAft>
                <a:spcPts val="0"/>
              </a:spcAft>
              <a:buNone/>
            </a:pPr>
            <a:r>
              <a:rPr lang="en" sz="1800" b="1"/>
              <a:t>What is next for this consistent, persistent, insistent asserting female adolescent?</a:t>
            </a:r>
          </a:p>
          <a:p>
            <a:pPr marL="0" marR="0" lvl="0" indent="0" algn="l" rtl="0">
              <a:lnSpc>
                <a:spcPct val="100000"/>
              </a:lnSpc>
              <a:spcBef>
                <a:spcPts val="0"/>
              </a:spcBef>
              <a:spcAft>
                <a:spcPts val="0"/>
              </a:spcAft>
              <a:buClr>
                <a:srgbClr val="A04DA3"/>
              </a:buClr>
              <a:buSzPct val="25000"/>
              <a:buFont typeface="Noto Sans Symbols"/>
              <a:buNone/>
            </a:pPr>
            <a:endParaRPr sz="2800" b="1" i="0" u="none" strike="noStrike" cap="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457200" y="203850"/>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4000" b="0" i="0" u="none" strike="noStrike" cap="none">
                <a:solidFill>
                  <a:schemeClr val="dk2"/>
                </a:solidFill>
                <a:latin typeface="Trebuchet MS"/>
                <a:ea typeface="Trebuchet MS"/>
                <a:cs typeface="Trebuchet MS"/>
                <a:sym typeface="Trebuchet MS"/>
              </a:rPr>
              <a:t>Phases of Transitioning</a:t>
            </a:r>
          </a:p>
        </p:txBody>
      </p:sp>
      <p:grpSp>
        <p:nvGrpSpPr>
          <p:cNvPr id="497" name="Shape 497"/>
          <p:cNvGrpSpPr/>
          <p:nvPr/>
        </p:nvGrpSpPr>
        <p:grpSpPr>
          <a:xfrm>
            <a:off x="1043608" y="1273610"/>
            <a:ext cx="7543799" cy="3344912"/>
            <a:chOff x="0" y="25291"/>
            <a:chExt cx="7543799" cy="3344912"/>
          </a:xfrm>
        </p:grpSpPr>
        <p:sp>
          <p:nvSpPr>
            <p:cNvPr id="498" name="Shape 498"/>
            <p:cNvSpPr/>
            <p:nvPr/>
          </p:nvSpPr>
          <p:spPr>
            <a:xfrm rot="5400000">
              <a:off x="4695130" y="-1869053"/>
              <a:ext cx="869305" cy="4828032"/>
            </a:xfrm>
            <a:prstGeom prst="round2SameRect">
              <a:avLst>
                <a:gd name="adj1" fmla="val 16667"/>
                <a:gd name="adj2" fmla="val 0"/>
              </a:avLst>
            </a:prstGeom>
            <a:solidFill>
              <a:srgbClr val="0099CC">
                <a:alpha val="89803"/>
              </a:srgbClr>
            </a:solidFill>
            <a:ln w="9525" cap="flat" cmpd="sng">
              <a:solidFill>
                <a:srgbClr val="CDD7D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9" name="Shape 499"/>
            <p:cNvSpPr txBox="1"/>
            <p:nvPr/>
          </p:nvSpPr>
          <p:spPr>
            <a:xfrm>
              <a:off x="2715767" y="152745"/>
              <a:ext cx="4785595" cy="784433"/>
            </a:xfrm>
            <a:prstGeom prst="rect">
              <a:avLst/>
            </a:prstGeom>
            <a:noFill/>
            <a:ln>
              <a:noFill/>
            </a:ln>
          </p:spPr>
          <p:txBody>
            <a:bodyPr lIns="91425" tIns="45700" rIns="91425" bIns="45700" anchor="ctr" anchorCtr="0">
              <a:noAutofit/>
            </a:bodyPr>
            <a:lstStyle/>
            <a:p>
              <a:pPr marL="228600" marR="0" lvl="1" indent="-228600" algn="l" rtl="0">
                <a:lnSpc>
                  <a:spcPct val="90000"/>
                </a:lnSpc>
                <a:spcBef>
                  <a:spcPts val="0"/>
                </a:spcBef>
                <a:spcAft>
                  <a:spcPts val="0"/>
                </a:spcAft>
                <a:buClr>
                  <a:srgbClr val="000000"/>
                </a:buClr>
                <a:buSzPct val="100000"/>
                <a:buFont typeface="Arial"/>
                <a:buChar char="•"/>
              </a:pPr>
              <a:r>
                <a:rPr lang="en" sz="2400" b="0" i="0" u="none" strike="noStrike" cap="none">
                  <a:solidFill>
                    <a:srgbClr val="000000"/>
                  </a:solidFill>
                  <a:latin typeface="Arial"/>
                  <a:ea typeface="Arial"/>
                  <a:cs typeface="Arial"/>
                  <a:sym typeface="Arial"/>
                </a:rPr>
                <a:t>clothes, hair, shoes, toys, GnRH analogues</a:t>
              </a:r>
            </a:p>
          </p:txBody>
        </p:sp>
        <p:sp>
          <p:nvSpPr>
            <p:cNvPr id="500" name="Shape 500"/>
            <p:cNvSpPr/>
            <p:nvPr/>
          </p:nvSpPr>
          <p:spPr>
            <a:xfrm>
              <a:off x="0" y="25291"/>
              <a:ext cx="2715767" cy="1086631"/>
            </a:xfrm>
            <a:prstGeom prst="roundRect">
              <a:avLst>
                <a:gd name="adj" fmla="val 16667"/>
              </a:avLst>
            </a:prstGeom>
            <a:gradFill>
              <a:gsLst>
                <a:gs pos="0">
                  <a:srgbClr val="378890"/>
                </a:gs>
                <a:gs pos="100000">
                  <a:srgbClr val="ABDC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501" name="Shape 501"/>
            <p:cNvSpPr txBox="1"/>
            <p:nvPr/>
          </p:nvSpPr>
          <p:spPr>
            <a:xfrm>
              <a:off x="53045" y="78335"/>
              <a:ext cx="2609677" cy="980540"/>
            </a:xfrm>
            <a:prstGeom prst="rect">
              <a:avLst/>
            </a:prstGeom>
            <a:noFill/>
            <a:ln>
              <a:noFill/>
            </a:ln>
          </p:spPr>
          <p:txBody>
            <a:bodyPr lIns="118100" tIns="59050" rIns="118100" bIns="590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 sz="3100" b="0" i="0" u="none" strike="noStrike" cap="none">
                  <a:solidFill>
                    <a:schemeClr val="lt1"/>
                  </a:solidFill>
                  <a:latin typeface="Arial"/>
                  <a:ea typeface="Arial"/>
                  <a:cs typeface="Arial"/>
                  <a:sym typeface="Arial"/>
                </a:rPr>
                <a:t>Reversible </a:t>
              </a:r>
            </a:p>
          </p:txBody>
        </p:sp>
        <p:sp>
          <p:nvSpPr>
            <p:cNvPr id="502" name="Shape 502"/>
            <p:cNvSpPr/>
            <p:nvPr/>
          </p:nvSpPr>
          <p:spPr>
            <a:xfrm rot="5400000">
              <a:off x="4695130" y="-728091"/>
              <a:ext cx="869305" cy="4828032"/>
            </a:xfrm>
            <a:prstGeom prst="round2SameRect">
              <a:avLst>
                <a:gd name="adj1" fmla="val 16667"/>
                <a:gd name="adj2" fmla="val 0"/>
              </a:avLst>
            </a:prstGeom>
            <a:solidFill>
              <a:srgbClr val="0099CC">
                <a:alpha val="89803"/>
              </a:srgbClr>
            </a:solidFill>
            <a:ln w="9525" cap="flat" cmpd="sng">
              <a:solidFill>
                <a:srgbClr val="CDD7D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3" name="Shape 503"/>
            <p:cNvSpPr txBox="1"/>
            <p:nvPr/>
          </p:nvSpPr>
          <p:spPr>
            <a:xfrm>
              <a:off x="2715767" y="1293708"/>
              <a:ext cx="4785595" cy="784433"/>
            </a:xfrm>
            <a:prstGeom prst="rect">
              <a:avLst/>
            </a:prstGeom>
            <a:noFill/>
            <a:ln>
              <a:noFill/>
            </a:ln>
          </p:spPr>
          <p:txBody>
            <a:bodyPr lIns="91425" tIns="45700" rIns="91425" bIns="45700" anchor="ctr" anchorCtr="0">
              <a:noAutofit/>
            </a:bodyPr>
            <a:lstStyle/>
            <a:p>
              <a:pPr marL="228600" marR="0" lvl="1" indent="-228600" algn="l" rtl="0">
                <a:lnSpc>
                  <a:spcPct val="90000"/>
                </a:lnSpc>
                <a:spcBef>
                  <a:spcPts val="0"/>
                </a:spcBef>
                <a:spcAft>
                  <a:spcPts val="0"/>
                </a:spcAft>
                <a:buClr>
                  <a:srgbClr val="000000"/>
                </a:buClr>
                <a:buSzPct val="100000"/>
                <a:buFont typeface="Arial"/>
                <a:buChar char="•"/>
              </a:pPr>
              <a:r>
                <a:rPr lang="en" sz="2400" b="0" i="0" u="none" strike="noStrike" cap="none">
                  <a:solidFill>
                    <a:srgbClr val="000000"/>
                  </a:solidFill>
                  <a:latin typeface="Arial"/>
                  <a:ea typeface="Arial"/>
                  <a:cs typeface="Arial"/>
                  <a:sym typeface="Arial"/>
                </a:rPr>
                <a:t>masculizing  &amp; feminizing hormone therapy</a:t>
              </a:r>
            </a:p>
          </p:txBody>
        </p:sp>
        <p:sp>
          <p:nvSpPr>
            <p:cNvPr id="504" name="Shape 504"/>
            <p:cNvSpPr/>
            <p:nvPr/>
          </p:nvSpPr>
          <p:spPr>
            <a:xfrm>
              <a:off x="0" y="1142608"/>
              <a:ext cx="2715767" cy="1086631"/>
            </a:xfrm>
            <a:prstGeom prst="roundRect">
              <a:avLst>
                <a:gd name="adj" fmla="val 16667"/>
              </a:avLst>
            </a:prstGeom>
            <a:gradFill>
              <a:gsLst>
                <a:gs pos="0">
                  <a:srgbClr val="378890"/>
                </a:gs>
                <a:gs pos="100000">
                  <a:srgbClr val="ABDC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505" name="Shape 505"/>
            <p:cNvSpPr txBox="1"/>
            <p:nvPr/>
          </p:nvSpPr>
          <p:spPr>
            <a:xfrm>
              <a:off x="53045" y="1195654"/>
              <a:ext cx="2609677" cy="980540"/>
            </a:xfrm>
            <a:prstGeom prst="rect">
              <a:avLst/>
            </a:prstGeom>
            <a:noFill/>
            <a:ln>
              <a:noFill/>
            </a:ln>
          </p:spPr>
          <p:txBody>
            <a:bodyPr lIns="118100" tIns="59050" rIns="118100" bIns="590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 sz="3100" b="0" i="0" u="none" strike="noStrike" cap="none">
                  <a:solidFill>
                    <a:schemeClr val="lt1"/>
                  </a:solidFill>
                  <a:latin typeface="Arial"/>
                  <a:ea typeface="Arial"/>
                  <a:cs typeface="Arial"/>
                  <a:sym typeface="Arial"/>
                </a:rPr>
                <a:t>Partially reversible</a:t>
              </a:r>
            </a:p>
          </p:txBody>
        </p:sp>
        <p:sp>
          <p:nvSpPr>
            <p:cNvPr id="506" name="Shape 506"/>
            <p:cNvSpPr/>
            <p:nvPr/>
          </p:nvSpPr>
          <p:spPr>
            <a:xfrm rot="5400000">
              <a:off x="4695130" y="412871"/>
              <a:ext cx="869305" cy="4828032"/>
            </a:xfrm>
            <a:prstGeom prst="round2SameRect">
              <a:avLst>
                <a:gd name="adj1" fmla="val 16667"/>
                <a:gd name="adj2" fmla="val 0"/>
              </a:avLst>
            </a:prstGeom>
            <a:solidFill>
              <a:srgbClr val="0099CC">
                <a:alpha val="89803"/>
              </a:srgbClr>
            </a:solidFill>
            <a:ln w="9525" cap="flat" cmpd="sng">
              <a:solidFill>
                <a:srgbClr val="CDD7D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7" name="Shape 507"/>
            <p:cNvSpPr txBox="1"/>
            <p:nvPr/>
          </p:nvSpPr>
          <p:spPr>
            <a:xfrm>
              <a:off x="2715767" y="2434669"/>
              <a:ext cx="4785595" cy="784433"/>
            </a:xfrm>
            <a:prstGeom prst="rect">
              <a:avLst/>
            </a:prstGeom>
            <a:noFill/>
            <a:ln>
              <a:noFill/>
            </a:ln>
          </p:spPr>
          <p:txBody>
            <a:bodyPr lIns="91425" tIns="45700" rIns="91425" bIns="45700" anchor="ctr" anchorCtr="0">
              <a:noAutofit/>
            </a:bodyPr>
            <a:lstStyle/>
            <a:p>
              <a:pPr marL="228600" marR="0" lvl="1" indent="-228600" algn="l" rtl="0">
                <a:lnSpc>
                  <a:spcPct val="90000"/>
                </a:lnSpc>
                <a:spcBef>
                  <a:spcPts val="0"/>
                </a:spcBef>
                <a:spcAft>
                  <a:spcPts val="0"/>
                </a:spcAft>
                <a:buClr>
                  <a:srgbClr val="000000"/>
                </a:buClr>
                <a:buSzPct val="100000"/>
                <a:buFont typeface="Arial"/>
                <a:buChar char="•"/>
              </a:pPr>
              <a:r>
                <a:rPr lang="en" sz="2400" b="0" i="0" u="none" strike="noStrike" cap="none">
                  <a:solidFill>
                    <a:srgbClr val="000000"/>
                  </a:solidFill>
                  <a:latin typeface="Arial"/>
                  <a:ea typeface="Arial"/>
                  <a:cs typeface="Arial"/>
                  <a:sym typeface="Arial"/>
                </a:rPr>
                <a:t>gender </a:t>
              </a:r>
              <a:r>
                <a:rPr lang="en" sz="2400"/>
                <a:t>confirmation/affirmation surgery (GCS/GAS)</a:t>
              </a:r>
            </a:p>
          </p:txBody>
        </p:sp>
        <p:sp>
          <p:nvSpPr>
            <p:cNvPr id="508" name="Shape 508"/>
            <p:cNvSpPr/>
            <p:nvPr/>
          </p:nvSpPr>
          <p:spPr>
            <a:xfrm>
              <a:off x="0" y="2283572"/>
              <a:ext cx="2715767" cy="1086631"/>
            </a:xfrm>
            <a:prstGeom prst="roundRect">
              <a:avLst>
                <a:gd name="adj" fmla="val 16667"/>
              </a:avLst>
            </a:prstGeom>
            <a:gradFill>
              <a:gsLst>
                <a:gs pos="0">
                  <a:srgbClr val="378890"/>
                </a:gs>
                <a:gs pos="100000">
                  <a:srgbClr val="ABDC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509" name="Shape 509"/>
            <p:cNvSpPr txBox="1"/>
            <p:nvPr/>
          </p:nvSpPr>
          <p:spPr>
            <a:xfrm>
              <a:off x="53045" y="2336616"/>
              <a:ext cx="2609677" cy="980540"/>
            </a:xfrm>
            <a:prstGeom prst="rect">
              <a:avLst/>
            </a:prstGeom>
            <a:noFill/>
            <a:ln>
              <a:noFill/>
            </a:ln>
          </p:spPr>
          <p:txBody>
            <a:bodyPr lIns="118100" tIns="59050" rIns="118100" bIns="590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 sz="3100" b="0" i="0" u="none" strike="noStrike" cap="none">
                  <a:solidFill>
                    <a:schemeClr val="lt1"/>
                  </a:solidFill>
                  <a:latin typeface="Arial"/>
                  <a:ea typeface="Arial"/>
                  <a:cs typeface="Arial"/>
                  <a:sym typeface="Arial"/>
                </a:rPr>
                <a:t>Irreversible </a:t>
              </a:r>
            </a:p>
          </p:txBody>
        </p:sp>
      </p:grpSp>
      <p:sp>
        <p:nvSpPr>
          <p:cNvPr id="510" name="Shape 510"/>
          <p:cNvSpPr/>
          <p:nvPr/>
        </p:nvSpPr>
        <p:spPr>
          <a:xfrm>
            <a:off x="347662" y="2543885"/>
            <a:ext cx="1066799" cy="685799"/>
          </a:xfrm>
          <a:prstGeom prst="star5">
            <a:avLst>
              <a:gd name="adj" fmla="val 19098"/>
              <a:gd name="hf" fmla="val 105146"/>
              <a:gd name="vf" fmla="val 110557"/>
            </a:avLst>
          </a:prstGeom>
          <a:solidFill>
            <a:srgbClr val="FFFF00"/>
          </a:solidFill>
          <a:ln w="25400" cap="flat" cmpd="sng">
            <a:solidFill>
              <a:srgbClr val="3C3D6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a:solidFill>
                <a:schemeClr val="lt1"/>
              </a:solidFill>
              <a:latin typeface="Arial"/>
              <a:ea typeface="Arial"/>
              <a:cs typeface="Arial"/>
              <a:sym typeface="Arial"/>
            </a:endParaRPr>
          </a:p>
        </p:txBody>
      </p:sp>
      <p:sp>
        <p:nvSpPr>
          <p:cNvPr id="511" name="Shape 511"/>
          <p:cNvSpPr txBox="1"/>
          <p:nvPr/>
        </p:nvSpPr>
        <p:spPr>
          <a:xfrm>
            <a:off x="881062" y="4705944"/>
            <a:ext cx="360045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F6E8C"/>
              </a:buClr>
              <a:buSzPct val="25000"/>
              <a:buFont typeface="Arial"/>
              <a:buNone/>
            </a:pPr>
            <a:r>
              <a:rPr lang="en" sz="1400" b="1" i="1" u="none" strike="noStrike" cap="none">
                <a:solidFill>
                  <a:srgbClr val="3F6E8C"/>
                </a:solidFill>
                <a:latin typeface="Arial"/>
                <a:ea typeface="Arial"/>
                <a:cs typeface="Arial"/>
                <a:sym typeface="Arial"/>
              </a:rPr>
              <a:t>PRCH 2012</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457200" y="329500"/>
            <a:ext cx="8229600" cy="800100"/>
          </a:xfrm>
          <a:prstGeom prst="rect">
            <a:avLst/>
          </a:prstGeom>
        </p:spPr>
        <p:txBody>
          <a:bodyPr lIns="91425" tIns="91425" rIns="91425" bIns="91425" anchor="ctr" anchorCtr="0">
            <a:noAutofit/>
          </a:bodyPr>
          <a:lstStyle/>
          <a:p>
            <a:pPr lvl="0">
              <a:spcBef>
                <a:spcPts val="0"/>
              </a:spcBef>
              <a:buNone/>
            </a:pPr>
            <a:r>
              <a:rPr lang="en" sz="3000"/>
              <a:t>Ethics Supporting Gender Affirming Care</a:t>
            </a:r>
          </a:p>
        </p:txBody>
      </p:sp>
      <p:sp>
        <p:nvSpPr>
          <p:cNvPr id="517" name="Shape 517"/>
          <p:cNvSpPr txBox="1">
            <a:spLocks noGrp="1"/>
          </p:cNvSpPr>
          <p:nvPr>
            <p:ph type="body" idx="1"/>
          </p:nvPr>
        </p:nvSpPr>
        <p:spPr>
          <a:xfrm>
            <a:off x="524200" y="1201241"/>
            <a:ext cx="8229600" cy="3243299"/>
          </a:xfrm>
          <a:prstGeom prst="rect">
            <a:avLst/>
          </a:prstGeom>
        </p:spPr>
        <p:txBody>
          <a:bodyPr lIns="91425" tIns="91425" rIns="91425" bIns="91425" anchor="t" anchorCtr="0">
            <a:noAutofit/>
          </a:bodyPr>
          <a:lstStyle/>
          <a:p>
            <a:pPr marL="457200" lvl="0" indent="-342900" rtl="0">
              <a:spcBef>
                <a:spcPts val="0"/>
              </a:spcBef>
              <a:buSzPct val="100000"/>
            </a:pPr>
            <a:r>
              <a:rPr lang="en" sz="1800"/>
              <a:t>For most healthy youth hormones are safe and effective</a:t>
            </a:r>
          </a:p>
          <a:p>
            <a:pPr marL="457200" lvl="0" indent="-342900" rtl="0">
              <a:spcBef>
                <a:spcPts val="0"/>
              </a:spcBef>
              <a:buSzPct val="100000"/>
            </a:pPr>
            <a:r>
              <a:rPr lang="en" sz="1800"/>
              <a:t>Benefits outweigh cost</a:t>
            </a:r>
          </a:p>
          <a:p>
            <a:pPr marL="1371600" lvl="1" indent="-342900" rtl="0">
              <a:spcBef>
                <a:spcPts val="0"/>
              </a:spcBef>
              <a:buSzPct val="100000"/>
            </a:pPr>
            <a:r>
              <a:rPr lang="en" sz="1800"/>
              <a:t>Supporting the adolescent in their asserted gender identity</a:t>
            </a:r>
          </a:p>
          <a:p>
            <a:pPr marL="1371600" lvl="1" indent="-342900" rtl="0">
              <a:spcBef>
                <a:spcPts val="0"/>
              </a:spcBef>
              <a:buSzPct val="100000"/>
            </a:pPr>
            <a:r>
              <a:rPr lang="en" sz="1800"/>
              <a:t>Passing &amp; social congruency</a:t>
            </a:r>
          </a:p>
          <a:p>
            <a:pPr marL="1371600" lvl="1" indent="-342900" rtl="0">
              <a:spcBef>
                <a:spcPts val="0"/>
              </a:spcBef>
              <a:buSzPct val="100000"/>
            </a:pPr>
            <a:r>
              <a:rPr lang="en" sz="1800"/>
              <a:t>Safety in passing, in improvement mental health</a:t>
            </a:r>
          </a:p>
          <a:p>
            <a:pPr marL="0" lvl="0" indent="0" rtl="0">
              <a:spcBef>
                <a:spcPts val="0"/>
              </a:spcBef>
              <a:buNone/>
            </a:pPr>
            <a:endParaRPr sz="1800"/>
          </a:p>
          <a:p>
            <a:pPr marL="457200" lvl="0" indent="-342900" rtl="0">
              <a:spcBef>
                <a:spcPts val="0"/>
              </a:spcBef>
              <a:buSzPct val="100000"/>
            </a:pPr>
            <a:r>
              <a:rPr lang="en" sz="1800"/>
              <a:t>Adjust according to </a:t>
            </a:r>
          </a:p>
          <a:p>
            <a:pPr marL="914400" lvl="1" indent="-342900" rtl="0">
              <a:spcBef>
                <a:spcPts val="0"/>
              </a:spcBef>
              <a:buSzPct val="100000"/>
            </a:pPr>
            <a:r>
              <a:rPr lang="en" sz="1800"/>
              <a:t>Desired effects</a:t>
            </a:r>
          </a:p>
          <a:p>
            <a:pPr marL="914400" lvl="1" indent="-342900" rtl="0">
              <a:spcBef>
                <a:spcPts val="0"/>
              </a:spcBef>
              <a:buSzPct val="100000"/>
            </a:pPr>
            <a:r>
              <a:rPr lang="en" sz="1800"/>
              <a:t>Average gender levels </a:t>
            </a:r>
          </a:p>
          <a:p>
            <a:pPr marL="914400" lvl="1" indent="-342900" rtl="0">
              <a:spcBef>
                <a:spcPts val="0"/>
              </a:spcBef>
              <a:buSzPct val="100000"/>
            </a:pPr>
            <a:r>
              <a:rPr lang="en" sz="1800"/>
              <a:t>Avoiding problems or side effects</a:t>
            </a:r>
          </a:p>
          <a:p>
            <a:pPr marL="457200" lvl="0" indent="-342900" rtl="0">
              <a:spcBef>
                <a:spcPts val="0"/>
              </a:spcBef>
              <a:buSzPct val="100000"/>
            </a:pPr>
            <a:r>
              <a:rPr lang="en" sz="1800"/>
              <a:t>Lifelong</a:t>
            </a:r>
          </a:p>
          <a:p>
            <a:pPr marL="0" lvl="0" indent="0" rtl="0">
              <a:spcBef>
                <a:spcPts val="0"/>
              </a:spcBef>
              <a:buNone/>
            </a:pPr>
            <a:endParaRPr sz="1800"/>
          </a:p>
          <a:p>
            <a:pPr marL="0" lvl="0" indent="0" rtl="0">
              <a:spcBef>
                <a:spcPts val="0"/>
              </a:spcBef>
              <a:buNone/>
            </a:pPr>
            <a:endParaRPr sz="1800"/>
          </a:p>
        </p:txBody>
      </p:sp>
      <p:sp>
        <p:nvSpPr>
          <p:cNvPr id="518" name="Shape 518"/>
          <p:cNvSpPr txBox="1"/>
          <p:nvPr/>
        </p:nvSpPr>
        <p:spPr>
          <a:xfrm>
            <a:off x="5878275" y="3535475"/>
            <a:ext cx="3120000" cy="990300"/>
          </a:xfrm>
          <a:prstGeom prst="rect">
            <a:avLst/>
          </a:prstGeom>
          <a:noFill/>
          <a:ln>
            <a:noFill/>
          </a:ln>
        </p:spPr>
        <p:txBody>
          <a:bodyPr lIns="91425" tIns="91425" rIns="91425" bIns="91425" anchor="t" anchorCtr="0">
            <a:noAutofit/>
          </a:bodyPr>
          <a:lstStyle/>
          <a:p>
            <a:pPr lvl="0">
              <a:spcBef>
                <a:spcPts val="0"/>
              </a:spcBef>
              <a:buNone/>
            </a:pPr>
            <a:r>
              <a:rPr lang="en" sz="1800">
                <a:solidFill>
                  <a:srgbClr val="C00000"/>
                </a:solidFill>
              </a:rPr>
              <a:t>What is the “cost” or harm to youth when gender identity and sense of self “rejected” or denied care?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3"/>
          </p:nvPr>
        </p:nvSpPr>
        <p:spPr>
          <a:xfrm>
            <a:off x="4739878" y="1260871"/>
            <a:ext cx="3776661" cy="617934"/>
          </a:xfrm>
          <a:prstGeom prst="rect">
            <a:avLst/>
          </a:prstGeom>
          <a:noFill/>
          <a:ln>
            <a:noFill/>
          </a:ln>
        </p:spPr>
        <p:txBody>
          <a:bodyPr lIns="68575" tIns="34275" rIns="68575" bIns="34275" anchor="b" anchorCtr="0">
            <a:noAutofit/>
          </a:bodyPr>
          <a:lstStyle/>
          <a:p>
            <a:pPr marL="0" marR="0" lvl="0" indent="0" algn="l" rtl="0">
              <a:lnSpc>
                <a:spcPct val="88000"/>
              </a:lnSpc>
              <a:spcBef>
                <a:spcPts val="0"/>
              </a:spcBef>
              <a:spcAft>
                <a:spcPts val="0"/>
              </a:spcAft>
              <a:buClr>
                <a:schemeClr val="dk1"/>
              </a:buClr>
              <a:buSzPct val="25000"/>
              <a:buFont typeface="Arial"/>
              <a:buNone/>
            </a:pPr>
            <a:r>
              <a:rPr lang="en" sz="1800" b="0" i="0" u="none" strike="noStrike" cap="none">
                <a:solidFill>
                  <a:schemeClr val="dk2"/>
                </a:solidFill>
                <a:latin typeface="Arial"/>
                <a:ea typeface="Arial"/>
                <a:cs typeface="Arial"/>
                <a:sym typeface="Arial"/>
              </a:rPr>
              <a:t>Disclosures </a:t>
            </a:r>
          </a:p>
        </p:txBody>
      </p:sp>
      <p:sp>
        <p:nvSpPr>
          <p:cNvPr id="97" name="Shape 97"/>
          <p:cNvSpPr txBox="1">
            <a:spLocks noGrp="1"/>
          </p:cNvSpPr>
          <p:nvPr>
            <p:ph type="body" idx="4"/>
          </p:nvPr>
        </p:nvSpPr>
        <p:spPr>
          <a:xfrm>
            <a:off x="4739878" y="1878806"/>
            <a:ext cx="3776661" cy="276344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21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ct val="25000"/>
              <a:buFont typeface="Arial"/>
              <a:buNone/>
            </a:pPr>
            <a:endParaRPr sz="2100" b="0" i="0" u="none" strike="noStrike" cap="none">
              <a:solidFill>
                <a:schemeClr val="dk1"/>
              </a:solidFill>
              <a:latin typeface="Arial"/>
              <a:ea typeface="Arial"/>
              <a:cs typeface="Arial"/>
              <a:sym typeface="Arial"/>
            </a:endParaRPr>
          </a:p>
          <a:p>
            <a:pPr marL="0" marR="0" lvl="0" indent="0" algn="l" rtl="0">
              <a:lnSpc>
                <a:spcPct val="100000"/>
              </a:lnSpc>
              <a:spcBef>
                <a:spcPts val="1100"/>
              </a:spcBef>
              <a:spcAft>
                <a:spcPts val="0"/>
              </a:spcAft>
              <a:buClr>
                <a:schemeClr val="dk1"/>
              </a:buClr>
              <a:buSzPct val="25000"/>
              <a:buFont typeface="Arial"/>
              <a:buNone/>
            </a:pPr>
            <a:endParaRPr sz="2100" b="0" i="0" u="none" strike="noStrike" cap="none">
              <a:solidFill>
                <a:schemeClr val="dk1"/>
              </a:solidFill>
              <a:latin typeface="Arial"/>
              <a:ea typeface="Arial"/>
              <a:cs typeface="Arial"/>
              <a:sym typeface="Arial"/>
            </a:endParaRPr>
          </a:p>
          <a:p>
            <a:pPr marL="0" marR="0" lvl="0" indent="0" algn="l" rtl="0">
              <a:lnSpc>
                <a:spcPct val="88000"/>
              </a:lnSpc>
              <a:spcBef>
                <a:spcPts val="1100"/>
              </a:spcBef>
              <a:spcAft>
                <a:spcPts val="0"/>
              </a:spcAft>
              <a:buClr>
                <a:schemeClr val="dk1"/>
              </a:buClr>
              <a:buSzPct val="25000"/>
              <a:buFont typeface="Arial"/>
              <a:buNone/>
            </a:pPr>
            <a:endParaRPr sz="2100" b="0" i="0" u="none" strike="noStrike" cap="none">
              <a:solidFill>
                <a:schemeClr val="dk1"/>
              </a:solidFill>
              <a:latin typeface="Arial"/>
              <a:ea typeface="Arial"/>
              <a:cs typeface="Arial"/>
              <a:sym typeface="Arial"/>
            </a:endParaRPr>
          </a:p>
        </p:txBody>
      </p:sp>
      <p:sp>
        <p:nvSpPr>
          <p:cNvPr id="98" name="Shape 98"/>
          <p:cNvSpPr txBox="1"/>
          <p:nvPr/>
        </p:nvSpPr>
        <p:spPr>
          <a:xfrm>
            <a:off x="10004610" y="1021975"/>
            <a:ext cx="67235" cy="48382472"/>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 sz="1900" b="1" i="0" u="none" strike="noStrike" cap="none">
                <a:solidFill>
                  <a:schemeClr val="lt1"/>
                </a:solidFill>
                <a:latin typeface="Calibri"/>
                <a:ea typeface="Calibri"/>
                <a:cs typeface="Calibri"/>
                <a:sym typeface="Calibri"/>
              </a:rPr>
              <a:t>All medications for care of gender nonconforming youth and transgender adults as discussed is used off label </a:t>
            </a:r>
          </a:p>
          <a:p>
            <a:pPr marL="0" marR="0" lvl="0" indent="0" algn="l" rtl="0">
              <a:lnSpc>
                <a:spcPct val="100000"/>
              </a:lnSpc>
              <a:spcBef>
                <a:spcPts val="0"/>
              </a:spcBef>
              <a:spcAft>
                <a:spcPts val="0"/>
              </a:spcAft>
              <a:buClr>
                <a:schemeClr val="lt1"/>
              </a:buClr>
              <a:buSzPct val="25000"/>
              <a:buFont typeface="Calibri"/>
              <a:buNone/>
            </a:pPr>
            <a:r>
              <a:rPr lang="en" sz="2000" b="1" i="0" u="none" strike="noStrike" cap="none">
                <a:solidFill>
                  <a:schemeClr val="lt1"/>
                </a:solidFill>
                <a:latin typeface="Calibri"/>
                <a:ea typeface="Calibri"/>
                <a:cs typeface="Calibri"/>
                <a:sym typeface="Calibri"/>
              </a:rPr>
              <a:t>Recommendations based on available evidence, guidelines, &amp; community experience</a:t>
            </a:r>
          </a:p>
          <a:p>
            <a:pPr marL="342900" marR="0" lvl="1" indent="0" algn="l" rtl="0">
              <a:lnSpc>
                <a:spcPct val="100000"/>
              </a:lnSpc>
              <a:spcBef>
                <a:spcPts val="0"/>
              </a:spcBef>
              <a:spcAft>
                <a:spcPts val="0"/>
              </a:spcAft>
              <a:buClr>
                <a:srgbClr val="000000"/>
              </a:buClr>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1500" b="1" i="0" u="none" strike="noStrike" cap="none">
              <a:solidFill>
                <a:schemeClr val="lt1"/>
              </a:solidFill>
              <a:latin typeface="Arial"/>
              <a:ea typeface="Arial"/>
              <a:cs typeface="Arial"/>
              <a:sym typeface="Arial"/>
            </a:endParaRPr>
          </a:p>
        </p:txBody>
      </p:sp>
      <p:sp>
        <p:nvSpPr>
          <p:cNvPr id="99" name="Shape 99"/>
          <p:cNvSpPr txBox="1"/>
          <p:nvPr/>
        </p:nvSpPr>
        <p:spPr>
          <a:xfrm>
            <a:off x="3337348" y="228355"/>
            <a:ext cx="5519265" cy="1454243"/>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 sz="1500" b="1" i="0" u="none" strike="noStrike" cap="none">
                <a:solidFill>
                  <a:schemeClr val="lt1"/>
                </a:solidFill>
                <a:latin typeface="Calibri"/>
                <a:ea typeface="Calibri"/>
                <a:cs typeface="Calibri"/>
                <a:sym typeface="Calibri"/>
              </a:rPr>
              <a:t>All medications for care of gender nonconforming youth and transgender adults as discussed is used off label </a:t>
            </a:r>
          </a:p>
          <a:p>
            <a:pPr marL="0" marR="0" lvl="0" indent="0" algn="l" rtl="0">
              <a:lnSpc>
                <a:spcPct val="100000"/>
              </a:lnSpc>
              <a:spcBef>
                <a:spcPts val="0"/>
              </a:spcBef>
              <a:spcAft>
                <a:spcPts val="0"/>
              </a:spcAft>
              <a:buClr>
                <a:schemeClr val="lt1"/>
              </a:buClr>
              <a:buSzPct val="25000"/>
              <a:buFont typeface="Calibri"/>
              <a:buNone/>
            </a:pPr>
            <a:r>
              <a:rPr lang="en" sz="1500" b="1" i="0" u="none" strike="noStrike" cap="none">
                <a:solidFill>
                  <a:schemeClr val="lt1"/>
                </a:solidFill>
                <a:latin typeface="Calibri"/>
                <a:ea typeface="Calibri"/>
                <a:cs typeface="Calibri"/>
                <a:sym typeface="Calibri"/>
              </a:rPr>
              <a:t>Recommendations based on available evidence, guidelines, &amp; community experience</a:t>
            </a:r>
          </a:p>
          <a:p>
            <a:pPr marL="342900" marR="0" lvl="1" indent="0" algn="l" rtl="0">
              <a:lnSpc>
                <a:spcPct val="100000"/>
              </a:lnSpc>
              <a:spcBef>
                <a:spcPts val="0"/>
              </a:spcBef>
              <a:spcAft>
                <a:spcPts val="0"/>
              </a:spcAft>
              <a:buClr>
                <a:srgbClr val="000000"/>
              </a:buClr>
              <a:buFont typeface="Arial"/>
              <a:buNone/>
            </a:pPr>
            <a:endParaRPr sz="15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1500" b="1" i="0" u="none" strike="noStrike" cap="none">
              <a:solidFill>
                <a:schemeClr val="lt1"/>
              </a:solidFill>
              <a:latin typeface="Arial"/>
              <a:ea typeface="Arial"/>
              <a:cs typeface="Arial"/>
              <a:sym typeface="Arial"/>
            </a:endParaRPr>
          </a:p>
        </p:txBody>
      </p:sp>
      <p:graphicFrame>
        <p:nvGraphicFramePr>
          <p:cNvPr id="100" name="Shape 100"/>
          <p:cNvGraphicFramePr/>
          <p:nvPr/>
        </p:nvGraphicFramePr>
        <p:xfrm>
          <a:off x="178904" y="228354"/>
          <a:ext cx="8578300" cy="4467135"/>
        </p:xfrm>
        <a:graphic>
          <a:graphicData uri="http://schemas.openxmlformats.org/drawingml/2006/table">
            <a:tbl>
              <a:tblPr firstRow="1" bandRow="1">
                <a:noFill/>
                <a:tableStyleId>{B17ABF0C-4621-4C00-BFD9-77A28033EAC3}</a:tableStyleId>
              </a:tblPr>
              <a:tblGrid>
                <a:gridCol w="4562050"/>
                <a:gridCol w="4016250"/>
              </a:tblGrid>
              <a:tr h="310550">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Speaker</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Disclosures</a:t>
                      </a:r>
                    </a:p>
                  </a:txBody>
                  <a:tcPr marL="68600" marR="68600" marT="34300" marB="34300"/>
                </a:tc>
              </a:tr>
              <a:tr h="1352850">
                <a:tc>
                  <a:txBody>
                    <a:bodyPr/>
                    <a:lstStyle/>
                    <a:p>
                      <a:pPr marL="0" marR="0" lvl="0" indent="0" algn="l" rtl="0">
                        <a:lnSpc>
                          <a:spcPct val="100000"/>
                        </a:lnSpc>
                        <a:spcBef>
                          <a:spcPts val="0"/>
                        </a:spcBef>
                        <a:spcAft>
                          <a:spcPts val="0"/>
                        </a:spcAft>
                        <a:buClr>
                          <a:srgbClr val="000000"/>
                        </a:buClr>
                        <a:buSzPct val="25000"/>
                        <a:buFont typeface="Arial"/>
                        <a:buNone/>
                      </a:pPr>
                      <a:r>
                        <a:rPr lang="en" sz="1400" b="1" u="none" strike="noStrike" cap="none"/>
                        <a:t>Michelle Forcier MD MPH</a:t>
                      </a:r>
                    </a:p>
                    <a:p>
                      <a:pPr marL="0" marR="0" lvl="0" indent="0" algn="l" rtl="0">
                        <a:lnSpc>
                          <a:spcPct val="100000"/>
                        </a:lnSpc>
                        <a:spcBef>
                          <a:spcPts val="0"/>
                        </a:spcBef>
                        <a:spcAft>
                          <a:spcPts val="0"/>
                        </a:spcAft>
                        <a:buClr>
                          <a:schemeClr val="dk1"/>
                        </a:buClr>
                        <a:buSzPct val="25000"/>
                        <a:buFont typeface="Arial"/>
                        <a:buNone/>
                      </a:pPr>
                      <a:r>
                        <a:rPr lang="en" sz="1400" u="none" strike="noStrike" cap="none">
                          <a:solidFill>
                            <a:schemeClr val="dk1"/>
                          </a:solidFill>
                          <a:latin typeface="Arial"/>
                          <a:ea typeface="Arial"/>
                          <a:cs typeface="Arial"/>
                          <a:sym typeface="Arial"/>
                        </a:rPr>
                        <a:t>Associate Professor of Pediatrics</a:t>
                      </a:r>
                    </a:p>
                    <a:p>
                      <a:pPr marL="0" marR="0" lvl="0" indent="0" algn="l" rtl="0">
                        <a:lnSpc>
                          <a:spcPct val="100000"/>
                        </a:lnSpc>
                        <a:spcBef>
                          <a:spcPts val="0"/>
                        </a:spcBef>
                        <a:spcAft>
                          <a:spcPts val="0"/>
                        </a:spcAft>
                        <a:buClr>
                          <a:schemeClr val="dk1"/>
                        </a:buClr>
                        <a:buSzPct val="25000"/>
                        <a:buFont typeface="Arial"/>
                        <a:buNone/>
                      </a:pPr>
                      <a:r>
                        <a:rPr lang="en" sz="1400" u="none" strike="noStrike" cap="none">
                          <a:solidFill>
                            <a:schemeClr val="dk1"/>
                          </a:solidFill>
                          <a:latin typeface="Arial"/>
                          <a:ea typeface="Arial"/>
                          <a:cs typeface="Arial"/>
                          <a:sym typeface="Arial"/>
                        </a:rPr>
                        <a:t>Assistant Dean for Admissions</a:t>
                      </a:r>
                    </a:p>
                    <a:p>
                      <a:pPr marL="0" marR="0" lvl="0" indent="0" algn="l" rtl="0">
                        <a:lnSpc>
                          <a:spcPct val="100000"/>
                        </a:lnSpc>
                        <a:spcBef>
                          <a:spcPts val="0"/>
                        </a:spcBef>
                        <a:spcAft>
                          <a:spcPts val="0"/>
                        </a:spcAft>
                        <a:buClr>
                          <a:schemeClr val="dk1"/>
                        </a:buClr>
                        <a:buSzPct val="25000"/>
                        <a:buFont typeface="Arial"/>
                        <a:buNone/>
                      </a:pPr>
                      <a:r>
                        <a:rPr lang="en" sz="1400" u="none" strike="noStrike" cap="none">
                          <a:solidFill>
                            <a:schemeClr val="dk1"/>
                          </a:solidFill>
                          <a:latin typeface="Arial"/>
                          <a:ea typeface="Arial"/>
                          <a:cs typeface="Arial"/>
                          <a:sym typeface="Arial"/>
                        </a:rPr>
                        <a:t>Division of Adolescent Medicine</a:t>
                      </a:r>
                    </a:p>
                    <a:p>
                      <a:pPr marL="0" marR="0" lvl="0" indent="0" algn="l" rtl="0">
                        <a:lnSpc>
                          <a:spcPct val="100000"/>
                        </a:lnSpc>
                        <a:spcBef>
                          <a:spcPts val="0"/>
                        </a:spcBef>
                        <a:spcAft>
                          <a:spcPts val="0"/>
                        </a:spcAft>
                        <a:buClr>
                          <a:schemeClr val="dk1"/>
                        </a:buClr>
                        <a:buSzPct val="25000"/>
                        <a:buFont typeface="Arial"/>
                        <a:buNone/>
                      </a:pPr>
                      <a:r>
                        <a:rPr lang="en" sz="1400" u="none" strike="noStrike" cap="none">
                          <a:solidFill>
                            <a:schemeClr val="dk1"/>
                          </a:solidFill>
                          <a:latin typeface="Arial"/>
                          <a:ea typeface="Arial"/>
                          <a:cs typeface="Arial"/>
                          <a:sym typeface="Arial"/>
                        </a:rPr>
                        <a:t>The Warren Alpert Medical School of Brown University</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500" u="none" strike="noStrike" cap="none">
                          <a:latin typeface="Calibri"/>
                          <a:ea typeface="Calibri"/>
                          <a:cs typeface="Calibri"/>
                          <a:sym typeface="Calibri"/>
                        </a:rPr>
                        <a:t>Board Member</a:t>
                      </a:r>
                      <a:r>
                        <a:rPr lang="en" sz="1500">
                          <a:latin typeface="Calibri"/>
                          <a:ea typeface="Calibri"/>
                          <a:cs typeface="Calibri"/>
                          <a:sym typeface="Calibri"/>
                        </a:rPr>
                        <a:t>-</a:t>
                      </a:r>
                    </a:p>
                    <a:p>
                      <a:pPr marL="342900" marR="0" lvl="1" indent="0" algn="l" rtl="0">
                        <a:lnSpc>
                          <a:spcPct val="100000"/>
                        </a:lnSpc>
                        <a:spcBef>
                          <a:spcPts val="0"/>
                        </a:spcBef>
                        <a:spcAft>
                          <a:spcPts val="0"/>
                        </a:spcAft>
                        <a:buClr>
                          <a:srgbClr val="000000"/>
                        </a:buClr>
                        <a:buSzPct val="25000"/>
                        <a:buFont typeface="Calibri"/>
                        <a:buNone/>
                      </a:pPr>
                      <a:r>
                        <a:rPr lang="en" sz="1500" u="none" strike="noStrike" cap="none">
                          <a:latin typeface="Calibri"/>
                          <a:ea typeface="Calibri"/>
                          <a:cs typeface="Calibri"/>
                          <a:sym typeface="Calibri"/>
                        </a:rPr>
                        <a:t>Physicians for Reproductive Choice and Health </a:t>
                      </a:r>
                    </a:p>
                    <a:p>
                      <a:pPr marL="342900" marR="0" lvl="1" indent="0" algn="l" rtl="0">
                        <a:lnSpc>
                          <a:spcPct val="100000"/>
                        </a:lnSpc>
                        <a:spcBef>
                          <a:spcPts val="0"/>
                        </a:spcBef>
                        <a:spcAft>
                          <a:spcPts val="0"/>
                        </a:spcAft>
                        <a:buClr>
                          <a:srgbClr val="000000"/>
                        </a:buClr>
                        <a:buSzPct val="25000"/>
                        <a:buFont typeface="Calibri"/>
                        <a:buNone/>
                      </a:pPr>
                      <a:r>
                        <a:rPr lang="en" sz="1500" u="none" strike="noStrike" cap="none">
                          <a:latin typeface="Calibri"/>
                          <a:ea typeface="Calibri"/>
                          <a:cs typeface="Calibri"/>
                          <a:sym typeface="Calibri"/>
                        </a:rPr>
                        <a:t>Trans Youth Equality Foundation</a:t>
                      </a:r>
                    </a:p>
                    <a:p>
                      <a:pPr marL="0" marR="0" lvl="1" indent="0" algn="l" rtl="0">
                        <a:lnSpc>
                          <a:spcPct val="100000"/>
                        </a:lnSpc>
                        <a:spcBef>
                          <a:spcPts val="0"/>
                        </a:spcBef>
                        <a:spcAft>
                          <a:spcPts val="0"/>
                        </a:spcAft>
                        <a:buClr>
                          <a:srgbClr val="000000"/>
                        </a:buClr>
                        <a:buSzPct val="25000"/>
                        <a:buFont typeface="Calibri"/>
                        <a:buNone/>
                      </a:pPr>
                      <a:r>
                        <a:rPr lang="en" sz="1500" u="none" strike="noStrike" cap="none">
                          <a:latin typeface="Calibri"/>
                          <a:ea typeface="Calibri"/>
                          <a:cs typeface="Calibri"/>
                          <a:sym typeface="Calibri"/>
                        </a:rPr>
                        <a:t>Consultant – Merck; Planned Parenthood</a:t>
                      </a:r>
                    </a:p>
                  </a:txBody>
                  <a:tcPr marL="68600" marR="68600" marT="34300" marB="34300"/>
                </a:tc>
              </a:tr>
              <a:tr h="1454975">
                <a:tc>
                  <a:txBody>
                    <a:bodyPr/>
                    <a:lstStyle/>
                    <a:p>
                      <a:pPr marL="0" marR="0" lvl="0" indent="0" algn="l" rtl="0">
                        <a:lnSpc>
                          <a:spcPct val="100000"/>
                        </a:lnSpc>
                        <a:spcBef>
                          <a:spcPts val="0"/>
                        </a:spcBef>
                        <a:spcAft>
                          <a:spcPts val="0"/>
                        </a:spcAft>
                        <a:buClr>
                          <a:srgbClr val="000000"/>
                        </a:buClr>
                        <a:buSzPct val="25000"/>
                        <a:buFont typeface="Arial"/>
                        <a:buNone/>
                      </a:pPr>
                      <a:r>
                        <a:rPr lang="en" sz="1400" b="1" u="none" strike="noStrike" cap="none"/>
                        <a:t>Henry Ng, MD, MPH, FAAP, FACP</a:t>
                      </a:r>
                    </a:p>
                    <a:p>
                      <a:pPr marL="0" marR="0" lvl="0" indent="0" algn="l" rtl="0">
                        <a:lnSpc>
                          <a:spcPct val="100000"/>
                        </a:lnSpc>
                        <a:spcBef>
                          <a:spcPts val="0"/>
                        </a:spcBef>
                        <a:spcAft>
                          <a:spcPts val="0"/>
                        </a:spcAft>
                        <a:buClr>
                          <a:srgbClr val="000000"/>
                        </a:buClr>
                        <a:buSzPct val="25000"/>
                        <a:buFont typeface="Arial"/>
                        <a:buNone/>
                      </a:pPr>
                      <a:r>
                        <a:rPr lang="en" sz="1400" u="none" strike="noStrike" cap="none"/>
                        <a:t>Immediate Past President, GLMA: Health Professionals Advancing LGBT Equality </a:t>
                      </a:r>
                    </a:p>
                    <a:p>
                      <a:pPr marL="0" marR="0" lvl="0" indent="0" algn="l" rtl="0">
                        <a:lnSpc>
                          <a:spcPct val="100000"/>
                        </a:lnSpc>
                        <a:spcBef>
                          <a:spcPts val="0"/>
                        </a:spcBef>
                        <a:spcAft>
                          <a:spcPts val="0"/>
                        </a:spcAft>
                        <a:buClr>
                          <a:srgbClr val="000000"/>
                        </a:buClr>
                        <a:buSzPct val="25000"/>
                        <a:buFont typeface="Arial"/>
                        <a:buNone/>
                      </a:pPr>
                      <a:r>
                        <a:rPr lang="en" sz="1400" u="none" strike="noStrike" cap="none"/>
                        <a:t>Assistant Professor and Assistant Dean for Admissions</a:t>
                      </a:r>
                    </a:p>
                    <a:p>
                      <a:pPr marL="0" marR="0" lvl="0" indent="0" algn="l" rtl="0">
                        <a:lnSpc>
                          <a:spcPct val="100000"/>
                        </a:lnSpc>
                        <a:spcBef>
                          <a:spcPts val="0"/>
                        </a:spcBef>
                        <a:spcAft>
                          <a:spcPts val="0"/>
                        </a:spcAft>
                        <a:buClr>
                          <a:srgbClr val="000000"/>
                        </a:buClr>
                        <a:buSzPct val="25000"/>
                        <a:buFont typeface="Arial"/>
                        <a:buNone/>
                      </a:pPr>
                      <a:r>
                        <a:rPr lang="en" sz="1400" u="none" strike="noStrike" cap="none"/>
                        <a:t>Case Western Reserve University School of Medicine</a:t>
                      </a:r>
                    </a:p>
                    <a:p>
                      <a:pPr marL="0" marR="0" lvl="0" indent="0" algn="l" rtl="0">
                        <a:lnSpc>
                          <a:spcPct val="100000"/>
                        </a:lnSpc>
                        <a:spcBef>
                          <a:spcPts val="0"/>
                        </a:spcBef>
                        <a:spcAft>
                          <a:spcPts val="0"/>
                        </a:spcAft>
                        <a:buClr>
                          <a:srgbClr val="000000"/>
                        </a:buClr>
                        <a:buSzPct val="25000"/>
                        <a:buFont typeface="Arial"/>
                        <a:buNone/>
                      </a:pPr>
                      <a:r>
                        <a:rPr lang="en" sz="1400" u="none" strike="noStrike" cap="none"/>
                        <a:t>Director, Center for Internal Medicine and Pediatrics</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68600" marR="68600" marT="34300" marB="34300"/>
                </a:tc>
              </a:tr>
              <a:tr h="1225225">
                <a:tc>
                  <a:txBody>
                    <a:bodyPr/>
                    <a:lstStyle/>
                    <a:p>
                      <a:pPr marL="0" marR="0" lvl="0" indent="0" algn="l" rtl="0">
                        <a:lnSpc>
                          <a:spcPct val="100000"/>
                        </a:lnSpc>
                        <a:spcBef>
                          <a:spcPts val="0"/>
                        </a:spcBef>
                        <a:spcAft>
                          <a:spcPts val="0"/>
                        </a:spcAft>
                        <a:buClr>
                          <a:srgbClr val="000000"/>
                        </a:buClr>
                        <a:buSzPct val="25000"/>
                        <a:buFont typeface="Arial"/>
                        <a:buNone/>
                      </a:pPr>
                      <a:r>
                        <a:rPr lang="en" sz="1400" b="1" u="none" strike="noStrike" cap="none"/>
                        <a:t>Jennifer L. Rehm, MD</a:t>
                      </a:r>
                    </a:p>
                    <a:p>
                      <a:pPr marL="0" marR="0" lvl="0" indent="0" algn="l" rtl="0">
                        <a:lnSpc>
                          <a:spcPct val="100000"/>
                        </a:lnSpc>
                        <a:spcBef>
                          <a:spcPts val="0"/>
                        </a:spcBef>
                        <a:spcAft>
                          <a:spcPts val="0"/>
                        </a:spcAft>
                        <a:buClr>
                          <a:srgbClr val="000000"/>
                        </a:buClr>
                        <a:buSzPct val="25000"/>
                        <a:buFont typeface="Arial"/>
                        <a:buNone/>
                      </a:pPr>
                      <a:r>
                        <a:rPr lang="en" sz="1400" u="none" strike="noStrike" cap="none"/>
                        <a:t>Assistant Professor</a:t>
                      </a:r>
                    </a:p>
                    <a:p>
                      <a:pPr marL="0" marR="0" lvl="0" indent="0" algn="l" rtl="0">
                        <a:lnSpc>
                          <a:spcPct val="100000"/>
                        </a:lnSpc>
                        <a:spcBef>
                          <a:spcPts val="0"/>
                        </a:spcBef>
                        <a:spcAft>
                          <a:spcPts val="0"/>
                        </a:spcAft>
                        <a:buClr>
                          <a:srgbClr val="000000"/>
                        </a:buClr>
                        <a:buSzPct val="25000"/>
                        <a:buFont typeface="Arial"/>
                        <a:buNone/>
                      </a:pPr>
                      <a:r>
                        <a:rPr lang="en" sz="1400" u="none" strike="noStrike" cap="none"/>
                        <a:t>Department of Pediatrics</a:t>
                      </a:r>
                    </a:p>
                    <a:p>
                      <a:pPr marL="0" marR="0" lvl="0" indent="0" algn="l" rtl="0">
                        <a:lnSpc>
                          <a:spcPct val="100000"/>
                        </a:lnSpc>
                        <a:spcBef>
                          <a:spcPts val="0"/>
                        </a:spcBef>
                        <a:spcAft>
                          <a:spcPts val="0"/>
                        </a:spcAft>
                        <a:buClr>
                          <a:srgbClr val="000000"/>
                        </a:buClr>
                        <a:buSzPct val="25000"/>
                        <a:buFont typeface="Arial"/>
                        <a:buNone/>
                      </a:pPr>
                      <a:r>
                        <a:rPr lang="en" sz="1400" u="none" strike="noStrike" cap="none"/>
                        <a:t>Division of Pediatric Endocrinology</a:t>
                      </a:r>
                    </a:p>
                    <a:p>
                      <a:pPr marL="0" marR="0" lvl="0" indent="0" algn="l" rtl="0">
                        <a:lnSpc>
                          <a:spcPct val="100000"/>
                        </a:lnSpc>
                        <a:spcBef>
                          <a:spcPts val="0"/>
                        </a:spcBef>
                        <a:spcAft>
                          <a:spcPts val="0"/>
                        </a:spcAft>
                        <a:buClr>
                          <a:srgbClr val="000000"/>
                        </a:buClr>
                        <a:buSzPct val="25000"/>
                        <a:buFont typeface="Arial"/>
                        <a:buNone/>
                      </a:pPr>
                      <a:r>
                        <a:rPr lang="en" sz="1400" u="none" strike="noStrike" cap="none"/>
                        <a:t>University of Wisconsin School of Medicine </a:t>
                      </a:r>
                    </a:p>
                    <a:p>
                      <a:pPr marL="0" marR="0" lvl="0" indent="0" algn="l" rtl="0">
                        <a:lnSpc>
                          <a:spcPct val="100000"/>
                        </a:lnSpc>
                        <a:spcBef>
                          <a:spcPts val="0"/>
                        </a:spcBef>
                        <a:spcAft>
                          <a:spcPts val="0"/>
                        </a:spcAft>
                        <a:buClr>
                          <a:srgbClr val="000000"/>
                        </a:buClr>
                        <a:buSzPct val="25000"/>
                        <a:buFont typeface="Arial"/>
                        <a:buNone/>
                      </a:pPr>
                      <a:r>
                        <a:rPr lang="en" sz="1400" u="none" strike="noStrike" cap="none"/>
                        <a:t>and Public Health</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68600" marR="68600" marT="34300" marB="34300"/>
                </a:tc>
              </a:tr>
            </a:tbl>
          </a:graphicData>
        </a:graphic>
      </p:graphicFrame>
      <p:sp>
        <p:nvSpPr>
          <p:cNvPr id="101" name="Shape 101"/>
          <p:cNvSpPr txBox="1"/>
          <p:nvPr/>
        </p:nvSpPr>
        <p:spPr>
          <a:xfrm>
            <a:off x="4808425" y="100525"/>
            <a:ext cx="4825200" cy="5628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457200" y="237350"/>
            <a:ext cx="8229600" cy="800100"/>
          </a:xfrm>
          <a:prstGeom prst="rect">
            <a:avLst/>
          </a:prstGeom>
        </p:spPr>
        <p:txBody>
          <a:bodyPr lIns="91425" tIns="91425" rIns="91425" bIns="91425" anchor="ctr" anchorCtr="0">
            <a:noAutofit/>
          </a:bodyPr>
          <a:lstStyle/>
          <a:p>
            <a:pPr lvl="0">
              <a:spcBef>
                <a:spcPts val="0"/>
              </a:spcBef>
              <a:buNone/>
            </a:pPr>
            <a:r>
              <a:rPr lang="en" sz="3000"/>
              <a:t>Family Acceptance Project</a:t>
            </a:r>
          </a:p>
        </p:txBody>
      </p:sp>
      <p:sp>
        <p:nvSpPr>
          <p:cNvPr id="524" name="Shape 524"/>
          <p:cNvSpPr txBox="1">
            <a:spLocks noGrp="1"/>
          </p:cNvSpPr>
          <p:nvPr>
            <p:ph type="body" idx="1"/>
          </p:nvPr>
        </p:nvSpPr>
        <p:spPr>
          <a:xfrm>
            <a:off x="289375" y="1234900"/>
            <a:ext cx="4451700" cy="3243300"/>
          </a:xfrm>
          <a:prstGeom prst="rect">
            <a:avLst/>
          </a:prstGeom>
        </p:spPr>
        <p:txBody>
          <a:bodyPr lIns="91425" tIns="91425" rIns="91425" bIns="91425" anchor="t" anchorCtr="0">
            <a:noAutofit/>
          </a:bodyPr>
          <a:lstStyle/>
          <a:p>
            <a:pPr marL="457200" lvl="0" indent="-342900" rtl="0">
              <a:spcBef>
                <a:spcPts val="0"/>
              </a:spcBef>
              <a:buSzPct val="100000"/>
            </a:pPr>
            <a:r>
              <a:rPr lang="en" sz="1800"/>
              <a:t>Parents who love, accept, nuture gender or sexual minority youth offer protective long term effects for positive physical and psychological outcomes</a:t>
            </a:r>
          </a:p>
          <a:p>
            <a:pPr marL="0" lvl="0" indent="0" rtl="0">
              <a:spcBef>
                <a:spcPts val="0"/>
              </a:spcBef>
              <a:buNone/>
            </a:pPr>
            <a:endParaRPr sz="1800"/>
          </a:p>
          <a:p>
            <a:pPr marL="457200" lvl="0" indent="-342900">
              <a:spcBef>
                <a:spcPts val="0"/>
              </a:spcBef>
              <a:buSzPct val="100000"/>
            </a:pPr>
            <a:r>
              <a:rPr lang="en" sz="1800"/>
              <a:t>Developmental impact and importance of loving homes, safe schools, peer acceptance for all teens </a:t>
            </a:r>
          </a:p>
        </p:txBody>
      </p:sp>
      <p:pic>
        <p:nvPicPr>
          <p:cNvPr id="525" name="Shape 525"/>
          <p:cNvPicPr preferRelativeResize="0"/>
          <p:nvPr/>
        </p:nvPicPr>
        <p:blipFill>
          <a:blip r:embed="rId3">
            <a:alphaModFix/>
          </a:blip>
          <a:stretch>
            <a:fillRect/>
          </a:stretch>
        </p:blipFill>
        <p:spPr>
          <a:xfrm>
            <a:off x="4741081" y="1293524"/>
            <a:ext cx="4324393" cy="3243300"/>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457200" y="857250"/>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 sz="3000" b="0" i="0" u="none" strike="noStrike" cap="none">
                <a:solidFill>
                  <a:schemeClr val="dk2"/>
                </a:solidFill>
              </a:rPr>
              <a:t>Medical Therapy – Gender Affirming Hormones</a:t>
            </a:r>
          </a:p>
        </p:txBody>
      </p:sp>
      <p:sp>
        <p:nvSpPr>
          <p:cNvPr id="531" name="Shape 531"/>
          <p:cNvSpPr txBox="1">
            <a:spLocks noGrp="1"/>
          </p:cNvSpPr>
          <p:nvPr>
            <p:ph type="body" idx="1"/>
          </p:nvPr>
        </p:nvSpPr>
        <p:spPr>
          <a:xfrm>
            <a:off x="457200" y="1687116"/>
            <a:ext cx="8229600" cy="3243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 sz="2400" b="1" i="0" u="none" strike="noStrike" cap="none">
                <a:solidFill>
                  <a:schemeClr val="dk1"/>
                </a:solidFill>
              </a:rPr>
              <a:t>Estrogen and Testosterone</a:t>
            </a:r>
          </a:p>
          <a:p>
            <a:pPr marL="657225" marR="0" lvl="1" indent="-47625" algn="l" rtl="0">
              <a:lnSpc>
                <a:spcPct val="100000"/>
              </a:lnSpc>
              <a:spcBef>
                <a:spcPts val="600"/>
              </a:spcBef>
              <a:spcAft>
                <a:spcPts val="0"/>
              </a:spcAft>
              <a:buClr>
                <a:schemeClr val="accent2"/>
              </a:buClr>
              <a:buSzPct val="100000"/>
              <a:buFont typeface="Calibri"/>
              <a:buChar char="▫"/>
            </a:pPr>
            <a:r>
              <a:rPr lang="en" sz="2000" i="0" u="none" strike="noStrike" cap="none">
                <a:solidFill>
                  <a:schemeClr val="accent2"/>
                </a:solidFill>
              </a:rPr>
              <a:t>Continue puberty blockers</a:t>
            </a:r>
          </a:p>
          <a:p>
            <a:pPr marL="657225" marR="0" lvl="1" indent="-47625" algn="l" rtl="0">
              <a:lnSpc>
                <a:spcPct val="100000"/>
              </a:lnSpc>
              <a:spcBef>
                <a:spcPts val="1200"/>
              </a:spcBef>
              <a:spcAft>
                <a:spcPts val="0"/>
              </a:spcAft>
              <a:buClr>
                <a:schemeClr val="accent2"/>
              </a:buClr>
              <a:buSzPct val="100000"/>
              <a:buFont typeface="Calibri"/>
              <a:buChar char="▫"/>
            </a:pPr>
            <a:r>
              <a:rPr lang="en" sz="2000" i="0" u="none" strike="noStrike" cap="none">
                <a:solidFill>
                  <a:schemeClr val="accent2"/>
                </a:solidFill>
              </a:rPr>
              <a:t>Start low dose</a:t>
            </a:r>
          </a:p>
          <a:p>
            <a:pPr marL="657225" marR="0" lvl="1" indent="-47625" algn="l" rtl="0">
              <a:lnSpc>
                <a:spcPct val="100000"/>
              </a:lnSpc>
              <a:spcBef>
                <a:spcPts val="1200"/>
              </a:spcBef>
              <a:spcAft>
                <a:spcPts val="0"/>
              </a:spcAft>
              <a:buClr>
                <a:schemeClr val="accent2"/>
              </a:buClr>
              <a:buSzPct val="100000"/>
              <a:buFont typeface="Georgia"/>
              <a:buChar char="▫"/>
            </a:pPr>
            <a:r>
              <a:rPr lang="en" sz="2000" i="0" u="none" strike="noStrike" cap="none">
                <a:solidFill>
                  <a:schemeClr val="accent2"/>
                </a:solidFill>
              </a:rPr>
              <a:t>Increase slowly over about 2 years to </a:t>
            </a:r>
            <a:r>
              <a:rPr lang="en" sz="2000"/>
              <a:t>“mimic” endogenous puberty</a:t>
            </a:r>
          </a:p>
          <a:p>
            <a:pPr marL="657225" marR="0" lvl="1" indent="-47625" algn="l" rtl="0">
              <a:lnSpc>
                <a:spcPct val="100000"/>
              </a:lnSpc>
              <a:spcBef>
                <a:spcPts val="1200"/>
              </a:spcBef>
              <a:spcAft>
                <a:spcPts val="0"/>
              </a:spcAft>
              <a:buClr>
                <a:schemeClr val="accent2"/>
              </a:buClr>
              <a:buSzPct val="100000"/>
              <a:buFont typeface="Georgia"/>
              <a:buChar char="▫"/>
            </a:pPr>
            <a:r>
              <a:rPr lang="en" sz="2000" i="0" u="none" strike="noStrike" cap="none">
                <a:solidFill>
                  <a:schemeClr val="accent2"/>
                </a:solidFill>
              </a:rPr>
              <a:t>Close monitoring</a:t>
            </a:r>
            <a:r>
              <a:rPr lang="en" sz="2000"/>
              <a:t>,</a:t>
            </a:r>
            <a:r>
              <a:rPr lang="en" sz="2000" i="0" u="none" strike="noStrike" cap="none">
                <a:solidFill>
                  <a:schemeClr val="accent2"/>
                </a:solidFill>
              </a:rPr>
              <a:t> continued psychological support</a:t>
            </a:r>
          </a:p>
        </p:txBody>
      </p:sp>
      <p:sp>
        <p:nvSpPr>
          <p:cNvPr id="532" name="Shape 532"/>
          <p:cNvSpPr txBox="1"/>
          <p:nvPr/>
        </p:nvSpPr>
        <p:spPr>
          <a:xfrm>
            <a:off x="4605110" y="4652180"/>
            <a:ext cx="4321174" cy="307777"/>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3F6E8C"/>
              </a:buClr>
              <a:buSzPct val="25000"/>
              <a:buFont typeface="Arial"/>
              <a:buNone/>
            </a:pPr>
            <a:r>
              <a:rPr lang="en" sz="1400" b="1" i="1" u="none" strike="noStrike" cap="none">
                <a:solidFill>
                  <a:srgbClr val="3F6E8C"/>
                </a:solidFill>
                <a:latin typeface="Arial"/>
                <a:ea typeface="Arial"/>
                <a:cs typeface="Arial"/>
                <a:sym typeface="Arial"/>
              </a:rPr>
              <a:t>Hembree et al. 2009</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457200" y="857250"/>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 sz="3000" b="0" i="0" u="none" strike="noStrike" cap="none">
                <a:solidFill>
                  <a:schemeClr val="dk2"/>
                </a:solidFill>
                <a:latin typeface="Arial"/>
                <a:ea typeface="Arial"/>
                <a:cs typeface="Arial"/>
                <a:sym typeface="Arial"/>
              </a:rPr>
              <a:t>Medical Therapy – Gender Affirming Hormones</a:t>
            </a:r>
          </a:p>
        </p:txBody>
      </p:sp>
      <p:sp>
        <p:nvSpPr>
          <p:cNvPr id="538" name="Shape 538"/>
          <p:cNvSpPr txBox="1">
            <a:spLocks noGrp="1"/>
          </p:cNvSpPr>
          <p:nvPr>
            <p:ph type="body" idx="1"/>
          </p:nvPr>
        </p:nvSpPr>
        <p:spPr>
          <a:xfrm>
            <a:off x="457200" y="1687116"/>
            <a:ext cx="8229600" cy="3243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 sz="2400" b="1" i="0" u="none" strike="noStrike" cap="none">
                <a:solidFill>
                  <a:schemeClr val="dk1"/>
                </a:solidFill>
              </a:rPr>
              <a:t>Risks</a:t>
            </a:r>
            <a:r>
              <a:rPr lang="en" sz="2400" b="1"/>
              <a:t>/Side Effects?</a:t>
            </a:r>
          </a:p>
          <a:p>
            <a:pPr marL="0" marR="0" lvl="0" indent="0" algn="l" rtl="0">
              <a:lnSpc>
                <a:spcPct val="100000"/>
              </a:lnSpc>
              <a:spcBef>
                <a:spcPts val="600"/>
              </a:spcBef>
              <a:spcAft>
                <a:spcPts val="0"/>
              </a:spcAft>
              <a:buNone/>
            </a:pPr>
            <a:endParaRPr sz="900" b="1">
              <a:solidFill>
                <a:schemeClr val="accent2"/>
              </a:solidFill>
            </a:endParaRPr>
          </a:p>
          <a:p>
            <a:pPr marL="457200" lvl="0" indent="-355600" rtl="0">
              <a:spcBef>
                <a:spcPts val="1200"/>
              </a:spcBef>
              <a:buClr>
                <a:schemeClr val="accent2"/>
              </a:buClr>
              <a:buSzPct val="100000"/>
              <a:buFont typeface="Georgia"/>
            </a:pPr>
            <a:r>
              <a:rPr lang="en" sz="2000">
                <a:solidFill>
                  <a:schemeClr val="accent2"/>
                </a:solidFill>
              </a:rPr>
              <a:t>Relatively safe in most youth</a:t>
            </a:r>
          </a:p>
          <a:p>
            <a:pPr marL="457200" marR="0" lvl="0" indent="-355600" algn="l" rtl="0">
              <a:lnSpc>
                <a:spcPct val="100000"/>
              </a:lnSpc>
              <a:spcBef>
                <a:spcPts val="600"/>
              </a:spcBef>
              <a:spcAft>
                <a:spcPts val="0"/>
              </a:spcAft>
              <a:buClr>
                <a:schemeClr val="accent2"/>
              </a:buClr>
              <a:buSzPct val="100000"/>
              <a:buFont typeface="Georgia"/>
            </a:pPr>
            <a:r>
              <a:rPr lang="en" sz="2000" i="0" u="none" strike="noStrike" cap="none">
                <a:solidFill>
                  <a:schemeClr val="accent2"/>
                </a:solidFill>
              </a:rPr>
              <a:t>Risk related to dose</a:t>
            </a:r>
            <a:r>
              <a:rPr lang="en" sz="2000">
                <a:solidFill>
                  <a:schemeClr val="accent2"/>
                </a:solidFill>
              </a:rPr>
              <a:t>, </a:t>
            </a:r>
            <a:r>
              <a:rPr lang="en" sz="2000" i="0" u="none" strike="noStrike" cap="none">
                <a:solidFill>
                  <a:schemeClr val="accent2"/>
                </a:solidFill>
              </a:rPr>
              <a:t>mode of administration</a:t>
            </a:r>
          </a:p>
          <a:p>
            <a:pPr marL="457200" marR="0" lvl="0" indent="-355600" algn="l" rtl="0">
              <a:lnSpc>
                <a:spcPct val="100000"/>
              </a:lnSpc>
              <a:spcBef>
                <a:spcPts val="1200"/>
              </a:spcBef>
              <a:spcAft>
                <a:spcPts val="0"/>
              </a:spcAft>
              <a:buClr>
                <a:schemeClr val="accent2"/>
              </a:buClr>
              <a:buSzPct val="100000"/>
              <a:buFont typeface="Georgia"/>
            </a:pPr>
            <a:r>
              <a:rPr lang="en" sz="2000">
                <a:solidFill>
                  <a:schemeClr val="accent2"/>
                </a:solidFill>
              </a:rPr>
              <a:t>Eventual adult c</a:t>
            </a:r>
            <a:r>
              <a:rPr lang="en" sz="2000" i="0" u="none" strike="noStrike" cap="none">
                <a:solidFill>
                  <a:schemeClr val="accent2"/>
                </a:solidFill>
              </a:rPr>
              <a:t>ardiovascular</a:t>
            </a:r>
            <a:r>
              <a:rPr lang="en" sz="2000">
                <a:solidFill>
                  <a:schemeClr val="accent2"/>
                </a:solidFill>
              </a:rPr>
              <a:t>, </a:t>
            </a:r>
            <a:r>
              <a:rPr lang="en" sz="2000" i="0" u="none" strike="noStrike" cap="none">
                <a:solidFill>
                  <a:schemeClr val="accent2"/>
                </a:solidFill>
              </a:rPr>
              <a:t>cancer risk similar to affirmed gender</a:t>
            </a:r>
          </a:p>
          <a:p>
            <a:pPr marL="657225" marR="0" lvl="1" indent="-85725" algn="l" rtl="0">
              <a:lnSpc>
                <a:spcPct val="100000"/>
              </a:lnSpc>
              <a:spcBef>
                <a:spcPts val="1200"/>
              </a:spcBef>
              <a:spcAft>
                <a:spcPts val="0"/>
              </a:spcAft>
              <a:buClr>
                <a:schemeClr val="accent2"/>
              </a:buClr>
              <a:buSzPct val="100000"/>
              <a:buFont typeface="Georgia"/>
              <a:buNone/>
            </a:pPr>
            <a:endParaRPr sz="2600" b="1" i="0" u="none" strike="noStrike" cap="none">
              <a:solidFill>
                <a:schemeClr val="accent2"/>
              </a:solidFill>
              <a:latin typeface="Georgia"/>
              <a:ea typeface="Georgia"/>
              <a:cs typeface="Georgia"/>
              <a:sym typeface="Georgia"/>
            </a:endParaRPr>
          </a:p>
          <a:p>
            <a:pPr marL="657225" marR="0" lvl="1" indent="-85725" algn="l" rtl="0">
              <a:lnSpc>
                <a:spcPct val="100000"/>
              </a:lnSpc>
              <a:spcBef>
                <a:spcPts val="900"/>
              </a:spcBef>
              <a:spcAft>
                <a:spcPts val="0"/>
              </a:spcAft>
              <a:buClr>
                <a:schemeClr val="accent2"/>
              </a:buClr>
              <a:buSzPct val="100000"/>
              <a:buFont typeface="Georgia"/>
              <a:buNone/>
            </a:pPr>
            <a:endParaRPr sz="2600" b="1" i="0" u="none" strike="noStrike" cap="none">
              <a:solidFill>
                <a:schemeClr val="accent2"/>
              </a:solidFill>
              <a:latin typeface="Georgia"/>
              <a:ea typeface="Georgia"/>
              <a:cs typeface="Georgia"/>
              <a:sym typeface="Georgia"/>
            </a:endParaRPr>
          </a:p>
          <a:p>
            <a:pPr marL="365125" marR="0" lvl="0" indent="-85725" algn="l" rtl="0">
              <a:lnSpc>
                <a:spcPct val="100000"/>
              </a:lnSpc>
              <a:spcBef>
                <a:spcPts val="300"/>
              </a:spcBef>
              <a:spcAft>
                <a:spcPts val="0"/>
              </a:spcAft>
              <a:buClr>
                <a:srgbClr val="A04DA3"/>
              </a:buClr>
              <a:buSzPct val="100000"/>
              <a:buFont typeface="Georgia"/>
              <a:buNone/>
            </a:pPr>
            <a:endParaRPr sz="2800" b="1" i="0" u="none" strike="noStrike" cap="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p:nvPr/>
        </p:nvSpPr>
        <p:spPr>
          <a:xfrm>
            <a:off x="4697414" y="3651646"/>
            <a:ext cx="4465636" cy="1600199"/>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a:solidFill>
                <a:schemeClr val="lt1"/>
              </a:solidFill>
              <a:latin typeface="Arial"/>
              <a:ea typeface="Arial"/>
              <a:cs typeface="Arial"/>
              <a:sym typeface="Arial"/>
            </a:endParaRPr>
          </a:p>
        </p:txBody>
      </p:sp>
      <p:sp>
        <p:nvSpPr>
          <p:cNvPr id="544" name="Shape 544"/>
          <p:cNvSpPr txBox="1">
            <a:spLocks noGrp="1"/>
          </p:cNvSpPr>
          <p:nvPr>
            <p:ph type="title"/>
          </p:nvPr>
        </p:nvSpPr>
        <p:spPr>
          <a:xfrm>
            <a:off x="228600" y="215272"/>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 sz="2400" b="0" i="0" u="none" strike="noStrike" cap="none">
                <a:solidFill>
                  <a:schemeClr val="dk2"/>
                </a:solidFill>
                <a:latin typeface="Arial"/>
                <a:ea typeface="Arial"/>
                <a:cs typeface="Arial"/>
                <a:sym typeface="Arial"/>
              </a:rPr>
              <a:t>Medical Therapy – Testosterone</a:t>
            </a:r>
          </a:p>
        </p:txBody>
      </p:sp>
      <p:graphicFrame>
        <p:nvGraphicFramePr>
          <p:cNvPr id="545" name="Shape 545"/>
          <p:cNvGraphicFramePr/>
          <p:nvPr/>
        </p:nvGraphicFramePr>
        <p:xfrm>
          <a:off x="298762" y="967985"/>
          <a:ext cx="8650425" cy="4053860"/>
        </p:xfrm>
        <a:graphic>
          <a:graphicData uri="http://schemas.openxmlformats.org/drawingml/2006/table">
            <a:tbl>
              <a:tblPr>
                <a:noFill/>
                <a:tableStyleId>{9ECC7DAD-3856-44A0-8133-C35314510DE9}</a:tableStyleId>
              </a:tblPr>
              <a:tblGrid>
                <a:gridCol w="3895600"/>
                <a:gridCol w="4754825"/>
              </a:tblGrid>
              <a:tr h="100000">
                <a:tc>
                  <a:txBody>
                    <a:bodyPr/>
                    <a:lstStyle/>
                    <a:p>
                      <a:pPr marL="0" marR="0" lvl="0" indent="0" algn="ctr" rtl="0">
                        <a:lnSpc>
                          <a:spcPct val="100000"/>
                        </a:lnSpc>
                        <a:spcBef>
                          <a:spcPts val="0"/>
                        </a:spcBef>
                        <a:spcAft>
                          <a:spcPts val="0"/>
                        </a:spcAft>
                        <a:buClr>
                          <a:schemeClr val="lt1"/>
                        </a:buClr>
                        <a:buSzPct val="25000"/>
                        <a:buFont typeface="Arial"/>
                        <a:buNone/>
                      </a:pPr>
                      <a:r>
                        <a:rPr lang="en" sz="1400" b="1" i="0" u="none" strike="noStrike" cap="none">
                          <a:solidFill>
                            <a:schemeClr val="lt1"/>
                          </a:solidFill>
                          <a:latin typeface="Trebuchet MS"/>
                          <a:ea typeface="Trebuchet MS"/>
                          <a:cs typeface="Trebuchet MS"/>
                          <a:sym typeface="Trebuchet MS"/>
                        </a:rPr>
                        <a:t>Benefits</a:t>
                      </a:r>
                    </a:p>
                  </a:txBody>
                  <a:tcPr marL="91450" marR="91450" marT="34300" marB="34300">
                    <a:lnL w="9525" cap="flat" cmpd="sng">
                      <a:solidFill>
                        <a:srgbClr val="2828B8"/>
                      </a:solidFill>
                      <a:prstDash val="solid"/>
                      <a:round/>
                      <a:headEnd type="none" w="med" len="med"/>
                      <a:tailEnd type="none" w="med" len="med"/>
                    </a:lnL>
                    <a:lnR w="12700" cap="flat" cmpd="sng">
                      <a:solidFill>
                        <a:srgbClr val="000000"/>
                      </a:solidFill>
                      <a:prstDash val="solid"/>
                      <a:round/>
                      <a:headEnd type="none" w="med" len="med"/>
                      <a:tailEnd type="none" w="med" len="med"/>
                    </a:lnR>
                    <a:lnT w="9525" cap="flat" cmpd="sng">
                      <a:solidFill>
                        <a:srgbClr val="2828B8"/>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2D2DB9"/>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 sz="1400" b="1" i="0" u="none" strike="noStrike" cap="none">
                          <a:solidFill>
                            <a:schemeClr val="lt1"/>
                          </a:solidFill>
                          <a:latin typeface="Trebuchet MS"/>
                          <a:ea typeface="Trebuchet MS"/>
                          <a:cs typeface="Trebuchet MS"/>
                          <a:sym typeface="Trebuchet MS"/>
                        </a:rPr>
                        <a:t>Risks</a:t>
                      </a:r>
                    </a:p>
                  </a:txBody>
                  <a:tcPr marL="91450" marR="91450" marT="34300" marB="343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2D2DB9"/>
                    </a:solidFill>
                  </a:tcPr>
                </a:tc>
              </a:tr>
              <a:tr h="3771900">
                <a:tc>
                  <a:txBody>
                    <a:bodyPr/>
                    <a:lstStyle/>
                    <a:p>
                      <a:pPr marL="285750" marR="0" lvl="0" indent="-311150" algn="l" rtl="0">
                        <a:lnSpc>
                          <a:spcPct val="100000"/>
                        </a:lnSpc>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Masculine appearance, “passing” </a:t>
                      </a:r>
                    </a:p>
                    <a:p>
                      <a:pPr marL="742950" marR="0" lvl="1" indent="-311150" algn="l" rtl="0">
                        <a:lnSpc>
                          <a:spcPct val="100000"/>
                        </a:lnSpc>
                        <a:spcBef>
                          <a:spcPts val="0"/>
                        </a:spcBef>
                        <a:spcAft>
                          <a:spcPts val="0"/>
                        </a:spcAft>
                        <a:buClr>
                          <a:schemeClr val="dk1"/>
                        </a:buClr>
                        <a:buSzPct val="100000"/>
                        <a:buFont typeface="Calibri"/>
                        <a:buChar char="•"/>
                      </a:pPr>
                      <a:r>
                        <a:rPr lang="en" sz="1800" b="0" i="0" u="none" strike="noStrike" cap="none">
                          <a:solidFill>
                            <a:schemeClr val="dk1"/>
                          </a:solidFill>
                          <a:latin typeface="Calibri"/>
                          <a:ea typeface="Calibri"/>
                          <a:cs typeface="Calibri"/>
                          <a:sym typeface="Calibri"/>
                        </a:rPr>
                        <a:t>Lower voice </a:t>
                      </a:r>
                    </a:p>
                    <a:p>
                      <a:pPr marL="742950" marR="0" lvl="1" indent="-311150" algn="l" rtl="0">
                        <a:lnSpc>
                          <a:spcPct val="100000"/>
                        </a:lnSpc>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Masculine </a:t>
                      </a:r>
                      <a:r>
                        <a:rPr lang="en" sz="1800" b="0" i="0" u="none" strike="noStrike" cap="none">
                          <a:solidFill>
                            <a:schemeClr val="dk1"/>
                          </a:solidFill>
                          <a:latin typeface="Calibri"/>
                          <a:ea typeface="Calibri"/>
                          <a:cs typeface="Calibri"/>
                          <a:sym typeface="Calibri"/>
                        </a:rPr>
                        <a:t>facial</a:t>
                      </a:r>
                      <a:r>
                        <a:rPr lang="en" sz="1800">
                          <a:solidFill>
                            <a:schemeClr val="dk1"/>
                          </a:solidFill>
                          <a:latin typeface="Calibri"/>
                          <a:ea typeface="Calibri"/>
                          <a:cs typeface="Calibri"/>
                          <a:sym typeface="Calibri"/>
                        </a:rPr>
                        <a:t>,</a:t>
                      </a:r>
                      <a:r>
                        <a:rPr lang="en" sz="1800" b="0" i="0" u="none" strike="noStrike" cap="none">
                          <a:solidFill>
                            <a:schemeClr val="dk1"/>
                          </a:solidFill>
                          <a:latin typeface="Calibri"/>
                          <a:ea typeface="Calibri"/>
                          <a:cs typeface="Calibri"/>
                          <a:sym typeface="Calibri"/>
                        </a:rPr>
                        <a:t>body hair</a:t>
                      </a:r>
                    </a:p>
                    <a:p>
                      <a:pPr marL="742950" marR="0" lvl="1" indent="-311150" algn="l" rtl="0">
                        <a:lnSpc>
                          <a:spcPct val="100000"/>
                        </a:lnSpc>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Masculine </a:t>
                      </a:r>
                      <a:r>
                        <a:rPr lang="en" sz="1800" b="0" i="0" u="none" strike="noStrike" cap="none">
                          <a:solidFill>
                            <a:schemeClr val="dk1"/>
                          </a:solidFill>
                          <a:latin typeface="Calibri"/>
                          <a:ea typeface="Calibri"/>
                          <a:cs typeface="Calibri"/>
                          <a:sym typeface="Calibri"/>
                        </a:rPr>
                        <a:t>muscle mass &amp; fat distr</a:t>
                      </a:r>
                      <a:r>
                        <a:rPr lang="en" sz="1800">
                          <a:solidFill>
                            <a:schemeClr val="dk1"/>
                          </a:solidFill>
                          <a:latin typeface="Calibri"/>
                          <a:ea typeface="Calibri"/>
                          <a:cs typeface="Calibri"/>
                          <a:sym typeface="Calibri"/>
                        </a:rPr>
                        <a:t>ibution</a:t>
                      </a:r>
                    </a:p>
                    <a:p>
                      <a:pPr marL="742950" lvl="1" indent="-311150" rtl="0">
                        <a:spcBef>
                          <a:spcPts val="0"/>
                        </a:spcBef>
                        <a:buClr>
                          <a:schemeClr val="dk1"/>
                        </a:buClr>
                        <a:buSzPct val="100000"/>
                        <a:buFont typeface="Calibri"/>
                        <a:buChar char="•"/>
                      </a:pPr>
                      <a:r>
                        <a:rPr lang="en" sz="1800">
                          <a:solidFill>
                            <a:schemeClr val="dk1"/>
                          </a:solidFill>
                          <a:latin typeface="Calibri"/>
                          <a:ea typeface="Calibri"/>
                          <a:cs typeface="Calibri"/>
                          <a:sym typeface="Calibri"/>
                        </a:rPr>
                        <a:t>Coarser skin</a:t>
                      </a:r>
                    </a:p>
                    <a:p>
                      <a:pPr marL="742950" marR="0" lvl="1" indent="-311150" algn="l" rtl="0">
                        <a:lnSpc>
                          <a:spcPct val="100000"/>
                        </a:lnSpc>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Bigger clitoris</a:t>
                      </a:r>
                    </a:p>
                    <a:p>
                      <a:pPr marL="285750" marR="0" lvl="0" indent="-311150" algn="l" rtl="0">
                        <a:lnSpc>
                          <a:spcPct val="100000"/>
                        </a:lnSpc>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Psychologic impact of “right” hormone</a:t>
                      </a:r>
                    </a:p>
                    <a:p>
                      <a:pPr marL="285750" marR="0" lvl="0" indent="-311150" algn="l" rtl="0">
                        <a:lnSpc>
                          <a:spcPct val="100000"/>
                        </a:lnSpc>
                        <a:spcBef>
                          <a:spcPts val="0"/>
                        </a:spcBef>
                        <a:spcAft>
                          <a:spcPts val="0"/>
                        </a:spcAft>
                        <a:buClr>
                          <a:schemeClr val="dk1"/>
                        </a:buClr>
                        <a:buSzPct val="100000"/>
                        <a:buFont typeface="Calibri"/>
                        <a:buChar char="•"/>
                      </a:pPr>
                      <a:r>
                        <a:rPr lang="en" sz="1800" b="0" i="0" u="none" strike="noStrike" cap="none">
                          <a:solidFill>
                            <a:schemeClr val="dk1"/>
                          </a:solidFill>
                          <a:latin typeface="Calibri"/>
                          <a:ea typeface="Calibri"/>
                          <a:cs typeface="Calibri"/>
                          <a:sym typeface="Calibri"/>
                        </a:rPr>
                        <a:t>More physical energy</a:t>
                      </a:r>
                    </a:p>
                    <a:p>
                      <a:pPr marL="285750" marR="0" lvl="0" indent="-311150" algn="l" rtl="0">
                        <a:lnSpc>
                          <a:spcPct val="100000"/>
                        </a:lnSpc>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Different libido</a:t>
                      </a:r>
                    </a:p>
                    <a:p>
                      <a:pPr marL="285750" marR="0" lvl="0" indent="-311150" algn="l" rtl="0">
                        <a:lnSpc>
                          <a:spcPct val="100000"/>
                        </a:lnSpc>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Protection against bone thinning </a:t>
                      </a:r>
                    </a:p>
                    <a:p>
                      <a:pPr marL="285750" marR="0" lvl="0" indent="-285750" algn="l" rtl="0">
                        <a:lnSpc>
                          <a:spcPct val="100000"/>
                        </a:lnSpc>
                        <a:spcBef>
                          <a:spcPts val="0"/>
                        </a:spcBef>
                        <a:spcAft>
                          <a:spcPts val="0"/>
                        </a:spcAft>
                        <a:buClr>
                          <a:srgbClr val="000000"/>
                        </a:buClr>
                        <a:buSzPct val="25000"/>
                        <a:buFont typeface="Arial"/>
                        <a:buNone/>
                      </a:pPr>
                      <a:endParaRPr sz="1400" b="0" i="0" u="none" strike="noStrike" cap="none">
                        <a:solidFill>
                          <a:schemeClr val="dk1"/>
                        </a:solidFill>
                        <a:latin typeface="Arial"/>
                        <a:ea typeface="Arial"/>
                        <a:cs typeface="Arial"/>
                        <a:sym typeface="Arial"/>
                      </a:endParaRPr>
                    </a:p>
                  </a:txBody>
                  <a:tcPr marL="91450" marR="91450" marT="34300" marB="343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569912" marR="0" lvl="0" indent="-315912" algn="l" rtl="0">
                        <a:lnSpc>
                          <a:spcPct val="100000"/>
                        </a:lnSpc>
                        <a:spcBef>
                          <a:spcPts val="0"/>
                        </a:spcBef>
                        <a:spcAft>
                          <a:spcPts val="0"/>
                        </a:spcAft>
                        <a:buClr>
                          <a:schemeClr val="dk1"/>
                        </a:buClr>
                        <a:buSzPct val="100000"/>
                        <a:buFont typeface="Calibri"/>
                        <a:buChar char="•"/>
                      </a:pPr>
                      <a:r>
                        <a:rPr lang="en" sz="1800" b="0" i="0" u="none" strike="noStrike" cap="none">
                          <a:solidFill>
                            <a:schemeClr val="dk1"/>
                          </a:solidFill>
                          <a:latin typeface="Calibri"/>
                          <a:ea typeface="Calibri"/>
                          <a:cs typeface="Calibri"/>
                          <a:sym typeface="Calibri"/>
                        </a:rPr>
                        <a:t>Acne </a:t>
                      </a:r>
                    </a:p>
                    <a:p>
                      <a:pPr marL="569912" marR="0" lvl="0" indent="-315912" algn="l" rtl="0">
                        <a:lnSpc>
                          <a:spcPct val="100000"/>
                        </a:lnSpc>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Male pattern baldness</a:t>
                      </a:r>
                    </a:p>
                    <a:p>
                      <a:pPr marL="569912" lvl="0" indent="-315912" rtl="0">
                        <a:spcBef>
                          <a:spcPts val="0"/>
                        </a:spcBef>
                        <a:buClr>
                          <a:schemeClr val="dk1"/>
                        </a:buClr>
                        <a:buSzPct val="100000"/>
                        <a:buFont typeface="Calibri"/>
                        <a:buChar char="•"/>
                      </a:pPr>
                      <a:r>
                        <a:rPr lang="en" sz="1800">
                          <a:solidFill>
                            <a:schemeClr val="dk1"/>
                          </a:solidFill>
                          <a:latin typeface="Calibri"/>
                          <a:ea typeface="Calibri"/>
                          <a:cs typeface="Calibri"/>
                          <a:sym typeface="Calibri"/>
                        </a:rPr>
                        <a:t>Changes in fat and weight — redistributed to a male shape</a:t>
                      </a:r>
                    </a:p>
                    <a:p>
                      <a:pPr marL="569912" lvl="0" indent="-315912" rtl="0">
                        <a:spcBef>
                          <a:spcPts val="0"/>
                        </a:spcBef>
                        <a:buClr>
                          <a:schemeClr val="dk1"/>
                        </a:buClr>
                        <a:buSzPct val="100000"/>
                        <a:buFont typeface="Calibri"/>
                        <a:buChar char="•"/>
                      </a:pPr>
                      <a:r>
                        <a:rPr lang="en" sz="1800">
                          <a:solidFill>
                            <a:schemeClr val="dk1"/>
                          </a:solidFill>
                          <a:latin typeface="Calibri"/>
                          <a:ea typeface="Calibri"/>
                          <a:cs typeface="Calibri"/>
                          <a:sym typeface="Calibri"/>
                        </a:rPr>
                        <a:t>Emotional changes, for example, more aggression</a:t>
                      </a:r>
                    </a:p>
                    <a:p>
                      <a:pPr marL="569912" lvl="0" indent="-315912" rtl="0">
                        <a:spcBef>
                          <a:spcPts val="0"/>
                        </a:spcBef>
                        <a:buClr>
                          <a:srgbClr val="000000"/>
                        </a:buClr>
                        <a:buSzPct val="100000"/>
                        <a:buFont typeface="Calibri"/>
                        <a:buChar char="•"/>
                      </a:pPr>
                      <a:r>
                        <a:rPr lang="en" sz="1800">
                          <a:latin typeface="Calibri"/>
                          <a:ea typeface="Calibri"/>
                          <a:cs typeface="Calibri"/>
                          <a:sym typeface="Calibri"/>
                        </a:rPr>
                        <a:t>Increased red-blood-cell count</a:t>
                      </a:r>
                    </a:p>
                    <a:p>
                      <a:pPr marL="569912" lvl="0" indent="-315912" rtl="0">
                        <a:spcBef>
                          <a:spcPts val="0"/>
                        </a:spcBef>
                        <a:buClr>
                          <a:schemeClr val="dk1"/>
                        </a:buClr>
                        <a:buSzPct val="100000"/>
                        <a:buFont typeface="Calibri"/>
                        <a:buChar char="•"/>
                      </a:pPr>
                      <a:r>
                        <a:rPr lang="en" sz="1800">
                          <a:solidFill>
                            <a:schemeClr val="dk1"/>
                          </a:solidFill>
                          <a:latin typeface="Calibri"/>
                          <a:ea typeface="Calibri"/>
                          <a:cs typeface="Calibri"/>
                          <a:sym typeface="Calibri"/>
                        </a:rPr>
                        <a:t>Inflamed liver</a:t>
                      </a:r>
                    </a:p>
                    <a:p>
                      <a:pPr marL="569912" lvl="0" indent="-315912" rtl="0">
                        <a:spcBef>
                          <a:spcPts val="0"/>
                        </a:spcBef>
                        <a:buClr>
                          <a:srgbClr val="000000"/>
                        </a:buClr>
                        <a:buSzPct val="100000"/>
                        <a:buFont typeface="Calibri"/>
                        <a:buChar char="•"/>
                      </a:pPr>
                      <a:r>
                        <a:rPr lang="en" sz="1800">
                          <a:latin typeface="Calibri"/>
                          <a:ea typeface="Calibri"/>
                          <a:cs typeface="Calibri"/>
                          <a:sym typeface="Calibri"/>
                        </a:rPr>
                        <a:t>Infertility vs need for contraception!</a:t>
                      </a:r>
                    </a:p>
                    <a:p>
                      <a:pPr marL="569912" marR="0" lvl="0" indent="-315912" algn="l" rtl="0">
                        <a:lnSpc>
                          <a:spcPct val="100000"/>
                        </a:lnSpc>
                        <a:spcBef>
                          <a:spcPts val="0"/>
                        </a:spcBef>
                        <a:spcAft>
                          <a:spcPts val="0"/>
                        </a:spcAft>
                        <a:buClr>
                          <a:srgbClr val="000000"/>
                        </a:buClr>
                        <a:buSzPct val="100000"/>
                        <a:buFont typeface="Calibri"/>
                        <a:buChar char="•"/>
                      </a:pPr>
                      <a:r>
                        <a:rPr lang="en" sz="1800">
                          <a:latin typeface="Calibri"/>
                          <a:ea typeface="Calibri"/>
                          <a:cs typeface="Calibri"/>
                          <a:sym typeface="Calibri"/>
                        </a:rPr>
                        <a:t>Higher risk of male pattern h</a:t>
                      </a:r>
                      <a:r>
                        <a:rPr lang="en" sz="1800" b="0" i="0" u="none" strike="noStrike" cap="none">
                          <a:latin typeface="Calibri"/>
                          <a:ea typeface="Calibri"/>
                          <a:cs typeface="Calibri"/>
                          <a:sym typeface="Calibri"/>
                        </a:rPr>
                        <a:t>igh blood pressure, heart disease</a:t>
                      </a:r>
                    </a:p>
                    <a:p>
                      <a:pPr marL="569912" marR="0" lvl="0" indent="-315912" algn="l" rtl="0">
                        <a:lnSpc>
                          <a:spcPct val="100000"/>
                        </a:lnSpc>
                        <a:spcBef>
                          <a:spcPts val="0"/>
                        </a:spcBef>
                        <a:spcAft>
                          <a:spcPts val="0"/>
                        </a:spcAft>
                        <a:buClr>
                          <a:srgbClr val="000000"/>
                        </a:buClr>
                        <a:buSzPct val="100000"/>
                        <a:buFont typeface="Calibri"/>
                        <a:buChar char="•"/>
                      </a:pPr>
                      <a:r>
                        <a:rPr lang="en" sz="1800">
                          <a:solidFill>
                            <a:schemeClr val="dk1"/>
                          </a:solidFill>
                          <a:latin typeface="Calibri"/>
                          <a:ea typeface="Calibri"/>
                          <a:cs typeface="Calibri"/>
                          <a:sym typeface="Calibri"/>
                        </a:rPr>
                        <a:t>Consider interaction with medications</a:t>
                      </a:r>
                    </a:p>
                  </a:txBody>
                  <a:tcPr marL="91450" marR="91450" marT="34300" marB="34300">
                    <a:lnL w="12700" cap="flat" cmpd="sng">
                      <a:solidFill>
                        <a:srgbClr val="000000"/>
                      </a:solidFill>
                      <a:prstDash val="solid"/>
                      <a:round/>
                      <a:headEnd type="none" w="med" len="med"/>
                      <a:tailEnd type="none" w="med" len="med"/>
                    </a:lnL>
                    <a:lnR w="9525" cap="flat" cmpd="sng">
                      <a:solidFill>
                        <a:srgbClr val="2828B8"/>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2828B8"/>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p:nvPr/>
        </p:nvSpPr>
        <p:spPr>
          <a:xfrm>
            <a:off x="4697414" y="3651646"/>
            <a:ext cx="4465636" cy="1600199"/>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a:solidFill>
                <a:schemeClr val="lt1"/>
              </a:solidFill>
              <a:latin typeface="Arial"/>
              <a:ea typeface="Arial"/>
              <a:cs typeface="Arial"/>
              <a:sym typeface="Arial"/>
            </a:endParaRPr>
          </a:p>
        </p:txBody>
      </p:sp>
      <p:sp>
        <p:nvSpPr>
          <p:cNvPr id="551" name="Shape 551"/>
          <p:cNvSpPr txBox="1">
            <a:spLocks noGrp="1"/>
          </p:cNvSpPr>
          <p:nvPr>
            <p:ph type="title"/>
          </p:nvPr>
        </p:nvSpPr>
        <p:spPr>
          <a:xfrm>
            <a:off x="184275" y="158225"/>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 sz="3000" b="0" i="0" u="none" strike="noStrike" cap="none">
                <a:solidFill>
                  <a:schemeClr val="dk2"/>
                </a:solidFill>
              </a:rPr>
              <a:t>Medical Therapy – Estrogen</a:t>
            </a:r>
          </a:p>
        </p:txBody>
      </p:sp>
      <p:graphicFrame>
        <p:nvGraphicFramePr>
          <p:cNvPr id="552" name="Shape 552"/>
          <p:cNvGraphicFramePr/>
          <p:nvPr/>
        </p:nvGraphicFramePr>
        <p:xfrm>
          <a:off x="203112" y="1019835"/>
          <a:ext cx="8737750" cy="3968285"/>
        </p:xfrm>
        <a:graphic>
          <a:graphicData uri="http://schemas.openxmlformats.org/drawingml/2006/table">
            <a:tbl>
              <a:tblPr>
                <a:noFill/>
                <a:tableStyleId>{9ECC7DAD-3856-44A0-8133-C35314510DE9}</a:tableStyleId>
              </a:tblPr>
              <a:tblGrid>
                <a:gridCol w="4045150"/>
                <a:gridCol w="4692600"/>
              </a:tblGrid>
              <a:tr h="241800">
                <a:tc>
                  <a:txBody>
                    <a:bodyPr/>
                    <a:lstStyle/>
                    <a:p>
                      <a:pPr marL="0" marR="0" lvl="0" indent="0" algn="ctr" rtl="0">
                        <a:lnSpc>
                          <a:spcPct val="100000"/>
                        </a:lnSpc>
                        <a:spcBef>
                          <a:spcPts val="0"/>
                        </a:spcBef>
                        <a:spcAft>
                          <a:spcPts val="0"/>
                        </a:spcAft>
                        <a:buClr>
                          <a:schemeClr val="lt1"/>
                        </a:buClr>
                        <a:buSzPct val="25000"/>
                        <a:buFont typeface="Arial"/>
                        <a:buNone/>
                      </a:pPr>
                      <a:r>
                        <a:rPr lang="en" sz="1400" b="1" i="0" u="none" strike="noStrike" cap="none">
                          <a:solidFill>
                            <a:schemeClr val="lt1"/>
                          </a:solidFill>
                          <a:latin typeface="Trebuchet MS"/>
                          <a:ea typeface="Trebuchet MS"/>
                          <a:cs typeface="Trebuchet MS"/>
                          <a:sym typeface="Trebuchet MS"/>
                        </a:rPr>
                        <a:t>Benefits</a:t>
                      </a:r>
                    </a:p>
                  </a:txBody>
                  <a:tcPr marL="91450" marR="91450" marT="34300" marB="34300">
                    <a:lnL w="9525" cap="flat" cmpd="sng">
                      <a:solidFill>
                        <a:srgbClr val="2828B8"/>
                      </a:solidFill>
                      <a:prstDash val="solid"/>
                      <a:round/>
                      <a:headEnd type="none" w="med" len="med"/>
                      <a:tailEnd type="none" w="med" len="med"/>
                    </a:lnL>
                    <a:lnR w="12700" cap="flat" cmpd="sng">
                      <a:solidFill>
                        <a:srgbClr val="000000"/>
                      </a:solidFill>
                      <a:prstDash val="solid"/>
                      <a:round/>
                      <a:headEnd type="none" w="med" len="med"/>
                      <a:tailEnd type="none" w="med" len="med"/>
                    </a:lnR>
                    <a:lnT w="9525" cap="flat" cmpd="sng">
                      <a:solidFill>
                        <a:srgbClr val="2828B8"/>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2D2DB9"/>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 sz="1400" b="1" i="0" u="none" strike="noStrike" cap="none">
                          <a:solidFill>
                            <a:schemeClr val="lt1"/>
                          </a:solidFill>
                          <a:latin typeface="Trebuchet MS"/>
                          <a:ea typeface="Trebuchet MS"/>
                          <a:cs typeface="Trebuchet MS"/>
                          <a:sym typeface="Trebuchet MS"/>
                        </a:rPr>
                        <a:t>Risks</a:t>
                      </a:r>
                    </a:p>
                  </a:txBody>
                  <a:tcPr marL="91450" marR="91450" marT="34300" marB="343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2D2DB9"/>
                    </a:solidFill>
                  </a:tcPr>
                </a:tc>
              </a:tr>
              <a:tr h="3686325">
                <a:tc>
                  <a:txBody>
                    <a:bodyPr/>
                    <a:lstStyle/>
                    <a:p>
                      <a:pPr marL="285750" marR="0" lvl="0" indent="-311150" algn="l" rtl="0">
                        <a:lnSpc>
                          <a:spcPct val="100000"/>
                        </a:lnSpc>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Feminine appearance</a:t>
                      </a:r>
                    </a:p>
                    <a:p>
                      <a:pPr marL="742950" marR="0" lvl="1" indent="-311150" algn="l" rtl="0">
                        <a:lnSpc>
                          <a:spcPct val="100000"/>
                        </a:lnSpc>
                        <a:spcBef>
                          <a:spcPts val="0"/>
                        </a:spcBef>
                        <a:spcAft>
                          <a:spcPts val="0"/>
                        </a:spcAft>
                        <a:buClr>
                          <a:schemeClr val="dk1"/>
                        </a:buClr>
                        <a:buSzPct val="100000"/>
                        <a:buFont typeface="Calibri"/>
                        <a:buChar char="•"/>
                      </a:pPr>
                      <a:r>
                        <a:rPr lang="en" sz="1800" b="0" i="0" u="none" strike="noStrike" cap="none">
                          <a:solidFill>
                            <a:schemeClr val="dk1"/>
                          </a:solidFill>
                          <a:latin typeface="Calibri"/>
                          <a:ea typeface="Calibri"/>
                          <a:cs typeface="Calibri"/>
                          <a:sym typeface="Calibri"/>
                        </a:rPr>
                        <a:t>Breast development (may take several years)</a:t>
                      </a:r>
                    </a:p>
                    <a:p>
                      <a:pPr marL="742950" marR="0" lvl="1" indent="-311150" algn="l" rtl="0">
                        <a:lnSpc>
                          <a:spcPct val="100000"/>
                        </a:lnSpc>
                        <a:spcBef>
                          <a:spcPts val="0"/>
                        </a:spcBef>
                        <a:spcAft>
                          <a:spcPts val="0"/>
                        </a:spcAft>
                        <a:buClr>
                          <a:schemeClr val="dk1"/>
                        </a:buClr>
                        <a:buSzPct val="100000"/>
                        <a:buFont typeface="Calibri"/>
                        <a:buChar char="•"/>
                      </a:pPr>
                      <a:r>
                        <a:rPr lang="en" sz="1800" b="0" i="0" u="none" strike="noStrike" cap="none">
                          <a:solidFill>
                            <a:schemeClr val="dk1"/>
                          </a:solidFill>
                          <a:latin typeface="Calibri"/>
                          <a:ea typeface="Calibri"/>
                          <a:cs typeface="Calibri"/>
                          <a:sym typeface="Calibri"/>
                        </a:rPr>
                        <a:t>Decreased body hair</a:t>
                      </a:r>
                    </a:p>
                    <a:p>
                      <a:pPr marL="742950" marR="0" lvl="1" indent="-311150" algn="l" rtl="0">
                        <a:lnSpc>
                          <a:spcPct val="100000"/>
                        </a:lnSpc>
                        <a:spcBef>
                          <a:spcPts val="0"/>
                        </a:spcBef>
                        <a:spcAft>
                          <a:spcPts val="0"/>
                        </a:spcAft>
                        <a:buClr>
                          <a:schemeClr val="dk1"/>
                        </a:buClr>
                        <a:buSzPct val="100000"/>
                        <a:buFont typeface="Calibri"/>
                        <a:buChar char="•"/>
                      </a:pPr>
                      <a:r>
                        <a:rPr lang="en" sz="1800" b="0" i="0" u="none" strike="noStrike" cap="none">
                          <a:solidFill>
                            <a:schemeClr val="dk1"/>
                          </a:solidFill>
                          <a:latin typeface="Calibri"/>
                          <a:ea typeface="Calibri"/>
                          <a:cs typeface="Calibri"/>
                          <a:sym typeface="Calibri"/>
                        </a:rPr>
                        <a:t>Softer skin</a:t>
                      </a:r>
                    </a:p>
                    <a:p>
                      <a:pPr marL="742950" marR="0" lvl="1" indent="-311150" algn="l" rtl="0">
                        <a:lnSpc>
                          <a:spcPct val="100000"/>
                        </a:lnSpc>
                        <a:spcBef>
                          <a:spcPts val="0"/>
                        </a:spcBef>
                        <a:spcAft>
                          <a:spcPts val="0"/>
                        </a:spcAft>
                        <a:buClr>
                          <a:schemeClr val="dk1"/>
                        </a:buClr>
                        <a:buSzPct val="100000"/>
                        <a:buFont typeface="Calibri"/>
                        <a:buChar char="•"/>
                      </a:pPr>
                      <a:r>
                        <a:rPr lang="en" sz="1800" b="0" i="0" u="none" strike="noStrike" cap="none">
                          <a:solidFill>
                            <a:schemeClr val="dk1"/>
                          </a:solidFill>
                          <a:latin typeface="Calibri"/>
                          <a:ea typeface="Calibri"/>
                          <a:cs typeface="Calibri"/>
                          <a:sym typeface="Calibri"/>
                        </a:rPr>
                        <a:t>More feminine body shape</a:t>
                      </a:r>
                    </a:p>
                    <a:p>
                      <a:pPr marL="742950" marR="0" lvl="1" indent="-311150" algn="l" rtl="0">
                        <a:lnSpc>
                          <a:spcPct val="100000"/>
                        </a:lnSpc>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Protection against bone thinning</a:t>
                      </a:r>
                    </a:p>
                    <a:p>
                      <a:pPr marL="0" marR="0" lvl="0"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85750" marR="0" lvl="0" indent="-311150" algn="l" rtl="0">
                        <a:lnSpc>
                          <a:spcPct val="100000"/>
                        </a:lnSpc>
                        <a:spcBef>
                          <a:spcPts val="0"/>
                        </a:spcBef>
                        <a:spcAft>
                          <a:spcPts val="0"/>
                        </a:spcAft>
                        <a:buClr>
                          <a:srgbClr val="FF0000"/>
                        </a:buClr>
                        <a:buSzPct val="100000"/>
                        <a:buFont typeface="Calibri"/>
                        <a:buChar char="•"/>
                      </a:pPr>
                      <a:r>
                        <a:rPr lang="en" sz="1800" b="0" i="0" u="none" strike="noStrike" cap="none">
                          <a:solidFill>
                            <a:srgbClr val="FF0000"/>
                          </a:solidFill>
                          <a:latin typeface="Calibri"/>
                          <a:ea typeface="Calibri"/>
                          <a:cs typeface="Calibri"/>
                          <a:sym typeface="Calibri"/>
                        </a:rPr>
                        <a:t>Estrogen will NOT reverse</a:t>
                      </a:r>
                    </a:p>
                    <a:p>
                      <a:pPr marL="742950" marR="0" lvl="1" indent="-311150" algn="l" rtl="0">
                        <a:lnSpc>
                          <a:spcPct val="100000"/>
                        </a:lnSpc>
                        <a:spcBef>
                          <a:spcPts val="0"/>
                        </a:spcBef>
                        <a:spcAft>
                          <a:spcPts val="0"/>
                        </a:spcAft>
                        <a:buClr>
                          <a:schemeClr val="dk1"/>
                        </a:buClr>
                        <a:buSzPct val="100000"/>
                        <a:buFont typeface="Calibri"/>
                        <a:buChar char="•"/>
                      </a:pPr>
                      <a:r>
                        <a:rPr lang="en" sz="1800" b="0" i="0" u="none" strike="noStrike" cap="none">
                          <a:solidFill>
                            <a:schemeClr val="dk1"/>
                          </a:solidFill>
                          <a:latin typeface="Calibri"/>
                          <a:ea typeface="Calibri"/>
                          <a:cs typeface="Calibri"/>
                          <a:sym typeface="Calibri"/>
                        </a:rPr>
                        <a:t>Deepened voice</a:t>
                      </a:r>
                    </a:p>
                    <a:p>
                      <a:pPr marL="742950" marR="0" lvl="1" indent="-311150" algn="l" rtl="0">
                        <a:lnSpc>
                          <a:spcPct val="100000"/>
                        </a:lnSpc>
                        <a:spcBef>
                          <a:spcPts val="0"/>
                        </a:spcBef>
                        <a:spcAft>
                          <a:spcPts val="0"/>
                        </a:spcAft>
                        <a:buClr>
                          <a:schemeClr val="dk1"/>
                        </a:buClr>
                        <a:buSzPct val="100000"/>
                        <a:buFont typeface="Calibri"/>
                        <a:buChar char="•"/>
                      </a:pPr>
                      <a:r>
                        <a:rPr lang="en" sz="1800" b="0" i="0" u="none" strike="noStrike" cap="none">
                          <a:solidFill>
                            <a:schemeClr val="dk1"/>
                          </a:solidFill>
                          <a:latin typeface="Calibri"/>
                          <a:ea typeface="Calibri"/>
                          <a:cs typeface="Calibri"/>
                          <a:sym typeface="Calibri"/>
                        </a:rPr>
                        <a:t>Adam’s Apple</a:t>
                      </a:r>
                    </a:p>
                    <a:p>
                      <a:pPr marL="742950" marR="0" lvl="1" indent="-311150" algn="l" rtl="0">
                        <a:lnSpc>
                          <a:spcPct val="100000"/>
                        </a:lnSpc>
                        <a:spcBef>
                          <a:spcPts val="0"/>
                        </a:spcBef>
                        <a:spcAft>
                          <a:spcPts val="0"/>
                        </a:spcAft>
                        <a:buClr>
                          <a:schemeClr val="dk1"/>
                        </a:buClr>
                        <a:buSzPct val="100000"/>
                        <a:buFont typeface="Calibri"/>
                        <a:buChar char="•"/>
                      </a:pPr>
                      <a:r>
                        <a:rPr lang="en" sz="1800" b="0" i="0" u="none" strike="noStrike" cap="none">
                          <a:solidFill>
                            <a:schemeClr val="dk1"/>
                          </a:solidFill>
                          <a:latin typeface="Calibri"/>
                          <a:ea typeface="Calibri"/>
                          <a:cs typeface="Calibri"/>
                          <a:sym typeface="Calibri"/>
                        </a:rPr>
                        <a:t>Masculinized facial features</a:t>
                      </a:r>
                    </a:p>
                  </a:txBody>
                  <a:tcPr marL="91450" marR="91450" marT="34300" marB="343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03225" marR="0" lvl="0" indent="-295275" algn="l" rtl="0">
                        <a:lnSpc>
                          <a:spcPct val="100000"/>
                        </a:lnSpc>
                        <a:spcBef>
                          <a:spcPts val="0"/>
                        </a:spcBef>
                        <a:spcAft>
                          <a:spcPts val="0"/>
                        </a:spcAft>
                        <a:buClr>
                          <a:srgbClr val="000000"/>
                        </a:buClr>
                        <a:buSzPct val="100000"/>
                        <a:buFont typeface="Calibri"/>
                        <a:buChar char="•"/>
                      </a:pPr>
                      <a:r>
                        <a:rPr lang="en" sz="1500" b="0" i="0" u="none" strike="noStrike" cap="none">
                          <a:latin typeface="Calibri"/>
                          <a:ea typeface="Calibri"/>
                          <a:cs typeface="Calibri"/>
                          <a:sym typeface="Calibri"/>
                        </a:rPr>
                        <a:t>Decreased strength and muscle </a:t>
                      </a:r>
                    </a:p>
                    <a:p>
                      <a:pPr marL="403225" lvl="0" indent="-295275" rtl="0">
                        <a:spcBef>
                          <a:spcPts val="0"/>
                        </a:spcBef>
                        <a:buClr>
                          <a:srgbClr val="000000"/>
                        </a:buClr>
                        <a:buSzPct val="100000"/>
                        <a:buFont typeface="Calibri"/>
                        <a:buChar char="•"/>
                      </a:pPr>
                      <a:r>
                        <a:rPr lang="en" sz="1500">
                          <a:latin typeface="Calibri"/>
                          <a:ea typeface="Calibri"/>
                          <a:cs typeface="Calibri"/>
                          <a:sym typeface="Calibri"/>
                        </a:rPr>
                        <a:t>Weight and fat changes -more visceral fat — redistributed to female shape</a:t>
                      </a:r>
                    </a:p>
                    <a:p>
                      <a:pPr marL="403225" marR="0" lvl="0" indent="-295275" algn="l" rtl="0">
                        <a:lnSpc>
                          <a:spcPct val="100000"/>
                        </a:lnSpc>
                        <a:spcBef>
                          <a:spcPts val="0"/>
                        </a:spcBef>
                        <a:spcAft>
                          <a:spcPts val="0"/>
                        </a:spcAft>
                        <a:buClr>
                          <a:srgbClr val="000000"/>
                        </a:buClr>
                        <a:buSzPct val="100000"/>
                        <a:buFont typeface="Calibri"/>
                        <a:buChar char="•"/>
                      </a:pPr>
                      <a:r>
                        <a:rPr lang="en" sz="1500" b="0" i="0" u="none" strike="noStrike" cap="none">
                          <a:latin typeface="Calibri"/>
                          <a:ea typeface="Calibri"/>
                          <a:cs typeface="Calibri"/>
                          <a:sym typeface="Calibri"/>
                        </a:rPr>
                        <a:t>Emotional changes</a:t>
                      </a:r>
                    </a:p>
                    <a:p>
                      <a:pPr marL="403225" marR="0" lvl="0" indent="-295275" algn="l" rtl="0">
                        <a:lnSpc>
                          <a:spcPct val="100000"/>
                        </a:lnSpc>
                        <a:spcBef>
                          <a:spcPts val="0"/>
                        </a:spcBef>
                        <a:spcAft>
                          <a:spcPts val="0"/>
                        </a:spcAft>
                        <a:buClr>
                          <a:srgbClr val="000000"/>
                        </a:buClr>
                        <a:buSzPct val="100000"/>
                        <a:buFont typeface="Calibri"/>
                        <a:buChar char="•"/>
                      </a:pPr>
                      <a:r>
                        <a:rPr lang="en" sz="1500" b="0" i="0" u="none" strike="noStrike" cap="none">
                          <a:latin typeface="Calibri"/>
                          <a:ea typeface="Calibri"/>
                          <a:cs typeface="Calibri"/>
                          <a:sym typeface="Calibri"/>
                        </a:rPr>
                        <a:t>Infertility </a:t>
                      </a:r>
                      <a:r>
                        <a:rPr lang="en" sz="1500">
                          <a:latin typeface="Calibri"/>
                          <a:ea typeface="Calibri"/>
                          <a:cs typeface="Calibri"/>
                          <a:sym typeface="Calibri"/>
                        </a:rPr>
                        <a:t>vs need for contraception!</a:t>
                      </a:r>
                    </a:p>
                    <a:p>
                      <a:pPr marL="403225" lvl="0" indent="-295275" rtl="0">
                        <a:spcBef>
                          <a:spcPts val="0"/>
                        </a:spcBef>
                        <a:buClr>
                          <a:srgbClr val="000000"/>
                        </a:buClr>
                        <a:buSzPct val="100000"/>
                        <a:buFont typeface="Calibri"/>
                        <a:buChar char="•"/>
                      </a:pPr>
                      <a:r>
                        <a:rPr lang="en" sz="1500">
                          <a:latin typeface="Calibri"/>
                          <a:ea typeface="Calibri"/>
                          <a:cs typeface="Calibri"/>
                          <a:sym typeface="Calibri"/>
                        </a:rPr>
                        <a:t>Blood clots, risk significantly increased by smoking</a:t>
                      </a:r>
                    </a:p>
                    <a:p>
                      <a:pPr marL="403225" marR="0" lvl="0" indent="-295275" algn="l" rtl="0">
                        <a:lnSpc>
                          <a:spcPct val="100000"/>
                        </a:lnSpc>
                        <a:spcBef>
                          <a:spcPts val="0"/>
                        </a:spcBef>
                        <a:spcAft>
                          <a:spcPts val="0"/>
                        </a:spcAft>
                        <a:buClr>
                          <a:srgbClr val="000000"/>
                        </a:buClr>
                        <a:buSzPct val="100000"/>
                        <a:buFont typeface="Calibri"/>
                        <a:buChar char="•"/>
                      </a:pPr>
                      <a:r>
                        <a:rPr lang="en" sz="1500" b="0" i="0" u="none" strike="noStrike" cap="none">
                          <a:latin typeface="Calibri"/>
                          <a:ea typeface="Calibri"/>
                          <a:cs typeface="Calibri"/>
                          <a:sym typeface="Calibri"/>
                        </a:rPr>
                        <a:t>Prolactinoma risk </a:t>
                      </a:r>
                      <a:r>
                        <a:rPr lang="en" sz="1500" b="0" i="1" u="none" strike="noStrike" cap="none">
                          <a:latin typeface="Calibri"/>
                          <a:ea typeface="Calibri"/>
                          <a:cs typeface="Calibri"/>
                          <a:sym typeface="Calibri"/>
                        </a:rPr>
                        <a:t>may</a:t>
                      </a:r>
                      <a:r>
                        <a:rPr lang="en" sz="1500" b="0" i="0" u="none" strike="noStrike" cap="none">
                          <a:latin typeface="Calibri"/>
                          <a:ea typeface="Calibri"/>
                          <a:cs typeface="Calibri"/>
                          <a:sym typeface="Calibri"/>
                        </a:rPr>
                        <a:t> be increased</a:t>
                      </a:r>
                    </a:p>
                    <a:p>
                      <a:pPr marL="403225" lvl="0" indent="-295275" rtl="0">
                        <a:spcBef>
                          <a:spcPts val="0"/>
                        </a:spcBef>
                        <a:buClr>
                          <a:srgbClr val="000000"/>
                        </a:buClr>
                        <a:buSzPct val="100000"/>
                        <a:buFont typeface="Calibri"/>
                        <a:buChar char="•"/>
                      </a:pPr>
                      <a:r>
                        <a:rPr lang="en" sz="1500">
                          <a:latin typeface="Calibri"/>
                          <a:ea typeface="Calibri"/>
                          <a:cs typeface="Calibri"/>
                          <a:sym typeface="Calibri"/>
                        </a:rPr>
                        <a:t>Headache or migraine </a:t>
                      </a:r>
                    </a:p>
                    <a:p>
                      <a:pPr marL="403225" lvl="0" indent="-295275" rtl="0">
                        <a:spcBef>
                          <a:spcPts val="0"/>
                        </a:spcBef>
                        <a:buClr>
                          <a:srgbClr val="000000"/>
                        </a:buClr>
                        <a:buSzPct val="100000"/>
                        <a:buFont typeface="Calibri"/>
                        <a:buChar char="•"/>
                      </a:pPr>
                      <a:r>
                        <a:rPr lang="en" sz="1500">
                          <a:latin typeface="Calibri"/>
                          <a:ea typeface="Calibri"/>
                          <a:cs typeface="Calibri"/>
                          <a:sym typeface="Calibri"/>
                        </a:rPr>
                        <a:t>High blood pressure (hypertension)</a:t>
                      </a:r>
                    </a:p>
                    <a:p>
                      <a:pPr marL="403225" lvl="0" indent="-295275" rtl="0">
                        <a:spcBef>
                          <a:spcPts val="0"/>
                        </a:spcBef>
                        <a:buClr>
                          <a:srgbClr val="000000"/>
                        </a:buClr>
                        <a:buSzPct val="100000"/>
                        <a:buFont typeface="Calibri"/>
                        <a:buChar char="•"/>
                      </a:pPr>
                      <a:r>
                        <a:rPr lang="en" sz="1500">
                          <a:latin typeface="Calibri"/>
                          <a:ea typeface="Calibri"/>
                          <a:cs typeface="Calibri"/>
                          <a:sym typeface="Calibri"/>
                        </a:rPr>
                        <a:t>Increased risk of breast cancer</a:t>
                      </a:r>
                    </a:p>
                    <a:p>
                      <a:pPr marL="403225" lvl="0" indent="-295275" rtl="0">
                        <a:spcBef>
                          <a:spcPts val="0"/>
                        </a:spcBef>
                        <a:buClr>
                          <a:srgbClr val="000000"/>
                        </a:buClr>
                        <a:buSzPct val="100000"/>
                        <a:buFont typeface="Calibri"/>
                        <a:buChar char="•"/>
                      </a:pPr>
                      <a:r>
                        <a:rPr lang="en" sz="1500">
                          <a:solidFill>
                            <a:schemeClr val="dk1"/>
                          </a:solidFill>
                          <a:latin typeface="Calibri"/>
                          <a:ea typeface="Calibri"/>
                          <a:cs typeface="Calibri"/>
                          <a:sym typeface="Calibri"/>
                        </a:rPr>
                        <a:t>Inflamed liver or gallstones</a:t>
                      </a:r>
                    </a:p>
                    <a:p>
                      <a:pPr marL="403225" lvl="0" indent="-295275" rtl="0">
                        <a:spcBef>
                          <a:spcPts val="0"/>
                        </a:spcBef>
                        <a:buClr>
                          <a:schemeClr val="dk1"/>
                        </a:buClr>
                        <a:buSzPct val="100000"/>
                        <a:buFont typeface="Calibri"/>
                        <a:buChar char="•"/>
                      </a:pPr>
                      <a:r>
                        <a:rPr lang="en" sz="1500">
                          <a:solidFill>
                            <a:schemeClr val="dk1"/>
                          </a:solidFill>
                          <a:latin typeface="Calibri"/>
                          <a:ea typeface="Calibri"/>
                          <a:cs typeface="Calibri"/>
                          <a:sym typeface="Calibri"/>
                        </a:rPr>
                        <a:t>Interaction with drugs for diabetes and blood thinning </a:t>
                      </a:r>
                    </a:p>
                    <a:p>
                      <a:pPr marL="403225" lvl="0" indent="-295275" rtl="0">
                        <a:spcBef>
                          <a:spcPts val="0"/>
                        </a:spcBef>
                        <a:buClr>
                          <a:schemeClr val="dk1"/>
                        </a:buClr>
                        <a:buSzPct val="100000"/>
                        <a:buFont typeface="Calibri"/>
                        <a:buChar char="•"/>
                      </a:pPr>
                      <a:r>
                        <a:rPr lang="en" sz="1500">
                          <a:solidFill>
                            <a:schemeClr val="dk1"/>
                          </a:solidFill>
                          <a:latin typeface="Calibri"/>
                          <a:ea typeface="Calibri"/>
                          <a:cs typeface="Calibri"/>
                          <a:sym typeface="Calibri"/>
                        </a:rPr>
                        <a:t>Changes in libido/ability to get or sustain an erection</a:t>
                      </a:r>
                    </a:p>
                  </a:txBody>
                  <a:tcPr marL="91450" marR="91450" marT="34300" marB="34300">
                    <a:lnL w="12700" cap="flat" cmpd="sng">
                      <a:solidFill>
                        <a:srgbClr val="000000"/>
                      </a:solidFill>
                      <a:prstDash val="solid"/>
                      <a:round/>
                      <a:headEnd type="none" w="med" len="med"/>
                      <a:tailEnd type="none" w="med" len="med"/>
                    </a:lnL>
                    <a:lnR w="9525" cap="flat" cmpd="sng">
                      <a:solidFill>
                        <a:srgbClr val="2828B8"/>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2828B8"/>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Shape 557"/>
          <p:cNvPicPr preferRelativeResize="0"/>
          <p:nvPr/>
        </p:nvPicPr>
        <p:blipFill rotWithShape="1">
          <a:blip r:embed="rId3">
            <a:alphaModFix/>
          </a:blip>
          <a:srcRect l="39455" r="9926"/>
          <a:stretch/>
        </p:blipFill>
        <p:spPr>
          <a:xfrm>
            <a:off x="6804025" y="1197225"/>
            <a:ext cx="2189100" cy="2244900"/>
          </a:xfrm>
          <a:prstGeom prst="rect">
            <a:avLst/>
          </a:prstGeom>
          <a:noFill/>
          <a:ln>
            <a:noFill/>
          </a:ln>
        </p:spPr>
      </p:pic>
      <p:sp>
        <p:nvSpPr>
          <p:cNvPr id="558" name="Shape 558"/>
          <p:cNvSpPr txBox="1">
            <a:spLocks noGrp="1"/>
          </p:cNvSpPr>
          <p:nvPr>
            <p:ph type="title"/>
          </p:nvPr>
        </p:nvSpPr>
        <p:spPr>
          <a:xfrm>
            <a:off x="457200" y="354625"/>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3000"/>
              <a:t>Case: </a:t>
            </a:r>
            <a:r>
              <a:rPr lang="en" sz="3000" b="0" i="0" u="none" strike="noStrike" cap="none">
                <a:solidFill>
                  <a:schemeClr val="dk2"/>
                </a:solidFill>
                <a:latin typeface="Trebuchet MS"/>
                <a:ea typeface="Trebuchet MS"/>
                <a:cs typeface="Trebuchet MS"/>
                <a:sym typeface="Trebuchet MS"/>
              </a:rPr>
              <a:t>Taylor Well Young Adult Check</a:t>
            </a:r>
          </a:p>
        </p:txBody>
      </p:sp>
      <p:sp>
        <p:nvSpPr>
          <p:cNvPr id="559" name="Shape 559"/>
          <p:cNvSpPr txBox="1">
            <a:spLocks noGrp="1"/>
          </p:cNvSpPr>
          <p:nvPr>
            <p:ph type="body" idx="1"/>
          </p:nvPr>
        </p:nvSpPr>
        <p:spPr>
          <a:xfrm>
            <a:off x="406950" y="1197225"/>
            <a:ext cx="6210900" cy="3243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A04DA3"/>
              </a:buClr>
              <a:buSzPct val="25000"/>
              <a:buFont typeface="Noto Sans Symbols"/>
              <a:buNone/>
            </a:pPr>
            <a:r>
              <a:rPr lang="en" sz="2400" b="1" i="0" u="none" strike="noStrike" cap="none">
                <a:solidFill>
                  <a:schemeClr val="dk1"/>
                </a:solidFill>
              </a:rPr>
              <a:t>Taylor comes i</a:t>
            </a:r>
            <a:r>
              <a:rPr lang="en" sz="2400" b="1"/>
              <a:t>n before heading off to her first year of college</a:t>
            </a:r>
          </a:p>
          <a:p>
            <a:pPr marL="0" marR="0" lvl="0" indent="0" algn="l" rtl="0">
              <a:lnSpc>
                <a:spcPct val="100000"/>
              </a:lnSpc>
              <a:spcBef>
                <a:spcPts val="0"/>
              </a:spcBef>
              <a:spcAft>
                <a:spcPts val="0"/>
              </a:spcAft>
              <a:buClr>
                <a:srgbClr val="A04DA3"/>
              </a:buClr>
              <a:buSzPct val="25000"/>
              <a:buFont typeface="Noto Sans Symbols"/>
              <a:buNone/>
            </a:pPr>
            <a:endParaRPr sz="1800" b="1"/>
          </a:p>
          <a:p>
            <a:pPr marL="457200" marR="0" lvl="0" indent="-342900" algn="l" rtl="0">
              <a:lnSpc>
                <a:spcPct val="100000"/>
              </a:lnSpc>
              <a:spcBef>
                <a:spcPts val="300"/>
              </a:spcBef>
              <a:spcAft>
                <a:spcPts val="0"/>
              </a:spcAft>
              <a:buClr>
                <a:schemeClr val="accent2"/>
              </a:buClr>
              <a:buSzPct val="100000"/>
            </a:pPr>
            <a:r>
              <a:rPr lang="en" sz="1800" i="0" u="none" strike="noStrike" cap="none">
                <a:solidFill>
                  <a:schemeClr val="accent2"/>
                </a:solidFill>
              </a:rPr>
              <a:t>Taylor is pleased with her physical development on estrogen </a:t>
            </a:r>
          </a:p>
          <a:p>
            <a:pPr marL="457200" marR="0" lvl="0" indent="-342900" algn="l" rtl="0">
              <a:lnSpc>
                <a:spcPct val="100000"/>
              </a:lnSpc>
              <a:spcBef>
                <a:spcPts val="300"/>
              </a:spcBef>
              <a:spcAft>
                <a:spcPts val="0"/>
              </a:spcAft>
              <a:buClr>
                <a:schemeClr val="accent2"/>
              </a:buClr>
              <a:buSzPct val="100000"/>
            </a:pPr>
            <a:r>
              <a:rPr lang="en" sz="1800">
                <a:solidFill>
                  <a:schemeClr val="accent2"/>
                </a:solidFill>
              </a:rPr>
              <a:t>She continues on puberty blockers and has been on transdermal estrogen for about 4 years now</a:t>
            </a:r>
          </a:p>
          <a:p>
            <a:pPr marL="457200" marR="0" lvl="0" indent="-342900" algn="l" rtl="0">
              <a:lnSpc>
                <a:spcPct val="100000"/>
              </a:lnSpc>
              <a:spcBef>
                <a:spcPts val="300"/>
              </a:spcBef>
              <a:spcAft>
                <a:spcPts val="0"/>
              </a:spcAft>
              <a:buClr>
                <a:schemeClr val="accent2"/>
              </a:buClr>
              <a:buSzPct val="100000"/>
            </a:pPr>
            <a:r>
              <a:rPr lang="en" sz="1800" i="0" u="none" strike="noStrike" cap="none">
                <a:solidFill>
                  <a:schemeClr val="accent2"/>
                </a:solidFill>
              </a:rPr>
              <a:t>She’s heading off to school soon is thinking about </a:t>
            </a:r>
            <a:r>
              <a:rPr lang="en" sz="1800">
                <a:solidFill>
                  <a:schemeClr val="accent2"/>
                </a:solidFill>
              </a:rPr>
              <a:t>“bottom surgery”, AKA </a:t>
            </a:r>
            <a:r>
              <a:rPr lang="en" sz="1800" i="0" u="none" strike="noStrike" cap="none">
                <a:solidFill>
                  <a:schemeClr val="accent2"/>
                </a:solidFill>
              </a:rPr>
              <a:t>gender </a:t>
            </a:r>
            <a:r>
              <a:rPr lang="en" sz="1800">
                <a:solidFill>
                  <a:schemeClr val="accent2"/>
                </a:solidFill>
              </a:rPr>
              <a:t>affirmation </a:t>
            </a:r>
            <a:r>
              <a:rPr lang="en" sz="1800" i="0" u="none" strike="noStrike" cap="none">
                <a:solidFill>
                  <a:schemeClr val="accent2"/>
                </a:solidFill>
              </a:rPr>
              <a:t>surgery</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457200" y="857250"/>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4000" b="0" i="0" u="none" strike="noStrike" cap="none">
                <a:solidFill>
                  <a:schemeClr val="dk2"/>
                </a:solidFill>
                <a:latin typeface="Trebuchet MS"/>
                <a:ea typeface="Trebuchet MS"/>
                <a:cs typeface="Trebuchet MS"/>
                <a:sym typeface="Trebuchet MS"/>
              </a:rPr>
              <a:t>Phases of transition</a:t>
            </a:r>
          </a:p>
        </p:txBody>
      </p:sp>
      <p:grpSp>
        <p:nvGrpSpPr>
          <p:cNvPr id="566" name="Shape 566"/>
          <p:cNvGrpSpPr/>
          <p:nvPr/>
        </p:nvGrpSpPr>
        <p:grpSpPr>
          <a:xfrm>
            <a:off x="1043608" y="1530031"/>
            <a:ext cx="7848599" cy="2987150"/>
            <a:chOff x="0" y="40319"/>
            <a:chExt cx="7848599" cy="2987150"/>
          </a:xfrm>
        </p:grpSpPr>
        <p:sp>
          <p:nvSpPr>
            <p:cNvPr id="567" name="Shape 567"/>
            <p:cNvSpPr/>
            <p:nvPr/>
          </p:nvSpPr>
          <p:spPr>
            <a:xfrm rot="5400000">
              <a:off x="4946596" y="-2022009"/>
              <a:ext cx="780901" cy="5023104"/>
            </a:xfrm>
            <a:prstGeom prst="round2SameRect">
              <a:avLst>
                <a:gd name="adj1" fmla="val 16667"/>
                <a:gd name="adj2" fmla="val 0"/>
              </a:avLst>
            </a:prstGeom>
            <a:solidFill>
              <a:srgbClr val="0099CC">
                <a:alpha val="89803"/>
              </a:srgbClr>
            </a:solidFill>
            <a:ln w="9525" cap="flat" cmpd="sng">
              <a:solidFill>
                <a:srgbClr val="CDD7D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8" name="Shape 568"/>
            <p:cNvSpPr txBox="1"/>
            <p:nvPr/>
          </p:nvSpPr>
          <p:spPr>
            <a:xfrm>
              <a:off x="2825496" y="137211"/>
              <a:ext cx="4984984" cy="704661"/>
            </a:xfrm>
            <a:prstGeom prst="rect">
              <a:avLst/>
            </a:prstGeom>
            <a:noFill/>
            <a:ln>
              <a:noFill/>
            </a:ln>
          </p:spPr>
          <p:txBody>
            <a:bodyPr lIns="83800" tIns="41900" rIns="83800" bIns="41900" anchor="ctr" anchorCtr="0">
              <a:noAutofit/>
            </a:bodyPr>
            <a:lstStyle/>
            <a:p>
              <a:pPr marL="228600" marR="0" lvl="1" indent="-228600" algn="l" rtl="0">
                <a:lnSpc>
                  <a:spcPct val="90000"/>
                </a:lnSpc>
                <a:spcBef>
                  <a:spcPts val="0"/>
                </a:spcBef>
                <a:spcAft>
                  <a:spcPts val="0"/>
                </a:spcAft>
                <a:buClr>
                  <a:srgbClr val="000000"/>
                </a:buClr>
                <a:buSzPct val="100000"/>
                <a:buFont typeface="Arial"/>
                <a:buChar char="•"/>
              </a:pPr>
              <a:r>
                <a:rPr lang="en" sz="2200" b="0" i="0" u="none" strike="noStrike" cap="none">
                  <a:solidFill>
                    <a:srgbClr val="000000"/>
                  </a:solidFill>
                  <a:latin typeface="Arial"/>
                  <a:ea typeface="Arial"/>
                  <a:cs typeface="Arial"/>
                  <a:sym typeface="Arial"/>
                </a:rPr>
                <a:t>clothes, hair, shoes, toys, GnRH analogues</a:t>
              </a:r>
            </a:p>
          </p:txBody>
        </p:sp>
        <p:sp>
          <p:nvSpPr>
            <p:cNvPr id="569" name="Shape 569"/>
            <p:cNvSpPr/>
            <p:nvPr/>
          </p:nvSpPr>
          <p:spPr>
            <a:xfrm>
              <a:off x="0" y="40319"/>
              <a:ext cx="2825496" cy="976125"/>
            </a:xfrm>
            <a:prstGeom prst="roundRect">
              <a:avLst>
                <a:gd name="adj" fmla="val 16667"/>
              </a:avLst>
            </a:prstGeom>
            <a:gradFill>
              <a:gsLst>
                <a:gs pos="0">
                  <a:srgbClr val="378890"/>
                </a:gs>
                <a:gs pos="100000">
                  <a:srgbClr val="ABDC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570" name="Shape 570"/>
            <p:cNvSpPr txBox="1"/>
            <p:nvPr/>
          </p:nvSpPr>
          <p:spPr>
            <a:xfrm>
              <a:off x="47651" y="87970"/>
              <a:ext cx="2730193" cy="880824"/>
            </a:xfrm>
            <a:prstGeom prst="rect">
              <a:avLst/>
            </a:prstGeom>
            <a:noFill/>
            <a:ln>
              <a:noFill/>
            </a:ln>
          </p:spPr>
          <p:txBody>
            <a:bodyPr lIns="102850" tIns="51425" rIns="102850" bIns="514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 sz="2700" b="0" i="0" u="none" strike="noStrike" cap="none">
                  <a:solidFill>
                    <a:schemeClr val="lt1"/>
                  </a:solidFill>
                  <a:latin typeface="Arial"/>
                  <a:ea typeface="Arial"/>
                  <a:cs typeface="Arial"/>
                  <a:sym typeface="Arial"/>
                </a:rPr>
                <a:t>Reversible </a:t>
              </a:r>
            </a:p>
          </p:txBody>
        </p:sp>
        <p:sp>
          <p:nvSpPr>
            <p:cNvPr id="571" name="Shape 571"/>
            <p:cNvSpPr/>
            <p:nvPr/>
          </p:nvSpPr>
          <p:spPr>
            <a:xfrm rot="5400000">
              <a:off x="4946596" y="-997077"/>
              <a:ext cx="780901" cy="5023104"/>
            </a:xfrm>
            <a:prstGeom prst="round2SameRect">
              <a:avLst>
                <a:gd name="adj1" fmla="val 16667"/>
                <a:gd name="adj2" fmla="val 0"/>
              </a:avLst>
            </a:prstGeom>
            <a:solidFill>
              <a:srgbClr val="0099CC">
                <a:alpha val="89803"/>
              </a:srgbClr>
            </a:solidFill>
            <a:ln w="9525" cap="flat" cmpd="sng">
              <a:solidFill>
                <a:srgbClr val="CDD7D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2" name="Shape 572"/>
            <p:cNvSpPr txBox="1"/>
            <p:nvPr/>
          </p:nvSpPr>
          <p:spPr>
            <a:xfrm>
              <a:off x="2825496" y="1162144"/>
              <a:ext cx="4984984" cy="704661"/>
            </a:xfrm>
            <a:prstGeom prst="rect">
              <a:avLst/>
            </a:prstGeom>
            <a:noFill/>
            <a:ln>
              <a:noFill/>
            </a:ln>
          </p:spPr>
          <p:txBody>
            <a:bodyPr lIns="83800" tIns="41900" rIns="83800" bIns="41900" anchor="ctr" anchorCtr="0">
              <a:noAutofit/>
            </a:bodyPr>
            <a:lstStyle/>
            <a:p>
              <a:pPr marL="228600" marR="0" lvl="1" indent="-228600" algn="l" rtl="0">
                <a:lnSpc>
                  <a:spcPct val="90000"/>
                </a:lnSpc>
                <a:spcBef>
                  <a:spcPts val="0"/>
                </a:spcBef>
                <a:spcAft>
                  <a:spcPts val="0"/>
                </a:spcAft>
                <a:buClr>
                  <a:srgbClr val="000000"/>
                </a:buClr>
                <a:buSzPct val="100000"/>
                <a:buFont typeface="Arial"/>
                <a:buChar char="•"/>
              </a:pPr>
              <a:r>
                <a:rPr lang="en" sz="2200" b="0" i="0" u="none" strike="noStrike" cap="none">
                  <a:solidFill>
                    <a:srgbClr val="000000"/>
                  </a:solidFill>
                  <a:latin typeface="Arial"/>
                  <a:ea typeface="Arial"/>
                  <a:cs typeface="Arial"/>
                  <a:sym typeface="Arial"/>
                </a:rPr>
                <a:t>masculizing  &amp; feminizing hormone therapy</a:t>
              </a:r>
            </a:p>
          </p:txBody>
        </p:sp>
        <p:sp>
          <p:nvSpPr>
            <p:cNvPr id="573" name="Shape 573"/>
            <p:cNvSpPr/>
            <p:nvPr/>
          </p:nvSpPr>
          <p:spPr>
            <a:xfrm>
              <a:off x="0" y="1026411"/>
              <a:ext cx="2825496" cy="976125"/>
            </a:xfrm>
            <a:prstGeom prst="roundRect">
              <a:avLst>
                <a:gd name="adj" fmla="val 16667"/>
              </a:avLst>
            </a:prstGeom>
            <a:gradFill>
              <a:gsLst>
                <a:gs pos="0">
                  <a:srgbClr val="378890"/>
                </a:gs>
                <a:gs pos="100000">
                  <a:srgbClr val="ABDC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574" name="Shape 574"/>
            <p:cNvSpPr txBox="1"/>
            <p:nvPr/>
          </p:nvSpPr>
          <p:spPr>
            <a:xfrm>
              <a:off x="47651" y="1074062"/>
              <a:ext cx="2730193" cy="880824"/>
            </a:xfrm>
            <a:prstGeom prst="rect">
              <a:avLst/>
            </a:prstGeom>
            <a:noFill/>
            <a:ln>
              <a:noFill/>
            </a:ln>
          </p:spPr>
          <p:txBody>
            <a:bodyPr lIns="102850" tIns="51425" rIns="102850" bIns="514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 sz="2700" b="0" i="0" u="none" strike="noStrike" cap="none">
                  <a:solidFill>
                    <a:schemeClr val="lt1"/>
                  </a:solidFill>
                  <a:latin typeface="Arial"/>
                  <a:ea typeface="Arial"/>
                  <a:cs typeface="Arial"/>
                  <a:sym typeface="Arial"/>
                </a:rPr>
                <a:t>Partially reversible</a:t>
              </a:r>
            </a:p>
          </p:txBody>
        </p:sp>
        <p:sp>
          <p:nvSpPr>
            <p:cNvPr id="575" name="Shape 575"/>
            <p:cNvSpPr/>
            <p:nvPr/>
          </p:nvSpPr>
          <p:spPr>
            <a:xfrm rot="5400000">
              <a:off x="4946596" y="27854"/>
              <a:ext cx="780901" cy="5023104"/>
            </a:xfrm>
            <a:prstGeom prst="round2SameRect">
              <a:avLst>
                <a:gd name="adj1" fmla="val 16667"/>
                <a:gd name="adj2" fmla="val 0"/>
              </a:avLst>
            </a:prstGeom>
            <a:solidFill>
              <a:srgbClr val="0099CC">
                <a:alpha val="89803"/>
              </a:srgbClr>
            </a:solidFill>
            <a:ln w="9525" cap="flat" cmpd="sng">
              <a:solidFill>
                <a:srgbClr val="CDD7D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6" name="Shape 576"/>
            <p:cNvSpPr txBox="1"/>
            <p:nvPr/>
          </p:nvSpPr>
          <p:spPr>
            <a:xfrm>
              <a:off x="2825496" y="2187075"/>
              <a:ext cx="4984984" cy="704661"/>
            </a:xfrm>
            <a:prstGeom prst="rect">
              <a:avLst/>
            </a:prstGeom>
            <a:noFill/>
            <a:ln>
              <a:noFill/>
            </a:ln>
          </p:spPr>
          <p:txBody>
            <a:bodyPr lIns="83800" tIns="41900" rIns="83800" bIns="41900" anchor="ctr" anchorCtr="0">
              <a:noAutofit/>
            </a:bodyPr>
            <a:lstStyle/>
            <a:p>
              <a:pPr marL="228600" marR="0" lvl="1" indent="-228600" algn="l" rtl="0">
                <a:lnSpc>
                  <a:spcPct val="90000"/>
                </a:lnSpc>
                <a:spcBef>
                  <a:spcPts val="0"/>
                </a:spcBef>
                <a:spcAft>
                  <a:spcPts val="0"/>
                </a:spcAft>
                <a:buClr>
                  <a:srgbClr val="000000"/>
                </a:buClr>
                <a:buSzPct val="100000"/>
                <a:buFont typeface="Arial"/>
                <a:buChar char="•"/>
              </a:pPr>
              <a:r>
                <a:rPr lang="en" sz="2200" b="0" i="0" u="none" strike="noStrike" cap="none">
                  <a:solidFill>
                    <a:srgbClr val="000000"/>
                  </a:solidFill>
                  <a:latin typeface="Arial"/>
                  <a:ea typeface="Arial"/>
                  <a:cs typeface="Arial"/>
                  <a:sym typeface="Arial"/>
                </a:rPr>
                <a:t>gender </a:t>
              </a:r>
              <a:r>
                <a:rPr lang="en" sz="2200"/>
                <a:t>confirmation/affirmation surgery (GCS/GAS)</a:t>
              </a:r>
            </a:p>
          </p:txBody>
        </p:sp>
        <p:sp>
          <p:nvSpPr>
            <p:cNvPr id="577" name="Shape 577"/>
            <p:cNvSpPr/>
            <p:nvPr/>
          </p:nvSpPr>
          <p:spPr>
            <a:xfrm>
              <a:off x="0" y="2051343"/>
              <a:ext cx="2825496" cy="976125"/>
            </a:xfrm>
            <a:prstGeom prst="roundRect">
              <a:avLst>
                <a:gd name="adj" fmla="val 16667"/>
              </a:avLst>
            </a:prstGeom>
            <a:gradFill>
              <a:gsLst>
                <a:gs pos="0">
                  <a:srgbClr val="378890"/>
                </a:gs>
                <a:gs pos="100000">
                  <a:srgbClr val="ABDCDF"/>
                </a:gs>
              </a:gsLst>
              <a:lin ang="16200000" scaled="0"/>
            </a:gradFill>
            <a:ln>
              <a:noFill/>
            </a:ln>
          </p:spPr>
          <p:txBody>
            <a:bodyPr lIns="91425" tIns="91425" rIns="91425" bIns="91425" anchor="ctr" anchorCtr="0">
              <a:noAutofit/>
            </a:bodyPr>
            <a:lstStyle/>
            <a:p>
              <a:pPr lvl="0">
                <a:spcBef>
                  <a:spcPts val="0"/>
                </a:spcBef>
                <a:buNone/>
              </a:pPr>
              <a:endParaRPr/>
            </a:p>
          </p:txBody>
        </p:sp>
        <p:sp>
          <p:nvSpPr>
            <p:cNvPr id="578" name="Shape 578"/>
            <p:cNvSpPr txBox="1"/>
            <p:nvPr/>
          </p:nvSpPr>
          <p:spPr>
            <a:xfrm>
              <a:off x="47651" y="2098994"/>
              <a:ext cx="2730193" cy="880824"/>
            </a:xfrm>
            <a:prstGeom prst="rect">
              <a:avLst/>
            </a:prstGeom>
            <a:noFill/>
            <a:ln>
              <a:noFill/>
            </a:ln>
          </p:spPr>
          <p:txBody>
            <a:bodyPr lIns="102850" tIns="51425" rIns="102850" bIns="514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 sz="2700" b="0" i="0" u="none" strike="noStrike" cap="none">
                  <a:solidFill>
                    <a:schemeClr val="lt1"/>
                  </a:solidFill>
                  <a:latin typeface="Arial"/>
                  <a:ea typeface="Arial"/>
                  <a:cs typeface="Arial"/>
                  <a:sym typeface="Arial"/>
                </a:rPr>
                <a:t>Irreversible </a:t>
              </a:r>
            </a:p>
          </p:txBody>
        </p:sp>
      </p:grpSp>
      <p:sp>
        <p:nvSpPr>
          <p:cNvPr id="579" name="Shape 579"/>
          <p:cNvSpPr/>
          <p:nvPr/>
        </p:nvSpPr>
        <p:spPr>
          <a:xfrm>
            <a:off x="250825" y="3714328"/>
            <a:ext cx="1066799" cy="685799"/>
          </a:xfrm>
          <a:prstGeom prst="star5">
            <a:avLst>
              <a:gd name="adj" fmla="val 19098"/>
              <a:gd name="hf" fmla="val 105146"/>
              <a:gd name="vf" fmla="val 110557"/>
            </a:avLst>
          </a:prstGeom>
          <a:solidFill>
            <a:srgbClr val="FFFF00"/>
          </a:solidFill>
          <a:ln w="25400" cap="flat" cmpd="sng">
            <a:solidFill>
              <a:srgbClr val="3C3D6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a:solidFill>
                <a:schemeClr val="lt1"/>
              </a:solidFill>
              <a:latin typeface="Arial"/>
              <a:ea typeface="Arial"/>
              <a:cs typeface="Arial"/>
              <a:sym typeface="Arial"/>
            </a:endParaRPr>
          </a:p>
        </p:txBody>
      </p:sp>
      <p:sp>
        <p:nvSpPr>
          <p:cNvPr id="580" name="Shape 580"/>
          <p:cNvSpPr txBox="1"/>
          <p:nvPr/>
        </p:nvSpPr>
        <p:spPr>
          <a:xfrm>
            <a:off x="784225" y="4847803"/>
            <a:ext cx="360045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F6E8C"/>
              </a:buClr>
              <a:buSzPct val="25000"/>
              <a:buFont typeface="Arial"/>
              <a:buNone/>
            </a:pPr>
            <a:r>
              <a:rPr lang="en" sz="1400" b="1" i="1" u="none" strike="noStrike" cap="none">
                <a:solidFill>
                  <a:srgbClr val="3F6E8C"/>
                </a:solidFill>
                <a:latin typeface="Arial"/>
                <a:ea typeface="Arial"/>
                <a:cs typeface="Arial"/>
                <a:sym typeface="Arial"/>
              </a:rPr>
              <a:t>PRCH 2012</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457200" y="857250"/>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 sz="3000" b="0" i="0" u="none" strike="noStrike" cap="none">
                <a:solidFill>
                  <a:schemeClr val="dk2"/>
                </a:solidFill>
              </a:rPr>
              <a:t>Surg</a:t>
            </a:r>
            <a:r>
              <a:rPr lang="en" sz="3000"/>
              <a:t>ical Therapies for Gender </a:t>
            </a:r>
          </a:p>
        </p:txBody>
      </p:sp>
      <p:sp>
        <p:nvSpPr>
          <p:cNvPr id="586" name="Shape 586"/>
          <p:cNvSpPr txBox="1">
            <a:spLocks noGrp="1"/>
          </p:cNvSpPr>
          <p:nvPr>
            <p:ph type="body" idx="1"/>
          </p:nvPr>
        </p:nvSpPr>
        <p:spPr>
          <a:xfrm>
            <a:off x="457200" y="1687116"/>
            <a:ext cx="8229600" cy="3243299"/>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pPr>
            <a:r>
              <a:rPr lang="en" sz="1800"/>
              <a:t>More insurances now cover at a</a:t>
            </a:r>
            <a:r>
              <a:rPr lang="en" sz="1800" i="0" u="none" strike="noStrike" cap="none">
                <a:solidFill>
                  <a:schemeClr val="dk1"/>
                </a:solidFill>
              </a:rPr>
              <a:t>ge 18 years </a:t>
            </a:r>
            <a:r>
              <a:rPr lang="en" sz="1800"/>
              <a:t>&gt;</a:t>
            </a:r>
          </a:p>
          <a:p>
            <a:pPr marL="914400" marR="0" lvl="1" indent="-342900" algn="l" rtl="0">
              <a:lnSpc>
                <a:spcPct val="100000"/>
              </a:lnSpc>
              <a:spcBef>
                <a:spcPts val="0"/>
              </a:spcBef>
              <a:spcAft>
                <a:spcPts val="0"/>
              </a:spcAft>
              <a:buSzPct val="100000"/>
            </a:pPr>
            <a:r>
              <a:rPr lang="en" sz="1800"/>
              <a:t>What about teens with severe body dysphoria earlier in adolescence?</a:t>
            </a:r>
          </a:p>
          <a:p>
            <a:pPr marL="457200" marR="0" lvl="0" indent="-342900" algn="l" rtl="0">
              <a:lnSpc>
                <a:spcPct val="100000"/>
              </a:lnSpc>
              <a:spcBef>
                <a:spcPts val="300"/>
              </a:spcBef>
              <a:spcAft>
                <a:spcPts val="0"/>
              </a:spcAft>
              <a:buClr>
                <a:schemeClr val="dk1"/>
              </a:buClr>
              <a:buSzPct val="100000"/>
            </a:pPr>
            <a:r>
              <a:rPr lang="en" sz="1800" i="0" u="none" strike="noStrike" cap="none">
                <a:solidFill>
                  <a:schemeClr val="dk1"/>
                </a:solidFill>
              </a:rPr>
              <a:t>More common surgeries</a:t>
            </a:r>
          </a:p>
          <a:p>
            <a:pPr marL="914400" marR="0" lvl="1" indent="-342900" algn="l" rtl="0">
              <a:lnSpc>
                <a:spcPct val="100000"/>
              </a:lnSpc>
              <a:spcBef>
                <a:spcPts val="300"/>
              </a:spcBef>
              <a:spcAft>
                <a:spcPts val="0"/>
              </a:spcAft>
              <a:buClr>
                <a:srgbClr val="000000"/>
              </a:buClr>
              <a:buSzPct val="100000"/>
            </a:pPr>
            <a:r>
              <a:rPr lang="en" sz="1800">
                <a:solidFill>
                  <a:srgbClr val="000000"/>
                </a:solidFill>
              </a:rPr>
              <a:t>Top surgery </a:t>
            </a:r>
          </a:p>
          <a:p>
            <a:pPr marL="914400" marR="0" lvl="0" indent="0" algn="l" rtl="0">
              <a:lnSpc>
                <a:spcPct val="100000"/>
              </a:lnSpc>
              <a:spcBef>
                <a:spcPts val="300"/>
              </a:spcBef>
              <a:spcAft>
                <a:spcPts val="0"/>
              </a:spcAft>
              <a:buNone/>
            </a:pPr>
            <a:r>
              <a:rPr lang="en" sz="1800" i="0" u="none" strike="noStrike" cap="none">
                <a:solidFill>
                  <a:srgbClr val="378890"/>
                </a:solidFill>
              </a:rPr>
              <a:t>Mastectomy and male chest constr</a:t>
            </a:r>
            <a:r>
              <a:rPr lang="en" sz="1800">
                <a:solidFill>
                  <a:srgbClr val="378890"/>
                </a:solidFill>
              </a:rPr>
              <a:t>uction</a:t>
            </a:r>
          </a:p>
          <a:p>
            <a:pPr marL="914400" marR="0" lvl="0" indent="0" algn="l" rtl="0">
              <a:lnSpc>
                <a:spcPct val="100000"/>
              </a:lnSpc>
              <a:spcBef>
                <a:spcPts val="300"/>
              </a:spcBef>
              <a:spcAft>
                <a:spcPts val="0"/>
              </a:spcAft>
              <a:buNone/>
            </a:pPr>
            <a:r>
              <a:rPr lang="en" sz="1800">
                <a:solidFill>
                  <a:srgbClr val="378890"/>
                </a:solidFill>
              </a:rPr>
              <a:t>Breast implants</a:t>
            </a:r>
          </a:p>
          <a:p>
            <a:pPr marL="914400" marR="0" lvl="0" indent="-342900" algn="l" rtl="0">
              <a:lnSpc>
                <a:spcPct val="100000"/>
              </a:lnSpc>
              <a:spcBef>
                <a:spcPts val="300"/>
              </a:spcBef>
              <a:spcAft>
                <a:spcPts val="0"/>
              </a:spcAft>
              <a:buSzPct val="100000"/>
            </a:pPr>
            <a:r>
              <a:rPr lang="en" sz="1800"/>
              <a:t>Bottom surgery</a:t>
            </a:r>
          </a:p>
          <a:p>
            <a:pPr marL="457200" marR="0" lvl="0" indent="457200" algn="l" rtl="0">
              <a:lnSpc>
                <a:spcPct val="100000"/>
              </a:lnSpc>
              <a:spcBef>
                <a:spcPts val="300"/>
              </a:spcBef>
              <a:spcAft>
                <a:spcPts val="0"/>
              </a:spcAft>
              <a:buNone/>
            </a:pPr>
            <a:r>
              <a:rPr lang="en" sz="1800">
                <a:solidFill>
                  <a:srgbClr val="378890"/>
                </a:solidFill>
              </a:rPr>
              <a:t>Hysterectomy and/or oopherectomy </a:t>
            </a:r>
          </a:p>
          <a:p>
            <a:pPr marL="457200" marR="0" lvl="0" indent="457200" algn="l" rtl="0">
              <a:lnSpc>
                <a:spcPct val="100000"/>
              </a:lnSpc>
              <a:spcBef>
                <a:spcPts val="300"/>
              </a:spcBef>
              <a:spcAft>
                <a:spcPts val="0"/>
              </a:spcAft>
              <a:buNone/>
            </a:pPr>
            <a:r>
              <a:rPr lang="en" sz="1800">
                <a:solidFill>
                  <a:srgbClr val="378890"/>
                </a:solidFill>
              </a:rPr>
              <a:t>Orchiectomy and/or vulvovaginoplasty</a:t>
            </a:r>
          </a:p>
          <a:p>
            <a:pPr marL="457200" marR="0" lvl="0" indent="-342900" algn="l" rtl="0">
              <a:lnSpc>
                <a:spcPct val="100000"/>
              </a:lnSpc>
              <a:spcBef>
                <a:spcPts val="300"/>
              </a:spcBef>
              <a:spcAft>
                <a:spcPts val="0"/>
              </a:spcAft>
              <a:buClr>
                <a:schemeClr val="accent2"/>
              </a:buClr>
              <a:buSzPct val="100000"/>
            </a:pPr>
            <a:r>
              <a:rPr lang="en" sz="1800" i="0" u="none" strike="noStrike" cap="none">
                <a:solidFill>
                  <a:schemeClr val="dk1"/>
                </a:solidFill>
              </a:rPr>
              <a:t>Limited number of experienced surgeons for larger surgeries</a:t>
            </a:r>
          </a:p>
          <a:p>
            <a:pPr marL="365125" marR="0" lvl="0" indent="-85725" algn="l" rtl="0">
              <a:lnSpc>
                <a:spcPct val="100000"/>
              </a:lnSpc>
              <a:spcBef>
                <a:spcPts val="300"/>
              </a:spcBef>
              <a:spcAft>
                <a:spcPts val="0"/>
              </a:spcAft>
              <a:buClr>
                <a:srgbClr val="A04DA3"/>
              </a:buClr>
              <a:buSzPct val="25000"/>
              <a:buFont typeface="Noto Sans Symbols"/>
              <a:buNone/>
            </a:pPr>
            <a:endParaRPr sz="2800" b="1" i="0" u="none" strike="noStrike" cap="none">
              <a:solidFill>
                <a:schemeClr val="dk1"/>
              </a:solidFill>
              <a:latin typeface="Arial"/>
              <a:ea typeface="Arial"/>
              <a:cs typeface="Arial"/>
              <a:sym typeface="Arial"/>
            </a:endParaRPr>
          </a:p>
        </p:txBody>
      </p:sp>
      <p:sp>
        <p:nvSpPr>
          <p:cNvPr id="587" name="Shape 587"/>
          <p:cNvSpPr txBox="1"/>
          <p:nvPr/>
        </p:nvSpPr>
        <p:spPr>
          <a:xfrm>
            <a:off x="4668488" y="4835712"/>
            <a:ext cx="4321200" cy="3078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3F6E8C"/>
              </a:buClr>
              <a:buSzPct val="25000"/>
              <a:buFont typeface="Arial"/>
              <a:buNone/>
            </a:pPr>
            <a:r>
              <a:rPr lang="en" sz="1400" b="1" i="1" u="none" strike="noStrike" cap="none">
                <a:solidFill>
                  <a:srgbClr val="3F6E8C"/>
                </a:solidFill>
                <a:latin typeface="Arial"/>
                <a:ea typeface="Arial"/>
                <a:cs typeface="Arial"/>
                <a:sym typeface="Arial"/>
              </a:rPr>
              <a:t>Hembree et al. 2009</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76200" y="1307305"/>
            <a:ext cx="6476999" cy="2743199"/>
          </a:xfrm>
          <a:prstGeom prst="rect">
            <a:avLst/>
          </a:prstGeom>
          <a:noFill/>
          <a:ln>
            <a:noFill/>
          </a:ln>
        </p:spPr>
        <p:txBody>
          <a:bodyPr lIns="91425" tIns="45700" rIns="91425" bIns="45700" anchor="t" anchorCtr="0">
            <a:noAutofit/>
          </a:bodyPr>
          <a:lstStyle/>
          <a:p>
            <a:pPr marL="365760" marR="0" lvl="0" indent="-226059" algn="l" rtl="0">
              <a:lnSpc>
                <a:spcPct val="100000"/>
              </a:lnSpc>
              <a:spcBef>
                <a:spcPts val="0"/>
              </a:spcBef>
              <a:spcAft>
                <a:spcPts val="0"/>
              </a:spcAft>
              <a:buClr>
                <a:schemeClr val="accent3"/>
              </a:buClr>
              <a:buSzPct val="100000"/>
              <a:buFont typeface="Georgia"/>
              <a:buChar char="•"/>
            </a:pPr>
            <a:r>
              <a:rPr lang="en" sz="1800" b="0" i="0" u="none" strike="noStrike" cap="none">
                <a:solidFill>
                  <a:schemeClr val="dk1"/>
                </a:solidFill>
                <a:latin typeface="Calibri"/>
                <a:ea typeface="Calibri"/>
                <a:cs typeface="Calibri"/>
                <a:sym typeface="Calibri"/>
              </a:rPr>
              <a:t>Goal</a:t>
            </a:r>
          </a:p>
          <a:p>
            <a:pPr marL="657860" marR="0" lvl="1" indent="-251459" algn="l" rtl="0">
              <a:lnSpc>
                <a:spcPct val="100000"/>
              </a:lnSpc>
              <a:spcBef>
                <a:spcPts val="300"/>
              </a:spcBef>
              <a:spcAft>
                <a:spcPts val="0"/>
              </a:spcAft>
              <a:buClr>
                <a:schemeClr val="accent3"/>
              </a:buClr>
              <a:buSzPct val="100000"/>
              <a:buFont typeface="Georgia"/>
              <a:buChar char="•"/>
            </a:pPr>
            <a:r>
              <a:rPr lang="en" sz="1800" b="0" i="0" u="none" strike="noStrike" cap="none">
                <a:solidFill>
                  <a:schemeClr val="dk1"/>
                </a:solidFill>
                <a:latin typeface="Calibri"/>
                <a:ea typeface="Calibri"/>
                <a:cs typeface="Calibri"/>
                <a:sym typeface="Calibri"/>
              </a:rPr>
              <a:t>Improve quality of life facilitating congruency                           of gender &amp; identity</a:t>
            </a:r>
          </a:p>
          <a:p>
            <a:pPr marL="365760" marR="0" lvl="0" indent="-226059" algn="l" rtl="0">
              <a:lnSpc>
                <a:spcPct val="100000"/>
              </a:lnSpc>
              <a:spcBef>
                <a:spcPts val="300"/>
              </a:spcBef>
              <a:spcAft>
                <a:spcPts val="0"/>
              </a:spcAft>
              <a:buClr>
                <a:schemeClr val="accent3"/>
              </a:buClr>
              <a:buSzPct val="100000"/>
              <a:buFont typeface="Georgia"/>
              <a:buChar char="•"/>
            </a:pPr>
            <a:r>
              <a:rPr lang="en" sz="1800" b="0" i="0" u="none" strike="noStrike" cap="none">
                <a:solidFill>
                  <a:schemeClr val="dk1"/>
                </a:solidFill>
                <a:latin typeface="Calibri"/>
                <a:ea typeface="Calibri"/>
                <a:cs typeface="Calibri"/>
                <a:sym typeface="Calibri"/>
              </a:rPr>
              <a:t>Early, strong social support &amp; plan</a:t>
            </a:r>
          </a:p>
          <a:p>
            <a:pPr marL="657860" marR="0" lvl="1" indent="-251459" algn="l" rtl="0">
              <a:lnSpc>
                <a:spcPct val="100000"/>
              </a:lnSpc>
              <a:spcBef>
                <a:spcPts val="300"/>
              </a:spcBef>
              <a:spcAft>
                <a:spcPts val="0"/>
              </a:spcAft>
              <a:buClr>
                <a:schemeClr val="accent3"/>
              </a:buClr>
              <a:buSzPct val="100000"/>
              <a:buFont typeface="Georgia"/>
              <a:buChar char="•"/>
            </a:pPr>
            <a:r>
              <a:rPr lang="en" sz="1800" b="0" i="0" u="none" strike="noStrike" cap="none">
                <a:solidFill>
                  <a:schemeClr val="dk1"/>
                </a:solidFill>
                <a:latin typeface="Calibri"/>
                <a:ea typeface="Calibri"/>
                <a:cs typeface="Calibri"/>
                <a:sym typeface="Calibri"/>
              </a:rPr>
              <a:t>Multiple studies demonstrate family &amp; parent support critical to positive health outcomes</a:t>
            </a:r>
          </a:p>
          <a:p>
            <a:pPr marL="365760" marR="0" lvl="0" indent="-226059" algn="l" rtl="0">
              <a:lnSpc>
                <a:spcPct val="100000"/>
              </a:lnSpc>
              <a:spcBef>
                <a:spcPts val="300"/>
              </a:spcBef>
              <a:spcAft>
                <a:spcPts val="0"/>
              </a:spcAft>
              <a:buClr>
                <a:schemeClr val="accent3"/>
              </a:buClr>
              <a:buSzPct val="100000"/>
              <a:buFont typeface="Georgia"/>
              <a:buChar char="•"/>
            </a:pPr>
            <a:r>
              <a:rPr lang="en" sz="1800" b="0" i="0" u="none" strike="noStrike" cap="none">
                <a:solidFill>
                  <a:schemeClr val="dk1"/>
                </a:solidFill>
                <a:latin typeface="Calibri"/>
                <a:ea typeface="Calibri"/>
                <a:cs typeface="Calibri"/>
                <a:sym typeface="Calibri"/>
              </a:rPr>
              <a:t>Early medical &amp; mental health resources</a:t>
            </a:r>
          </a:p>
          <a:p>
            <a:pPr marL="658368" marR="0" lvl="1" indent="-239268" algn="l" rtl="0">
              <a:lnSpc>
                <a:spcPct val="100000"/>
              </a:lnSpc>
              <a:spcBef>
                <a:spcPts val="300"/>
              </a:spcBef>
              <a:spcAft>
                <a:spcPts val="0"/>
              </a:spcAft>
              <a:buClr>
                <a:schemeClr val="accent2"/>
              </a:buClr>
              <a:buSzPct val="100000"/>
              <a:buFont typeface="Georgia"/>
              <a:buChar char="•"/>
            </a:pPr>
            <a:r>
              <a:rPr lang="en" sz="1800" b="0" i="0" u="none" strike="noStrike" cap="none">
                <a:solidFill>
                  <a:schemeClr val="dk1"/>
                </a:solidFill>
                <a:latin typeface="Calibri"/>
                <a:ea typeface="Calibri"/>
                <a:cs typeface="Calibri"/>
                <a:sym typeface="Calibri"/>
              </a:rPr>
              <a:t>Experience puberty congruent with gender</a:t>
            </a:r>
          </a:p>
          <a:p>
            <a:pPr marL="658368" marR="0" lvl="1" indent="-239268" algn="l" rtl="0">
              <a:lnSpc>
                <a:spcPct val="100000"/>
              </a:lnSpc>
              <a:spcBef>
                <a:spcPts val="300"/>
              </a:spcBef>
              <a:spcAft>
                <a:spcPts val="0"/>
              </a:spcAft>
              <a:buClr>
                <a:schemeClr val="accent2"/>
              </a:buClr>
              <a:buSzPct val="100000"/>
              <a:buFont typeface="Georgia"/>
              <a:buChar char="•"/>
            </a:pPr>
            <a:r>
              <a:rPr lang="en" sz="1800" b="0" i="0" u="none" strike="noStrike" cap="none">
                <a:solidFill>
                  <a:schemeClr val="dk1"/>
                </a:solidFill>
                <a:latin typeface="Calibri"/>
                <a:ea typeface="Calibri"/>
                <a:cs typeface="Calibri"/>
                <a:sym typeface="Calibri"/>
              </a:rPr>
              <a:t>Avoid psychological stress- anxiety, depression</a:t>
            </a:r>
          </a:p>
          <a:p>
            <a:pPr marL="658368" marR="0" lvl="1" indent="-239268" algn="l" rtl="0">
              <a:lnSpc>
                <a:spcPct val="100000"/>
              </a:lnSpc>
              <a:spcBef>
                <a:spcPts val="300"/>
              </a:spcBef>
              <a:spcAft>
                <a:spcPts val="0"/>
              </a:spcAft>
              <a:buClr>
                <a:schemeClr val="accent2"/>
              </a:buClr>
              <a:buSzPct val="100000"/>
              <a:buFont typeface="Georgia"/>
              <a:buChar char="•"/>
            </a:pPr>
            <a:r>
              <a:rPr lang="en" sz="1800" b="0" i="0" u="none" strike="noStrike" cap="none">
                <a:solidFill>
                  <a:schemeClr val="dk1"/>
                </a:solidFill>
                <a:latin typeface="Calibri"/>
                <a:ea typeface="Calibri"/>
                <a:cs typeface="Calibri"/>
                <a:sym typeface="Calibri"/>
              </a:rPr>
              <a:t>Prevent unwanted 2</a:t>
            </a:r>
            <a:r>
              <a:rPr lang="en" sz="1800" b="0" i="0" u="none" strike="noStrike" cap="none" baseline="30000">
                <a:solidFill>
                  <a:schemeClr val="dk1"/>
                </a:solidFill>
                <a:latin typeface="Calibri"/>
                <a:ea typeface="Calibri"/>
                <a:cs typeface="Calibri"/>
                <a:sym typeface="Calibri"/>
              </a:rPr>
              <a:t>nd</a:t>
            </a:r>
            <a:r>
              <a:rPr lang="en" sz="1800" b="0" i="0" u="none" strike="noStrike" cap="none">
                <a:solidFill>
                  <a:schemeClr val="dk1"/>
                </a:solidFill>
                <a:latin typeface="Calibri"/>
                <a:ea typeface="Calibri"/>
                <a:cs typeface="Calibri"/>
                <a:sym typeface="Calibri"/>
              </a:rPr>
              <a:t> sex characteristics</a:t>
            </a:r>
          </a:p>
          <a:p>
            <a:pPr marL="658368" marR="0" lvl="1" indent="-239268" algn="l" rtl="0">
              <a:lnSpc>
                <a:spcPct val="100000"/>
              </a:lnSpc>
              <a:spcBef>
                <a:spcPts val="300"/>
              </a:spcBef>
              <a:spcAft>
                <a:spcPts val="0"/>
              </a:spcAft>
              <a:buClr>
                <a:schemeClr val="accent2"/>
              </a:buClr>
              <a:buSzPct val="100000"/>
              <a:buFont typeface="Georgia"/>
              <a:buChar char="•"/>
            </a:pPr>
            <a:r>
              <a:rPr lang="en" sz="1800" b="0" i="0" u="none" strike="noStrike" cap="none">
                <a:solidFill>
                  <a:schemeClr val="dk1"/>
                </a:solidFill>
                <a:latin typeface="Calibri"/>
                <a:ea typeface="Calibri"/>
                <a:cs typeface="Calibri"/>
                <a:sym typeface="Calibri"/>
              </a:rPr>
              <a:t>Reduce need for future medical interventions</a:t>
            </a:r>
          </a:p>
        </p:txBody>
      </p:sp>
      <p:sp>
        <p:nvSpPr>
          <p:cNvPr id="595" name="Shape 595"/>
          <p:cNvSpPr txBox="1">
            <a:spLocks noGrp="1"/>
          </p:cNvSpPr>
          <p:nvPr>
            <p:ph type="title" idx="4294967295"/>
          </p:nvPr>
        </p:nvSpPr>
        <p:spPr>
          <a:xfrm>
            <a:off x="228600" y="457200"/>
            <a:ext cx="7700963" cy="5715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3600" b="0" i="0" u="none" strike="noStrike" cap="none">
                <a:solidFill>
                  <a:schemeClr val="dk2"/>
                </a:solidFill>
                <a:latin typeface="Trebuchet MS"/>
                <a:ea typeface="Trebuchet MS"/>
                <a:cs typeface="Trebuchet MS"/>
                <a:sym typeface="Trebuchet MS"/>
              </a:rPr>
              <a:t>Early Identification Is Better</a:t>
            </a:r>
          </a:p>
        </p:txBody>
      </p:sp>
      <p:pic>
        <p:nvPicPr>
          <p:cNvPr id="596" name="Shape 596"/>
          <p:cNvPicPr preferRelativeResize="0"/>
          <p:nvPr/>
        </p:nvPicPr>
        <p:blipFill rotWithShape="1">
          <a:blip r:embed="rId3">
            <a:alphaModFix/>
          </a:blip>
          <a:srcRect/>
          <a:stretch/>
        </p:blipFill>
        <p:spPr>
          <a:xfrm>
            <a:off x="5888037" y="2893217"/>
            <a:ext cx="3279775" cy="2250280"/>
          </a:xfrm>
          <a:prstGeom prst="rect">
            <a:avLst/>
          </a:prstGeom>
          <a:noFill/>
          <a:ln>
            <a:noFill/>
          </a:ln>
        </p:spPr>
      </p:pic>
      <p:sp>
        <p:nvSpPr>
          <p:cNvPr id="597" name="Shape 597"/>
          <p:cNvSpPr/>
          <p:nvPr/>
        </p:nvSpPr>
        <p:spPr>
          <a:xfrm>
            <a:off x="10210800" y="1307305"/>
            <a:ext cx="2309813" cy="300036"/>
          </a:xfrm>
          <a:prstGeom prst="rect">
            <a:avLst/>
          </a:prstGeom>
          <a:solidFill>
            <a:srgbClr val="2A495D"/>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 sz="2000" b="0" i="0" u="none" strike="noStrike" cap="none">
                <a:solidFill>
                  <a:schemeClr val="lt1"/>
                </a:solidFill>
                <a:latin typeface="Calibri"/>
                <a:ea typeface="Calibri"/>
                <a:cs typeface="Calibri"/>
                <a:sym typeface="Calibri"/>
              </a:rPr>
              <a:t>Primum non nocere </a:t>
            </a:r>
          </a:p>
        </p:txBody>
      </p:sp>
      <p:pic>
        <p:nvPicPr>
          <p:cNvPr id="598" name="Shape 598"/>
          <p:cNvPicPr preferRelativeResize="0"/>
          <p:nvPr/>
        </p:nvPicPr>
        <p:blipFill rotWithShape="1">
          <a:blip r:embed="rId4">
            <a:alphaModFix/>
          </a:blip>
          <a:srcRect/>
          <a:stretch/>
        </p:blipFill>
        <p:spPr>
          <a:xfrm>
            <a:off x="6021225" y="3056399"/>
            <a:ext cx="3102000" cy="1970399"/>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457200" y="857250"/>
            <a:ext cx="8229600" cy="800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 sz="2400" b="0" i="0" u="none" strike="noStrike" cap="none">
                <a:solidFill>
                  <a:schemeClr val="dk2"/>
                </a:solidFill>
              </a:rPr>
              <a:t>Developmental, Patient-Centered Paradigms </a:t>
            </a:r>
            <a:br>
              <a:rPr lang="en" sz="2400" b="0" i="0" u="none" strike="noStrike" cap="none">
                <a:solidFill>
                  <a:schemeClr val="dk2"/>
                </a:solidFill>
              </a:rPr>
            </a:br>
            <a:r>
              <a:rPr lang="en" sz="2400" b="0" i="0" u="none" strike="noStrike" cap="none">
                <a:solidFill>
                  <a:schemeClr val="dk2"/>
                </a:solidFill>
              </a:rPr>
              <a:t>Respect Authentic Child, </a:t>
            </a:r>
            <a:br>
              <a:rPr lang="en" sz="2400" b="0" i="0" u="none" strike="noStrike" cap="none">
                <a:solidFill>
                  <a:schemeClr val="dk2"/>
                </a:solidFill>
              </a:rPr>
            </a:br>
            <a:r>
              <a:rPr lang="en" sz="2400" b="0" i="0" u="none" strike="noStrike" cap="none">
                <a:solidFill>
                  <a:schemeClr val="dk2"/>
                </a:solidFill>
              </a:rPr>
              <a:t>Foster Trans-Positive Approach</a:t>
            </a:r>
          </a:p>
        </p:txBody>
      </p:sp>
      <p:sp>
        <p:nvSpPr>
          <p:cNvPr id="605" name="Shape 605"/>
          <p:cNvSpPr/>
          <p:nvPr/>
        </p:nvSpPr>
        <p:spPr>
          <a:xfrm>
            <a:off x="457200" y="1485900"/>
            <a:ext cx="4343400" cy="749700"/>
          </a:xfrm>
          <a:prstGeom prst="roundRect">
            <a:avLst>
              <a:gd name="adj" fmla="val 16667"/>
            </a:avLst>
          </a:prstGeom>
          <a:solidFill>
            <a:srgbClr val="B6B6D3"/>
          </a:solidFill>
          <a:ln>
            <a:noFill/>
          </a:ln>
        </p:spPr>
        <p:txBody>
          <a:bodyPr lIns="91425" tIns="182875" rIns="91425" bIns="18287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Gender &amp; sexual development are natural parts of human development</a:t>
            </a:r>
          </a:p>
        </p:txBody>
      </p:sp>
      <p:sp>
        <p:nvSpPr>
          <p:cNvPr id="606" name="Shape 606"/>
          <p:cNvSpPr/>
          <p:nvPr/>
        </p:nvSpPr>
        <p:spPr>
          <a:xfrm>
            <a:off x="457200" y="2347025"/>
            <a:ext cx="4343400" cy="811200"/>
          </a:xfrm>
          <a:prstGeom prst="roundRect">
            <a:avLst>
              <a:gd name="adj" fmla="val 16667"/>
            </a:avLst>
          </a:prstGeom>
          <a:solidFill>
            <a:srgbClr val="B6B6D3"/>
          </a:solidFill>
          <a:ln>
            <a:noFill/>
          </a:ln>
        </p:spPr>
        <p:txBody>
          <a:bodyPr lIns="182875" tIns="182875" rIns="91425" bIns="18287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Gender &amp; sexual expression can vary according to person….</a:t>
            </a:r>
          </a:p>
        </p:txBody>
      </p:sp>
      <p:sp>
        <p:nvSpPr>
          <p:cNvPr id="607" name="Shape 607"/>
          <p:cNvSpPr/>
          <p:nvPr/>
        </p:nvSpPr>
        <p:spPr>
          <a:xfrm>
            <a:off x="457200" y="3275699"/>
            <a:ext cx="4343400" cy="749700"/>
          </a:xfrm>
          <a:prstGeom prst="roundRect">
            <a:avLst>
              <a:gd name="adj" fmla="val 16667"/>
            </a:avLst>
          </a:prstGeom>
          <a:solidFill>
            <a:srgbClr val="B6B6D3"/>
          </a:solidFill>
          <a:ln>
            <a:noFill/>
          </a:ln>
        </p:spPr>
        <p:txBody>
          <a:bodyPr lIns="91425" tIns="182875" rIns="91425" bIns="18287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Gender &amp; sexual diversity is different than risk </a:t>
            </a:r>
          </a:p>
        </p:txBody>
      </p:sp>
      <p:sp>
        <p:nvSpPr>
          <p:cNvPr id="608" name="Shape 608"/>
          <p:cNvSpPr/>
          <p:nvPr/>
        </p:nvSpPr>
        <p:spPr>
          <a:xfrm>
            <a:off x="122250" y="4096625"/>
            <a:ext cx="5164200" cy="1047000"/>
          </a:xfrm>
          <a:prstGeom prst="roundRect">
            <a:avLst>
              <a:gd name="adj" fmla="val 16667"/>
            </a:avLst>
          </a:prstGeom>
          <a:solidFill>
            <a:srgbClr val="292945"/>
          </a:solidFill>
          <a:ln>
            <a:noFill/>
          </a:ln>
        </p:spPr>
        <p:txBody>
          <a:bodyPr lIns="91425" tIns="182875" rIns="91425" bIns="182875"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 sz="2000" b="0" i="0" u="none" strike="noStrike" cap="none">
                <a:solidFill>
                  <a:schemeClr val="lt1"/>
                </a:solidFill>
                <a:latin typeface="Calibri"/>
                <a:ea typeface="Calibri"/>
                <a:cs typeface="Calibri"/>
                <a:sym typeface="Calibri"/>
              </a:rPr>
              <a:t>Open, honest communication is critical to healthy decision making, behaviors,  support &amp; access to care</a:t>
            </a:r>
          </a:p>
        </p:txBody>
      </p:sp>
      <p:pic>
        <p:nvPicPr>
          <p:cNvPr id="609" name="Shape 609"/>
          <p:cNvPicPr preferRelativeResize="0"/>
          <p:nvPr/>
        </p:nvPicPr>
        <p:blipFill rotWithShape="1">
          <a:blip r:embed="rId3">
            <a:alphaModFix/>
          </a:blip>
          <a:srcRect/>
          <a:stretch/>
        </p:blipFill>
        <p:spPr>
          <a:xfrm>
            <a:off x="5466601" y="1600200"/>
            <a:ext cx="3478800" cy="2171700"/>
          </a:xfrm>
          <a:prstGeom prst="rect">
            <a:avLst/>
          </a:prstGeom>
          <a:noFill/>
          <a:ln>
            <a:noFill/>
          </a:ln>
        </p:spPr>
      </p:pic>
      <p:sp>
        <p:nvSpPr>
          <p:cNvPr id="610" name="Shape 610"/>
          <p:cNvSpPr txBox="1"/>
          <p:nvPr/>
        </p:nvSpPr>
        <p:spPr>
          <a:xfrm>
            <a:off x="5801700" y="3933825"/>
            <a:ext cx="2971800" cy="658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eorgia"/>
              <a:buNone/>
            </a:pPr>
            <a:r>
              <a:rPr lang="en" sz="2000" b="0" i="0" u="none" strike="noStrike" cap="none">
                <a:solidFill>
                  <a:schemeClr val="dk2"/>
                </a:solidFill>
                <a:latin typeface="Calibri"/>
                <a:ea typeface="Calibri"/>
                <a:cs typeface="Calibri"/>
                <a:sym typeface="Calibri"/>
              </a:rPr>
              <a:t>Reframing Risk into Resiliency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887025"/>
            <a:ext cx="8229600" cy="800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4000" b="0" i="0" u="none" strike="noStrike" cap="none">
                <a:solidFill>
                  <a:schemeClr val="dk2"/>
                </a:solidFill>
                <a:latin typeface="Trebuchet MS"/>
                <a:ea typeface="Trebuchet MS"/>
                <a:cs typeface="Trebuchet MS"/>
                <a:sym typeface="Trebuchet MS"/>
              </a:rPr>
              <a:t>Objectives</a:t>
            </a:r>
          </a:p>
        </p:txBody>
      </p:sp>
      <p:sp>
        <p:nvSpPr>
          <p:cNvPr id="107" name="Shape 107"/>
          <p:cNvSpPr txBox="1">
            <a:spLocks noGrp="1"/>
          </p:cNvSpPr>
          <p:nvPr>
            <p:ph type="body" idx="1"/>
          </p:nvPr>
        </p:nvSpPr>
        <p:spPr>
          <a:xfrm>
            <a:off x="457200" y="1687116"/>
            <a:ext cx="8229600" cy="3243299"/>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100000"/>
              <a:buFont typeface="Calibri"/>
              <a:buChar char="•"/>
            </a:pPr>
            <a:r>
              <a:rPr lang="en" sz="2000" b="0" i="0" u="none" strike="noStrike" cap="none">
                <a:solidFill>
                  <a:schemeClr val="dk1"/>
                </a:solidFill>
                <a:latin typeface="Calibri"/>
                <a:ea typeface="Calibri"/>
                <a:cs typeface="Calibri"/>
                <a:sym typeface="Calibri"/>
              </a:rPr>
              <a:t>Introduction</a:t>
            </a:r>
          </a:p>
          <a:p>
            <a:pPr marL="365125" marR="0" lvl="0" indent="-263525" algn="l" rtl="0">
              <a:lnSpc>
                <a:spcPct val="100000"/>
              </a:lnSpc>
              <a:spcBef>
                <a:spcPts val="300"/>
              </a:spcBef>
              <a:spcAft>
                <a:spcPts val="0"/>
              </a:spcAft>
              <a:buClr>
                <a:srgbClr val="A04DA3"/>
              </a:buClr>
              <a:buSzPct val="100000"/>
              <a:buFont typeface="Calibri"/>
              <a:buChar char="•"/>
            </a:pPr>
            <a:r>
              <a:rPr lang="en" sz="2000" b="0" i="0" u="none" strike="noStrike" cap="none">
                <a:solidFill>
                  <a:schemeClr val="dk1"/>
                </a:solidFill>
                <a:latin typeface="Calibri"/>
                <a:ea typeface="Calibri"/>
                <a:cs typeface="Calibri"/>
                <a:sym typeface="Calibri"/>
              </a:rPr>
              <a:t>Provide background and approach for educators</a:t>
            </a:r>
          </a:p>
          <a:p>
            <a:pPr marL="657225" marR="0" lvl="1" indent="-250825" algn="l" rtl="0">
              <a:lnSpc>
                <a:spcPct val="100000"/>
              </a:lnSpc>
              <a:spcBef>
                <a:spcPts val="300"/>
              </a:spcBef>
              <a:spcAft>
                <a:spcPts val="0"/>
              </a:spcAft>
              <a:buClr>
                <a:schemeClr val="accent2"/>
              </a:buClr>
              <a:buSzPct val="100000"/>
              <a:buFont typeface="Calibri"/>
              <a:buChar char="▫"/>
            </a:pPr>
            <a:r>
              <a:rPr lang="en" sz="2000" b="0" i="0" u="none" strike="noStrike" cap="none">
                <a:solidFill>
                  <a:schemeClr val="accent2"/>
                </a:solidFill>
                <a:latin typeface="Calibri"/>
                <a:ea typeface="Calibri"/>
                <a:cs typeface="Calibri"/>
                <a:sym typeface="Calibri"/>
              </a:rPr>
              <a:t>Understand biology of gender and identity</a:t>
            </a:r>
          </a:p>
          <a:p>
            <a:pPr marL="657225" marR="0" lvl="1" indent="-250825" algn="l" rtl="0">
              <a:lnSpc>
                <a:spcPct val="100000"/>
              </a:lnSpc>
              <a:spcBef>
                <a:spcPts val="300"/>
              </a:spcBef>
              <a:spcAft>
                <a:spcPts val="0"/>
              </a:spcAft>
              <a:buClr>
                <a:schemeClr val="accent2"/>
              </a:buClr>
              <a:buSzPct val="100000"/>
              <a:buFont typeface="Calibri"/>
              <a:buChar char="▫"/>
            </a:pPr>
            <a:r>
              <a:rPr lang="en" sz="2000" b="0" i="0" u="none" strike="noStrike" cap="none">
                <a:solidFill>
                  <a:schemeClr val="accent2"/>
                </a:solidFill>
                <a:latin typeface="Calibri"/>
                <a:ea typeface="Calibri"/>
                <a:cs typeface="Calibri"/>
                <a:sym typeface="Calibri"/>
              </a:rPr>
              <a:t>Apply model or paradigm based in human development</a:t>
            </a:r>
          </a:p>
          <a:p>
            <a:pPr marR="0" lvl="0" indent="101600" algn="l" rtl="0">
              <a:lnSpc>
                <a:spcPct val="100000"/>
              </a:lnSpc>
              <a:spcBef>
                <a:spcPts val="300"/>
              </a:spcBef>
              <a:spcAft>
                <a:spcPts val="0"/>
              </a:spcAft>
              <a:buClr>
                <a:schemeClr val="accent2"/>
              </a:buClr>
              <a:buSzPct val="100000"/>
              <a:buFont typeface="Calibri"/>
              <a:buChar char="•"/>
            </a:pPr>
            <a:r>
              <a:rPr lang="en" sz="2000" b="0" i="0" u="none" strike="noStrike" cap="none">
                <a:solidFill>
                  <a:schemeClr val="dk1"/>
                </a:solidFill>
                <a:latin typeface="Calibri"/>
                <a:ea typeface="Calibri"/>
                <a:cs typeface="Calibri"/>
                <a:sym typeface="Calibri"/>
              </a:rPr>
              <a:t>Provide content and examples of patient care for clinicians</a:t>
            </a:r>
          </a:p>
          <a:p>
            <a:pPr marL="657225" marR="0" lvl="1" indent="-250825" algn="l" rtl="0">
              <a:lnSpc>
                <a:spcPct val="100000"/>
              </a:lnSpc>
              <a:spcBef>
                <a:spcPts val="300"/>
              </a:spcBef>
              <a:spcAft>
                <a:spcPts val="0"/>
              </a:spcAft>
              <a:buClr>
                <a:schemeClr val="accent2"/>
              </a:buClr>
              <a:buSzPct val="100000"/>
              <a:buFont typeface="Calibri"/>
              <a:buChar char="▫"/>
            </a:pPr>
            <a:r>
              <a:rPr lang="en" sz="2000" b="0" i="0" u="none" strike="noStrike" cap="none">
                <a:solidFill>
                  <a:schemeClr val="accent2"/>
                </a:solidFill>
                <a:latin typeface="Calibri"/>
                <a:ea typeface="Calibri"/>
                <a:cs typeface="Calibri"/>
                <a:sym typeface="Calibri"/>
              </a:rPr>
              <a:t>Understand basics of clinical gender medicine</a:t>
            </a:r>
          </a:p>
          <a:p>
            <a:pPr marL="657225" marR="0" lvl="1" indent="-250825" algn="l" rtl="0">
              <a:lnSpc>
                <a:spcPct val="100000"/>
              </a:lnSpc>
              <a:spcBef>
                <a:spcPts val="300"/>
              </a:spcBef>
              <a:spcAft>
                <a:spcPts val="0"/>
              </a:spcAft>
              <a:buClr>
                <a:schemeClr val="accent2"/>
              </a:buClr>
              <a:buSzPct val="100000"/>
              <a:buFont typeface="Calibri"/>
              <a:buChar char="▫"/>
            </a:pPr>
            <a:r>
              <a:rPr lang="en" sz="2000" b="0" i="0" u="none" strike="noStrike" cap="none">
                <a:solidFill>
                  <a:schemeClr val="accent2"/>
                </a:solidFill>
                <a:latin typeface="Calibri"/>
                <a:ea typeface="Calibri"/>
                <a:cs typeface="Calibri"/>
                <a:sym typeface="Calibri"/>
              </a:rPr>
              <a:t>Integrate ethics into clinical practice</a:t>
            </a:r>
          </a:p>
          <a:p>
            <a:pPr marL="365125" marR="0" lvl="0" indent="-263525" algn="l" rtl="0">
              <a:lnSpc>
                <a:spcPct val="100000"/>
              </a:lnSpc>
              <a:spcBef>
                <a:spcPts val="300"/>
              </a:spcBef>
              <a:spcAft>
                <a:spcPts val="0"/>
              </a:spcAft>
              <a:buClr>
                <a:srgbClr val="A04DA3"/>
              </a:buClr>
              <a:buSzPct val="100000"/>
              <a:buFont typeface="Calibri"/>
              <a:buChar char="•"/>
            </a:pPr>
            <a:r>
              <a:rPr lang="en" sz="2000" b="0" i="0" u="none" strike="noStrike" cap="none">
                <a:solidFill>
                  <a:schemeClr val="dk1"/>
                </a:solidFill>
                <a:latin typeface="Calibri"/>
                <a:ea typeface="Calibri"/>
                <a:cs typeface="Calibri"/>
                <a:sym typeface="Calibri"/>
              </a:rPr>
              <a:t>Share resources for ongoing education, training, support</a:t>
            </a:r>
          </a:p>
          <a:p>
            <a:pPr marL="109537" marR="0" lvl="0" indent="-7937" algn="l" rtl="0">
              <a:lnSpc>
                <a:spcPct val="100000"/>
              </a:lnSpc>
              <a:spcBef>
                <a:spcPts val="300"/>
              </a:spcBef>
              <a:spcAft>
                <a:spcPts val="0"/>
              </a:spcAft>
              <a:buClr>
                <a:srgbClr val="A04DA3"/>
              </a:buClr>
              <a:buSzPct val="25000"/>
              <a:buFont typeface="Georgia"/>
              <a:buNone/>
            </a:pPr>
            <a:r>
              <a:rPr lang="en" sz="2000" b="0" i="0" u="none" strike="noStrike" cap="none">
                <a:solidFill>
                  <a:schemeClr val="dk1"/>
                </a:solidFill>
                <a:latin typeface="Georgia"/>
                <a:ea typeface="Georgia"/>
                <a:cs typeface="Georgia"/>
                <a:sym typeface="Georgia"/>
              </a:rPr>
              <a:t/>
            </a:r>
            <a:br>
              <a:rPr lang="en" sz="2000" b="0" i="0" u="none" strike="noStrike" cap="none">
                <a:solidFill>
                  <a:schemeClr val="dk1"/>
                </a:solidFill>
                <a:latin typeface="Georgia"/>
                <a:ea typeface="Georgia"/>
                <a:cs typeface="Georgia"/>
                <a:sym typeface="Georgia"/>
              </a:rPr>
            </a:br>
            <a:endParaRPr lang="en" sz="2000" b="0" i="0" u="none" strike="noStrike" cap="none">
              <a:solidFill>
                <a:schemeClr val="dk1"/>
              </a:solidFill>
              <a:latin typeface="Georgia"/>
              <a:ea typeface="Georgia"/>
              <a:cs typeface="Georgia"/>
              <a:sym typeface="Georgia"/>
            </a:endParaRPr>
          </a:p>
        </p:txBody>
      </p:sp>
      <p:sp>
        <p:nvSpPr>
          <p:cNvPr id="108" name="Shape 108"/>
          <p:cNvSpPr txBox="1">
            <a:spLocks noGrp="1"/>
          </p:cNvSpPr>
          <p:nvPr>
            <p:ph type="sldNum" idx="12"/>
          </p:nvPr>
        </p:nvSpPr>
        <p:spPr>
          <a:xfrm>
            <a:off x="8174038" y="1190"/>
            <a:ext cx="762000" cy="275032"/>
          </a:xfrm>
          <a:prstGeom prst="rect">
            <a:avLst/>
          </a:prstGeom>
          <a:noFill/>
          <a:ln>
            <a:noFill/>
          </a:ln>
        </p:spPr>
        <p:txBody>
          <a:bodyPr lIns="91425" tIns="45700" rIns="91425" bIns="45700" anchor="b" anchorCtr="0">
            <a:noAutofit/>
          </a:bodyPr>
          <a:lstStyle/>
          <a:p>
            <a:pPr lvl="0" rtl="0">
              <a:spcBef>
                <a:spcPts val="0"/>
              </a:spcBef>
              <a:buClr>
                <a:srgbClr val="FFFFFF"/>
              </a:buClr>
              <a:buSzPct val="25000"/>
              <a:buFont typeface="Questrial"/>
              <a:buNone/>
            </a:pPr>
            <a:fld id="{00000000-1234-1234-1234-123412341234}" type="slidenum">
              <a:rPr lang="en"/>
              <a:t>5</a:t>
            </a:fld>
            <a:endParaRPr lang="en"/>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Shape 615"/>
          <p:cNvPicPr preferRelativeResize="0"/>
          <p:nvPr/>
        </p:nvPicPr>
        <p:blipFill>
          <a:blip r:embed="rId3">
            <a:alphaModFix/>
          </a:blip>
          <a:stretch>
            <a:fillRect/>
          </a:stretch>
        </p:blipFill>
        <p:spPr>
          <a:xfrm>
            <a:off x="322625" y="1169403"/>
            <a:ext cx="8347025" cy="2998575"/>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457200" y="287625"/>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3000" b="0" i="0" u="none" strike="noStrike" cap="none">
                <a:solidFill>
                  <a:schemeClr val="dk2"/>
                </a:solidFill>
                <a:latin typeface="Trebuchet MS"/>
                <a:ea typeface="Trebuchet MS"/>
                <a:cs typeface="Trebuchet MS"/>
                <a:sym typeface="Trebuchet MS"/>
              </a:rPr>
              <a:t>Key Resources</a:t>
            </a:r>
          </a:p>
        </p:txBody>
      </p:sp>
      <p:sp>
        <p:nvSpPr>
          <p:cNvPr id="621" name="Shape 621"/>
          <p:cNvSpPr txBox="1">
            <a:spLocks noGrp="1"/>
          </p:cNvSpPr>
          <p:nvPr>
            <p:ph type="body" idx="1"/>
          </p:nvPr>
        </p:nvSpPr>
        <p:spPr>
          <a:xfrm>
            <a:off x="406925" y="950091"/>
            <a:ext cx="8229600" cy="3243299"/>
          </a:xfrm>
          <a:prstGeom prst="rect">
            <a:avLst/>
          </a:prstGeom>
          <a:noFill/>
          <a:ln>
            <a:noFill/>
          </a:ln>
        </p:spPr>
        <p:txBody>
          <a:bodyPr lIns="91425" tIns="91425" rIns="91425" bIns="91425" anchor="t" anchorCtr="0">
            <a:noAutofit/>
          </a:bodyPr>
          <a:lstStyle/>
          <a:p>
            <a:pPr marL="365125" marR="0" lvl="0" indent="-85725" algn="l" rtl="0">
              <a:lnSpc>
                <a:spcPct val="100000"/>
              </a:lnSpc>
              <a:spcBef>
                <a:spcPts val="0"/>
              </a:spcBef>
              <a:spcAft>
                <a:spcPts val="0"/>
              </a:spcAft>
              <a:buClr>
                <a:srgbClr val="A04DA3"/>
              </a:buClr>
              <a:buSzPct val="100000"/>
              <a:buFont typeface="Georgia"/>
              <a:buChar char="•"/>
            </a:pPr>
            <a:r>
              <a:rPr lang="en" sz="2000" b="1" i="0" strike="noStrike" cap="none">
                <a:solidFill>
                  <a:schemeClr val="hlink"/>
                </a:solidFill>
                <a:latin typeface="Arial"/>
                <a:ea typeface="Arial"/>
                <a:cs typeface="Arial"/>
                <a:sym typeface="Arial"/>
                <a:hlinkClick r:id="rId3"/>
              </a:rPr>
              <a:t>UCSF Center for Excellence in Transgender Health</a:t>
            </a:r>
          </a:p>
          <a:p>
            <a:pPr marL="657225" marR="0" lvl="1" indent="-85725" algn="l" rtl="0">
              <a:lnSpc>
                <a:spcPct val="100000"/>
              </a:lnSpc>
              <a:spcBef>
                <a:spcPts val="300"/>
              </a:spcBef>
              <a:spcAft>
                <a:spcPts val="0"/>
              </a:spcAft>
              <a:buClr>
                <a:schemeClr val="accent2"/>
              </a:buClr>
              <a:buSzPct val="100000"/>
              <a:buFont typeface="Georgia"/>
              <a:buChar char="▫"/>
            </a:pPr>
            <a:r>
              <a:rPr lang="en" sz="1800" b="1" i="0" u="none" strike="noStrike" cap="none">
                <a:solidFill>
                  <a:srgbClr val="16165D"/>
                </a:solidFill>
                <a:latin typeface="Arial"/>
                <a:ea typeface="Arial"/>
                <a:cs typeface="Arial"/>
                <a:sym typeface="Arial"/>
              </a:rPr>
              <a:t> http://transhealth.ucsf.edu/</a:t>
            </a:r>
          </a:p>
          <a:p>
            <a:pPr marL="365125" marR="0" lvl="0" indent="-85725" algn="l" rtl="0">
              <a:lnSpc>
                <a:spcPct val="100000"/>
              </a:lnSpc>
              <a:spcBef>
                <a:spcPts val="300"/>
              </a:spcBef>
              <a:spcAft>
                <a:spcPts val="0"/>
              </a:spcAft>
              <a:buClr>
                <a:srgbClr val="A04DA3"/>
              </a:buClr>
              <a:buSzPct val="100000"/>
              <a:buFont typeface="Georgia"/>
              <a:buChar char="•"/>
            </a:pPr>
            <a:r>
              <a:rPr lang="en" sz="2000" b="1" i="0" strike="noStrike" cap="none">
                <a:solidFill>
                  <a:schemeClr val="hlink"/>
                </a:solidFill>
                <a:latin typeface="Arial"/>
                <a:ea typeface="Arial"/>
                <a:cs typeface="Arial"/>
                <a:sym typeface="Arial"/>
                <a:hlinkClick r:id="rId4"/>
              </a:rPr>
              <a:t>The Joint Commission LGBT Field Guide</a:t>
            </a:r>
          </a:p>
          <a:p>
            <a:pPr marL="657225" marR="0" lvl="1" indent="-85725" algn="l" rtl="0">
              <a:lnSpc>
                <a:spcPct val="100000"/>
              </a:lnSpc>
              <a:spcBef>
                <a:spcPts val="300"/>
              </a:spcBef>
              <a:spcAft>
                <a:spcPts val="0"/>
              </a:spcAft>
              <a:buClr>
                <a:schemeClr val="accent2"/>
              </a:buClr>
              <a:buSzPct val="100000"/>
              <a:buFont typeface="Georgia"/>
              <a:buChar char="▫"/>
            </a:pPr>
            <a:r>
              <a:rPr lang="en" sz="1800" b="1" i="0" u="none" strike="noStrike" cap="none">
                <a:solidFill>
                  <a:srgbClr val="16165D"/>
                </a:solidFill>
                <a:latin typeface="Arial"/>
                <a:ea typeface="Arial"/>
                <a:cs typeface="Arial"/>
                <a:sym typeface="Arial"/>
              </a:rPr>
              <a:t>http://www.jointcommission.org/assets/1/18/LGBTFieldGuide.pdf</a:t>
            </a:r>
          </a:p>
          <a:p>
            <a:pPr marL="365125" marR="0" lvl="0" indent="-85725" algn="l" rtl="0">
              <a:lnSpc>
                <a:spcPct val="100000"/>
              </a:lnSpc>
              <a:spcBef>
                <a:spcPts val="300"/>
              </a:spcBef>
              <a:spcAft>
                <a:spcPts val="0"/>
              </a:spcAft>
              <a:buClr>
                <a:srgbClr val="A04DA3"/>
              </a:buClr>
              <a:buSzPct val="100000"/>
              <a:buFont typeface="Georgia"/>
              <a:buChar char="•"/>
            </a:pPr>
            <a:r>
              <a:rPr lang="en" sz="2000" b="1" i="0" strike="noStrike" cap="none">
                <a:solidFill>
                  <a:schemeClr val="hlink"/>
                </a:solidFill>
                <a:latin typeface="Arial"/>
                <a:ea typeface="Arial"/>
                <a:cs typeface="Arial"/>
                <a:sym typeface="Arial"/>
                <a:hlinkClick r:id="rId5"/>
              </a:rPr>
              <a:t>The Fenway Institute </a:t>
            </a:r>
            <a:r>
              <a:rPr lang="en" sz="2000" b="1" i="0" strike="noStrike" cap="none">
                <a:solidFill>
                  <a:srgbClr val="16165D"/>
                </a:solidFill>
                <a:latin typeface="Arial"/>
                <a:ea typeface="Arial"/>
                <a:cs typeface="Arial"/>
                <a:sym typeface="Arial"/>
              </a:rPr>
              <a:t> </a:t>
            </a:r>
          </a:p>
          <a:p>
            <a:pPr marL="657225" marR="0" lvl="1" indent="-85725" algn="l" rtl="0">
              <a:lnSpc>
                <a:spcPct val="100000"/>
              </a:lnSpc>
              <a:spcBef>
                <a:spcPts val="300"/>
              </a:spcBef>
              <a:spcAft>
                <a:spcPts val="0"/>
              </a:spcAft>
              <a:buClr>
                <a:schemeClr val="accent2"/>
              </a:buClr>
              <a:buSzPct val="100000"/>
              <a:buFont typeface="Georgia"/>
              <a:buChar char="▫"/>
            </a:pPr>
            <a:r>
              <a:rPr lang="en" sz="1800" b="1" i="0" u="none" strike="noStrike" cap="none">
                <a:solidFill>
                  <a:srgbClr val="16165D"/>
                </a:solidFill>
                <a:latin typeface="Arial"/>
                <a:ea typeface="Arial"/>
                <a:cs typeface="Arial"/>
                <a:sym typeface="Arial"/>
              </a:rPr>
              <a:t>http://www.lgbthealtheducation.org/</a:t>
            </a:r>
          </a:p>
          <a:p>
            <a:pPr marL="365125" marR="0" lvl="0" indent="-85725" algn="l" rtl="0">
              <a:lnSpc>
                <a:spcPct val="100000"/>
              </a:lnSpc>
              <a:spcBef>
                <a:spcPts val="300"/>
              </a:spcBef>
              <a:spcAft>
                <a:spcPts val="0"/>
              </a:spcAft>
              <a:buClr>
                <a:srgbClr val="A04DA3"/>
              </a:buClr>
              <a:buSzPct val="100000"/>
              <a:buFont typeface="Georgia"/>
              <a:buChar char="•"/>
            </a:pPr>
            <a:r>
              <a:rPr lang="en" sz="2000" b="1" i="0" strike="noStrike" cap="none">
                <a:solidFill>
                  <a:schemeClr val="hlink"/>
                </a:solidFill>
                <a:latin typeface="Arial"/>
                <a:ea typeface="Arial"/>
                <a:cs typeface="Arial"/>
                <a:sym typeface="Arial"/>
                <a:hlinkClick r:id="rId6"/>
              </a:rPr>
              <a:t>Endocrine Treatment of Transsexual Persons: An Endocrine   Society Clinical Practice Guideline</a:t>
            </a:r>
          </a:p>
          <a:p>
            <a:pPr marL="657225" marR="0" lvl="1" indent="-85725" algn="l" rtl="0">
              <a:lnSpc>
                <a:spcPct val="100000"/>
              </a:lnSpc>
              <a:spcBef>
                <a:spcPts val="300"/>
              </a:spcBef>
              <a:spcAft>
                <a:spcPts val="0"/>
              </a:spcAft>
              <a:buClr>
                <a:schemeClr val="accent2"/>
              </a:buClr>
              <a:buSzPct val="100000"/>
              <a:buFont typeface="Georgia"/>
              <a:buChar char="▫"/>
            </a:pPr>
            <a:r>
              <a:rPr lang="en" sz="1800" b="1" i="0" strike="noStrike" cap="none">
                <a:solidFill>
                  <a:schemeClr val="hlink"/>
                </a:solidFill>
                <a:latin typeface="Arial"/>
                <a:ea typeface="Arial"/>
                <a:cs typeface="Arial"/>
                <a:sym typeface="Arial"/>
                <a:hlinkClick r:id="rId6"/>
              </a:rPr>
              <a:t>http://press.endocrine.org/doi/full/10.1210/jc.2009-0345</a:t>
            </a:r>
          </a:p>
          <a:p>
            <a:pPr marR="0" lvl="0" indent="292100" algn="l" rtl="0">
              <a:lnSpc>
                <a:spcPct val="100000"/>
              </a:lnSpc>
              <a:spcBef>
                <a:spcPts val="300"/>
              </a:spcBef>
              <a:spcAft>
                <a:spcPts val="0"/>
              </a:spcAft>
              <a:buClr>
                <a:srgbClr val="378890"/>
              </a:buClr>
              <a:buSzPct val="100000"/>
              <a:buFont typeface="Arial"/>
              <a:buChar char="•"/>
            </a:pPr>
            <a:r>
              <a:rPr lang="en" sz="1800" b="1">
                <a:solidFill>
                  <a:srgbClr val="378890"/>
                </a:solidFill>
                <a:latin typeface="Arial"/>
                <a:ea typeface="Arial"/>
                <a:cs typeface="Arial"/>
                <a:sym typeface="Arial"/>
              </a:rPr>
              <a:t>WPATH </a:t>
            </a:r>
          </a:p>
          <a:p>
            <a:pPr marR="0" lvl="1" indent="571500" algn="l" rtl="0">
              <a:lnSpc>
                <a:spcPct val="100000"/>
              </a:lnSpc>
              <a:spcBef>
                <a:spcPts val="300"/>
              </a:spcBef>
              <a:spcAft>
                <a:spcPts val="0"/>
              </a:spcAft>
              <a:buClr>
                <a:srgbClr val="16165D"/>
              </a:buClr>
              <a:buSzPct val="100000"/>
              <a:buFont typeface="Arial"/>
              <a:buChar char="▫"/>
            </a:pPr>
            <a:r>
              <a:rPr lang="en" sz="1800" b="1">
                <a:solidFill>
                  <a:srgbClr val="16165D"/>
                </a:solidFill>
                <a:latin typeface="Arial"/>
                <a:ea typeface="Arial"/>
                <a:cs typeface="Arial"/>
                <a:sym typeface="Arial"/>
              </a:rPr>
              <a:t>http://www.wpath.org/</a:t>
            </a:r>
          </a:p>
          <a:p>
            <a:pPr marL="279400" marR="0" lvl="0" indent="0" algn="l" rtl="0">
              <a:lnSpc>
                <a:spcPct val="100000"/>
              </a:lnSpc>
              <a:spcBef>
                <a:spcPts val="300"/>
              </a:spcBef>
              <a:spcAft>
                <a:spcPts val="0"/>
              </a:spcAft>
              <a:buClr>
                <a:srgbClr val="A04DA3"/>
              </a:buClr>
              <a:buSzPct val="25000"/>
              <a:buFont typeface="Georgia"/>
              <a:buNone/>
            </a:pPr>
            <a:endParaRPr sz="2800" b="0" i="0" u="none" strike="noStrike" cap="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457200" y="94950"/>
            <a:ext cx="8229600" cy="800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4000" b="0" i="0" u="none" strike="noStrike" cap="none">
                <a:solidFill>
                  <a:schemeClr val="dk2"/>
                </a:solidFill>
                <a:latin typeface="Trebuchet MS"/>
                <a:ea typeface="Trebuchet MS"/>
                <a:cs typeface="Trebuchet MS"/>
                <a:sym typeface="Trebuchet MS"/>
              </a:rPr>
              <a:t>References</a:t>
            </a:r>
          </a:p>
        </p:txBody>
      </p:sp>
      <p:sp>
        <p:nvSpPr>
          <p:cNvPr id="627" name="Shape 627"/>
          <p:cNvSpPr/>
          <p:nvPr/>
        </p:nvSpPr>
        <p:spPr>
          <a:xfrm>
            <a:off x="3311526" y="3219450"/>
            <a:ext cx="5832474" cy="1924049"/>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a:solidFill>
                <a:schemeClr val="lt1"/>
              </a:solidFill>
              <a:latin typeface="Arial"/>
              <a:ea typeface="Arial"/>
              <a:cs typeface="Arial"/>
              <a:sym typeface="Arial"/>
            </a:endParaRPr>
          </a:p>
        </p:txBody>
      </p:sp>
      <p:sp>
        <p:nvSpPr>
          <p:cNvPr id="628" name="Shape 628"/>
          <p:cNvSpPr txBox="1"/>
          <p:nvPr/>
        </p:nvSpPr>
        <p:spPr>
          <a:xfrm>
            <a:off x="2496350" y="1248175"/>
            <a:ext cx="4825200" cy="5628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29" name="Shape 629"/>
          <p:cNvSpPr txBox="1">
            <a:spLocks noGrp="1"/>
          </p:cNvSpPr>
          <p:nvPr>
            <p:ph type="body" idx="1"/>
          </p:nvPr>
        </p:nvSpPr>
        <p:spPr>
          <a:xfrm>
            <a:off x="457200" y="857791"/>
            <a:ext cx="8229600" cy="3243299"/>
          </a:xfrm>
          <a:prstGeom prst="rect">
            <a:avLst/>
          </a:prstGeom>
          <a:noFill/>
          <a:ln>
            <a:noFill/>
          </a:ln>
        </p:spPr>
        <p:txBody>
          <a:bodyPr lIns="91425" tIns="91425" rIns="91425" bIns="91425" anchor="t" anchorCtr="0">
            <a:noAutofit/>
          </a:bodyPr>
          <a:lstStyle/>
          <a:p>
            <a:pPr marL="365125" marR="0" lvl="0" indent="-85725" algn="l" rtl="0">
              <a:lnSpc>
                <a:spcPct val="100000"/>
              </a:lnSpc>
              <a:spcBef>
                <a:spcPts val="0"/>
              </a:spcBef>
              <a:spcAft>
                <a:spcPts val="0"/>
              </a:spcAft>
              <a:buClr>
                <a:srgbClr val="A04DA3"/>
              </a:buClr>
              <a:buSzPct val="100000"/>
              <a:buFont typeface="Georgia"/>
              <a:buChar char="•"/>
            </a:pPr>
            <a:r>
              <a:rPr lang="en" sz="1100" b="0" i="0" u="none" strike="noStrike" cap="none">
                <a:solidFill>
                  <a:schemeClr val="dk1"/>
                </a:solidFill>
                <a:latin typeface="Arial"/>
                <a:ea typeface="Arial"/>
                <a:cs typeface="Arial"/>
                <a:sym typeface="Arial"/>
              </a:rPr>
              <a:t>American Psychiatric Association. “Gender Dysphoria,” </a:t>
            </a:r>
            <a:r>
              <a:rPr lang="en" sz="1100" b="0" i="1" u="none" strike="noStrike" cap="none">
                <a:solidFill>
                  <a:schemeClr val="dk1"/>
                </a:solidFill>
                <a:latin typeface="Arial"/>
                <a:ea typeface="Arial"/>
                <a:cs typeface="Arial"/>
                <a:sym typeface="Arial"/>
              </a:rPr>
              <a:t>Diagnostic and Statistical Manual of Mental Disorders</a:t>
            </a:r>
            <a:r>
              <a:rPr lang="en" sz="1100" b="0" i="0" u="none" strike="noStrike" cap="none">
                <a:solidFill>
                  <a:schemeClr val="dk1"/>
                </a:solidFill>
                <a:latin typeface="Arial"/>
                <a:ea typeface="Arial"/>
                <a:cs typeface="Arial"/>
                <a:sym typeface="Arial"/>
              </a:rPr>
              <a:t>, 2013, </a:t>
            </a:r>
            <a:r>
              <a:rPr lang="en" sz="1100" b="0" i="0" u="none" strike="noStrike" cap="none">
                <a:solidFill>
                  <a:srgbClr val="0000FF"/>
                </a:solidFill>
                <a:latin typeface="Arial"/>
                <a:ea typeface="Arial"/>
                <a:cs typeface="Arial"/>
                <a:sym typeface="Arial"/>
              </a:rPr>
              <a:t>http://www.dsm5.org/documents/gender%20dysphoria%20fact%20sheet.pdf</a:t>
            </a:r>
          </a:p>
          <a:p>
            <a:pPr marL="365125" marR="0" lvl="0" indent="-85725" algn="l" rtl="0">
              <a:lnSpc>
                <a:spcPct val="100000"/>
              </a:lnSpc>
              <a:spcBef>
                <a:spcPts val="300"/>
              </a:spcBef>
              <a:spcAft>
                <a:spcPts val="0"/>
              </a:spcAft>
              <a:buClr>
                <a:srgbClr val="A04DA3"/>
              </a:buClr>
              <a:buSzPct val="100000"/>
              <a:buFont typeface="Georgia"/>
              <a:buChar char="•"/>
            </a:pPr>
            <a:r>
              <a:rPr lang="en" sz="1100" b="0" i="0" u="none" strike="noStrike" cap="none">
                <a:solidFill>
                  <a:schemeClr val="dk1"/>
                </a:solidFill>
                <a:latin typeface="Arial"/>
                <a:ea typeface="Arial"/>
                <a:cs typeface="Arial"/>
                <a:sym typeface="Arial"/>
              </a:rPr>
              <a:t>Conron KJ, Scott, G, Sterling Stowell G, Landers SJ. Transgender Health in Massachusetts: Results From a Household Probability Sample of Adults. American Journal of Public Health: January 2012, Vol. 102, No. 1, pp. 118-122. </a:t>
            </a:r>
          </a:p>
          <a:p>
            <a:pPr marL="365125" marR="0" lvl="0" indent="-85725" algn="l" rtl="0">
              <a:lnSpc>
                <a:spcPct val="100000"/>
              </a:lnSpc>
              <a:spcBef>
                <a:spcPts val="300"/>
              </a:spcBef>
              <a:spcAft>
                <a:spcPts val="0"/>
              </a:spcAft>
              <a:buClr>
                <a:srgbClr val="A04DA3"/>
              </a:buClr>
              <a:buSzPct val="100000"/>
              <a:buFont typeface="Georgia"/>
              <a:buChar char="•"/>
            </a:pPr>
            <a:r>
              <a:rPr lang="en" sz="1100" b="0" i="0" u="none" strike="noStrike" cap="none">
                <a:solidFill>
                  <a:schemeClr val="dk1"/>
                </a:solidFill>
                <a:latin typeface="Arial"/>
                <a:ea typeface="Arial"/>
                <a:cs typeface="Arial"/>
                <a:sym typeface="Arial"/>
              </a:rPr>
              <a:t>De Cuypere G, Van Hemelrijck M, Michel A et al.  Prevalence and demography of transsexualism in Belgium.  European Psychiatry, 2007, 22:137-141.</a:t>
            </a:r>
          </a:p>
          <a:p>
            <a:pPr marL="365125" marR="0" lvl="0" indent="-85725" algn="l" rtl="0">
              <a:lnSpc>
                <a:spcPct val="100000"/>
              </a:lnSpc>
              <a:spcBef>
                <a:spcPts val="300"/>
              </a:spcBef>
              <a:spcAft>
                <a:spcPts val="0"/>
              </a:spcAft>
              <a:buClr>
                <a:srgbClr val="A04DA3"/>
              </a:buClr>
              <a:buSzPct val="100000"/>
              <a:buFont typeface="Georgia"/>
              <a:buChar char="•"/>
            </a:pPr>
            <a:r>
              <a:rPr lang="en" sz="1100" b="0" i="0" u="none" strike="noStrike" cap="none">
                <a:solidFill>
                  <a:schemeClr val="dk1"/>
                </a:solidFill>
                <a:latin typeface="Arial"/>
                <a:ea typeface="Arial"/>
                <a:cs typeface="Arial"/>
                <a:sym typeface="Arial"/>
              </a:rPr>
              <a:t>de Vries ALC and Cohen-Kettenis PT.  “Clinical management of gender dysphoria in children and adolescents: The Dutch Approach,” Journal of Homosexuality, 2012, 59: 301-320.</a:t>
            </a:r>
          </a:p>
          <a:p>
            <a:pPr marL="365125" marR="0" lvl="0" indent="-85725" algn="l" rtl="0">
              <a:lnSpc>
                <a:spcPct val="100000"/>
              </a:lnSpc>
              <a:spcBef>
                <a:spcPts val="300"/>
              </a:spcBef>
              <a:spcAft>
                <a:spcPts val="0"/>
              </a:spcAft>
              <a:buClr>
                <a:srgbClr val="A04DA3"/>
              </a:buClr>
              <a:buSzPct val="100000"/>
              <a:buFont typeface="Georgia"/>
              <a:buChar char="•"/>
            </a:pPr>
            <a:r>
              <a:rPr lang="en" sz="1100" b="0" i="0" u="none" strike="noStrike" cap="none">
                <a:solidFill>
                  <a:schemeClr val="dk1"/>
                </a:solidFill>
                <a:latin typeface="Arial"/>
                <a:ea typeface="Arial"/>
                <a:cs typeface="Arial"/>
                <a:sym typeface="Arial"/>
              </a:rPr>
              <a:t>de Vries AL, McGuire JK, Steensma TD, Wagenaar EC, Doreleijers TA, Cohen-Kettenis PT. Young Adult Psychological Outcome After Puberty Suppression and Gender Reassignment. Pediatrics. 2014. Epub 2014/09/10 </a:t>
            </a:r>
          </a:p>
          <a:p>
            <a:pPr marL="365125" marR="0" lvl="0" indent="-85725" algn="l" rtl="0">
              <a:lnSpc>
                <a:spcPct val="100000"/>
              </a:lnSpc>
              <a:spcBef>
                <a:spcPts val="300"/>
              </a:spcBef>
              <a:spcAft>
                <a:spcPts val="0"/>
              </a:spcAft>
              <a:buClr>
                <a:srgbClr val="A04DA3"/>
              </a:buClr>
              <a:buSzPct val="100000"/>
              <a:buFont typeface="Georgia"/>
              <a:buChar char="•"/>
            </a:pPr>
            <a:r>
              <a:rPr lang="en" sz="1100" b="0" i="0" u="none" strike="noStrike" cap="none">
                <a:solidFill>
                  <a:schemeClr val="dk1"/>
                </a:solidFill>
                <a:latin typeface="Arial"/>
                <a:ea typeface="Arial"/>
                <a:cs typeface="Arial"/>
                <a:sym typeface="Arial"/>
              </a:rPr>
              <a:t>Hembree et al. “Endocrine treatment of transsexual persons: an Endocrine Society Clinical Practice Guideline,” </a:t>
            </a:r>
            <a:r>
              <a:rPr lang="en" sz="1100" b="0" i="1" u="none" strike="noStrike" cap="none">
                <a:solidFill>
                  <a:schemeClr val="dk1"/>
                </a:solidFill>
                <a:latin typeface="Arial"/>
                <a:ea typeface="Arial"/>
                <a:cs typeface="Arial"/>
                <a:sym typeface="Arial"/>
              </a:rPr>
              <a:t>J Clin Endocrinol Metab</a:t>
            </a:r>
            <a:r>
              <a:rPr lang="en" sz="1100" b="0" i="0" u="none" strike="noStrike" cap="none">
                <a:solidFill>
                  <a:schemeClr val="dk1"/>
                </a:solidFill>
                <a:latin typeface="Arial"/>
                <a:ea typeface="Arial"/>
                <a:cs typeface="Arial"/>
                <a:sym typeface="Arial"/>
              </a:rPr>
              <a:t>, Sept 2009, 94(9): 3132-3154.</a:t>
            </a:r>
          </a:p>
          <a:p>
            <a:pPr marL="365125" marR="0" lvl="0" indent="-85725" algn="l" rtl="0">
              <a:lnSpc>
                <a:spcPct val="100000"/>
              </a:lnSpc>
              <a:spcBef>
                <a:spcPts val="300"/>
              </a:spcBef>
              <a:spcAft>
                <a:spcPts val="0"/>
              </a:spcAft>
              <a:buClr>
                <a:srgbClr val="A04DA3"/>
              </a:buClr>
              <a:buSzPct val="100000"/>
              <a:buFont typeface="Georgia"/>
              <a:buChar char="•"/>
            </a:pPr>
            <a:r>
              <a:rPr lang="en" sz="1100" b="0" i="0" u="none" strike="noStrike" cap="none">
                <a:solidFill>
                  <a:schemeClr val="dk1"/>
                </a:solidFill>
                <a:latin typeface="Arial"/>
                <a:ea typeface="Arial"/>
                <a:cs typeface="Arial"/>
                <a:sym typeface="Arial"/>
              </a:rPr>
              <a:t>Physicians for Reproductive Health: Adolescent Reproductive and Sex Education Program.  Available at </a:t>
            </a:r>
            <a:r>
              <a:rPr lang="en" sz="1100" b="0" i="0" u="none" strike="noStrike" cap="none">
                <a:solidFill>
                  <a:srgbClr val="0000FF"/>
                </a:solidFill>
                <a:latin typeface="Arial"/>
                <a:ea typeface="Arial"/>
                <a:cs typeface="Arial"/>
                <a:sym typeface="Arial"/>
              </a:rPr>
              <a:t>http://prh.org/teen-reproductive-health/arshep-downloads/ </a:t>
            </a:r>
          </a:p>
          <a:p>
            <a:pPr marL="365125" marR="0" lvl="0" indent="-85725" algn="l" rtl="0">
              <a:lnSpc>
                <a:spcPct val="100000"/>
              </a:lnSpc>
              <a:spcBef>
                <a:spcPts val="300"/>
              </a:spcBef>
              <a:spcAft>
                <a:spcPts val="0"/>
              </a:spcAft>
              <a:buClr>
                <a:srgbClr val="A04DA3"/>
              </a:buClr>
              <a:buSzPct val="100000"/>
              <a:buFont typeface="Georgia"/>
              <a:buChar char="•"/>
            </a:pPr>
            <a:r>
              <a:rPr lang="en" sz="1100" b="0" i="0" u="none" strike="noStrike" cap="none">
                <a:solidFill>
                  <a:schemeClr val="dk1"/>
                </a:solidFill>
                <a:latin typeface="Arial"/>
                <a:ea typeface="Arial"/>
                <a:cs typeface="Arial"/>
                <a:sym typeface="Arial"/>
              </a:rPr>
              <a:t>“Standards of Care for the Health of Transsexual, Transgender, and Gender Non-conforming People,” 7</a:t>
            </a:r>
            <a:r>
              <a:rPr lang="en" sz="1100" b="0" i="0" u="none" strike="noStrike" cap="none" baseline="30000">
                <a:solidFill>
                  <a:schemeClr val="dk1"/>
                </a:solidFill>
                <a:latin typeface="Arial"/>
                <a:ea typeface="Arial"/>
                <a:cs typeface="Arial"/>
                <a:sym typeface="Arial"/>
              </a:rPr>
              <a:t>th</a:t>
            </a:r>
            <a:r>
              <a:rPr lang="en" sz="1100" b="0" i="0" u="none" strike="noStrike" cap="none">
                <a:solidFill>
                  <a:schemeClr val="dk1"/>
                </a:solidFill>
                <a:latin typeface="Arial"/>
                <a:ea typeface="Arial"/>
                <a:cs typeface="Arial"/>
                <a:sym typeface="Arial"/>
              </a:rPr>
              <a:t> edition, 2012, International Journal of Transgenderism, 13(4), 165–232.</a:t>
            </a:r>
          </a:p>
          <a:p>
            <a:pPr marL="365125" marR="0" lvl="0" indent="-85725" algn="l" rtl="0">
              <a:lnSpc>
                <a:spcPct val="100000"/>
              </a:lnSpc>
              <a:spcBef>
                <a:spcPts val="300"/>
              </a:spcBef>
              <a:spcAft>
                <a:spcPts val="0"/>
              </a:spcAft>
              <a:buClr>
                <a:srgbClr val="A04DA3"/>
              </a:buClr>
              <a:buSzPct val="100000"/>
              <a:buFont typeface="Georgia"/>
              <a:buChar char="•"/>
            </a:pPr>
            <a:r>
              <a:rPr lang="en" sz="1100" b="0" i="0" u="none" strike="noStrike" cap="none">
                <a:solidFill>
                  <a:schemeClr val="dk1"/>
                </a:solidFill>
                <a:latin typeface="Arial"/>
                <a:ea typeface="Arial"/>
                <a:cs typeface="Arial"/>
                <a:sym typeface="Arial"/>
              </a:rPr>
              <a:t>Wallien MSC and Cohen-Kettenis PT. “Psychosexual outcome of gender-dysphoric children,” </a:t>
            </a:r>
            <a:r>
              <a:rPr lang="en" sz="1100" b="0" i="1" u="none" strike="noStrike" cap="none">
                <a:solidFill>
                  <a:schemeClr val="dk1"/>
                </a:solidFill>
                <a:latin typeface="Arial"/>
                <a:ea typeface="Arial"/>
                <a:cs typeface="Arial"/>
                <a:sym typeface="Arial"/>
              </a:rPr>
              <a:t>J Am Acad Child Adolesc Psychiatry</a:t>
            </a:r>
            <a:r>
              <a:rPr lang="en" sz="1100" b="0" i="0" u="none" strike="noStrike" cap="none">
                <a:solidFill>
                  <a:schemeClr val="dk1"/>
                </a:solidFill>
                <a:latin typeface="Arial"/>
                <a:ea typeface="Arial"/>
                <a:cs typeface="Arial"/>
                <a:sym typeface="Arial"/>
              </a:rPr>
              <a:t>, December 2008, 47(12): 1413-1423.</a:t>
            </a:r>
          </a:p>
          <a:p>
            <a:pPr marL="365125" marR="0" lvl="0" indent="-85725" algn="l" rtl="0">
              <a:lnSpc>
                <a:spcPct val="100000"/>
              </a:lnSpc>
              <a:spcBef>
                <a:spcPts val="300"/>
              </a:spcBef>
              <a:spcAft>
                <a:spcPts val="0"/>
              </a:spcAft>
              <a:buClr>
                <a:srgbClr val="A04DA3"/>
              </a:buClr>
              <a:buSzPct val="100000"/>
              <a:buFont typeface="Georgia"/>
              <a:buChar char="•"/>
            </a:pPr>
            <a:r>
              <a:rPr lang="en" sz="1100" b="0" i="0" u="none" strike="noStrike" cap="none">
                <a:solidFill>
                  <a:schemeClr val="dk1"/>
                </a:solidFill>
                <a:latin typeface="Arial"/>
                <a:ea typeface="Arial"/>
                <a:cs typeface="Arial"/>
                <a:sym typeface="Arial"/>
              </a:rPr>
              <a:t>WHO. “Gender, women, and health.” </a:t>
            </a:r>
            <a:r>
              <a:rPr lang="en" sz="1100" b="0" i="0" u="none" strike="noStrike" cap="none">
                <a:solidFill>
                  <a:srgbClr val="0000FF"/>
                </a:solidFill>
                <a:latin typeface="Arial"/>
                <a:ea typeface="Arial"/>
                <a:cs typeface="Arial"/>
                <a:sym typeface="Arial"/>
              </a:rPr>
              <a:t>http://www.who.int/gender/whatisgender/en/</a:t>
            </a:r>
            <a:r>
              <a:rPr lang="en" sz="1100" b="0" i="0" u="none" strike="noStrike" cap="none">
                <a:solidFill>
                  <a:schemeClr val="dk1"/>
                </a:solidFill>
                <a:latin typeface="Arial"/>
                <a:ea typeface="Arial"/>
                <a:cs typeface="Arial"/>
                <a:sym typeface="Arial"/>
              </a:rPr>
              <a:t> accessed January 7, 2012.</a:t>
            </a:r>
          </a:p>
          <a:p>
            <a:pPr marL="365125" marR="0" lvl="0" indent="-85725" algn="l" rtl="0">
              <a:lnSpc>
                <a:spcPct val="100000"/>
              </a:lnSpc>
              <a:spcBef>
                <a:spcPts val="300"/>
              </a:spcBef>
              <a:spcAft>
                <a:spcPts val="0"/>
              </a:spcAft>
              <a:buClr>
                <a:srgbClr val="A04DA3"/>
              </a:buClr>
              <a:buSzPct val="100000"/>
              <a:buFont typeface="Georgia"/>
              <a:buChar char="•"/>
            </a:pPr>
            <a:r>
              <a:rPr lang="en" sz="1100" b="0" i="0" u="none" strike="noStrike" cap="none">
                <a:solidFill>
                  <a:schemeClr val="dk1"/>
                </a:solidFill>
                <a:latin typeface="Arial"/>
                <a:ea typeface="Arial"/>
                <a:cs typeface="Arial"/>
                <a:sym typeface="Arial"/>
              </a:rPr>
              <a:t>“You are you,” photography by Lindsay Morris. </a:t>
            </a:r>
            <a:r>
              <a:rPr lang="en" sz="1100" b="0" i="0" u="none" strike="noStrike" cap="none">
                <a:solidFill>
                  <a:srgbClr val="0000FF"/>
                </a:solidFill>
                <a:latin typeface="Arial"/>
                <a:ea typeface="Arial"/>
                <a:cs typeface="Arial"/>
                <a:sym typeface="Arial"/>
              </a:rPr>
              <a:t>http://lindsaymorris.viewbook.com/you-are-you</a:t>
            </a:r>
            <a:r>
              <a:rPr lang="en" sz="1100" b="0" i="0" u="none" strike="noStrike" cap="none">
                <a:solidFill>
                  <a:schemeClr val="dk1"/>
                </a:solidFill>
                <a:latin typeface="Arial"/>
                <a:ea typeface="Arial"/>
                <a:cs typeface="Arial"/>
                <a:sym typeface="Arial"/>
              </a:rPr>
              <a:t>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647700" y="171450"/>
            <a:ext cx="7848599" cy="74294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 sz="2800" b="0" i="0" u="none" strike="noStrike" cap="none">
                <a:solidFill>
                  <a:schemeClr val="lt1"/>
                </a:solidFill>
                <a:latin typeface="Trebuchet MS"/>
                <a:ea typeface="Trebuchet MS"/>
                <a:cs typeface="Trebuchet MS"/>
                <a:sym typeface="Trebuchet MS"/>
              </a:rPr>
              <a:t>Provide background and approach for educators</a:t>
            </a:r>
            <a:br>
              <a:rPr lang="en" sz="2800" b="0" i="0" u="none" strike="noStrike" cap="none">
                <a:solidFill>
                  <a:schemeClr val="lt1"/>
                </a:solidFill>
                <a:latin typeface="Trebuchet MS"/>
                <a:ea typeface="Trebuchet MS"/>
                <a:cs typeface="Trebuchet MS"/>
                <a:sym typeface="Trebuchet MS"/>
              </a:rPr>
            </a:br>
            <a:endParaRPr lang="en" sz="2800" b="0" i="0" u="none" strike="noStrike" cap="none">
              <a:solidFill>
                <a:schemeClr val="lt1"/>
              </a:solidFill>
              <a:latin typeface="Trebuchet MS"/>
              <a:ea typeface="Trebuchet MS"/>
              <a:cs typeface="Trebuchet MS"/>
              <a:sym typeface="Trebuchet MS"/>
            </a:endParaRPr>
          </a:p>
        </p:txBody>
      </p:sp>
      <p:sp>
        <p:nvSpPr>
          <p:cNvPr id="114" name="Shape 114"/>
          <p:cNvSpPr txBox="1">
            <a:spLocks noGrp="1"/>
          </p:cNvSpPr>
          <p:nvPr>
            <p:ph type="subTitle" idx="1"/>
          </p:nvPr>
        </p:nvSpPr>
        <p:spPr>
          <a:xfrm>
            <a:off x="809275" y="2828353"/>
            <a:ext cx="8267700" cy="1737000"/>
          </a:xfrm>
          <a:prstGeom prst="rect">
            <a:avLst/>
          </a:prstGeom>
          <a:noFill/>
          <a:ln>
            <a:noFill/>
          </a:ln>
        </p:spPr>
        <p:txBody>
          <a:bodyPr lIns="91425" tIns="45700" rIns="91425" bIns="45700" anchor="t" anchorCtr="0">
            <a:noAutofit/>
          </a:bodyPr>
          <a:lstStyle/>
          <a:p>
            <a:pPr marL="521208" marR="0" lvl="0" indent="-457708" algn="l" rtl="0">
              <a:lnSpc>
                <a:spcPct val="100000"/>
              </a:lnSpc>
              <a:spcBef>
                <a:spcPts val="0"/>
              </a:spcBef>
              <a:spcAft>
                <a:spcPts val="0"/>
              </a:spcAft>
              <a:buClr>
                <a:schemeClr val="accent3"/>
              </a:buClr>
              <a:buSzPct val="100000"/>
              <a:buFont typeface="Trebuchet MS"/>
              <a:buAutoNum type="arabicPeriod"/>
            </a:pPr>
            <a:r>
              <a:rPr lang="en" sz="2400" b="0" i="0" u="none" strike="noStrike" cap="none">
                <a:solidFill>
                  <a:schemeClr val="dk2"/>
                </a:solidFill>
                <a:latin typeface="Calibri"/>
                <a:ea typeface="Calibri"/>
                <a:cs typeface="Calibri"/>
                <a:sym typeface="Calibri"/>
              </a:rPr>
              <a:t>Paradigms &amp; terminology inform approach &amp; care</a:t>
            </a:r>
          </a:p>
          <a:p>
            <a:pPr marL="521208" marR="0" lvl="0" indent="-457708" algn="l" rtl="0">
              <a:lnSpc>
                <a:spcPct val="100000"/>
              </a:lnSpc>
              <a:spcBef>
                <a:spcPts val="300"/>
              </a:spcBef>
              <a:spcAft>
                <a:spcPts val="0"/>
              </a:spcAft>
              <a:buClr>
                <a:schemeClr val="accent3"/>
              </a:buClr>
              <a:buSzPct val="100000"/>
              <a:buFont typeface="Trebuchet MS"/>
              <a:buAutoNum type="arabicPeriod"/>
            </a:pPr>
            <a:r>
              <a:rPr lang="en" sz="2400" b="0" i="0" u="none" strike="noStrike" cap="none">
                <a:solidFill>
                  <a:schemeClr val="dk2"/>
                </a:solidFill>
                <a:latin typeface="Calibri"/>
                <a:ea typeface="Calibri"/>
                <a:cs typeface="Calibri"/>
                <a:sym typeface="Calibri"/>
              </a:rPr>
              <a:t>Understand developmental approaches to gender nonconforming youth</a:t>
            </a:r>
          </a:p>
          <a:p>
            <a:pPr marL="521208" marR="0" lvl="0" indent="-457708" algn="l" rtl="0">
              <a:lnSpc>
                <a:spcPct val="100000"/>
              </a:lnSpc>
              <a:spcBef>
                <a:spcPts val="300"/>
              </a:spcBef>
              <a:spcAft>
                <a:spcPts val="0"/>
              </a:spcAft>
              <a:buClr>
                <a:schemeClr val="accent3"/>
              </a:buClr>
              <a:buSzPct val="100000"/>
              <a:buFont typeface="Trebuchet MS"/>
              <a:buAutoNum type="arabicPeriod"/>
            </a:pPr>
            <a:r>
              <a:rPr lang="en" sz="2400" b="0" i="0" u="none" strike="noStrike" cap="none">
                <a:solidFill>
                  <a:schemeClr val="dk2"/>
                </a:solidFill>
                <a:latin typeface="Calibri"/>
                <a:ea typeface="Calibri"/>
                <a:cs typeface="Calibri"/>
                <a:sym typeface="Calibri"/>
              </a:rPr>
              <a:t>Apply values of primum non nocere in gender care</a:t>
            </a:r>
          </a:p>
          <a:p>
            <a:pPr marL="64008" marR="0" lvl="0" indent="-507" algn="l" rtl="0">
              <a:lnSpc>
                <a:spcPct val="100000"/>
              </a:lnSpc>
              <a:spcBef>
                <a:spcPts val="300"/>
              </a:spcBef>
              <a:spcAft>
                <a:spcPts val="0"/>
              </a:spcAft>
              <a:buClr>
                <a:schemeClr val="accent3"/>
              </a:buClr>
              <a:buSzPct val="25000"/>
              <a:buFont typeface="Georgia"/>
              <a:buNone/>
            </a:pPr>
            <a:endParaRPr sz="2200" b="0" i="0" u="none" strike="noStrike" cap="none">
              <a:solidFill>
                <a:schemeClr val="dk2"/>
              </a:solidFill>
              <a:latin typeface="Questrial"/>
              <a:ea typeface="Questrial"/>
              <a:cs typeface="Questrial"/>
              <a:sym typeface="Questrial"/>
            </a:endParaRPr>
          </a:p>
        </p:txBody>
      </p:sp>
      <p:sp>
        <p:nvSpPr>
          <p:cNvPr id="115" name="Shape 115"/>
          <p:cNvSpPr txBox="1"/>
          <p:nvPr/>
        </p:nvSpPr>
        <p:spPr>
          <a:xfrm>
            <a:off x="6172200" y="1200150"/>
            <a:ext cx="2514599" cy="64055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Georgia"/>
              <a:buNone/>
            </a:pPr>
            <a:endParaRPr sz="2000" b="0" i="0" u="none" strike="noStrike" cap="none">
              <a:solidFill>
                <a:schemeClr val="dk1"/>
              </a:solidFill>
              <a:latin typeface="Calibri"/>
              <a:ea typeface="Calibri"/>
              <a:cs typeface="Calibri"/>
              <a:sym typeface="Calibri"/>
            </a:endParaRPr>
          </a:p>
          <a:p>
            <a:pPr marL="0" marR="0" lvl="0" indent="0" algn="r" rtl="0">
              <a:lnSpc>
                <a:spcPct val="100000"/>
              </a:lnSpc>
              <a:spcBef>
                <a:spcPts val="1000"/>
              </a:spcBef>
              <a:spcAft>
                <a:spcPts val="0"/>
              </a:spcAft>
              <a:buClr>
                <a:schemeClr val="dk1"/>
              </a:buClr>
              <a:buFont typeface="Georgia"/>
              <a:buNone/>
            </a:pPr>
            <a:endParaRPr sz="2000" b="0" i="0" u="none" strike="noStrike" cap="none">
              <a:solidFill>
                <a:schemeClr val="dk1"/>
              </a:solidFill>
              <a:latin typeface="Calibri"/>
              <a:ea typeface="Calibri"/>
              <a:cs typeface="Calibri"/>
              <a:sym typeface="Calibri"/>
            </a:endParaRPr>
          </a:p>
        </p:txBody>
      </p:sp>
      <p:sp>
        <p:nvSpPr>
          <p:cNvPr id="116" name="Shape 116"/>
          <p:cNvSpPr/>
          <p:nvPr/>
        </p:nvSpPr>
        <p:spPr>
          <a:xfrm>
            <a:off x="4419600" y="2457450"/>
            <a:ext cx="304798" cy="2285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Font typeface="Georgia"/>
              <a:buNone/>
            </a:pPr>
            <a:endParaRPr sz="3200" b="0" i="0" u="none" strike="noStrike" cap="none">
              <a:solidFill>
                <a:schemeClr val="dk1"/>
              </a:solidFill>
              <a:latin typeface="Questrial"/>
              <a:ea typeface="Questrial"/>
              <a:cs typeface="Questrial"/>
              <a:sym typeface="Questrial"/>
            </a:endParaRPr>
          </a:p>
        </p:txBody>
      </p:sp>
      <p:sp>
        <p:nvSpPr>
          <p:cNvPr id="117" name="Shape 117"/>
          <p:cNvSpPr/>
          <p:nvPr/>
        </p:nvSpPr>
        <p:spPr>
          <a:xfrm>
            <a:off x="4419600" y="2457450"/>
            <a:ext cx="304798" cy="2285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Font typeface="Georgia"/>
              <a:buNone/>
            </a:pPr>
            <a:endParaRPr sz="3200" b="0" i="0" u="none" strike="noStrike" cap="none">
              <a:solidFill>
                <a:schemeClr val="dk1"/>
              </a:solidFill>
              <a:latin typeface="Questrial"/>
              <a:ea typeface="Questrial"/>
              <a:cs typeface="Questrial"/>
              <a:sym typeface="Questrial"/>
            </a:endParaRPr>
          </a:p>
        </p:txBody>
      </p:sp>
      <p:pic>
        <p:nvPicPr>
          <p:cNvPr id="118" name="Shape 118"/>
          <p:cNvPicPr preferRelativeResize="0"/>
          <p:nvPr/>
        </p:nvPicPr>
        <p:blipFill rotWithShape="1">
          <a:blip r:embed="rId3">
            <a:alphaModFix/>
          </a:blip>
          <a:srcRect/>
          <a:stretch/>
        </p:blipFill>
        <p:spPr>
          <a:xfrm>
            <a:off x="1409700" y="914400"/>
            <a:ext cx="6324600" cy="157757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5353050" y="826292"/>
            <a:ext cx="3382961" cy="65841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2160" b="1" i="0" u="none" strike="noStrike" cap="none">
                <a:solidFill>
                  <a:schemeClr val="dk2"/>
                </a:solidFill>
                <a:latin typeface="Trebuchet MS"/>
                <a:ea typeface="Trebuchet MS"/>
                <a:cs typeface="Trebuchet MS"/>
                <a:sym typeface="Trebuchet MS"/>
              </a:rPr>
              <a:t/>
            </a:r>
            <a:br>
              <a:rPr lang="en" sz="2160" b="1" i="0" u="none" strike="noStrike" cap="none">
                <a:solidFill>
                  <a:schemeClr val="dk2"/>
                </a:solidFill>
                <a:latin typeface="Trebuchet MS"/>
                <a:ea typeface="Trebuchet MS"/>
                <a:cs typeface="Trebuchet MS"/>
                <a:sym typeface="Trebuchet MS"/>
              </a:rPr>
            </a:br>
            <a:r>
              <a:rPr lang="en" sz="2160" b="1" i="0" u="none" strike="noStrike" cap="none">
                <a:solidFill>
                  <a:schemeClr val="dk2"/>
                </a:solidFill>
                <a:latin typeface="Trebuchet MS"/>
                <a:ea typeface="Trebuchet MS"/>
                <a:cs typeface="Trebuchet MS"/>
                <a:sym typeface="Trebuchet MS"/>
              </a:rPr>
              <a:t> </a:t>
            </a:r>
            <a:r>
              <a:rPr lang="en" sz="3240" b="1" i="0" u="none" strike="noStrike" cap="none">
                <a:solidFill>
                  <a:schemeClr val="dk2"/>
                </a:solidFill>
                <a:latin typeface="Trebuchet MS"/>
                <a:ea typeface="Trebuchet MS"/>
                <a:cs typeface="Trebuchet MS"/>
                <a:sym typeface="Trebuchet MS"/>
              </a:rPr>
              <a:t/>
            </a:r>
            <a:br>
              <a:rPr lang="en" sz="3240" b="1" i="0" u="none" strike="noStrike" cap="none">
                <a:solidFill>
                  <a:schemeClr val="dk2"/>
                </a:solidFill>
                <a:latin typeface="Trebuchet MS"/>
                <a:ea typeface="Trebuchet MS"/>
                <a:cs typeface="Trebuchet MS"/>
                <a:sym typeface="Trebuchet MS"/>
              </a:rPr>
            </a:br>
            <a:endParaRPr lang="en" sz="3240" b="1" i="0" u="none" strike="noStrike" cap="none">
              <a:solidFill>
                <a:schemeClr val="dk2"/>
              </a:solidFill>
              <a:latin typeface="Trebuchet MS"/>
              <a:ea typeface="Trebuchet MS"/>
              <a:cs typeface="Trebuchet MS"/>
              <a:sym typeface="Trebuchet MS"/>
            </a:endParaRPr>
          </a:p>
        </p:txBody>
      </p:sp>
      <p:sp>
        <p:nvSpPr>
          <p:cNvPr id="126" name="Shape 126"/>
          <p:cNvSpPr txBox="1"/>
          <p:nvPr/>
        </p:nvSpPr>
        <p:spPr>
          <a:xfrm>
            <a:off x="277812" y="3197658"/>
            <a:ext cx="8458200" cy="163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1800" b="1" i="0" u="sng" strike="noStrike" cap="none">
                <a:solidFill>
                  <a:schemeClr val="dk1"/>
                </a:solidFill>
                <a:latin typeface="Calibri"/>
                <a:ea typeface="Calibri"/>
                <a:cs typeface="Calibri"/>
                <a:sym typeface="Calibri"/>
              </a:rPr>
              <a:t>Natal or biologic gender </a:t>
            </a:r>
            <a:r>
              <a:rPr lang="en" sz="1800" b="0" i="0" u="none" strike="noStrike" cap="none">
                <a:solidFill>
                  <a:schemeClr val="dk1"/>
                </a:solidFill>
                <a:latin typeface="Calibri"/>
                <a:ea typeface="Calibri"/>
                <a:cs typeface="Calibri"/>
                <a:sym typeface="Calibri"/>
              </a:rPr>
              <a:t>– Brain, hormones, body parts assigning male female   </a:t>
            </a:r>
          </a:p>
          <a:p>
            <a:pPr marL="0" marR="0" lvl="0" indent="0" algn="l" rtl="0">
              <a:lnSpc>
                <a:spcPct val="100000"/>
              </a:lnSpc>
              <a:spcBef>
                <a:spcPts val="0"/>
              </a:spcBef>
              <a:spcAft>
                <a:spcPts val="0"/>
              </a:spcAft>
              <a:buClr>
                <a:schemeClr val="dk1"/>
              </a:buClr>
              <a:buSzPct val="25000"/>
              <a:buFont typeface="Georgia"/>
              <a:buNone/>
            </a:pPr>
            <a:r>
              <a:rPr lang="en" sz="1800" b="0" i="0" u="none" strike="noStrike" cap="none">
                <a:solidFill>
                  <a:schemeClr val="dk1"/>
                </a:solidFill>
                <a:latin typeface="Calibri"/>
                <a:ea typeface="Calibri"/>
                <a:cs typeface="Calibri"/>
                <a:sym typeface="Calibri"/>
              </a:rPr>
              <a:t>                                                              gender, usually at birth</a:t>
            </a:r>
          </a:p>
          <a:p>
            <a:pPr marL="0" marR="0" lvl="0" indent="0" algn="l" rtl="0">
              <a:lnSpc>
                <a:spcPct val="100000"/>
              </a:lnSpc>
              <a:spcBef>
                <a:spcPts val="0"/>
              </a:spcBef>
              <a:spcAft>
                <a:spcPts val="0"/>
              </a:spcAft>
              <a:buClr>
                <a:schemeClr val="dk1"/>
              </a:buClr>
              <a:buSzPct val="25000"/>
              <a:buFont typeface="Georgia"/>
              <a:buNone/>
            </a:pPr>
            <a:r>
              <a:rPr lang="en" sz="1800" b="1" i="0" u="sng" strike="noStrike" cap="none">
                <a:solidFill>
                  <a:schemeClr val="dk1"/>
                </a:solidFill>
                <a:latin typeface="Calibri"/>
                <a:ea typeface="Calibri"/>
                <a:cs typeface="Calibri"/>
                <a:sym typeface="Calibri"/>
              </a:rPr>
              <a:t>Gender identity </a:t>
            </a:r>
            <a:r>
              <a:rPr lang="en" sz="1800" b="0" i="0" u="none" strike="noStrike" cap="none">
                <a:solidFill>
                  <a:schemeClr val="dk1"/>
                </a:solidFill>
                <a:latin typeface="Calibri"/>
                <a:ea typeface="Calibri"/>
                <a:cs typeface="Calibri"/>
                <a:sym typeface="Calibri"/>
              </a:rPr>
              <a:t>- Person’s basic sense of being male or female, especially as  </a:t>
            </a:r>
          </a:p>
          <a:p>
            <a:pPr marL="0" marR="0" lvl="0" indent="0" algn="l" rtl="0">
              <a:lnSpc>
                <a:spcPct val="100000"/>
              </a:lnSpc>
              <a:spcBef>
                <a:spcPts val="0"/>
              </a:spcBef>
              <a:spcAft>
                <a:spcPts val="0"/>
              </a:spcAft>
              <a:buClr>
                <a:schemeClr val="dk1"/>
              </a:buClr>
              <a:buSzPct val="25000"/>
              <a:buFont typeface="Georgia"/>
              <a:buNone/>
            </a:pPr>
            <a:r>
              <a:rPr lang="en" sz="1800" b="0" i="0" u="none" strike="noStrike" cap="none">
                <a:solidFill>
                  <a:schemeClr val="dk1"/>
                </a:solidFill>
                <a:latin typeface="Calibri"/>
                <a:ea typeface="Calibri"/>
                <a:cs typeface="Calibri"/>
                <a:sym typeface="Calibri"/>
              </a:rPr>
              <a:t>                                         experienced in self-awareness and behavior</a:t>
            </a:r>
          </a:p>
          <a:p>
            <a:pPr marL="0" marR="0" lvl="0" indent="0" algn="l" rtl="0">
              <a:lnSpc>
                <a:spcPct val="100000"/>
              </a:lnSpc>
              <a:spcBef>
                <a:spcPts val="0"/>
              </a:spcBef>
              <a:spcAft>
                <a:spcPts val="0"/>
              </a:spcAft>
              <a:buClr>
                <a:schemeClr val="dk1"/>
              </a:buClr>
              <a:buSzPct val="25000"/>
              <a:buFont typeface="Georgia"/>
              <a:buNone/>
            </a:pPr>
            <a:r>
              <a:rPr lang="en" sz="1800" b="1" i="0" u="sng" strike="noStrike" cap="none">
                <a:solidFill>
                  <a:schemeClr val="dk1"/>
                </a:solidFill>
                <a:latin typeface="Calibri"/>
                <a:ea typeface="Calibri"/>
                <a:cs typeface="Calibri"/>
                <a:sym typeface="Calibri"/>
              </a:rPr>
              <a:t>Gender expression </a:t>
            </a:r>
            <a:r>
              <a:rPr lang="en" sz="1800" b="0" i="0" u="none" strike="noStrike" cap="none">
                <a:solidFill>
                  <a:schemeClr val="dk1"/>
                </a:solidFill>
                <a:latin typeface="Calibri"/>
                <a:ea typeface="Calibri"/>
                <a:cs typeface="Calibri"/>
                <a:sym typeface="Calibri"/>
              </a:rPr>
              <a:t>-Ways in which person acts, presents self &amp; communicates </a:t>
            </a:r>
          </a:p>
          <a:p>
            <a:pPr marL="0" marR="0" lvl="0" indent="0" algn="l" rtl="0">
              <a:lnSpc>
                <a:spcPct val="100000"/>
              </a:lnSpc>
              <a:spcBef>
                <a:spcPts val="0"/>
              </a:spcBef>
              <a:spcAft>
                <a:spcPts val="0"/>
              </a:spcAft>
              <a:buClr>
                <a:schemeClr val="dk1"/>
              </a:buClr>
              <a:buSzPct val="25000"/>
              <a:buFont typeface="Georgia"/>
              <a:buNone/>
            </a:pPr>
            <a:r>
              <a:rPr lang="en" sz="1800" b="0" i="0" u="none" strike="noStrike" cap="none">
                <a:solidFill>
                  <a:schemeClr val="dk1"/>
                </a:solidFill>
                <a:latin typeface="Calibri"/>
                <a:ea typeface="Calibri"/>
                <a:cs typeface="Calibri"/>
                <a:sym typeface="Calibri"/>
              </a:rPr>
              <a:t>                                               gender within a given culture</a:t>
            </a:r>
          </a:p>
          <a:p>
            <a:pPr marL="0" marR="0" lvl="0" indent="0" algn="l" rtl="0">
              <a:lnSpc>
                <a:spcPct val="100000"/>
              </a:lnSpc>
              <a:spcBef>
                <a:spcPts val="0"/>
              </a:spcBef>
              <a:spcAft>
                <a:spcPts val="0"/>
              </a:spcAft>
              <a:buClr>
                <a:schemeClr val="dk1"/>
              </a:buClr>
              <a:buFont typeface="Georgia"/>
              <a:buNone/>
            </a:pPr>
            <a:endParaRPr sz="2800" b="0" i="0" u="none" strike="noStrike" cap="none">
              <a:solidFill>
                <a:schemeClr val="dk1"/>
              </a:solidFill>
              <a:latin typeface="Calibri"/>
              <a:ea typeface="Calibri"/>
              <a:cs typeface="Calibri"/>
              <a:sym typeface="Calibri"/>
            </a:endParaRPr>
          </a:p>
        </p:txBody>
      </p:sp>
      <p:sp>
        <p:nvSpPr>
          <p:cNvPr id="127" name="Shape 127"/>
          <p:cNvSpPr txBox="1"/>
          <p:nvPr/>
        </p:nvSpPr>
        <p:spPr>
          <a:xfrm>
            <a:off x="3429000" y="1600200"/>
            <a:ext cx="1371598" cy="435767"/>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Georgia"/>
              <a:buNone/>
            </a:pPr>
            <a:r>
              <a:rPr lang="en" sz="1600" b="1" i="0" u="none" strike="noStrike" cap="none">
                <a:solidFill>
                  <a:schemeClr val="lt1"/>
                </a:solidFill>
                <a:latin typeface="Tahoma"/>
                <a:ea typeface="Tahoma"/>
                <a:cs typeface="Tahoma"/>
                <a:sym typeface="Tahoma"/>
              </a:rPr>
              <a:t>Gender Expression</a:t>
            </a:r>
          </a:p>
        </p:txBody>
      </p:sp>
      <p:sp>
        <p:nvSpPr>
          <p:cNvPr id="128" name="Shape 128"/>
          <p:cNvSpPr/>
          <p:nvPr/>
        </p:nvSpPr>
        <p:spPr>
          <a:xfrm>
            <a:off x="3352800" y="201049"/>
            <a:ext cx="5685900" cy="2827800"/>
          </a:xfrm>
          <a:prstGeom prst="parallelogram">
            <a:avLst>
              <a:gd name="adj" fmla="val 33108"/>
            </a:avLst>
          </a:prstGeom>
          <a:solidFill>
            <a:srgbClr val="292945"/>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 sz="3200" b="0" i="0" u="none" strike="noStrike" cap="none">
                <a:solidFill>
                  <a:schemeClr val="lt1"/>
                </a:solidFill>
                <a:latin typeface="Questrial"/>
                <a:ea typeface="Questrial"/>
                <a:cs typeface="Questrial"/>
                <a:sym typeface="Questrial"/>
              </a:rPr>
              <a:t>          </a:t>
            </a:r>
            <a:r>
              <a:rPr lang="en" sz="3200" b="0" i="0" u="none" strike="noStrike" cap="none">
                <a:solidFill>
                  <a:schemeClr val="lt1"/>
                </a:solidFill>
                <a:latin typeface="Trebuchet MS"/>
                <a:ea typeface="Trebuchet MS"/>
                <a:cs typeface="Trebuchet MS"/>
                <a:sym typeface="Trebuchet MS"/>
              </a:rPr>
              <a:t>Gender …</a:t>
            </a:r>
          </a:p>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lt1"/>
              </a:buClr>
              <a:buSzPct val="25000"/>
              <a:buFont typeface="Questrial"/>
              <a:buNone/>
            </a:pPr>
            <a:r>
              <a:rPr lang="en" sz="3200" b="0" i="0" u="none" strike="noStrike" cap="none">
                <a:solidFill>
                  <a:schemeClr val="lt1"/>
                </a:solidFill>
                <a:latin typeface="Trebuchet MS"/>
                <a:ea typeface="Trebuchet MS"/>
                <a:cs typeface="Trebuchet MS"/>
                <a:sym typeface="Trebuchet MS"/>
              </a:rPr>
              <a:t>         Who we are</a:t>
            </a:r>
          </a:p>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Trebuchet MS"/>
              <a:ea typeface="Trebuchet MS"/>
              <a:cs typeface="Trebuchet MS"/>
              <a:sym typeface="Trebuchet MS"/>
            </a:endParaRPr>
          </a:p>
        </p:txBody>
      </p:sp>
      <p:pic>
        <p:nvPicPr>
          <p:cNvPr id="129" name="Shape 129"/>
          <p:cNvPicPr preferRelativeResize="0"/>
          <p:nvPr/>
        </p:nvPicPr>
        <p:blipFill rotWithShape="1">
          <a:blip r:embed="rId3">
            <a:alphaModFix/>
          </a:blip>
          <a:srcRect/>
          <a:stretch/>
        </p:blipFill>
        <p:spPr>
          <a:xfrm>
            <a:off x="126565" y="75000"/>
            <a:ext cx="5224800" cy="3029100"/>
          </a:xfrm>
          <a:prstGeom prst="rect">
            <a:avLst/>
          </a:prstGeom>
          <a:noFill/>
          <a:ln>
            <a:noFill/>
          </a:ln>
        </p:spPr>
      </p:pic>
      <p:sp>
        <p:nvSpPr>
          <p:cNvPr id="130" name="Shape 130"/>
          <p:cNvSpPr/>
          <p:nvPr/>
        </p:nvSpPr>
        <p:spPr>
          <a:xfrm>
            <a:off x="-14288" y="0"/>
            <a:ext cx="3276600" cy="2628899"/>
          </a:xfrm>
          <a:prstGeom prst="ellipse">
            <a:avLst/>
          </a:prstGeom>
          <a:noFill/>
          <a:ln w="57150" cap="flat" cmpd="sng">
            <a:solidFill>
              <a:srgbClr val="0070C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5353050" y="826292"/>
            <a:ext cx="3382961" cy="65841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 sz="2160" b="1" i="0" u="none" strike="noStrike" cap="none">
                <a:solidFill>
                  <a:schemeClr val="dk2"/>
                </a:solidFill>
                <a:latin typeface="Trebuchet MS"/>
                <a:ea typeface="Trebuchet MS"/>
                <a:cs typeface="Trebuchet MS"/>
                <a:sym typeface="Trebuchet MS"/>
              </a:rPr>
              <a:t/>
            </a:r>
            <a:br>
              <a:rPr lang="en" sz="2160" b="1" i="0" u="none" strike="noStrike" cap="none">
                <a:solidFill>
                  <a:schemeClr val="dk2"/>
                </a:solidFill>
                <a:latin typeface="Trebuchet MS"/>
                <a:ea typeface="Trebuchet MS"/>
                <a:cs typeface="Trebuchet MS"/>
                <a:sym typeface="Trebuchet MS"/>
              </a:rPr>
            </a:br>
            <a:r>
              <a:rPr lang="en" sz="2160" b="1" i="0" u="none" strike="noStrike" cap="none">
                <a:solidFill>
                  <a:schemeClr val="dk2"/>
                </a:solidFill>
                <a:latin typeface="Trebuchet MS"/>
                <a:ea typeface="Trebuchet MS"/>
                <a:cs typeface="Trebuchet MS"/>
                <a:sym typeface="Trebuchet MS"/>
              </a:rPr>
              <a:t> </a:t>
            </a:r>
            <a:r>
              <a:rPr lang="en" sz="3240" b="1" i="0" u="none" strike="noStrike" cap="none">
                <a:solidFill>
                  <a:schemeClr val="dk2"/>
                </a:solidFill>
                <a:latin typeface="Trebuchet MS"/>
                <a:ea typeface="Trebuchet MS"/>
                <a:cs typeface="Trebuchet MS"/>
                <a:sym typeface="Trebuchet MS"/>
              </a:rPr>
              <a:t/>
            </a:r>
            <a:br>
              <a:rPr lang="en" sz="3240" b="1" i="0" u="none" strike="noStrike" cap="none">
                <a:solidFill>
                  <a:schemeClr val="dk2"/>
                </a:solidFill>
                <a:latin typeface="Trebuchet MS"/>
                <a:ea typeface="Trebuchet MS"/>
                <a:cs typeface="Trebuchet MS"/>
                <a:sym typeface="Trebuchet MS"/>
              </a:rPr>
            </a:br>
            <a:endParaRPr lang="en" sz="3240" b="1" i="0" u="none" strike="noStrike" cap="none">
              <a:solidFill>
                <a:schemeClr val="dk2"/>
              </a:solidFill>
              <a:latin typeface="Trebuchet MS"/>
              <a:ea typeface="Trebuchet MS"/>
              <a:cs typeface="Trebuchet MS"/>
              <a:sym typeface="Trebuchet MS"/>
            </a:endParaRPr>
          </a:p>
        </p:txBody>
      </p:sp>
      <p:sp>
        <p:nvSpPr>
          <p:cNvPr id="138" name="Shape 138"/>
          <p:cNvSpPr txBox="1"/>
          <p:nvPr/>
        </p:nvSpPr>
        <p:spPr>
          <a:xfrm>
            <a:off x="457200" y="3440639"/>
            <a:ext cx="8458200" cy="1315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 sz="1800" b="0" i="0" u="none" strike="noStrike" cap="none" dirty="0">
                <a:solidFill>
                  <a:schemeClr val="dk1"/>
                </a:solidFill>
                <a:latin typeface="Calibri"/>
                <a:ea typeface="Calibri"/>
                <a:cs typeface="Calibri"/>
                <a:sym typeface="Calibri"/>
              </a:rPr>
              <a:t>LGBQQI     Lesbian, Gay, Bisexual, Queer, Questioning</a:t>
            </a:r>
          </a:p>
          <a:p>
            <a:pPr marL="0" marR="0" lvl="0" indent="0" algn="l" rtl="0">
              <a:lnSpc>
                <a:spcPct val="100000"/>
              </a:lnSpc>
              <a:spcBef>
                <a:spcPts val="0"/>
              </a:spcBef>
              <a:spcAft>
                <a:spcPts val="0"/>
              </a:spcAft>
              <a:buClr>
                <a:schemeClr val="dk1"/>
              </a:buClr>
              <a:buSzPct val="25000"/>
              <a:buFont typeface="Georgia"/>
              <a:buNone/>
            </a:pPr>
            <a:r>
              <a:rPr lang="en" sz="1800" b="0" i="0" u="none" strike="noStrike" cap="none" dirty="0">
                <a:solidFill>
                  <a:schemeClr val="dk1"/>
                </a:solidFill>
                <a:latin typeface="Calibri"/>
                <a:ea typeface="Calibri"/>
                <a:cs typeface="Calibri"/>
                <a:sym typeface="Calibri"/>
              </a:rPr>
              <a:t>Pansexual, asexual, queer</a:t>
            </a:r>
          </a:p>
          <a:p>
            <a:pPr marL="0" marR="0" lvl="0" indent="0" algn="l" rtl="0">
              <a:lnSpc>
                <a:spcPct val="100000"/>
              </a:lnSpc>
              <a:spcBef>
                <a:spcPts val="0"/>
              </a:spcBef>
              <a:spcAft>
                <a:spcPts val="0"/>
              </a:spcAft>
              <a:buClr>
                <a:schemeClr val="dk1"/>
              </a:buClr>
              <a:buFont typeface="Georgia"/>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Georgia"/>
              <a:buNone/>
            </a:pPr>
            <a:r>
              <a:rPr lang="en" sz="1800" b="0" i="0" u="none" strike="noStrike" cap="none" dirty="0">
                <a:solidFill>
                  <a:schemeClr val="dk1"/>
                </a:solidFill>
                <a:latin typeface="Calibri"/>
                <a:ea typeface="Calibri"/>
                <a:cs typeface="Calibri"/>
                <a:sym typeface="Calibri"/>
              </a:rPr>
              <a:t>YMSM         Young Men who have Sex with Men</a:t>
            </a:r>
          </a:p>
          <a:p>
            <a:pPr marL="0" marR="0" lvl="0" indent="0" algn="l" rtl="0">
              <a:lnSpc>
                <a:spcPct val="100000"/>
              </a:lnSpc>
              <a:spcBef>
                <a:spcPts val="0"/>
              </a:spcBef>
              <a:spcAft>
                <a:spcPts val="0"/>
              </a:spcAft>
              <a:buClr>
                <a:schemeClr val="dk1"/>
              </a:buClr>
              <a:buSzPct val="25000"/>
              <a:buFont typeface="Georgia"/>
              <a:buNone/>
            </a:pPr>
            <a:r>
              <a:rPr lang="en" sz="1800" b="0" i="0" u="none" strike="noStrike" cap="none" dirty="0">
                <a:solidFill>
                  <a:schemeClr val="dk1"/>
                </a:solidFill>
                <a:latin typeface="Calibri"/>
                <a:ea typeface="Calibri"/>
                <a:cs typeface="Calibri"/>
                <a:sym typeface="Calibri"/>
              </a:rPr>
              <a:t>YWSW         Young Women who have sex with Women</a:t>
            </a:r>
          </a:p>
          <a:p>
            <a:pPr marL="0" marR="0" lvl="0" indent="0" algn="l" rtl="0">
              <a:lnSpc>
                <a:spcPct val="100000"/>
              </a:lnSpc>
              <a:spcBef>
                <a:spcPts val="0"/>
              </a:spcBef>
              <a:spcAft>
                <a:spcPts val="0"/>
              </a:spcAft>
              <a:buClr>
                <a:schemeClr val="dk1"/>
              </a:buClr>
              <a:buFont typeface="Georgia"/>
              <a:buNone/>
            </a:pPr>
            <a:endParaRPr sz="1800" b="0" i="0" u="none" strike="noStrike" cap="none" dirty="0">
              <a:solidFill>
                <a:schemeClr val="dk1"/>
              </a:solidFill>
              <a:latin typeface="Calibri"/>
              <a:ea typeface="Calibri"/>
              <a:cs typeface="Calibri"/>
              <a:sym typeface="Calibri"/>
            </a:endParaRPr>
          </a:p>
        </p:txBody>
      </p:sp>
      <p:sp>
        <p:nvSpPr>
          <p:cNvPr id="139" name="Shape 139"/>
          <p:cNvSpPr/>
          <p:nvPr/>
        </p:nvSpPr>
        <p:spPr>
          <a:xfrm>
            <a:off x="3886200" y="0"/>
            <a:ext cx="5638800" cy="3143248"/>
          </a:xfrm>
          <a:prstGeom prst="parallelogram">
            <a:avLst>
              <a:gd name="adj" fmla="val 33108"/>
            </a:avLst>
          </a:prstGeom>
          <a:solidFill>
            <a:srgbClr val="292945"/>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 sz="3200" b="0" i="0" u="none" strike="noStrike" cap="none">
                <a:solidFill>
                  <a:schemeClr val="lt1"/>
                </a:solidFill>
                <a:latin typeface="Questrial"/>
                <a:ea typeface="Questrial"/>
                <a:cs typeface="Questrial"/>
                <a:sym typeface="Questrial"/>
              </a:rPr>
              <a:t>    </a:t>
            </a:r>
            <a:r>
              <a:rPr lang="en" sz="3200" b="0" i="0" u="none" strike="noStrike" cap="none">
                <a:solidFill>
                  <a:schemeClr val="lt1"/>
                </a:solidFill>
                <a:latin typeface="Trebuchet MS"/>
                <a:ea typeface="Trebuchet MS"/>
                <a:cs typeface="Trebuchet MS"/>
                <a:sym typeface="Trebuchet MS"/>
              </a:rPr>
              <a:t>Sex…</a:t>
            </a:r>
          </a:p>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lt1"/>
              </a:buClr>
              <a:buSzPct val="25000"/>
              <a:buFont typeface="Questrial"/>
              <a:buNone/>
            </a:pPr>
            <a:r>
              <a:rPr lang="en" sz="3200" b="0" i="0" u="none" strike="noStrike" cap="none">
                <a:solidFill>
                  <a:schemeClr val="lt1"/>
                </a:solidFill>
                <a:latin typeface="Trebuchet MS"/>
                <a:ea typeface="Trebuchet MS"/>
                <a:cs typeface="Trebuchet MS"/>
                <a:sym typeface="Trebuchet MS"/>
              </a:rPr>
              <a:t>    Who we love</a:t>
            </a:r>
          </a:p>
        </p:txBody>
      </p:sp>
      <p:pic>
        <p:nvPicPr>
          <p:cNvPr id="140" name="Shape 140"/>
          <p:cNvPicPr preferRelativeResize="0"/>
          <p:nvPr/>
        </p:nvPicPr>
        <p:blipFill rotWithShape="1">
          <a:blip r:embed="rId3">
            <a:alphaModFix/>
          </a:blip>
          <a:srcRect/>
          <a:stretch/>
        </p:blipFill>
        <p:spPr>
          <a:xfrm>
            <a:off x="0" y="0"/>
            <a:ext cx="5456236" cy="3143248"/>
          </a:xfrm>
          <a:prstGeom prst="rect">
            <a:avLst/>
          </a:prstGeom>
          <a:noFill/>
          <a:ln>
            <a:noFill/>
          </a:ln>
        </p:spPr>
      </p:pic>
      <p:sp>
        <p:nvSpPr>
          <p:cNvPr id="141" name="Shape 141"/>
          <p:cNvSpPr/>
          <p:nvPr/>
        </p:nvSpPr>
        <p:spPr>
          <a:xfrm>
            <a:off x="2514600" y="400050"/>
            <a:ext cx="2892425" cy="2628899"/>
          </a:xfrm>
          <a:prstGeom prst="ellipse">
            <a:avLst/>
          </a:prstGeom>
          <a:noFill/>
          <a:ln w="57150" cap="flat" cmpd="sng">
            <a:solidFill>
              <a:srgbClr val="0070C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89000" y="231913"/>
            <a:ext cx="8229600" cy="800100"/>
          </a:xfrm>
          <a:prstGeom prst="rect">
            <a:avLst/>
          </a:prstGeom>
          <a:solidFill>
            <a:srgbClr val="D8D8D8"/>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 sz="3000" b="0" i="0" u="none" strike="noStrike" cap="none" dirty="0">
                <a:solidFill>
                  <a:schemeClr val="dk2"/>
                </a:solidFill>
              </a:rPr>
              <a:t>Transgender or Gender Nonconforming</a:t>
            </a:r>
          </a:p>
        </p:txBody>
      </p:sp>
      <p:pic>
        <p:nvPicPr>
          <p:cNvPr id="148" name="Shape 148"/>
          <p:cNvPicPr preferRelativeResize="0">
            <a:picLocks noGrp="1"/>
          </p:cNvPicPr>
          <p:nvPr>
            <p:ph type="body" idx="1"/>
          </p:nvPr>
        </p:nvPicPr>
        <p:blipFill rotWithShape="1">
          <a:blip r:embed="rId3">
            <a:alphaModFix/>
          </a:blip>
          <a:srcRect/>
          <a:stretch/>
        </p:blipFill>
        <p:spPr>
          <a:xfrm>
            <a:off x="5276999" y="1032013"/>
            <a:ext cx="2721600" cy="2146800"/>
          </a:xfrm>
          <a:prstGeom prst="rect">
            <a:avLst/>
          </a:prstGeom>
          <a:noFill/>
          <a:ln>
            <a:noFill/>
          </a:ln>
        </p:spPr>
      </p:pic>
      <p:sp>
        <p:nvSpPr>
          <p:cNvPr id="149" name="Shape 149"/>
          <p:cNvSpPr/>
          <p:nvPr/>
        </p:nvSpPr>
        <p:spPr>
          <a:xfrm>
            <a:off x="6309811" y="2335955"/>
            <a:ext cx="2286000" cy="2480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Drag queen/king</a:t>
            </a:r>
          </a:p>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Bi-gendered</a:t>
            </a:r>
          </a:p>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Gender bender</a:t>
            </a:r>
          </a:p>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Two-spirit</a:t>
            </a:r>
          </a:p>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Stud</a:t>
            </a:r>
          </a:p>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Gender queer</a:t>
            </a:r>
          </a:p>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Gender bender</a:t>
            </a:r>
          </a:p>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a:t>
            </a:r>
          </a:p>
          <a:p>
            <a:pPr marL="0" marR="0" lvl="0" indent="0" algn="r" rtl="0">
              <a:lnSpc>
                <a:spcPct val="100000"/>
              </a:lnSpc>
              <a:spcBef>
                <a:spcPts val="0"/>
              </a:spcBef>
              <a:spcAft>
                <a:spcPts val="0"/>
              </a:spcAft>
              <a:buClr>
                <a:schemeClr val="dk1"/>
              </a:buClr>
              <a:buFont typeface="Georgia"/>
              <a:buNone/>
            </a:pPr>
            <a:endParaRPr sz="1800" b="0" i="0" u="none" strike="noStrike" cap="none" dirty="0">
              <a:solidFill>
                <a:schemeClr val="dk1"/>
              </a:solidFill>
              <a:latin typeface="Questrial"/>
              <a:ea typeface="Questrial"/>
              <a:cs typeface="Questrial"/>
              <a:sym typeface="Questrial"/>
            </a:endParaRPr>
          </a:p>
          <a:p>
            <a:pPr marL="0" marR="0" lvl="0" indent="0" algn="r" rtl="0">
              <a:lnSpc>
                <a:spcPct val="80000"/>
              </a:lnSpc>
              <a:spcBef>
                <a:spcPts val="1100"/>
              </a:spcBef>
              <a:spcAft>
                <a:spcPts val="0"/>
              </a:spcAft>
              <a:buClr>
                <a:srgbClr val="92D050"/>
              </a:buClr>
              <a:buFont typeface="Noto Sans Symbols"/>
              <a:buNone/>
            </a:pPr>
            <a:endParaRPr sz="2200" b="0" i="0" u="none" strike="noStrike" cap="none" dirty="0">
              <a:solidFill>
                <a:schemeClr val="dk1"/>
              </a:solidFill>
              <a:latin typeface="Questrial"/>
              <a:ea typeface="Questrial"/>
              <a:cs typeface="Questrial"/>
              <a:sym typeface="Questrial"/>
            </a:endParaRPr>
          </a:p>
        </p:txBody>
      </p:sp>
      <p:sp>
        <p:nvSpPr>
          <p:cNvPr id="150" name="Shape 150"/>
          <p:cNvSpPr/>
          <p:nvPr/>
        </p:nvSpPr>
        <p:spPr>
          <a:xfrm>
            <a:off x="4937210" y="2996700"/>
            <a:ext cx="2205600" cy="21468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Gender non-conforming</a:t>
            </a:r>
          </a:p>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Gender variant</a:t>
            </a:r>
          </a:p>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Cross-dresser</a:t>
            </a:r>
          </a:p>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Pre/post-operative</a:t>
            </a:r>
          </a:p>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Intersex</a:t>
            </a:r>
          </a:p>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Femme queen</a:t>
            </a:r>
          </a:p>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Femme boi or boy</a:t>
            </a:r>
          </a:p>
          <a:p>
            <a:pPr marL="0" marR="0" lvl="0" indent="0" algn="r" rtl="0">
              <a:lnSpc>
                <a:spcPct val="100000"/>
              </a:lnSpc>
              <a:spcBef>
                <a:spcPts val="0"/>
              </a:spcBef>
              <a:spcAft>
                <a:spcPts val="0"/>
              </a:spcAft>
              <a:buClr>
                <a:schemeClr val="dk1"/>
              </a:buClr>
              <a:buSzPct val="25000"/>
              <a:buFont typeface="Georgia"/>
              <a:buNone/>
            </a:pPr>
            <a:r>
              <a:rPr lang="en" sz="1600" b="0" i="0" u="none" strike="noStrike" cap="none" dirty="0">
                <a:solidFill>
                  <a:schemeClr val="dk1"/>
                </a:solidFill>
                <a:latin typeface="Calibri"/>
                <a:ea typeface="Calibri"/>
                <a:cs typeface="Calibri"/>
                <a:sym typeface="Calibri"/>
              </a:rPr>
              <a:t>….</a:t>
            </a:r>
          </a:p>
        </p:txBody>
      </p:sp>
      <p:sp>
        <p:nvSpPr>
          <p:cNvPr id="151" name="Shape 151"/>
          <p:cNvSpPr/>
          <p:nvPr/>
        </p:nvSpPr>
        <p:spPr>
          <a:xfrm>
            <a:off x="389000" y="1721563"/>
            <a:ext cx="4490700" cy="2914500"/>
          </a:xfrm>
          <a:prstGeom prst="roundRect">
            <a:avLst>
              <a:gd name="adj" fmla="val 16667"/>
            </a:avLst>
          </a:prstGeom>
          <a:solidFill>
            <a:srgbClr val="292945"/>
          </a:solidFill>
          <a:ln w="19050" cap="flat" cmpd="sng">
            <a:solidFill>
              <a:srgbClr val="3C3D64"/>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Questrial"/>
              <a:buNone/>
            </a:pPr>
            <a:r>
              <a:rPr lang="en" sz="2000" b="0" i="0" u="none" strike="noStrike" cap="none">
                <a:solidFill>
                  <a:schemeClr val="lt1"/>
                </a:solidFill>
                <a:latin typeface="Calibri"/>
                <a:ea typeface="Calibri"/>
                <a:cs typeface="Calibri"/>
                <a:sym typeface="Calibri"/>
              </a:rPr>
              <a:t>Umbrella term individuals &amp; communities </a:t>
            </a:r>
          </a:p>
          <a:p>
            <a:pPr marL="0" marR="0" lvl="0" indent="0" algn="l" rtl="0">
              <a:lnSpc>
                <a:spcPct val="100000"/>
              </a:lnSpc>
              <a:spcBef>
                <a:spcPts val="0"/>
              </a:spcBef>
              <a:spcAft>
                <a:spcPts val="0"/>
              </a:spcAft>
              <a:buClr>
                <a:schemeClr val="lt1"/>
              </a:buClr>
              <a:buSzPct val="25000"/>
              <a:buFont typeface="Questrial"/>
              <a:buNone/>
            </a:pPr>
            <a:r>
              <a:rPr lang="en" sz="2000" b="0" i="0" u="none" strike="noStrike" cap="none">
                <a:solidFill>
                  <a:schemeClr val="lt1"/>
                </a:solidFill>
                <a:latin typeface="Calibri"/>
                <a:ea typeface="Calibri"/>
                <a:cs typeface="Calibri"/>
                <a:sym typeface="Calibri"/>
              </a:rPr>
              <a:t>whose identity does not conform unambiguously to conventional notions of male or female gender roles, but blends or moves between them</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4268</Words>
  <Application>Microsoft Office PowerPoint</Application>
  <PresentationFormat>On-screen Show (16:9)</PresentationFormat>
  <Paragraphs>724</Paragraphs>
  <Slides>52</Slides>
  <Notes>52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Questrial</vt:lpstr>
      <vt:lpstr>Tahoma</vt:lpstr>
      <vt:lpstr>Arial</vt:lpstr>
      <vt:lpstr>Wingdings</vt:lpstr>
      <vt:lpstr>Trebuchet MS</vt:lpstr>
      <vt:lpstr>Calibri</vt:lpstr>
      <vt:lpstr>Noto Sans Symbols</vt:lpstr>
      <vt:lpstr>Arial Black</vt:lpstr>
      <vt:lpstr>Georgia</vt:lpstr>
      <vt:lpstr>Cabin</vt:lpstr>
      <vt:lpstr>Source Sans Pro</vt:lpstr>
      <vt:lpstr>simple-light-2</vt:lpstr>
      <vt:lpstr>Housekeeping</vt:lpstr>
      <vt:lpstr>Questions</vt:lpstr>
      <vt:lpstr>The Nuts and Bolts of Caring For and Teaching About Transgender and Gender Nonconforming Youth </vt:lpstr>
      <vt:lpstr>PowerPoint Presentation</vt:lpstr>
      <vt:lpstr>Objectives</vt:lpstr>
      <vt:lpstr>Provide background and approach for educators </vt:lpstr>
      <vt:lpstr>   </vt:lpstr>
      <vt:lpstr>   </vt:lpstr>
      <vt:lpstr>Transgender or Gender Nonconforming</vt:lpstr>
      <vt:lpstr>1-d(isease) Model</vt:lpstr>
      <vt:lpstr>2d-Spectrum Model</vt:lpstr>
      <vt:lpstr>PowerPoint Presentation</vt:lpstr>
      <vt:lpstr>PowerPoint Presentation</vt:lpstr>
      <vt:lpstr>Non-Binary Approach</vt:lpstr>
      <vt:lpstr>Weaving over time various interconnect threads</vt:lpstr>
      <vt:lpstr>Gender Development is Human Development  Children &amp; Gender </vt:lpstr>
      <vt:lpstr>PowerPoint Presentation</vt:lpstr>
      <vt:lpstr>Awareness of Gender Identity</vt:lpstr>
      <vt:lpstr>Gender Play</vt:lpstr>
      <vt:lpstr>Gender Nonconforming </vt:lpstr>
      <vt:lpstr>School Age…Social Norms</vt:lpstr>
      <vt:lpstr>Going Underground</vt:lpstr>
      <vt:lpstr>Primun non nocere</vt:lpstr>
      <vt:lpstr>Case Review</vt:lpstr>
      <vt:lpstr>Tyler – Well Child Check</vt:lpstr>
      <vt:lpstr>How many children that express gender non-conformity early in life will persist in having a transgender identity?</vt:lpstr>
      <vt:lpstr>Prepubertal Kids</vt:lpstr>
      <vt:lpstr>Case Tyler continued</vt:lpstr>
      <vt:lpstr>Gender Dysphoria</vt:lpstr>
      <vt:lpstr>Over the next few years, Taylor comes in regularly</vt:lpstr>
      <vt:lpstr>Phases of Transitioning</vt:lpstr>
      <vt:lpstr>What is the earliest age at which medication is recommended in gender nonconforming youth? </vt:lpstr>
      <vt:lpstr>Medical Therapy – Puberty Blockers</vt:lpstr>
      <vt:lpstr>Medical Therapy – Puberty Blockers</vt:lpstr>
      <vt:lpstr>Medical Therapy – Puberty Blockers</vt:lpstr>
      <vt:lpstr>Medical Therapy – Puberty Blockers</vt:lpstr>
      <vt:lpstr>Taylor: The Teenage Years</vt:lpstr>
      <vt:lpstr>Phases of Transitioning</vt:lpstr>
      <vt:lpstr>Ethics Supporting Gender Affirming Care</vt:lpstr>
      <vt:lpstr>Family Acceptance Project</vt:lpstr>
      <vt:lpstr>Medical Therapy – Gender Affirming Hormones</vt:lpstr>
      <vt:lpstr>Medical Therapy – Gender Affirming Hormones</vt:lpstr>
      <vt:lpstr>Medical Therapy – Testosterone</vt:lpstr>
      <vt:lpstr>Medical Therapy – Estrogen</vt:lpstr>
      <vt:lpstr>Case: Taylor Well Young Adult Check</vt:lpstr>
      <vt:lpstr>Phases of transition</vt:lpstr>
      <vt:lpstr>Surgical Therapies for Gender </vt:lpstr>
      <vt:lpstr>Early Identification Is Better</vt:lpstr>
      <vt:lpstr>Developmental, Patient-Centered Paradigms  Respect Authentic Child,  Foster Trans-Positive Approach</vt:lpstr>
      <vt:lpstr>PowerPoint Presentation</vt:lpstr>
      <vt:lpstr>Key Resources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Nuts and Bolts of Caring For and Teaching About Transgender and Gender Nonconforming Youth </dc:title>
  <dc:creator>Noah Perry (Temp)</dc:creator>
  <cp:lastModifiedBy>Noah Perry (Temp)</cp:lastModifiedBy>
  <cp:revision>4</cp:revision>
  <dcterms:modified xsi:type="dcterms:W3CDTF">2016-05-04T19:42:31Z</dcterms:modified>
</cp:coreProperties>
</file>