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6"/>
  </p:notesMasterIdLst>
  <p:handoutMasterIdLst>
    <p:handoutMasterId r:id="rId27"/>
  </p:handoutMasterIdLst>
  <p:sldIdLst>
    <p:sldId id="524" r:id="rId7"/>
    <p:sldId id="539" r:id="rId8"/>
    <p:sldId id="542" r:id="rId9"/>
    <p:sldId id="525" r:id="rId10"/>
    <p:sldId id="526" r:id="rId11"/>
    <p:sldId id="527" r:id="rId12"/>
    <p:sldId id="528" r:id="rId13"/>
    <p:sldId id="529" r:id="rId14"/>
    <p:sldId id="543" r:id="rId15"/>
    <p:sldId id="532" r:id="rId16"/>
    <p:sldId id="531" r:id="rId17"/>
    <p:sldId id="540" r:id="rId18"/>
    <p:sldId id="533" r:id="rId19"/>
    <p:sldId id="536" r:id="rId20"/>
    <p:sldId id="537" r:id="rId21"/>
    <p:sldId id="535" r:id="rId22"/>
    <p:sldId id="541" r:id="rId23"/>
    <p:sldId id="516" r:id="rId24"/>
    <p:sldId id="521" r:id="rId25"/>
  </p:sldIdLst>
  <p:sldSz cx="9144000" cy="6858000" type="letter"/>
  <p:notesSz cx="6858000" cy="9296400"/>
  <p:defaultTextStyle>
    <a:defPPr>
      <a:defRPr lang="en-US"/>
    </a:defPPr>
    <a:lvl1pPr marL="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7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3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9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=""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era Jain" initials="" lastIdx="11" clrIdx="0"/>
  <p:cmAuthor id="1" name="Giang, Daniel" initials="DG" lastIdx="2" clrIdx="1"/>
  <p:cmAuthor id="2" name="Lisa Meeks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91158" autoAdjust="0"/>
  </p:normalViewPr>
  <p:slideViewPr>
    <p:cSldViewPr snapToGrid="0" showGuides="1">
      <p:cViewPr>
        <p:scale>
          <a:sx n="125" d="100"/>
          <a:sy n="125" d="100"/>
        </p:scale>
        <p:origin x="-1456" y="128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2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296" indent="-114296" algn="l" defTabSz="914372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41" indent="-112709" algn="l" defTabSz="914372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12" indent="-117471" algn="l" defTabSz="914372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895" indent="-112709" algn="l" defTabSz="914372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186" indent="114296" algn="l" defTabSz="914372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5929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Jayme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4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Lisa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1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82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Jayme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45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 and Dan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5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78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Lisa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4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6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4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Jayme-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0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1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Jayme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4/4/16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0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73795"/>
            <a:ext cx="6595720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9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1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878738" y="716322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Coalition</a:t>
            </a: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60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4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4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8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2227953"/>
            <a:ext cx="8089901" cy="1443872"/>
          </a:xfrm>
        </p:spPr>
        <p:txBody>
          <a:bodyPr vert="horz" wrap="square" lIns="91438" tIns="45719" rIns="91438" bIns="45719" rtlCol="0" anchor="b" anchorCtr="0">
            <a:spAutoFit/>
          </a:bodyPr>
          <a:lstStyle>
            <a:lvl1pPr marL="280979" indent="-280979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38" tIns="45719" rIns="91438" bIns="45719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0" indent="0">
              <a:buNone/>
              <a:defRPr lang="en-US" dirty="0" smtClean="0"/>
            </a:lvl2pPr>
            <a:lvl3pPr marL="515921" indent="0">
              <a:buNone/>
              <a:defRPr lang="en-US" dirty="0" smtClean="0"/>
            </a:lvl3pPr>
            <a:lvl4pPr marL="800075" indent="0">
              <a:buNone/>
              <a:defRPr lang="en-US" dirty="0" smtClean="0"/>
            </a:lvl4pPr>
            <a:lvl5pPr marL="1085816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5" y="6392865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501826"/>
            <a:ext cx="8089901" cy="4122498"/>
          </a:xfrm>
        </p:spPr>
        <p:txBody>
          <a:bodyPr vert="horz" wrap="square" lIns="91438" tIns="45719" rIns="91438" bIns="45719" rtlCol="0" anchor="b" anchorCtr="0">
            <a:spAutoFit/>
          </a:bodyPr>
          <a:lstStyle>
            <a:lvl1pPr marL="280979" indent="-280979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38" tIns="45719" rIns="91438" bIns="45719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0" indent="0">
              <a:buNone/>
              <a:defRPr lang="en-US" dirty="0" smtClean="0"/>
            </a:lvl2pPr>
            <a:lvl3pPr marL="515921" indent="0">
              <a:buNone/>
              <a:defRPr lang="en-US" dirty="0" smtClean="0"/>
            </a:lvl3pPr>
            <a:lvl4pPr marL="800075" indent="0">
              <a:buNone/>
              <a:defRPr lang="en-US" dirty="0" smtClean="0"/>
            </a:lvl4pPr>
            <a:lvl5pPr marL="1085816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3"/>
            <a:ext cx="8089901" cy="577079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3"/>
            <a:ext cx="8089901" cy="577079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5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4000"/>
            <a:ext cx="8080375" cy="575094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5"/>
            <a:ext cx="3989387" cy="3978016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1013951"/>
            <a:ext cx="8077645" cy="383182"/>
          </a:xfrm>
        </p:spPr>
        <p:txBody>
          <a:bodyPr vert="horz" wrap="square" lIns="91438" tIns="45719" rIns="91438" bIns="45719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8" y="1556704"/>
            <a:ext cx="4013199" cy="3978016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4802"/>
            <a:ext cx="8080375" cy="575094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3"/>
            <a:ext cx="8077645" cy="383182"/>
          </a:xfrm>
        </p:spPr>
        <p:txBody>
          <a:bodyPr vert="horz" wrap="square" lIns="91438" tIns="45719" rIns="91438" bIns="45719" rtlCol="0" anchor="t">
            <a:noAutofit/>
          </a:bodyPr>
          <a:lstStyle>
            <a:lvl1pPr marL="168270" indent="-168270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73795"/>
            <a:ext cx="6595720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9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1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7" y="739445"/>
            <a:ext cx="1388923" cy="90311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auto">
          <a:xfrm>
            <a:off x="2801122" y="716322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Coalition</a:t>
            </a:r>
            <a:r>
              <a:rPr lang="en-US" sz="2200" baseline="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Medical Education</a:t>
            </a:r>
            <a:endParaRPr lang="en-US" sz="2200" dirty="0" smtClean="0">
              <a:ln>
                <a:solidFill>
                  <a:srgbClr val="052049"/>
                </a:solidFill>
              </a:ln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3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3414217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3818375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1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4" y="4336065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6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89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553996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9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6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767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8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73795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9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1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60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5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9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6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3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0" indent="0">
              <a:buNone/>
              <a:defRPr lang="en-US" sz="1800" smtClean="0">
                <a:latin typeface="+mn-lt"/>
              </a:defRPr>
            </a:lvl2pPr>
            <a:lvl3pPr marL="687366" indent="0">
              <a:buNone/>
              <a:defRPr lang="en-US" sz="1800" smtClean="0">
                <a:latin typeface="+mn-lt"/>
              </a:defRPr>
            </a:lvl3pPr>
            <a:lvl4pPr marL="1142965" indent="0">
              <a:buNone/>
              <a:defRPr lang="en-US" sz="1800" smtClean="0">
                <a:latin typeface="+mn-lt"/>
              </a:defRPr>
            </a:lvl4pPr>
            <a:lvl5pPr marL="1601738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4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73795"/>
            <a:ext cx="6595720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9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1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60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4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8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2227953"/>
            <a:ext cx="8089901" cy="1443872"/>
          </a:xfrm>
        </p:spPr>
        <p:txBody>
          <a:bodyPr vert="horz" wrap="square" lIns="91438" tIns="45719" rIns="91438" bIns="45719" rtlCol="0" anchor="b" anchorCtr="0">
            <a:spAutoFit/>
          </a:bodyPr>
          <a:lstStyle>
            <a:lvl1pPr marL="280979" indent="-280979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38" tIns="45719" rIns="91438" bIns="45719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0" indent="0">
              <a:buNone/>
              <a:defRPr lang="en-US" dirty="0" smtClean="0"/>
            </a:lvl2pPr>
            <a:lvl3pPr marL="515921" indent="0">
              <a:buNone/>
              <a:defRPr lang="en-US" dirty="0" smtClean="0"/>
            </a:lvl3pPr>
            <a:lvl4pPr marL="800075" indent="0">
              <a:buNone/>
              <a:defRPr lang="en-US" dirty="0" smtClean="0"/>
            </a:lvl4pPr>
            <a:lvl5pPr marL="1085816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5" y="6392865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501826"/>
            <a:ext cx="8089901" cy="4122498"/>
          </a:xfrm>
        </p:spPr>
        <p:txBody>
          <a:bodyPr vert="horz" wrap="square" lIns="91438" tIns="45719" rIns="91438" bIns="45719" rtlCol="0" anchor="b" anchorCtr="0">
            <a:spAutoFit/>
          </a:bodyPr>
          <a:lstStyle>
            <a:lvl1pPr marL="280979" indent="-280979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38" tIns="45719" rIns="91438" bIns="45719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0" indent="0">
              <a:buNone/>
              <a:defRPr lang="en-US" dirty="0" smtClean="0"/>
            </a:lvl2pPr>
            <a:lvl3pPr marL="515921" indent="0">
              <a:buNone/>
              <a:defRPr lang="en-US" dirty="0" smtClean="0"/>
            </a:lvl3pPr>
            <a:lvl4pPr marL="800075" indent="0">
              <a:buNone/>
              <a:defRPr lang="en-US" dirty="0" smtClean="0"/>
            </a:lvl4pPr>
            <a:lvl5pPr marL="1085816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3"/>
            <a:ext cx="8089901" cy="577079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3"/>
            <a:ext cx="8089901" cy="577079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5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8913"/>
            <a:ext cx="8080375" cy="575094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5"/>
            <a:ext cx="3989387" cy="3978016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1013951"/>
            <a:ext cx="8077645" cy="383182"/>
          </a:xfrm>
        </p:spPr>
        <p:txBody>
          <a:bodyPr vert="horz" wrap="square" lIns="91438" tIns="45719" rIns="91438" bIns="45719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8" y="1556704"/>
            <a:ext cx="4013199" cy="3978016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4166"/>
            <a:ext cx="8080375" cy="575094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3"/>
            <a:ext cx="8077645" cy="383182"/>
          </a:xfrm>
        </p:spPr>
        <p:txBody>
          <a:bodyPr vert="horz" wrap="square" lIns="91438" tIns="45719" rIns="91438" bIns="45719" rtlCol="0" anchor="t">
            <a:noAutofit/>
          </a:bodyPr>
          <a:lstStyle>
            <a:lvl1pPr marL="168270" indent="-168270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73795"/>
            <a:ext cx="6595720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9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1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440625" y="734838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6577725" y="728387"/>
            <a:ext cx="185682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Coalition for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Disability Access in Graduate Health Science and </a:t>
            </a:r>
          </a:p>
          <a:p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60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3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3414217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3818375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1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4" y="4336065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6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2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5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73795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9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0" indent="0">
              <a:buNone/>
              <a:defRPr lang="en-US" sz="1800" smtClean="0">
                <a:latin typeface="+mn-lt"/>
              </a:defRPr>
            </a:lvl2pPr>
            <a:lvl3pPr marL="687366" indent="0">
              <a:buNone/>
              <a:defRPr lang="en-US" sz="1800" smtClean="0">
                <a:latin typeface="+mn-lt"/>
              </a:defRPr>
            </a:lvl3pPr>
            <a:lvl4pPr marL="1142965" indent="0">
              <a:buNone/>
              <a:defRPr lang="en-US" sz="1800" smtClean="0">
                <a:latin typeface="+mn-lt"/>
              </a:defRPr>
            </a:lvl4pPr>
            <a:lvl5pPr marL="1601738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60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9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3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0" indent="0">
              <a:buNone/>
              <a:defRPr lang="en-US" sz="1800" smtClean="0">
                <a:latin typeface="+mn-lt"/>
              </a:defRPr>
            </a:lvl2pPr>
            <a:lvl3pPr marL="687366" indent="0">
              <a:buNone/>
              <a:defRPr lang="en-US" sz="1800" smtClean="0">
                <a:latin typeface="+mn-lt"/>
              </a:defRPr>
            </a:lvl3pPr>
            <a:lvl4pPr marL="1142965" indent="0">
              <a:buNone/>
              <a:defRPr lang="en-US" sz="1800" smtClean="0">
                <a:latin typeface="+mn-lt"/>
              </a:defRPr>
            </a:lvl4pPr>
            <a:lvl5pPr marL="1601738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4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4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8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6" y="6396039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5" y="6392865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2227953"/>
            <a:ext cx="8089901" cy="1443872"/>
          </a:xfrm>
        </p:spPr>
        <p:txBody>
          <a:bodyPr vert="horz" wrap="square" lIns="91438" tIns="45719" rIns="91438" bIns="45719" rtlCol="0" anchor="b" anchorCtr="0">
            <a:spAutoFit/>
          </a:bodyPr>
          <a:lstStyle>
            <a:lvl1pPr marL="280979" indent="-280979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38" tIns="45719" rIns="91438" bIns="45719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0" indent="0">
              <a:buNone/>
              <a:defRPr lang="en-US" dirty="0" smtClean="0"/>
            </a:lvl2pPr>
            <a:lvl3pPr marL="515921" indent="0">
              <a:buNone/>
              <a:defRPr lang="en-US" dirty="0" smtClean="0"/>
            </a:lvl3pPr>
            <a:lvl4pPr marL="800075" indent="0">
              <a:buNone/>
              <a:defRPr lang="en-US" dirty="0" smtClean="0"/>
            </a:lvl4pPr>
            <a:lvl5pPr marL="1085816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5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501826"/>
            <a:ext cx="8089901" cy="4122498"/>
          </a:xfrm>
        </p:spPr>
        <p:txBody>
          <a:bodyPr vert="horz" wrap="square" lIns="91438" tIns="45719" rIns="91438" bIns="45719" rtlCol="0" anchor="b" anchorCtr="0">
            <a:spAutoFit/>
          </a:bodyPr>
          <a:lstStyle>
            <a:lvl1pPr marL="280979" indent="-280979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38" tIns="45719" rIns="91438" bIns="45719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0" indent="0">
              <a:buNone/>
              <a:defRPr lang="en-US" dirty="0" smtClean="0"/>
            </a:lvl2pPr>
            <a:lvl3pPr marL="515921" indent="0">
              <a:buNone/>
              <a:defRPr lang="en-US" dirty="0" smtClean="0"/>
            </a:lvl3pPr>
            <a:lvl4pPr marL="800075" indent="0">
              <a:buNone/>
              <a:defRPr lang="en-US" dirty="0" smtClean="0"/>
            </a:lvl4pPr>
            <a:lvl5pPr marL="1085816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3"/>
            <a:ext cx="8089901" cy="577079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3"/>
            <a:ext cx="8089901" cy="577079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5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8913"/>
            <a:ext cx="8080375" cy="575094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5"/>
            <a:ext cx="3989387" cy="3978016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1013951"/>
            <a:ext cx="8077645" cy="383182"/>
          </a:xfrm>
        </p:spPr>
        <p:txBody>
          <a:bodyPr vert="horz" wrap="square" lIns="91438" tIns="45719" rIns="91438" bIns="45719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8" y="1556704"/>
            <a:ext cx="4013199" cy="3978016"/>
          </a:xfrm>
        </p:spPr>
        <p:txBody>
          <a:bodyPr vert="horz" wrap="square" lIns="91438" tIns="45719" rIns="91438" bIns="45719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8913"/>
            <a:ext cx="8080375" cy="575094"/>
          </a:xfrm>
        </p:spPr>
        <p:txBody>
          <a:bodyPr vert="horz" wrap="square" lIns="91438" tIns="45719" rIns="91438" bIns="45719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3"/>
            <a:ext cx="8077645" cy="383182"/>
          </a:xfrm>
        </p:spPr>
        <p:txBody>
          <a:bodyPr vert="horz" wrap="square" lIns="91438" tIns="45719" rIns="91438" bIns="45719" rtlCol="0" anchor="t">
            <a:noAutofit/>
          </a:bodyPr>
          <a:lstStyle>
            <a:lvl1pPr marL="168270" indent="-168270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3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3414217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5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8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1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8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8" y="756611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3818375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1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4" y="4336065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6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5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2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6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9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4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4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31"/>
            <a:ext cx="6576108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5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3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0" indent="0">
              <a:buNone/>
              <a:defRPr lang="en-US" sz="1800" smtClean="0">
                <a:latin typeface="+mn-lt"/>
              </a:defRPr>
            </a:lvl2pPr>
            <a:lvl3pPr marL="687366" indent="0">
              <a:buNone/>
              <a:defRPr lang="en-US" sz="1800" smtClean="0">
                <a:latin typeface="+mn-lt"/>
              </a:defRPr>
            </a:lvl3pPr>
            <a:lvl4pPr marL="1142965" indent="0">
              <a:buNone/>
              <a:defRPr lang="en-US" sz="1800" smtClean="0">
                <a:latin typeface="+mn-lt"/>
              </a:defRPr>
            </a:lvl4pPr>
            <a:lvl5pPr marL="1601738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42960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image" Target="../media/image4.emf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image" Target="../media/image4.emf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1" y="434994"/>
            <a:ext cx="8089900" cy="577079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90" y="1565577"/>
            <a:ext cx="8089901" cy="1661993"/>
          </a:xfrm>
          <a:prstGeom prst="rect">
            <a:avLst/>
          </a:prstGeom>
        </p:spPr>
        <p:txBody>
          <a:bodyPr vert="horz" wrap="square" lIns="91438" tIns="45719" rIns="91438" bIns="45719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1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8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72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0" indent="-168270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186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27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668" indent="-228593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22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22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9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9"/>
            <a:ext cx="8089900" cy="577079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90" y="1555417"/>
            <a:ext cx="8089901" cy="1661993"/>
          </a:xfrm>
          <a:prstGeom prst="rect">
            <a:avLst/>
          </a:prstGeom>
        </p:spPr>
        <p:txBody>
          <a:bodyPr vert="horz" wrap="square" lIns="91438" tIns="45719" rIns="91438" bIns="45719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5" y="6392865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72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0" indent="-168270" algn="l" defTabSz="914372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186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27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668" indent="-228593" algn="l" defTabSz="914372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22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522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9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1" y="434359"/>
            <a:ext cx="8089900" cy="577079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90" y="1555417"/>
            <a:ext cx="8089901" cy="1661993"/>
          </a:xfrm>
          <a:prstGeom prst="rect">
            <a:avLst/>
          </a:prstGeom>
        </p:spPr>
        <p:txBody>
          <a:bodyPr vert="horz" wrap="square" lIns="91438" tIns="45719" rIns="91438" bIns="45719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4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5" y="6392865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72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0" indent="-168270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186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27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668" indent="-228593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22" indent="-227006" algn="l" defTabSz="914372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22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9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320" y="1361440"/>
            <a:ext cx="6339839" cy="1590177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Disclosure at all points: UME</a:t>
            </a:r>
            <a:r>
              <a:rPr lang="en-US" sz="4000" dirty="0"/>
              <a:t> </a:t>
            </a:r>
            <a:r>
              <a:rPr lang="en-US" sz="4000" dirty="0" smtClean="0"/>
              <a:t>and GME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880" y="3281680"/>
            <a:ext cx="5659119" cy="3149600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Daniel </a:t>
            </a:r>
            <a:r>
              <a:rPr lang="en-US" sz="1800" i="1" dirty="0" err="1" smtClean="0"/>
              <a:t>Giang</a:t>
            </a:r>
            <a:r>
              <a:rPr lang="en-US" sz="1800" i="1" dirty="0" smtClean="0"/>
              <a:t>, MD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Vice-President for GME and DIO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Loma Linda University Health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Lisa Meeks, PhD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Director, MSDS, Assistant Professor Medicine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UCSF School of Medicine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Jayme </a:t>
            </a:r>
            <a:r>
              <a:rPr lang="en-US" sz="1800" i="1" dirty="0" err="1" smtClean="0"/>
              <a:t>Bograd</a:t>
            </a:r>
            <a:r>
              <a:rPr lang="en-US" sz="1800" i="1" dirty="0" smtClean="0"/>
              <a:t>, AAMC GSA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/>
              <a:t>*The </a:t>
            </a:r>
            <a:r>
              <a:rPr lang="en-US" sz="1200" dirty="0"/>
              <a:t>presenters’ views and opinions are their own and do not necessarily reflect the position of the AAMC.</a:t>
            </a:r>
            <a:endParaRPr lang="en-US" sz="1200" i="1" dirty="0" smtClean="0"/>
          </a:p>
        </p:txBody>
      </p:sp>
      <p:pic>
        <p:nvPicPr>
          <p:cNvPr id="5" name="Picture 4" descr="UCSF_SubLogo_SchoolMed_navy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5657"/>
            <a:ext cx="2397760" cy="6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0599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>
              <a:latin typeface="+mn-lt"/>
            </a:endParaRPr>
          </a:p>
          <a:p>
            <a:pPr marL="0" indent="0" algn="ctr">
              <a:buNone/>
            </a:pPr>
            <a:endParaRPr lang="en-US" sz="4000" dirty="0">
              <a:latin typeface="+mn-lt"/>
            </a:endParaRPr>
          </a:p>
          <a:p>
            <a:pPr marL="0" indent="0" algn="ctr">
              <a:buNone/>
            </a:pPr>
            <a:endParaRPr lang="en-US" sz="40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n-lt"/>
              </a:rPr>
              <a:t>The </a:t>
            </a:r>
            <a:r>
              <a:rPr lang="en-US" sz="4000" dirty="0">
                <a:latin typeface="+mn-lt"/>
              </a:rPr>
              <a:t>Need to Know: L</a:t>
            </a:r>
            <a:r>
              <a:rPr lang="en-US" sz="4000" dirty="0" smtClean="0">
                <a:latin typeface="+mn-lt"/>
              </a:rPr>
              <a:t>aw </a:t>
            </a:r>
            <a:r>
              <a:rPr lang="en-US" sz="4000" dirty="0">
                <a:latin typeface="+mn-lt"/>
              </a:rPr>
              <a:t>guiding disclosure through the process </a:t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1C2F7C-A299-487F-8450-8A4957FDF6B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73293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3"/>
            <a:ext cx="8089901" cy="630940"/>
          </a:xfrm>
        </p:spPr>
        <p:txBody>
          <a:bodyPr/>
          <a:lstStyle/>
          <a:p>
            <a:r>
              <a:rPr lang="en-US" sz="4000" dirty="0" smtClean="0"/>
              <a:t>UME: The ADA</a:t>
            </a:r>
            <a:r>
              <a:rPr lang="en-US" sz="4000" dirty="0"/>
              <a:t> </a:t>
            </a:r>
            <a:r>
              <a:rPr lang="en-US" sz="4000" dirty="0" smtClean="0"/>
              <a:t>&amp; FERPA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19200"/>
            <a:ext cx="8325548" cy="4968240"/>
          </a:xfrm>
        </p:spPr>
        <p:txBody>
          <a:bodyPr/>
          <a:lstStyle/>
          <a:p>
            <a:r>
              <a:rPr lang="en-US" sz="1900" b="1" dirty="0" smtClean="0"/>
              <a:t>The ADA</a:t>
            </a:r>
          </a:p>
          <a:p>
            <a:pPr marL="0" indent="0">
              <a:buNone/>
            </a:pPr>
            <a:r>
              <a:rPr lang="en-US" sz="1900" dirty="0" smtClean="0"/>
              <a:t>Civil </a:t>
            </a:r>
            <a:r>
              <a:rPr lang="en-US" sz="1900" dirty="0"/>
              <a:t>rights legislation that prohibits </a:t>
            </a:r>
            <a:r>
              <a:rPr lang="en-US" sz="1900" dirty="0" smtClean="0"/>
              <a:t>discrimination.</a:t>
            </a:r>
            <a:endParaRPr lang="en-US" sz="1900" dirty="0"/>
          </a:p>
          <a:p>
            <a:pPr marL="0" indent="0" algn="ctr">
              <a:buNone/>
            </a:pPr>
            <a:r>
              <a:rPr lang="en-US" sz="1900" i="1" dirty="0" smtClean="0"/>
              <a:t>The ADA </a:t>
            </a:r>
            <a:r>
              <a:rPr lang="en-US" sz="1900" i="1" dirty="0"/>
              <a:t>is an "equal opportunity" law for people with disabilities.</a:t>
            </a:r>
          </a:p>
          <a:p>
            <a:r>
              <a:rPr lang="en-US" sz="1900" b="1" dirty="0" smtClean="0"/>
              <a:t>FERPA </a:t>
            </a:r>
          </a:p>
          <a:p>
            <a:pPr lvl="1"/>
            <a:r>
              <a:rPr lang="en-US" sz="1900" dirty="0"/>
              <a:t>P</a:t>
            </a:r>
            <a:r>
              <a:rPr lang="en-US" sz="1900" dirty="0" smtClean="0"/>
              <a:t>rohibits </a:t>
            </a:r>
            <a:r>
              <a:rPr lang="en-US" sz="1900" dirty="0"/>
              <a:t>the improper disclosure of personally identifiable information derived from </a:t>
            </a:r>
            <a:r>
              <a:rPr lang="en-US" sz="1900" dirty="0" smtClean="0"/>
              <a:t>educational </a:t>
            </a:r>
            <a:r>
              <a:rPr lang="en-US" sz="1900" dirty="0"/>
              <a:t>records.</a:t>
            </a:r>
          </a:p>
          <a:p>
            <a:pPr lvl="1"/>
            <a:r>
              <a:rPr lang="en-US" sz="1900" dirty="0" smtClean="0"/>
              <a:t>Schools are required </a:t>
            </a:r>
            <a:r>
              <a:rPr lang="en-US" sz="1900" dirty="0"/>
              <a:t>to provide certain privacy protections for </a:t>
            </a:r>
            <a:r>
              <a:rPr lang="en-US" sz="1900" dirty="0" smtClean="0"/>
              <a:t>educational </a:t>
            </a:r>
            <a:r>
              <a:rPr lang="en-US" sz="1900" dirty="0"/>
              <a:t>records </a:t>
            </a:r>
            <a:r>
              <a:rPr lang="en-US" sz="1900" dirty="0" smtClean="0"/>
              <a:t>and only share information when there is a substantial “need to know.”</a:t>
            </a:r>
          </a:p>
          <a:p>
            <a:r>
              <a:rPr lang="en-US" sz="1900" b="1" dirty="0" smtClean="0"/>
              <a:t>Sharing of Information</a:t>
            </a:r>
          </a:p>
          <a:p>
            <a:pPr lvl="1"/>
            <a:r>
              <a:rPr lang="en-US" sz="1900" dirty="0" smtClean="0"/>
              <a:t>UME programs should aim to protect any disability specific information and only share accommodation based information to those team members who implement accommodations (see sample forms UCSF)</a:t>
            </a:r>
            <a:endParaRPr lang="en-US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05457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3"/>
            <a:ext cx="8089901" cy="1045990"/>
          </a:xfrm>
        </p:spPr>
        <p:txBody>
          <a:bodyPr/>
          <a:lstStyle/>
          <a:p>
            <a:r>
              <a:rPr lang="en-US" dirty="0" smtClean="0"/>
              <a:t>GME: Educators, Employers, &amp; Credentialing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educators, GME programs respond to many of the same legal standards as UME</a:t>
            </a:r>
          </a:p>
          <a:p>
            <a:r>
              <a:rPr lang="en-US" dirty="0" smtClean="0"/>
              <a:t>As employers, GME Programs are governed by the ADA and in many cases state laws addressing employees with disabilities</a:t>
            </a:r>
          </a:p>
          <a:p>
            <a:r>
              <a:rPr lang="en-US" dirty="0" smtClean="0"/>
              <a:t>As  credentialing </a:t>
            </a:r>
            <a:r>
              <a:rPr lang="en-US" dirty="0"/>
              <a:t>o</a:t>
            </a:r>
            <a:r>
              <a:rPr lang="en-US" dirty="0" smtClean="0"/>
              <a:t>rganizations, GME Programs must</a:t>
            </a:r>
          </a:p>
          <a:p>
            <a:pPr lvl="1"/>
            <a:r>
              <a:rPr lang="en-US" dirty="0" smtClean="0"/>
              <a:t>Select physicians who are safe</a:t>
            </a:r>
          </a:p>
          <a:p>
            <a:pPr lvl="1"/>
            <a:r>
              <a:rPr lang="en-US" dirty="0" smtClean="0"/>
              <a:t>Monitor physicians for safety</a:t>
            </a:r>
          </a:p>
          <a:p>
            <a:pPr lvl="1"/>
            <a:r>
              <a:rPr lang="en-US" dirty="0" smtClean="0"/>
              <a:t>Report on physician competence to:</a:t>
            </a:r>
          </a:p>
          <a:p>
            <a:pPr lvl="2"/>
            <a:r>
              <a:rPr lang="en-US" dirty="0" smtClean="0"/>
              <a:t>State licensing agencies</a:t>
            </a:r>
          </a:p>
          <a:p>
            <a:pPr lvl="2"/>
            <a:r>
              <a:rPr lang="en-US" dirty="0" smtClean="0"/>
              <a:t>Hospitals and other organizations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49347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158240"/>
            <a:ext cx="8325548" cy="4417014"/>
          </a:xfrm>
        </p:spPr>
        <p:txBody>
          <a:bodyPr/>
          <a:lstStyle/>
          <a:p>
            <a:r>
              <a:rPr lang="en-US" sz="1800" dirty="0"/>
              <a:t>For residency programs, getting the resident licensed is essential in most states. </a:t>
            </a:r>
            <a:endParaRPr lang="en-US" sz="1800" dirty="0" smtClean="0"/>
          </a:p>
          <a:p>
            <a:pPr lvl="1"/>
            <a:r>
              <a:rPr lang="en-US" sz="1800" dirty="0" smtClean="0"/>
              <a:t>Programs want to support </a:t>
            </a:r>
            <a:r>
              <a:rPr lang="en-US" sz="1800" dirty="0"/>
              <a:t>their residents' </a:t>
            </a:r>
            <a:r>
              <a:rPr lang="en-US" sz="1800" dirty="0" smtClean="0"/>
              <a:t>applications for licensure.</a:t>
            </a:r>
          </a:p>
          <a:p>
            <a:pPr lvl="1"/>
            <a:r>
              <a:rPr lang="en-US" sz="1800" dirty="0"/>
              <a:t>Medical </a:t>
            </a:r>
            <a:r>
              <a:rPr lang="en-US" sz="1800" dirty="0" smtClean="0"/>
              <a:t>licensure </a:t>
            </a:r>
            <a:r>
              <a:rPr lang="en-US" sz="1800" dirty="0"/>
              <a:t>process will have access to information not available to employers or medical staff organizations. </a:t>
            </a:r>
          </a:p>
          <a:p>
            <a:r>
              <a:rPr lang="en-US" sz="1800" dirty="0" smtClean="0"/>
              <a:t>In GME programs who has a “need to know” and who does not?</a:t>
            </a:r>
          </a:p>
          <a:p>
            <a:r>
              <a:rPr lang="en-US" sz="1800" dirty="0" smtClean="0"/>
              <a:t>Primary </a:t>
            </a:r>
            <a:r>
              <a:rPr lang="en-US" sz="1800" dirty="0"/>
              <a:t>s</a:t>
            </a:r>
            <a:r>
              <a:rPr lang="en-US" sz="1800" dirty="0" smtClean="0"/>
              <a:t>ource </a:t>
            </a:r>
            <a:r>
              <a:rPr lang="en-US" sz="1800" dirty="0"/>
              <a:t>v</a:t>
            </a:r>
            <a:r>
              <a:rPr lang="en-US" sz="1800" dirty="0" smtClean="0"/>
              <a:t>erification </a:t>
            </a:r>
            <a:r>
              <a:rPr lang="en-US" sz="1800" dirty="0"/>
              <a:t>p</a:t>
            </a:r>
            <a:r>
              <a:rPr lang="en-US" sz="1800" dirty="0" smtClean="0"/>
              <a:t>rocess</a:t>
            </a:r>
            <a:r>
              <a:rPr lang="en-US" sz="1800" dirty="0"/>
              <a:t>: Delineate between substance abuse issues, professionalism, and disability related issues (health, learning, psychological, or sensory).</a:t>
            </a:r>
          </a:p>
          <a:p>
            <a:pPr lvl="1"/>
            <a:r>
              <a:rPr lang="en-US" sz="1800" dirty="0"/>
              <a:t>Privileged </a:t>
            </a:r>
            <a:r>
              <a:rPr lang="en-US" sz="1800" dirty="0" smtClean="0"/>
              <a:t>communication </a:t>
            </a:r>
            <a:r>
              <a:rPr lang="en-US" sz="1800" dirty="0"/>
              <a:t>from one hospital (or state) to the next.</a:t>
            </a:r>
          </a:p>
          <a:p>
            <a:pPr lvl="1"/>
            <a:r>
              <a:rPr lang="en-US" sz="1800" i="1" dirty="0"/>
              <a:t>1. Assessment of </a:t>
            </a:r>
            <a:r>
              <a:rPr lang="en-US" sz="1800" i="1" dirty="0" smtClean="0"/>
              <a:t>competence </a:t>
            </a:r>
            <a:r>
              <a:rPr lang="en-US" sz="1800" i="1" dirty="0"/>
              <a:t>in each of the six general competencies.</a:t>
            </a:r>
            <a:endParaRPr lang="en-US" sz="1800" dirty="0"/>
          </a:p>
          <a:p>
            <a:pPr lvl="1"/>
            <a:r>
              <a:rPr lang="en-US" sz="1800" i="1" dirty="0"/>
              <a:t>2. Any health issues that might impair practice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1481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latin typeface="+mn-lt"/>
            </a:endParaRPr>
          </a:p>
          <a:p>
            <a:pPr marL="0" indent="0" algn="ctr">
              <a:buNone/>
            </a:pPr>
            <a:endParaRPr lang="en-US" sz="5400" dirty="0">
              <a:latin typeface="+mn-lt"/>
            </a:endParaRPr>
          </a:p>
          <a:p>
            <a:pPr marL="0" indent="0" algn="ctr">
              <a:buNone/>
            </a:pPr>
            <a:endParaRPr lang="en-US" sz="5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+mn-lt"/>
              </a:rPr>
              <a:t>Best Practices for Disclosure </a:t>
            </a:r>
            <a:endParaRPr lang="en-US" sz="54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1C2F7C-A299-487F-8450-8A4957FDF6B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98194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1464" y="1168400"/>
            <a:ext cx="3989387" cy="4372251"/>
          </a:xfrm>
        </p:spPr>
        <p:txBody>
          <a:bodyPr/>
          <a:lstStyle/>
          <a:p>
            <a:r>
              <a:rPr lang="en-US" dirty="0" smtClean="0"/>
              <a:t>UME: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a culture </a:t>
            </a:r>
            <a:r>
              <a:rPr lang="en-US" dirty="0" smtClean="0"/>
              <a:t>where disability is </a:t>
            </a:r>
            <a:r>
              <a:rPr lang="en-US" dirty="0"/>
              <a:t>part of </a:t>
            </a:r>
            <a:r>
              <a:rPr lang="en-US" dirty="0" smtClean="0"/>
              <a:t>diversity.</a:t>
            </a:r>
          </a:p>
          <a:p>
            <a:pPr lvl="1"/>
            <a:r>
              <a:rPr lang="en-US" dirty="0" smtClean="0"/>
              <a:t>Set clear guidance for students in multiple places.</a:t>
            </a:r>
          </a:p>
          <a:p>
            <a:pPr lvl="1"/>
            <a:r>
              <a:rPr lang="en-US" dirty="0" smtClean="0"/>
              <a:t>Ensure faculty know how to refer a student who wishes to disclose.</a:t>
            </a:r>
          </a:p>
          <a:p>
            <a:pPr lvl="1"/>
            <a:r>
              <a:rPr lang="en-US" dirty="0" smtClean="0"/>
              <a:t>Engage in a conversation during orientation that normalizes the process.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882628" y="1168400"/>
            <a:ext cx="4013199" cy="4366320"/>
          </a:xfrm>
        </p:spPr>
        <p:txBody>
          <a:bodyPr/>
          <a:lstStyle/>
          <a:p>
            <a:r>
              <a:rPr lang="en-US" dirty="0"/>
              <a:t>GME:</a:t>
            </a:r>
          </a:p>
          <a:p>
            <a:pPr lvl="1"/>
            <a:r>
              <a:rPr lang="en-US" dirty="0"/>
              <a:t>Use Univ. of Connecticut </a:t>
            </a:r>
            <a:r>
              <a:rPr lang="en-US" dirty="0" smtClean="0"/>
              <a:t>guidance</a:t>
            </a:r>
          </a:p>
          <a:p>
            <a:pPr lvl="1"/>
            <a:r>
              <a:rPr lang="en-US" dirty="0" smtClean="0"/>
              <a:t>Consider explaining any discontinuities in training on the application (ERAS)</a:t>
            </a:r>
          </a:p>
          <a:p>
            <a:pPr lvl="1"/>
            <a:r>
              <a:rPr lang="en-US" dirty="0" smtClean="0"/>
              <a:t>Consider discussing accommodation immediately after the match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Explain gaps in medical school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1C2F7C-A299-487F-8450-8A4957FDF6B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872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3"/>
            <a:ext cx="8089901" cy="1047977"/>
          </a:xfrm>
        </p:spPr>
        <p:txBody>
          <a:bodyPr/>
          <a:lstStyle/>
          <a:p>
            <a:r>
              <a:rPr lang="en-US" dirty="0"/>
              <a:t>Disclosure as a function of professionalism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20800"/>
            <a:ext cx="8325548" cy="4653280"/>
          </a:xfrm>
        </p:spPr>
        <p:txBody>
          <a:bodyPr/>
          <a:lstStyle/>
          <a:p>
            <a:r>
              <a:rPr lang="en-US" dirty="0"/>
              <a:t>Professionalism includes maintaining one own health to provide safe and effective medical care. 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How the residency applicant handles disclosure may enhance or delay the process of entrustment.</a:t>
            </a:r>
          </a:p>
          <a:p>
            <a:r>
              <a:rPr lang="en-US" dirty="0" smtClean="0"/>
              <a:t>Programs must maintain professionalism around disability, as well. They should: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clear policies and procedures for disclosure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people who disclose feel respected and that privacy is maintained.</a:t>
            </a:r>
          </a:p>
          <a:p>
            <a:pPr lvl="1"/>
            <a:r>
              <a:rPr lang="en-US" dirty="0" smtClean="0"/>
              <a:t>Engage in a good-faith interactive process.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30354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Appropriate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Devotion to </a:t>
            </a:r>
            <a:r>
              <a:rPr lang="en-US" sz="2800" dirty="0" smtClean="0"/>
              <a:t>patient</a:t>
            </a:r>
            <a:endParaRPr lang="en-US" sz="2800" dirty="0"/>
          </a:p>
          <a:p>
            <a:r>
              <a:rPr lang="en-US" sz="2800" dirty="0"/>
              <a:t>Devotion to </a:t>
            </a:r>
            <a:r>
              <a:rPr lang="en-US" sz="2800" dirty="0" smtClean="0"/>
              <a:t>diversity</a:t>
            </a:r>
            <a:endParaRPr lang="en-US" sz="2800" dirty="0"/>
          </a:p>
          <a:p>
            <a:r>
              <a:rPr lang="en-US" sz="2800" dirty="0" smtClean="0"/>
              <a:t>Improved access </a:t>
            </a:r>
            <a:r>
              <a:rPr lang="en-US" sz="2800" dirty="0"/>
              <a:t>to </a:t>
            </a:r>
            <a:r>
              <a:rPr lang="en-US" sz="2800" dirty="0" smtClean="0"/>
              <a:t>medical </a:t>
            </a:r>
            <a:r>
              <a:rPr lang="en-US" sz="2800" dirty="0"/>
              <a:t>c</a:t>
            </a:r>
            <a:r>
              <a:rPr lang="en-US" sz="2800" dirty="0" smtClean="0"/>
              <a:t>are </a:t>
            </a:r>
          </a:p>
          <a:p>
            <a:r>
              <a:rPr lang="en-US" sz="2800" dirty="0" smtClean="0"/>
              <a:t>Maintain learners’ rights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24237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5" y="2439144"/>
            <a:ext cx="8089901" cy="1236276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6CF9AC-6A51-4688-94F1-A84FFC89ABF2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884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442720"/>
            <a:ext cx="6410960" cy="3159759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egister for the next webinar: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Supporting your students’ requests on high stakes exams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>May 12</a:t>
            </a:r>
            <a:r>
              <a:rPr lang="en-US" baseline="30000" dirty="0" smtClean="0"/>
              <a:t>th</a:t>
            </a:r>
            <a:r>
              <a:rPr lang="en-US" dirty="0" smtClean="0"/>
              <a:t>, 3 p.m. 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" y="4399280"/>
            <a:ext cx="6258561" cy="1991360"/>
          </a:xfrm>
        </p:spPr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Details and registration can be found at: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www.aamc.org</a:t>
            </a:r>
            <a:r>
              <a:rPr lang="en-US" dirty="0">
                <a:solidFill>
                  <a:schemeClr val="tx2"/>
                </a:solidFill>
              </a:rPr>
              <a:t>/members/</a:t>
            </a:r>
            <a:r>
              <a:rPr lang="en-US" dirty="0" err="1">
                <a:solidFill>
                  <a:schemeClr val="tx2"/>
                </a:solidFill>
              </a:rPr>
              <a:t>gsa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learningopportunities</a:t>
            </a:r>
            <a:r>
              <a:rPr lang="en-US" dirty="0">
                <a:solidFill>
                  <a:schemeClr val="tx2"/>
                </a:solidFill>
              </a:rPr>
              <a:t>/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3541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4" y="2175107"/>
            <a:ext cx="7823191" cy="2701993"/>
          </a:xfrm>
        </p:spPr>
        <p:txBody>
          <a:bodyPr/>
          <a:lstStyle/>
          <a:p>
            <a:r>
              <a:rPr lang="en-US" dirty="0" smtClean="0"/>
              <a:t>The Coalition and the UCSF School of Medicine wishes to thank the AAMC and for their generous support in developing this webinar series.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07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Through this training we hope participants will better understand: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Appropriate mechanisms for disclosure at the UME, GME level;</a:t>
            </a:r>
          </a:p>
          <a:p>
            <a:r>
              <a:rPr lang="en-US" sz="2000" dirty="0"/>
              <a:t>The laws and best practices for disclosure in the UME and GME; and </a:t>
            </a:r>
          </a:p>
          <a:p>
            <a:r>
              <a:rPr lang="en-US" sz="2000" dirty="0"/>
              <a:t>How professionalism shapes the disclosure process.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8124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1375" y="1330960"/>
            <a:ext cx="8325548" cy="460248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Disclosure means notifying your institution or residency program that you are an individual with a disability. Disclosure does not mandate that you disclose your specific disability to anyone other than the ADA coordinator or </a:t>
            </a:r>
            <a:r>
              <a:rPr lang="en-US" sz="2800" dirty="0"/>
              <a:t>d</a:t>
            </a:r>
            <a:r>
              <a:rPr lang="en-US" sz="2800" dirty="0" smtClean="0"/>
              <a:t>isability provider. </a:t>
            </a:r>
          </a:p>
          <a:p>
            <a:pPr marL="0" indent="0">
              <a:buNone/>
            </a:pPr>
            <a:r>
              <a:rPr lang="en-US" sz="2800" dirty="0" smtClean="0"/>
              <a:t>In order </a:t>
            </a:r>
            <a:r>
              <a:rPr lang="en-US" sz="2800" dirty="0"/>
              <a:t>to benefit from </a:t>
            </a:r>
            <a:r>
              <a:rPr lang="en-US" sz="2800" dirty="0" smtClean="0"/>
              <a:t>protection and accommodation under the </a:t>
            </a:r>
            <a:r>
              <a:rPr lang="en-US" sz="2800" dirty="0"/>
              <a:t>ADA and the Rehabilitation Act, </a:t>
            </a:r>
            <a:r>
              <a:rPr lang="en-US" sz="2800" dirty="0" smtClean="0"/>
              <a:t>learners </a:t>
            </a:r>
            <a:r>
              <a:rPr lang="en-US" sz="2800" dirty="0"/>
              <a:t>must disclose </a:t>
            </a:r>
            <a:r>
              <a:rPr lang="en-US" sz="2800" dirty="0" smtClean="0"/>
              <a:t>their disability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7353607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Disclosure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19200"/>
            <a:ext cx="8325548" cy="4795520"/>
          </a:xfrm>
        </p:spPr>
        <p:txBody>
          <a:bodyPr/>
          <a:lstStyle/>
          <a:p>
            <a:r>
              <a:rPr lang="en-US" sz="2800" dirty="0"/>
              <a:t>Benefits of seeking support</a:t>
            </a:r>
          </a:p>
          <a:p>
            <a:r>
              <a:rPr lang="en-US" sz="2800" dirty="0"/>
              <a:t>Coverage under the law</a:t>
            </a:r>
          </a:p>
          <a:p>
            <a:r>
              <a:rPr lang="en-US" sz="2800" dirty="0"/>
              <a:t>Accommodations</a:t>
            </a:r>
          </a:p>
          <a:p>
            <a:r>
              <a:rPr lang="en-US" sz="2800" dirty="0"/>
              <a:t>Reduce “suffering in silence”</a:t>
            </a:r>
          </a:p>
          <a:p>
            <a:r>
              <a:rPr lang="en-US" sz="2800" dirty="0"/>
              <a:t>Explaining any </a:t>
            </a:r>
            <a:r>
              <a:rPr lang="en-US" sz="2800" dirty="0" smtClean="0"/>
              <a:t>gaps in training</a:t>
            </a:r>
          </a:p>
          <a:p>
            <a:r>
              <a:rPr lang="en-US" sz="2800" dirty="0" smtClean="0"/>
              <a:t>Planning for clinical accommodations </a:t>
            </a:r>
          </a:p>
          <a:p>
            <a:r>
              <a:rPr lang="en-US" sz="2800" dirty="0" smtClean="0"/>
              <a:t>Problem solving for unique accommodation needs</a:t>
            </a:r>
          </a:p>
          <a:p>
            <a:r>
              <a:rPr lang="en-US" sz="2800" dirty="0" smtClean="0"/>
              <a:t>Enhancing communication and trust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24044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latin typeface="+mn-lt"/>
              </a:rPr>
              <a:t>Pathways </a:t>
            </a:r>
            <a:r>
              <a:rPr lang="en-US" sz="6000" dirty="0">
                <a:latin typeface="+mn-lt"/>
              </a:rPr>
              <a:t>to Disclosure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30628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to Disclosure: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615440"/>
            <a:ext cx="8325548" cy="4257040"/>
          </a:xfrm>
        </p:spPr>
        <p:txBody>
          <a:bodyPr/>
          <a:lstStyle/>
          <a:p>
            <a:r>
              <a:rPr lang="en-US" sz="2800" dirty="0" smtClean="0"/>
              <a:t>ERAS</a:t>
            </a:r>
          </a:p>
          <a:p>
            <a:r>
              <a:rPr lang="en-US" sz="2800" dirty="0" smtClean="0"/>
              <a:t>Website Information</a:t>
            </a:r>
          </a:p>
          <a:p>
            <a:r>
              <a:rPr lang="en-US" sz="2800" dirty="0" smtClean="0"/>
              <a:t>Orientation</a:t>
            </a:r>
          </a:p>
          <a:p>
            <a:r>
              <a:rPr lang="en-US" sz="2800" dirty="0" smtClean="0"/>
              <a:t>Mentors</a:t>
            </a:r>
            <a:r>
              <a:rPr lang="en-US" sz="2800" dirty="0"/>
              <a:t>/</a:t>
            </a:r>
            <a:r>
              <a:rPr lang="en-US" sz="2800" dirty="0" smtClean="0"/>
              <a:t>Advisors</a:t>
            </a:r>
            <a:endParaRPr lang="en-US" sz="2800" dirty="0"/>
          </a:p>
          <a:p>
            <a:r>
              <a:rPr lang="en-US" sz="2800" dirty="0" smtClean="0"/>
              <a:t>Faculty</a:t>
            </a:r>
          </a:p>
          <a:p>
            <a:r>
              <a:rPr lang="en-US" sz="2800" dirty="0" smtClean="0"/>
              <a:t>Learning Specialists</a:t>
            </a:r>
          </a:p>
          <a:p>
            <a:r>
              <a:rPr lang="en-US" sz="2800" dirty="0" smtClean="0"/>
              <a:t>Directly to Disability Services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17657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</a:t>
            </a:r>
            <a:r>
              <a:rPr lang="en-US" dirty="0" smtClean="0"/>
              <a:t>Disclosure: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71600"/>
            <a:ext cx="8325548" cy="4693920"/>
          </a:xfrm>
        </p:spPr>
        <p:txBody>
          <a:bodyPr/>
          <a:lstStyle/>
          <a:p>
            <a:r>
              <a:rPr lang="en-US" sz="2400" dirty="0"/>
              <a:t>Information on the programs website (</a:t>
            </a:r>
            <a:r>
              <a:rPr lang="en-US" sz="2400" dirty="0" smtClean="0"/>
              <a:t>UCONN example)</a:t>
            </a:r>
          </a:p>
          <a:p>
            <a:pPr marL="168270" lvl="1" indent="-168270">
              <a:buFont typeface="Wingdings" panose="05000000000000000000" pitchFamily="2" charset="2"/>
              <a:buChar char="§"/>
            </a:pPr>
            <a:r>
              <a:rPr lang="en-US" sz="2400" dirty="0"/>
              <a:t>Program Director </a:t>
            </a:r>
          </a:p>
          <a:p>
            <a:r>
              <a:rPr lang="en-US" sz="2400" dirty="0" smtClean="0"/>
              <a:t>Human Resources</a:t>
            </a:r>
          </a:p>
          <a:p>
            <a:r>
              <a:rPr lang="en-US" sz="2400" dirty="0"/>
              <a:t>Employment orientation</a:t>
            </a:r>
          </a:p>
          <a:p>
            <a:r>
              <a:rPr lang="en-US" sz="2400" dirty="0"/>
              <a:t>Performance Improvement Plan  </a:t>
            </a:r>
          </a:p>
          <a:p>
            <a:pPr lvl="1"/>
            <a:r>
              <a:rPr lang="en-US" sz="2400" dirty="0"/>
              <a:t>Hopefully addressed in advance of any </a:t>
            </a:r>
            <a:r>
              <a:rPr lang="en-US" sz="2400" dirty="0" smtClean="0"/>
              <a:t>issues</a:t>
            </a:r>
          </a:p>
          <a:p>
            <a:r>
              <a:rPr lang="en-US" sz="2400" dirty="0"/>
              <a:t>Through employee </a:t>
            </a:r>
            <a:r>
              <a:rPr lang="en-US" sz="2400" dirty="0" smtClean="0"/>
              <a:t>counseling</a:t>
            </a:r>
          </a:p>
          <a:p>
            <a:r>
              <a:rPr lang="en-US" sz="2400" dirty="0" smtClean="0"/>
              <a:t>ERAS</a:t>
            </a:r>
          </a:p>
          <a:p>
            <a:pPr lvl="1"/>
            <a:r>
              <a:rPr lang="en-US" sz="2400" dirty="0" smtClean="0"/>
              <a:t>Tech </a:t>
            </a:r>
            <a:r>
              <a:rPr lang="en-US" sz="2400" dirty="0"/>
              <a:t>Standards or Requirement of Programs </a:t>
            </a:r>
            <a:r>
              <a:rPr lang="en-US" sz="2400" dirty="0" smtClean="0"/>
              <a:t>posted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83075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 of ERAS disclosure</a:t>
            </a:r>
            <a:endParaRPr lang="en-US" dirty="0"/>
          </a:p>
        </p:txBody>
      </p:sp>
      <p:pic>
        <p:nvPicPr>
          <p:cNvPr id="7" name="Content Placeholder 6" descr="Screen Shot 2016-01-31 at 4.13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543" b="-64543"/>
          <a:stretch>
            <a:fillRect/>
          </a:stretch>
        </p:blipFill>
        <p:spPr>
          <a:xfrm>
            <a:off x="336255" y="1573912"/>
            <a:ext cx="8325548" cy="4011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00497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12629</TotalTime>
  <Words>932</Words>
  <Application>Microsoft Macintosh PowerPoint</Application>
  <PresentationFormat>Letter Paper (8.5x11 in)</PresentationFormat>
  <Paragraphs>216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UCSF PPT Template</vt:lpstr>
      <vt:lpstr>UCSF PPT Template-Blue</vt:lpstr>
      <vt:lpstr>UCSF PPT Template-Blue Bar</vt:lpstr>
      <vt:lpstr> Disclosure at all points: UME and GME</vt:lpstr>
      <vt:lpstr>The Coalition and the UCSF School of Medicine wishes to thank the AAMC and for their generous support in developing this webinar series. </vt:lpstr>
      <vt:lpstr>Learning Objectives</vt:lpstr>
      <vt:lpstr>What is Disclosure</vt:lpstr>
      <vt:lpstr>Why is Disclosure Important</vt:lpstr>
      <vt:lpstr>PowerPoint Presentation</vt:lpstr>
      <vt:lpstr>Pathways to Disclosure: Students</vt:lpstr>
      <vt:lpstr>Pathways to Disclosure: Residents</vt:lpstr>
      <vt:lpstr>Screen Shot of ERAS disclosure</vt:lpstr>
      <vt:lpstr>PowerPoint Presentation</vt:lpstr>
      <vt:lpstr>UME: The ADA &amp; FERPA</vt:lpstr>
      <vt:lpstr>GME: Educators, Employers, &amp; Credentialing Organizations</vt:lpstr>
      <vt:lpstr>GME: </vt:lpstr>
      <vt:lpstr>PowerPoint Presentation</vt:lpstr>
      <vt:lpstr>Best Practice:</vt:lpstr>
      <vt:lpstr>Disclosure as a function of professionalism </vt:lpstr>
      <vt:lpstr>Results of Appropriate Disclosure</vt:lpstr>
      <vt:lpstr>Questions?</vt:lpstr>
      <vt:lpstr>Register for the next webinar:  Supporting your students’ requests on high stakes exams  May 12th, 3 p.m. EST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Lisa Meeks</cp:lastModifiedBy>
  <cp:revision>395</cp:revision>
  <cp:lastPrinted>2015-05-09T01:35:19Z</cp:lastPrinted>
  <dcterms:created xsi:type="dcterms:W3CDTF">2015-05-09T01:44:27Z</dcterms:created>
  <dcterms:modified xsi:type="dcterms:W3CDTF">2016-04-04T15:26:17Z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