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4"/>
    <p:sldMasterId id="2147483971" r:id="rId5"/>
  </p:sldMasterIdLst>
  <p:notesMasterIdLst>
    <p:notesMasterId r:id="rId25"/>
  </p:notesMasterIdLst>
  <p:handoutMasterIdLst>
    <p:handoutMasterId r:id="rId26"/>
  </p:handoutMasterIdLst>
  <p:sldIdLst>
    <p:sldId id="505" r:id="rId6"/>
    <p:sldId id="545" r:id="rId7"/>
    <p:sldId id="546" r:id="rId8"/>
    <p:sldId id="561" r:id="rId9"/>
    <p:sldId id="548" r:id="rId10"/>
    <p:sldId id="549" r:id="rId11"/>
    <p:sldId id="550" r:id="rId12"/>
    <p:sldId id="559" r:id="rId13"/>
    <p:sldId id="552" r:id="rId14"/>
    <p:sldId id="553" r:id="rId15"/>
    <p:sldId id="554" r:id="rId16"/>
    <p:sldId id="555" r:id="rId17"/>
    <p:sldId id="556" r:id="rId18"/>
    <p:sldId id="564" r:id="rId19"/>
    <p:sldId id="562" r:id="rId20"/>
    <p:sldId id="563" r:id="rId21"/>
    <p:sldId id="557" r:id="rId22"/>
    <p:sldId id="565" r:id="rId23"/>
    <p:sldId id="560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Meek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9" autoAdjust="0"/>
    <p:restoredTop sz="86379" autoAdjust="0"/>
  </p:normalViewPr>
  <p:slideViewPr>
    <p:cSldViewPr snapToGrid="0" showGuides="1">
      <p:cViewPr varScale="1">
        <p:scale>
          <a:sx n="68" d="100"/>
          <a:sy n="68" d="100"/>
        </p:scale>
        <p:origin x="-424" y="-11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outlineViewPr>
    <p:cViewPr>
      <p:scale>
        <a:sx n="33" d="100"/>
        <a:sy n="33" d="100"/>
      </p:scale>
      <p:origin x="0" y="30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944" y="-96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5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5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0DD42-4994-45A4-A65E-9843E63605F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89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400050"/>
            <a:ext cx="4648200" cy="3486150"/>
          </a:xfrm>
          <a:ln/>
        </p:spPr>
      </p:sp>
      <p:sp>
        <p:nvSpPr>
          <p:cNvPr id="889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0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07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0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6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4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7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8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3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5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24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6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3/3/16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9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589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553996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9"/>
            <a:ext cx="7304088" cy="127317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6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767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78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083598"/>
            <a:ext cx="7988300" cy="45460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85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8.xml"/><Relationship Id="rId21" Type="http://schemas.openxmlformats.org/officeDocument/2006/relationships/theme" Target="../theme/theme2.xml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3/3/16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4017" r:id="rId19"/>
    <p:sldLayoutId id="2147484020" r:id="rId2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652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87604" y="3413406"/>
            <a:ext cx="5783215" cy="3061861"/>
          </a:xfrm>
          <a:noFill/>
          <a:ln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Joseph Murray, M.D.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Weill Cornell </a:t>
            </a:r>
            <a:r>
              <a:rPr lang="en-US" sz="2000" i="1" dirty="0" smtClean="0"/>
              <a:t>Medical College</a:t>
            </a: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Maxine </a:t>
            </a:r>
            <a:r>
              <a:rPr lang="en-US" sz="2000" b="1" dirty="0" err="1" smtClean="0"/>
              <a:t>Papadakis</a:t>
            </a:r>
            <a:r>
              <a:rPr lang="en-US" sz="2000" b="1" dirty="0" smtClean="0"/>
              <a:t>, M.D.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UCSF School of Medicine </a:t>
            </a: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Lisa M. Meeks, Ph.D.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UCSF School </a:t>
            </a:r>
            <a:r>
              <a:rPr lang="en-US" sz="2000" i="1" dirty="0"/>
              <a:t>of </a:t>
            </a:r>
            <a:r>
              <a:rPr lang="en-US" sz="2000" i="1" dirty="0" smtClean="0"/>
              <a:t>Medicine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Jayme </a:t>
            </a:r>
            <a:r>
              <a:rPr lang="en-US" sz="2000" b="1" dirty="0" err="1" smtClean="0"/>
              <a:t>Bograd</a:t>
            </a:r>
            <a:r>
              <a:rPr lang="en-US" sz="2000" b="1" dirty="0" smtClean="0"/>
              <a:t>, Moderator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AAMC GSA </a:t>
            </a: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endParaRPr lang="en-US" sz="2000" i="1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448254" y="1444749"/>
            <a:ext cx="6279017" cy="179125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defTabSz="888973">
              <a:lnSpc>
                <a:spcPct val="80000"/>
              </a:lnSpc>
              <a:buClr>
                <a:srgbClr val="DADDFE"/>
              </a:buClr>
            </a:pPr>
            <a:r>
              <a:rPr lang="en-US" sz="3600" dirty="0" smtClean="0">
                <a:solidFill>
                  <a:srgbClr val="052049"/>
                </a:solidFill>
              </a:rPr>
              <a:t>Continuing the Conversation: Supporting Students with Psychological Disabilities in Medical School</a:t>
            </a:r>
            <a:endParaRPr lang="en-US" sz="3600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74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2322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Question #2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083598"/>
            <a:ext cx="7988300" cy="492672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What </a:t>
            </a:r>
            <a:r>
              <a:rPr lang="en-US" sz="2000" b="1" dirty="0"/>
              <a:t>assistance </a:t>
            </a:r>
            <a:r>
              <a:rPr lang="en-US" sz="2000" b="1" dirty="0" smtClean="0"/>
              <a:t>might be helpful for students with psychological disabilities?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Medical </a:t>
            </a:r>
            <a:r>
              <a:rPr lang="en-US" sz="2000" dirty="0"/>
              <a:t>Student Well-Being</a:t>
            </a:r>
          </a:p>
          <a:p>
            <a:pPr marL="0" indent="0">
              <a:buNone/>
            </a:pPr>
            <a:r>
              <a:rPr lang="en-US" sz="2000" dirty="0" smtClean="0"/>
              <a:t>Student </a:t>
            </a:r>
            <a:r>
              <a:rPr lang="en-US" sz="2000" dirty="0"/>
              <a:t>Health and </a:t>
            </a:r>
            <a:r>
              <a:rPr lang="en-US" sz="2000" dirty="0" smtClean="0"/>
              <a:t>Counseling</a:t>
            </a:r>
          </a:p>
          <a:p>
            <a:pPr marL="0" indent="0">
              <a:buNone/>
            </a:pPr>
            <a:r>
              <a:rPr lang="en-US" sz="2000" dirty="0" smtClean="0"/>
              <a:t>Disability Services</a:t>
            </a:r>
          </a:p>
          <a:p>
            <a:pPr marL="398463" lvl="1" indent="0">
              <a:buNone/>
            </a:pPr>
            <a:r>
              <a:rPr lang="en-US" sz="2000" i="1" dirty="0" smtClean="0"/>
              <a:t>Simulation </a:t>
            </a:r>
            <a:r>
              <a:rPr lang="en-US" sz="2000" i="1" dirty="0"/>
              <a:t>labs as a method of practicing accommodations and assisting students/trainees with displaying clinical skills (anxiety reducing</a:t>
            </a:r>
            <a:r>
              <a:rPr lang="en-US" sz="2000" i="1" dirty="0" smtClean="0"/>
              <a:t>)</a:t>
            </a:r>
          </a:p>
          <a:p>
            <a:pPr marL="398463" lvl="1" indent="0">
              <a:buNone/>
            </a:pPr>
            <a:r>
              <a:rPr lang="en-US" sz="2000" i="1" dirty="0" smtClean="0"/>
              <a:t>Accommodations</a:t>
            </a:r>
            <a:endParaRPr lang="en-US" sz="2000" i="1" dirty="0"/>
          </a:p>
          <a:p>
            <a:pPr marL="398463" lvl="1" indent="0">
              <a:buNone/>
            </a:pPr>
            <a:r>
              <a:rPr lang="en-US" sz="2000" i="1" dirty="0" smtClean="0"/>
              <a:t>Support</a:t>
            </a:r>
            <a:endParaRPr lang="en-US" sz="2000" i="1" dirty="0"/>
          </a:p>
          <a:p>
            <a:pPr marL="398463" lvl="1" indent="0">
              <a:buNone/>
            </a:pPr>
            <a:r>
              <a:rPr lang="en-US" sz="2000" i="1" dirty="0" smtClean="0"/>
              <a:t>Planning: Potential for Leave of Absence, Traditional vs. Longitudinal 3</a:t>
            </a:r>
            <a:r>
              <a:rPr lang="en-US" sz="2000" i="1" baseline="30000" dirty="0" smtClean="0"/>
              <a:t>rd</a:t>
            </a:r>
            <a:r>
              <a:rPr lang="en-US" sz="2000" i="1" dirty="0" smtClean="0"/>
              <a:t> year.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43985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2322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Question #3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083598"/>
            <a:ext cx="7988300" cy="500610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</a:t>
            </a:r>
            <a:r>
              <a:rPr lang="en-US" b="1" dirty="0" smtClean="0"/>
              <a:t>should be the policy and process </a:t>
            </a:r>
            <a:r>
              <a:rPr lang="en-US" b="1" dirty="0"/>
              <a:t>for taking a leave of </a:t>
            </a:r>
            <a:r>
              <a:rPr lang="en-US" b="1" dirty="0" smtClean="0"/>
              <a:t>absence? How can you support </a:t>
            </a:r>
            <a:r>
              <a:rPr lang="en-US" b="1" dirty="0"/>
              <a:t>the students’ privacy?</a:t>
            </a:r>
          </a:p>
          <a:p>
            <a:pPr marL="0" indent="0">
              <a:buNone/>
            </a:pPr>
            <a:r>
              <a:rPr lang="en-US" dirty="0" smtClean="0"/>
              <a:t>Ask only limited </a:t>
            </a:r>
            <a:r>
              <a:rPr lang="en-US" dirty="0"/>
              <a:t>information </a:t>
            </a:r>
            <a:r>
              <a:rPr lang="en-US" dirty="0" smtClean="0"/>
              <a:t>on request for LOA.</a:t>
            </a:r>
          </a:p>
          <a:p>
            <a:pPr marL="0" indent="0">
              <a:buNone/>
            </a:pPr>
            <a:r>
              <a:rPr lang="en-US" dirty="0" smtClean="0"/>
              <a:t>Physician’s attestation stating </a:t>
            </a:r>
            <a:r>
              <a:rPr lang="en-US" b="1" i="1" dirty="0" smtClean="0"/>
              <a:t>Need</a:t>
            </a:r>
            <a:r>
              <a:rPr lang="en-US" dirty="0" smtClean="0"/>
              <a:t> not </a:t>
            </a:r>
            <a:r>
              <a:rPr lang="en-US" b="1" i="1" dirty="0" smtClean="0"/>
              <a:t>Giving Diagnosis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ERAS application question-accounting for leave</a:t>
            </a:r>
          </a:p>
          <a:p>
            <a:pPr marL="288925" lvl="1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Guidance</a:t>
            </a:r>
          </a:p>
          <a:p>
            <a:pPr marL="288925" lvl="1" indent="0">
              <a:buNone/>
            </a:pPr>
            <a:r>
              <a:rPr lang="en-US" i="1" dirty="0" smtClean="0"/>
              <a:t>	Disclosure of consequence</a:t>
            </a:r>
          </a:p>
          <a:p>
            <a:pPr marL="288925" lvl="1" indent="0">
              <a:buNone/>
            </a:pPr>
            <a:r>
              <a:rPr lang="en-US" i="1" dirty="0" smtClean="0"/>
              <a:t>	Long term licensing consequences/privileges</a:t>
            </a:r>
          </a:p>
          <a:p>
            <a:pPr marL="0" indent="0">
              <a:buNone/>
            </a:pPr>
            <a:r>
              <a:rPr lang="en-US" dirty="0" smtClean="0"/>
              <a:t>What is DS’s role? Dean’s office role?</a:t>
            </a:r>
          </a:p>
          <a:p>
            <a:pPr marL="288925" lvl="1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Confidential conduit for need.</a:t>
            </a:r>
          </a:p>
          <a:p>
            <a:pPr marL="288925" lvl="1" indent="0">
              <a:buNone/>
            </a:pPr>
            <a:r>
              <a:rPr lang="en-US" i="1" dirty="0" smtClean="0"/>
              <a:t>	Education</a:t>
            </a:r>
          </a:p>
        </p:txBody>
      </p:sp>
    </p:spTree>
    <p:extLst>
      <p:ext uri="{BB962C8B-B14F-4D97-AF65-F5344CB8AC3E}">
        <p14:creationId xmlns:p14="http://schemas.microsoft.com/office/powerpoint/2010/main" val="1539125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2322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Question #4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54" y="959805"/>
            <a:ext cx="8289684" cy="507319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Who makes the decision about the accommodation request? DS Provider? Case manager? Dean of Students? Committee</a:t>
            </a:r>
            <a:r>
              <a:rPr lang="en-US" sz="1800" b="1" dirty="0"/>
              <a:t>? </a:t>
            </a:r>
            <a:r>
              <a:rPr lang="en-US" sz="1800" b="1" dirty="0" smtClean="0"/>
              <a:t>Clerkship Director?</a:t>
            </a:r>
          </a:p>
          <a:p>
            <a:r>
              <a:rPr lang="en-US" sz="2000" dirty="0" smtClean="0"/>
              <a:t>DS </a:t>
            </a:r>
            <a:r>
              <a:rPr lang="en-US" sz="2000" dirty="0"/>
              <a:t>provider should </a:t>
            </a:r>
            <a:r>
              <a:rPr lang="en-US" sz="2000" dirty="0" smtClean="0"/>
              <a:t>collect</a:t>
            </a:r>
            <a:r>
              <a:rPr lang="en-US" sz="2000" dirty="0"/>
              <a:t> </a:t>
            </a:r>
            <a:r>
              <a:rPr lang="en-US" sz="2000" dirty="0" smtClean="0"/>
              <a:t>and determine accommodations in consultation with SOM </a:t>
            </a:r>
            <a:r>
              <a:rPr lang="en-US" sz="2000" u="sng" dirty="0" smtClean="0"/>
              <a:t>without</a:t>
            </a:r>
            <a:r>
              <a:rPr lang="en-US" sz="2000" dirty="0" smtClean="0"/>
              <a:t> </a:t>
            </a:r>
            <a:r>
              <a:rPr lang="en-US" sz="2000" dirty="0"/>
              <a:t>sharing </a:t>
            </a:r>
            <a:r>
              <a:rPr lang="en-US" sz="2000" dirty="0" smtClean="0"/>
              <a:t>documentation. </a:t>
            </a:r>
          </a:p>
          <a:p>
            <a:r>
              <a:rPr lang="en-US" sz="2000" dirty="0" smtClean="0"/>
              <a:t>Students’ </a:t>
            </a:r>
            <a:r>
              <a:rPr lang="en-US" sz="2000" dirty="0"/>
              <a:t>disability </a:t>
            </a:r>
            <a:r>
              <a:rPr lang="en-US" sz="2000" dirty="0" smtClean="0"/>
              <a:t>is confidential-only accommodations </a:t>
            </a:r>
            <a:r>
              <a:rPr lang="en-US" sz="2000" dirty="0"/>
              <a:t>are shared. </a:t>
            </a:r>
            <a:endParaRPr lang="en-US" sz="2000" dirty="0" smtClean="0"/>
          </a:p>
          <a:p>
            <a:r>
              <a:rPr lang="en-US" sz="2000" dirty="0" smtClean="0"/>
              <a:t>Questions </a:t>
            </a:r>
            <a:r>
              <a:rPr lang="en-US" sz="2000" dirty="0"/>
              <a:t>about learning outcomes or technical standards can be </a:t>
            </a:r>
            <a:r>
              <a:rPr lang="en-US" sz="2000" dirty="0" smtClean="0"/>
              <a:t>discussed with </a:t>
            </a:r>
            <a:r>
              <a:rPr lang="en-US" sz="2000" dirty="0"/>
              <a:t>SOM administrators in a de-identified </a:t>
            </a:r>
            <a:r>
              <a:rPr lang="en-US" sz="2000" dirty="0" smtClean="0"/>
              <a:t>manner.</a:t>
            </a:r>
            <a:endParaRPr lang="en-US" sz="2000" dirty="0"/>
          </a:p>
          <a:p>
            <a:r>
              <a:rPr lang="en-US" sz="2000" dirty="0" smtClean="0"/>
              <a:t>Potential litigation with committee </a:t>
            </a:r>
            <a:r>
              <a:rPr lang="en-US" sz="2000" dirty="0" smtClean="0"/>
              <a:t>model</a:t>
            </a:r>
            <a:r>
              <a:rPr lang="en-US" sz="2000" dirty="0"/>
              <a:t> </a:t>
            </a:r>
            <a:r>
              <a:rPr lang="en-US" sz="2000" dirty="0" smtClean="0"/>
              <a:t>(7).</a:t>
            </a:r>
            <a:endParaRPr lang="en-US" sz="2000" dirty="0" smtClean="0"/>
          </a:p>
          <a:p>
            <a:r>
              <a:rPr lang="en-US" sz="2000" dirty="0" smtClean="0"/>
              <a:t>Micro-aggression encouraging students not to disclosure.</a:t>
            </a:r>
          </a:p>
          <a:p>
            <a:r>
              <a:rPr lang="en-US" sz="2000" dirty="0" smtClean="0"/>
              <a:t>Individuals who evaluate students or write MSPE’s have a conflict of interest.</a:t>
            </a:r>
            <a:endParaRPr lang="en-US" sz="2000" dirty="0"/>
          </a:p>
          <a:p>
            <a:r>
              <a:rPr lang="en-US" sz="2000" dirty="0" smtClean="0"/>
              <a:t>Protecting </a:t>
            </a:r>
            <a:r>
              <a:rPr lang="en-US" sz="2000" dirty="0"/>
              <a:t>individuals confidential </a:t>
            </a:r>
            <a:r>
              <a:rPr lang="en-US" sz="2000" dirty="0" smtClean="0"/>
              <a:t>information makes </a:t>
            </a:r>
            <a:r>
              <a:rPr lang="en-US" sz="2000" dirty="0"/>
              <a:t>students feel supported and safe around their disability needs.</a:t>
            </a:r>
          </a:p>
        </p:txBody>
      </p:sp>
    </p:spTree>
    <p:extLst>
      <p:ext uri="{BB962C8B-B14F-4D97-AF65-F5344CB8AC3E}">
        <p14:creationId xmlns:p14="http://schemas.microsoft.com/office/powerpoint/2010/main" val="1932961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2322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Question #5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083598"/>
            <a:ext cx="7988300" cy="496675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is best practice around communicating accommodation needs? </a:t>
            </a:r>
          </a:p>
          <a:p>
            <a:r>
              <a:rPr lang="en-US" sz="3200" dirty="0" smtClean="0"/>
              <a:t>Need to know basis only.</a:t>
            </a:r>
          </a:p>
          <a:p>
            <a:r>
              <a:rPr lang="en-US" sz="3200" dirty="0" smtClean="0"/>
              <a:t>Formal </a:t>
            </a:r>
            <a:r>
              <a:rPr lang="en-US" sz="3200" dirty="0"/>
              <a:t>letter of </a:t>
            </a:r>
            <a:r>
              <a:rPr lang="en-US" sz="3200" dirty="0" smtClean="0"/>
              <a:t>accommodation.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hrough </a:t>
            </a:r>
            <a:r>
              <a:rPr lang="en-US" sz="3200" dirty="0"/>
              <a:t>a </a:t>
            </a:r>
            <a:r>
              <a:rPr lang="en-US" sz="3200" dirty="0" smtClean="0"/>
              <a:t>liaison.</a:t>
            </a:r>
            <a:endParaRPr lang="en-US" sz="3200" dirty="0"/>
          </a:p>
          <a:p>
            <a:r>
              <a:rPr lang="en-US" sz="3200" dirty="0" smtClean="0"/>
              <a:t>How do you help </a:t>
            </a:r>
            <a:r>
              <a:rPr lang="en-US" sz="3200" dirty="0"/>
              <a:t>students communicate their accommodation </a:t>
            </a:r>
            <a:r>
              <a:rPr lang="en-US" sz="3200" dirty="0" smtClean="0"/>
              <a:t>needs?	</a:t>
            </a:r>
          </a:p>
          <a:p>
            <a:pPr lvl="1"/>
            <a:r>
              <a:rPr lang="en-US" sz="3200" i="1" dirty="0"/>
              <a:t>Communication Guide </a:t>
            </a:r>
            <a:r>
              <a:rPr lang="en-US" sz="2000" i="1" dirty="0"/>
              <a:t>http://</a:t>
            </a:r>
            <a:r>
              <a:rPr lang="en-US" sz="2000" i="1" dirty="0" err="1"/>
              <a:t>www.springerpub.com</a:t>
            </a:r>
            <a:r>
              <a:rPr lang="en-US" sz="2000" i="1" dirty="0"/>
              <a:t>/media/springer-downloads/9780826123749_Student-Resource.pdf</a:t>
            </a:r>
            <a:endParaRPr lang="en-US" sz="2000" i="1" dirty="0" smtClean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6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The </a:t>
            </a:r>
            <a:r>
              <a:rPr lang="en-US" sz="3600" dirty="0" smtClean="0"/>
              <a:t>Coalition and the UCSF School of Medicine wish </a:t>
            </a:r>
            <a:r>
              <a:rPr lang="en-US" sz="3600" dirty="0"/>
              <a:t>to thank the AAMC </a:t>
            </a:r>
            <a:r>
              <a:rPr lang="en-US" sz="3600" dirty="0" smtClean="0"/>
              <a:t>for </a:t>
            </a:r>
            <a:r>
              <a:rPr lang="en-US" sz="3600" dirty="0"/>
              <a:t>their generous support in developing this webinar series. </a:t>
            </a:r>
          </a:p>
        </p:txBody>
      </p:sp>
    </p:spTree>
    <p:extLst>
      <p:ext uri="{BB962C8B-B14F-4D97-AF65-F5344CB8AC3E}">
        <p14:creationId xmlns:p14="http://schemas.microsoft.com/office/powerpoint/2010/main" val="293650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dirty="0" smtClean="0"/>
              <a:t>Questions?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802320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Next Webinar: </a:t>
            </a:r>
            <a:endParaRPr lang="en-US" b="1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9472" y="1563751"/>
            <a:ext cx="8737451" cy="43785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Disclosure </a:t>
            </a:r>
            <a:r>
              <a:rPr lang="en-US" sz="3200" b="1" dirty="0" smtClean="0"/>
              <a:t>at </a:t>
            </a:r>
            <a:r>
              <a:rPr lang="en-US" sz="3200" b="1" dirty="0"/>
              <a:t>all </a:t>
            </a:r>
            <a:r>
              <a:rPr lang="en-US" sz="3200" b="1" dirty="0" smtClean="0"/>
              <a:t>points: </a:t>
            </a:r>
          </a:p>
          <a:p>
            <a:pPr marL="0" indent="0" algn="ctr">
              <a:buNone/>
            </a:pPr>
            <a:r>
              <a:rPr lang="en-US" sz="3200" b="1" dirty="0" smtClean="0"/>
              <a:t>UME</a:t>
            </a:r>
            <a:r>
              <a:rPr lang="en-US" sz="3200" b="1" dirty="0"/>
              <a:t>, GME, and Employment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April 7, 2016</a:t>
            </a:r>
          </a:p>
          <a:p>
            <a:pPr marL="0" indent="0" algn="ctr">
              <a:buNone/>
            </a:pPr>
            <a:r>
              <a:rPr lang="en-US" sz="3200" b="1" dirty="0" smtClean="0"/>
              <a:t>3pm Eastern Standard Time</a:t>
            </a:r>
          </a:p>
          <a:p>
            <a:pPr marL="0" indent="0" algn="ctr">
              <a:buNone/>
            </a:pPr>
            <a:r>
              <a:rPr lang="en-US" sz="2800" dirty="0"/>
              <a:t>Register </a:t>
            </a:r>
            <a:r>
              <a:rPr lang="en-US" sz="2800" dirty="0" smtClean="0"/>
              <a:t>at: </a:t>
            </a:r>
            <a:r>
              <a:rPr lang="en-US" sz="2800" dirty="0"/>
              <a:t>https://aamc1.webex.com/mw3000/mywebex/default.do?siteurl=aamc1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15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581025" y="328866"/>
            <a:ext cx="8342418" cy="573815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Resources: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Coalition for Health Science and Medical Education at</a:t>
            </a:r>
          </a:p>
          <a:p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meded.ucsf.edu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msds</a:t>
            </a:r>
            <a:r>
              <a:rPr lang="en-US" dirty="0">
                <a:solidFill>
                  <a:srgbClr val="000000"/>
                </a:solidFill>
              </a:rPr>
              <a:t>/about-coalition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Book: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The Guide to Assisting Students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With Disabilities: Equal Access in Health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Science and Professional Education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Springer Coupon Code: </a:t>
            </a:r>
            <a:r>
              <a:rPr lang="en-US" b="1" dirty="0">
                <a:solidFill>
                  <a:srgbClr val="000000"/>
                </a:solidFill>
              </a:rPr>
              <a:t>PROMO CODE: AF1604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20% off and Free Shipping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www.springerpub.com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9780826123749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14" y="1247424"/>
            <a:ext cx="2006442" cy="29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3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2322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References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971044"/>
            <a:ext cx="8289846" cy="5228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sz="1600" dirty="0"/>
              <a:t>1) </a:t>
            </a:r>
            <a:r>
              <a:rPr lang="en-US" sz="1600" dirty="0" err="1"/>
              <a:t>Dyrbye</a:t>
            </a:r>
            <a:r>
              <a:rPr lang="en-US" sz="1600" dirty="0"/>
              <a:t> LN, Thomas MR, Massie FS, et al. Burnout and suicidal ideation among U.S. medical students. Ann Intern Med. 2008; 149 (5): 334–341. http://</a:t>
            </a:r>
            <a:r>
              <a:rPr lang="en-US" sz="1600" dirty="0" err="1"/>
              <a:t>dx.doi.org</a:t>
            </a:r>
            <a:r>
              <a:rPr lang="en-US" sz="1600" dirty="0"/>
              <a:t>/10.7326/0003-4819-149-5-200809020- </a:t>
            </a:r>
            <a:r>
              <a:rPr lang="en-US" sz="1600" dirty="0" smtClean="0"/>
              <a:t>00008</a:t>
            </a:r>
            <a:endParaRPr lang="en-US" sz="1600" dirty="0"/>
          </a:p>
          <a:p>
            <a:pPr marL="0" indent="0" fontAlgn="base">
              <a:buNone/>
            </a:pPr>
            <a:r>
              <a:rPr lang="en-US" sz="1600" dirty="0"/>
              <a:t>(2) Givens, J. L., &amp; </a:t>
            </a:r>
            <a:r>
              <a:rPr lang="en-US" sz="1600" dirty="0" err="1"/>
              <a:t>Tjia</a:t>
            </a:r>
            <a:r>
              <a:rPr lang="en-US" sz="1600" dirty="0"/>
              <a:t>, J. (2002). Depressed medical students' use of mental health services and barriers to use. </a:t>
            </a:r>
            <a:r>
              <a:rPr lang="en-US" sz="1600" i="1" dirty="0"/>
              <a:t>Academic medicine</a:t>
            </a:r>
            <a:r>
              <a:rPr lang="en-US" sz="1600" dirty="0"/>
              <a:t>, </a:t>
            </a:r>
            <a:r>
              <a:rPr lang="en-US" sz="1600" i="1" dirty="0"/>
              <a:t>77</a:t>
            </a:r>
            <a:r>
              <a:rPr lang="en-US" sz="1600" dirty="0"/>
              <a:t>(9), 918-921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 fontAlgn="base">
              <a:buNone/>
            </a:pPr>
            <a:r>
              <a:rPr lang="en-US" sz="1600" dirty="0"/>
              <a:t>(3) </a:t>
            </a:r>
            <a:r>
              <a:rPr lang="en-US" sz="1600" dirty="0" err="1"/>
              <a:t>Wimsatt</a:t>
            </a:r>
            <a:r>
              <a:rPr lang="en-US" sz="1600" dirty="0"/>
              <a:t>, L. A., </a:t>
            </a:r>
            <a:r>
              <a:rPr lang="en-US" sz="1600" dirty="0" err="1"/>
              <a:t>Schwenk</a:t>
            </a:r>
            <a:r>
              <a:rPr lang="en-US" sz="1600" dirty="0"/>
              <a:t>, T. L., &amp; </a:t>
            </a:r>
            <a:r>
              <a:rPr lang="en-US" sz="1600" dirty="0" err="1"/>
              <a:t>Sen</a:t>
            </a:r>
            <a:r>
              <a:rPr lang="en-US" sz="1600" dirty="0"/>
              <a:t>, A. (2015). Predictors of depression stigma in medical students: potential targets for prevention and education. </a:t>
            </a:r>
            <a:r>
              <a:rPr lang="en-US" sz="1600" i="1" dirty="0"/>
              <a:t>American journal of preventive medicine</a:t>
            </a:r>
            <a:r>
              <a:rPr lang="en-US" sz="1600" dirty="0"/>
              <a:t>, </a:t>
            </a:r>
            <a:r>
              <a:rPr lang="en-US" sz="1600" i="1" dirty="0"/>
              <a:t>49</a:t>
            </a:r>
            <a:r>
              <a:rPr lang="en-US" sz="1600" dirty="0"/>
              <a:t>(5), 703-714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(4) </a:t>
            </a:r>
            <a:r>
              <a:rPr lang="en-US" sz="1600" dirty="0" err="1"/>
              <a:t>Slavin</a:t>
            </a:r>
            <a:r>
              <a:rPr lang="en-US" sz="1600" dirty="0"/>
              <a:t>, S. J., Schindler, D. L., &amp; </a:t>
            </a:r>
            <a:r>
              <a:rPr lang="en-US" sz="1600" dirty="0" err="1"/>
              <a:t>Chibnall</a:t>
            </a:r>
            <a:r>
              <a:rPr lang="en-US" sz="1600" dirty="0"/>
              <a:t>, J. T. (2014). Medical student mental health 3.0: improving student wellness through curricular changes. </a:t>
            </a:r>
            <a:r>
              <a:rPr lang="en-US" sz="1600" i="1" dirty="0"/>
              <a:t>Academic Medicine</a:t>
            </a:r>
            <a:r>
              <a:rPr lang="en-US" sz="1600" dirty="0"/>
              <a:t>, </a:t>
            </a:r>
            <a:r>
              <a:rPr lang="en-US" sz="1600" i="1" dirty="0"/>
              <a:t>89</a:t>
            </a:r>
            <a:r>
              <a:rPr lang="en-US" sz="1600" dirty="0"/>
              <a:t>(4), 573-577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(5) </a:t>
            </a:r>
            <a:r>
              <a:rPr lang="en-US" sz="1600" dirty="0" err="1"/>
              <a:t>Teherani</a:t>
            </a:r>
            <a:r>
              <a:rPr lang="en-US" sz="1600" dirty="0"/>
              <a:t>, A., &amp; </a:t>
            </a:r>
            <a:r>
              <a:rPr lang="en-US" sz="1600" dirty="0" err="1"/>
              <a:t>Papadakis</a:t>
            </a:r>
            <a:r>
              <a:rPr lang="en-US" sz="1600" dirty="0"/>
              <a:t>, M. A. (2013). Clinical performance of medical students with protected disabilities. </a:t>
            </a:r>
            <a:r>
              <a:rPr lang="en-US" sz="1600" i="1" dirty="0"/>
              <a:t>JAMA</a:t>
            </a:r>
            <a:r>
              <a:rPr lang="en-US" sz="1600" dirty="0"/>
              <a:t>, </a:t>
            </a:r>
            <a:r>
              <a:rPr lang="en-US" sz="1600" i="1" dirty="0"/>
              <a:t>310</a:t>
            </a:r>
            <a:r>
              <a:rPr lang="en-US" sz="1600" dirty="0"/>
              <a:t>(21), 2309-2311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(6) Meeks, L. M., </a:t>
            </a:r>
            <a:r>
              <a:rPr lang="en-US" sz="1600" dirty="0" err="1"/>
              <a:t>Bisagno</a:t>
            </a:r>
            <a:r>
              <a:rPr lang="en-US" sz="1600" dirty="0"/>
              <a:t>, J., Jain, N., &amp; </a:t>
            </a:r>
            <a:r>
              <a:rPr lang="en-US" sz="1600" dirty="0" err="1"/>
              <a:t>Herzer</a:t>
            </a:r>
            <a:r>
              <a:rPr lang="en-US" sz="1600" dirty="0"/>
              <a:t>, K. (2015). Support students with disabilities in medicine and health care programs. </a:t>
            </a:r>
            <a:r>
              <a:rPr lang="en-US" sz="1600" i="1" dirty="0"/>
              <a:t>Disability Compliance for Higher Education</a:t>
            </a:r>
            <a:r>
              <a:rPr lang="en-US" sz="1600" dirty="0"/>
              <a:t>, </a:t>
            </a:r>
            <a:r>
              <a:rPr lang="en-US" sz="1600" i="1" dirty="0"/>
              <a:t>21</a:t>
            </a:r>
            <a:r>
              <a:rPr lang="en-US" sz="1600" dirty="0"/>
              <a:t>(3), 1-5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(7) </a:t>
            </a:r>
            <a:r>
              <a:rPr lang="en-US" sz="1600" dirty="0"/>
              <a:t>Laird‐</a:t>
            </a:r>
            <a:r>
              <a:rPr lang="en-US" sz="1600" dirty="0" err="1"/>
              <a:t>Metke</a:t>
            </a:r>
            <a:r>
              <a:rPr lang="en-US" sz="1600" dirty="0"/>
              <a:t>, E. (2016). Disability decisions by committee: An increase in risk and decrease in student well‐being. </a:t>
            </a:r>
            <a:r>
              <a:rPr lang="en-US" sz="1600" i="1" dirty="0"/>
              <a:t>Disability Compliance for Higher Education</a:t>
            </a:r>
            <a:r>
              <a:rPr lang="en-US" sz="1600" dirty="0"/>
              <a:t>, </a:t>
            </a:r>
            <a:r>
              <a:rPr lang="en-US" sz="1600" i="1" dirty="0"/>
              <a:t>21</a:t>
            </a:r>
            <a:r>
              <a:rPr lang="en-US" sz="1600" dirty="0"/>
              <a:t>(7), 8-8.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96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735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2322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Learning Outcomes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451548"/>
            <a:ext cx="7988300" cy="453608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Working through a case study participants will come to understand: </a:t>
            </a:r>
          </a:p>
          <a:p>
            <a:r>
              <a:rPr lang="en-US" sz="2400" dirty="0" smtClean="0"/>
              <a:t>The current state of psychological well-being in medical students</a:t>
            </a:r>
          </a:p>
          <a:p>
            <a:r>
              <a:rPr lang="en-US" sz="2400" dirty="0" smtClean="0"/>
              <a:t>Disability accommodations for psychological disabilities</a:t>
            </a:r>
          </a:p>
          <a:p>
            <a:r>
              <a:rPr lang="en-US" sz="2400" dirty="0" smtClean="0"/>
              <a:t>Best practice in policies</a:t>
            </a:r>
            <a:r>
              <a:rPr lang="en-US" sz="2400" dirty="0"/>
              <a:t>, </a:t>
            </a:r>
            <a:r>
              <a:rPr lang="en-US" sz="2400" dirty="0" smtClean="0"/>
              <a:t>procedures and </a:t>
            </a:r>
            <a:r>
              <a:rPr lang="en-US" sz="2400" dirty="0"/>
              <a:t>a</a:t>
            </a:r>
            <a:r>
              <a:rPr lang="en-US" sz="2400" dirty="0" smtClean="0"/>
              <a:t>ppropriate accommodations</a:t>
            </a:r>
            <a:endParaRPr lang="en-US" sz="2400" dirty="0"/>
          </a:p>
          <a:p>
            <a:r>
              <a:rPr lang="en-US" sz="2400" dirty="0" smtClean="0"/>
              <a:t>The need to support student well-being </a:t>
            </a:r>
          </a:p>
        </p:txBody>
      </p:sp>
    </p:spTree>
    <p:extLst>
      <p:ext uri="{BB962C8B-B14F-4D97-AF65-F5344CB8AC3E}">
        <p14:creationId xmlns:p14="http://schemas.microsoft.com/office/powerpoint/2010/main" val="2969783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Suffering in Silence</a:t>
            </a:r>
            <a:br>
              <a:rPr lang="en-US" b="1" dirty="0">
                <a:latin typeface="Arial"/>
                <a:cs typeface="Arial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51" y="1179383"/>
            <a:ext cx="8714772" cy="4751554"/>
          </a:xfrm>
        </p:spPr>
        <p:txBody>
          <a:bodyPr/>
          <a:lstStyle/>
          <a:p>
            <a:r>
              <a:rPr lang="en-US" sz="2500" dirty="0" smtClean="0">
                <a:latin typeface="Arial"/>
                <a:cs typeface="Arial"/>
              </a:rPr>
              <a:t>Medical students are more likely to attempt suicide and have more depression and anxiety than their same aged non-medicine peers.(1) </a:t>
            </a:r>
          </a:p>
          <a:p>
            <a:r>
              <a:rPr lang="en-US" sz="2500" dirty="0" smtClean="0">
                <a:latin typeface="Arial"/>
                <a:cs typeface="Arial"/>
              </a:rPr>
              <a:t>Depression may be considered a sign of personal weakness and a threat to to students future competitiveness for residency, licensure.(2) </a:t>
            </a:r>
          </a:p>
          <a:p>
            <a:r>
              <a:rPr lang="en-US" sz="2500" dirty="0" smtClean="0">
                <a:latin typeface="Arial"/>
                <a:cs typeface="Arial"/>
              </a:rPr>
              <a:t>Students endorse stigma associated with personal weakness, social/professional discrimination and devaluation.(3)</a:t>
            </a:r>
          </a:p>
          <a:p>
            <a:r>
              <a:rPr lang="en-US" sz="2500" dirty="0" smtClean="0">
                <a:latin typeface="Arial"/>
                <a:cs typeface="Arial"/>
              </a:rPr>
              <a:t>System wide approach (curricular, clinical/treatment, and wellness programs) reduce anxiety and depression.(4)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0259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2322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Research and Support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258765"/>
            <a:ext cx="7988300" cy="4370854"/>
          </a:xfrm>
        </p:spPr>
        <p:txBody>
          <a:bodyPr/>
          <a:lstStyle/>
          <a:p>
            <a:r>
              <a:rPr lang="en-US" sz="2400" dirty="0">
                <a:cs typeface="Arial"/>
              </a:rPr>
              <a:t>Students who disclose earlier and receive support </a:t>
            </a:r>
            <a:r>
              <a:rPr lang="en-US" sz="2400" dirty="0" smtClean="0">
                <a:cs typeface="Arial"/>
              </a:rPr>
              <a:t>may perform </a:t>
            </a:r>
            <a:r>
              <a:rPr lang="en-US" sz="2400" dirty="0">
                <a:cs typeface="Arial"/>
              </a:rPr>
              <a:t>better than peers (research </a:t>
            </a:r>
            <a:r>
              <a:rPr lang="en-US" sz="2400" dirty="0" smtClean="0">
                <a:cs typeface="Arial"/>
              </a:rPr>
              <a:t>is needed</a:t>
            </a:r>
            <a:r>
              <a:rPr lang="en-US" sz="2400" dirty="0">
                <a:cs typeface="Arial"/>
              </a:rPr>
              <a:t>)</a:t>
            </a:r>
          </a:p>
          <a:p>
            <a:r>
              <a:rPr lang="en-US" sz="2400" dirty="0">
                <a:cs typeface="Arial"/>
              </a:rPr>
              <a:t> Outcome measures might include: Improved retention, build resiliency and self-advocacy skills, building empathy for patients with psychological disabilities</a:t>
            </a:r>
            <a:r>
              <a:rPr lang="en-US" sz="2400" dirty="0" smtClean="0">
                <a:cs typeface="Arial"/>
              </a:rPr>
              <a:t>.</a:t>
            </a:r>
          </a:p>
          <a:p>
            <a:r>
              <a:rPr lang="en-US" sz="2400" dirty="0" smtClean="0">
                <a:cs typeface="Arial"/>
              </a:rPr>
              <a:t>Current research suggests SWD perform on par with their peers in clinic, on measures of professionalism and and knowledge (5)</a:t>
            </a:r>
          </a:p>
          <a:p>
            <a:r>
              <a:rPr lang="en-US" sz="2400" dirty="0" smtClean="0">
                <a:cs typeface="Arial"/>
              </a:rPr>
              <a:t>Decisions about appropriate accommodations need to be grounded in empirical data about their effectiveness and validity. (6)</a:t>
            </a:r>
            <a:endParaRPr lang="en-US" sz="24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76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2322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Scenario: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997940"/>
            <a:ext cx="7988300" cy="513712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3</a:t>
            </a:r>
            <a:r>
              <a:rPr lang="en-US" sz="3200" baseline="30000" dirty="0"/>
              <a:t>rd</a:t>
            </a:r>
            <a:r>
              <a:rPr lang="en-US" sz="3200" dirty="0"/>
              <a:t> year student is having difficulty in the wards. He </a:t>
            </a:r>
            <a:r>
              <a:rPr lang="en-US" sz="3200" dirty="0" smtClean="0"/>
              <a:t>disclosed </a:t>
            </a:r>
            <a:r>
              <a:rPr lang="en-US" sz="3200" dirty="0"/>
              <a:t>a </a:t>
            </a:r>
            <a:r>
              <a:rPr lang="en-US" sz="3200" dirty="0" smtClean="0"/>
              <a:t>psychological </a:t>
            </a:r>
            <a:r>
              <a:rPr lang="en-US" sz="3200" dirty="0"/>
              <a:t>d</a:t>
            </a:r>
            <a:r>
              <a:rPr lang="en-US" sz="3200" dirty="0" smtClean="0"/>
              <a:t>isability (bipolar) that </a:t>
            </a:r>
            <a:r>
              <a:rPr lang="en-US" sz="3200" dirty="0"/>
              <a:t>is well managed, but </a:t>
            </a:r>
            <a:r>
              <a:rPr lang="en-US" sz="3200" dirty="0" smtClean="0"/>
              <a:t>states </a:t>
            </a:r>
            <a:r>
              <a:rPr lang="en-US" sz="3200" dirty="0"/>
              <a:t>that the long days and overnights on OBGYN are causing disruptions </a:t>
            </a:r>
            <a:r>
              <a:rPr lang="en-US" sz="3200" dirty="0" smtClean="0"/>
              <a:t>to </a:t>
            </a:r>
            <a:r>
              <a:rPr lang="en-US" sz="3200" dirty="0"/>
              <a:t>his </a:t>
            </a:r>
            <a:r>
              <a:rPr lang="en-US" sz="3200" dirty="0" smtClean="0"/>
              <a:t>sleep. He no longer has the </a:t>
            </a:r>
            <a:r>
              <a:rPr lang="en-US" sz="3200" dirty="0"/>
              <a:t>flexibility to attend his </a:t>
            </a:r>
            <a:r>
              <a:rPr lang="en-US" sz="3200" dirty="0" smtClean="0"/>
              <a:t>appointments. Inability to keep appointments and lack of sleep are exacerbating </a:t>
            </a:r>
            <a:r>
              <a:rPr lang="en-US" sz="3200" dirty="0"/>
              <a:t>his </a:t>
            </a:r>
            <a:r>
              <a:rPr lang="en-US" sz="3200" dirty="0" smtClean="0"/>
              <a:t>condition.</a:t>
            </a:r>
            <a:endParaRPr lang="en-US" sz="32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9942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23" y="434358"/>
            <a:ext cx="8224227" cy="52322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Background on Student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88" y="1114925"/>
            <a:ext cx="8570194" cy="4838692"/>
          </a:xfrm>
        </p:spPr>
        <p:txBody>
          <a:bodyPr/>
          <a:lstStyle/>
          <a:p>
            <a:r>
              <a:rPr lang="en-US" sz="2500" dirty="0" smtClean="0"/>
              <a:t>He was </a:t>
            </a:r>
            <a:r>
              <a:rPr lang="en-US" sz="2500" dirty="0"/>
              <a:t>hospitalized </a:t>
            </a:r>
            <a:r>
              <a:rPr lang="en-US" sz="2500" dirty="0" smtClean="0"/>
              <a:t>in </a:t>
            </a:r>
            <a:r>
              <a:rPr lang="en-US" sz="2500" dirty="0"/>
              <a:t>your </a:t>
            </a:r>
            <a:r>
              <a:rPr lang="en-US" sz="2500" dirty="0" smtClean="0"/>
              <a:t>psychiatric ward through an ER admission </a:t>
            </a:r>
            <a:r>
              <a:rPr lang="en-US" sz="2500" dirty="0"/>
              <a:t>5 years </a:t>
            </a:r>
            <a:r>
              <a:rPr lang="en-US" sz="2500" dirty="0" smtClean="0"/>
              <a:t>before beginning medical school. </a:t>
            </a:r>
          </a:p>
          <a:p>
            <a:r>
              <a:rPr lang="en-US" sz="2500" dirty="0" smtClean="0"/>
              <a:t>His academic record suggests he’s performed well since entering medical school.</a:t>
            </a:r>
          </a:p>
          <a:p>
            <a:r>
              <a:rPr lang="en-US" sz="2500" dirty="0" smtClean="0"/>
              <a:t>His mental health has been stable since his hospitalization</a:t>
            </a:r>
          </a:p>
          <a:p>
            <a:r>
              <a:rPr lang="en-US" sz="2500" dirty="0" smtClean="0"/>
              <a:t>He is </a:t>
            </a:r>
            <a:r>
              <a:rPr lang="en-US" sz="2500" dirty="0"/>
              <a:t>compliant with medication and treatment. </a:t>
            </a:r>
            <a:endParaRPr lang="en-US" sz="2500" dirty="0" smtClean="0"/>
          </a:p>
          <a:p>
            <a:r>
              <a:rPr lang="en-US" sz="2500" dirty="0" smtClean="0"/>
              <a:t>His </a:t>
            </a:r>
            <a:r>
              <a:rPr lang="en-US" sz="2500" dirty="0"/>
              <a:t>triggers include lack of sleep, and high stress. </a:t>
            </a:r>
            <a:endParaRPr lang="en-US" sz="2500" dirty="0" smtClean="0"/>
          </a:p>
          <a:p>
            <a:r>
              <a:rPr lang="en-US" sz="2500" dirty="0" smtClean="0"/>
              <a:t>The </a:t>
            </a:r>
            <a:r>
              <a:rPr lang="en-US" sz="2500" dirty="0"/>
              <a:t>student has maintained the same treatment team for </a:t>
            </a:r>
            <a:r>
              <a:rPr lang="en-US" sz="2500" dirty="0" smtClean="0"/>
              <a:t>5 </a:t>
            </a:r>
            <a:r>
              <a:rPr lang="en-US" sz="2500" dirty="0"/>
              <a:t>years.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1143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460760"/>
            <a:ext cx="7988300" cy="525346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Facts:</a:t>
            </a:r>
          </a:p>
          <a:p>
            <a:pPr marL="0" indent="0">
              <a:buNone/>
            </a:pPr>
            <a:r>
              <a:rPr lang="en-US" sz="3200" dirty="0" smtClean="0"/>
              <a:t>Stable with </a:t>
            </a:r>
            <a:r>
              <a:rPr lang="en-US" sz="3200" dirty="0"/>
              <a:t>medication regimen</a:t>
            </a:r>
          </a:p>
          <a:p>
            <a:pPr marL="0" indent="0">
              <a:buNone/>
            </a:pPr>
            <a:r>
              <a:rPr lang="en-US" sz="3200" dirty="0" smtClean="0"/>
              <a:t>Strong </a:t>
            </a:r>
            <a:r>
              <a:rPr lang="en-US" sz="3200" dirty="0"/>
              <a:t>treatment and support </a:t>
            </a:r>
            <a:r>
              <a:rPr lang="en-US" sz="3200" dirty="0" smtClean="0"/>
              <a:t>team</a:t>
            </a:r>
            <a:r>
              <a:rPr lang="en-US" sz="3200" dirty="0"/>
              <a:t>                    </a:t>
            </a:r>
          </a:p>
          <a:p>
            <a:pPr marL="0" indent="0">
              <a:buNone/>
            </a:pPr>
            <a:r>
              <a:rPr lang="en-US" sz="3200" dirty="0" smtClean="0"/>
              <a:t>Strong performance in medical school</a:t>
            </a:r>
          </a:p>
          <a:p>
            <a:pPr marL="0" indent="0">
              <a:buNone/>
            </a:pPr>
            <a:r>
              <a:rPr lang="en-US" sz="3200" b="1" dirty="0" smtClean="0"/>
              <a:t>The </a:t>
            </a:r>
            <a:r>
              <a:rPr lang="en-US" sz="3200" b="1" dirty="0"/>
              <a:t>student requests:</a:t>
            </a:r>
          </a:p>
          <a:p>
            <a:pPr lvl="1"/>
            <a:r>
              <a:rPr lang="en-US" sz="3200" dirty="0" smtClean="0"/>
              <a:t> Alternative site for </a:t>
            </a:r>
            <a:r>
              <a:rPr lang="en-US" sz="3200" dirty="0"/>
              <a:t>ER/Psych </a:t>
            </a:r>
            <a:r>
              <a:rPr lang="en-US" sz="3200" dirty="0" smtClean="0"/>
              <a:t>clerkship </a:t>
            </a:r>
            <a:r>
              <a:rPr lang="en-US" sz="3200" dirty="0"/>
              <a:t>     </a:t>
            </a:r>
          </a:p>
          <a:p>
            <a:pPr lvl="1"/>
            <a:r>
              <a:rPr lang="en-US" sz="3200" dirty="0"/>
              <a:t> </a:t>
            </a:r>
            <a:r>
              <a:rPr lang="en-US" sz="3200" dirty="0" smtClean="0"/>
              <a:t>No </a:t>
            </a:r>
            <a:r>
              <a:rPr lang="en-US" sz="3200" dirty="0"/>
              <a:t>overnight </a:t>
            </a:r>
            <a:r>
              <a:rPr lang="en-US" sz="3200" dirty="0" smtClean="0"/>
              <a:t>call for any clerkships</a:t>
            </a:r>
            <a:endParaRPr lang="en-US" sz="3200" dirty="0"/>
          </a:p>
          <a:p>
            <a:pPr lvl="1"/>
            <a:r>
              <a:rPr lang="en-US" sz="3200" dirty="0"/>
              <a:t> </a:t>
            </a:r>
            <a:r>
              <a:rPr lang="en-US" sz="3200" dirty="0" smtClean="0">
                <a:solidFill>
                  <a:srgbClr val="000000"/>
                </a:solidFill>
              </a:rPr>
              <a:t>Weekly </a:t>
            </a:r>
            <a:r>
              <a:rPr lang="en-US" sz="3200" dirty="0">
                <a:solidFill>
                  <a:srgbClr val="000000"/>
                </a:solidFill>
              </a:rPr>
              <a:t>release for </a:t>
            </a:r>
            <a:r>
              <a:rPr lang="en-US" sz="3200" dirty="0" smtClean="0">
                <a:solidFill>
                  <a:srgbClr val="000000"/>
                </a:solidFill>
              </a:rPr>
              <a:t>appointments</a:t>
            </a:r>
            <a:r>
              <a:rPr lang="en-US" sz="3200" dirty="0">
                <a:solidFill>
                  <a:srgbClr val="000000"/>
                </a:solidFill>
              </a:rPr>
              <a:t>   </a:t>
            </a:r>
            <a:r>
              <a:rPr lang="en-US" sz="2000" dirty="0">
                <a:solidFill>
                  <a:srgbClr val="000000"/>
                </a:solidFill>
              </a:rPr>
              <a:t>           </a:t>
            </a:r>
            <a:r>
              <a:rPr lang="en-US" sz="2000" dirty="0"/>
              <a:t>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3887126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8604" y="2992385"/>
            <a:ext cx="8094255" cy="1237518"/>
          </a:xfrm>
        </p:spPr>
        <p:txBody>
          <a:bodyPr/>
          <a:lstStyle/>
          <a:p>
            <a:pPr algn="ctr"/>
            <a:r>
              <a:rPr lang="en-US" sz="4000" b="1" dirty="0"/>
              <a:t>What would your institution do?</a:t>
            </a:r>
            <a:br>
              <a:rPr lang="en-US" sz="40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827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941796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Question #1: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474229"/>
            <a:ext cx="7988300" cy="415539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Do the requested accommodations challenge </a:t>
            </a:r>
            <a:r>
              <a:rPr lang="en-US" b="1" dirty="0" smtClean="0"/>
              <a:t>the Technical </a:t>
            </a:r>
            <a:r>
              <a:rPr lang="en-US" b="1" dirty="0"/>
              <a:t>Standards/Learning Outcomes of the clerkship(s)?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No - Why not?</a:t>
            </a:r>
          </a:p>
          <a:p>
            <a:pPr marL="0" indent="0">
              <a:buNone/>
            </a:pPr>
            <a:r>
              <a:rPr lang="en-US" dirty="0"/>
              <a:t>Accommodations such as flexible schedules and release from overnight </a:t>
            </a:r>
            <a:r>
              <a:rPr lang="en-US" dirty="0" smtClean="0"/>
              <a:t>call do </a:t>
            </a:r>
            <a:r>
              <a:rPr lang="en-US" dirty="0"/>
              <a:t>not change the learning </a:t>
            </a:r>
            <a:r>
              <a:rPr lang="en-US" dirty="0" smtClean="0"/>
              <a:t>objectives.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Student can meet same </a:t>
            </a:r>
            <a:r>
              <a:rPr lang="en-US" dirty="0" smtClean="0"/>
              <a:t>objective (i.e., working </a:t>
            </a:r>
            <a:r>
              <a:rPr lang="en-US" dirty="0"/>
              <a:t>with skeleton </a:t>
            </a:r>
            <a:r>
              <a:rPr lang="en-US" dirty="0" smtClean="0"/>
              <a:t>crew), </a:t>
            </a:r>
            <a:r>
              <a:rPr lang="en-US" dirty="0"/>
              <a:t>during off-hours, over a weekend </a:t>
            </a:r>
            <a:r>
              <a:rPr lang="en-US" dirty="0" smtClean="0"/>
              <a:t>day.</a:t>
            </a:r>
          </a:p>
          <a:p>
            <a:pPr marL="0" indent="0">
              <a:buNone/>
            </a:pPr>
            <a:r>
              <a:rPr lang="en-US" dirty="0" smtClean="0"/>
              <a:t>Student can potentially meet same clerkship requirement in alternative setting.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06009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6900</TotalTime>
  <Words>1190</Words>
  <Application>Microsoft Macintosh PowerPoint</Application>
  <PresentationFormat>On-screen Show (4:3)</PresentationFormat>
  <Paragraphs>167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UCSF PPT Template-Blue</vt:lpstr>
      <vt:lpstr>UCSF PPT Template-Blue Bar</vt:lpstr>
      <vt:lpstr>PowerPoint Presentation</vt:lpstr>
      <vt:lpstr>Learning Outcomes</vt:lpstr>
      <vt:lpstr>Suffering in Silence </vt:lpstr>
      <vt:lpstr>Research and Support </vt:lpstr>
      <vt:lpstr>Scenario:</vt:lpstr>
      <vt:lpstr>Background on Student</vt:lpstr>
      <vt:lpstr>PowerPoint Presentation</vt:lpstr>
      <vt:lpstr>What would your institution do? </vt:lpstr>
      <vt:lpstr> Question #1:</vt:lpstr>
      <vt:lpstr>Question #2</vt:lpstr>
      <vt:lpstr>Question #3</vt:lpstr>
      <vt:lpstr>Question #4</vt:lpstr>
      <vt:lpstr>Question #5</vt:lpstr>
      <vt:lpstr>PowerPoint Presentation</vt:lpstr>
      <vt:lpstr>PowerPoint Presentation</vt:lpstr>
      <vt:lpstr>Next Webinar: </vt:lpstr>
      <vt:lpstr>PowerPoint Presentation</vt:lpstr>
      <vt:lpstr>References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Lisa Meeks</cp:lastModifiedBy>
  <cp:revision>347</cp:revision>
  <cp:lastPrinted>2015-02-06T18:49:58Z</cp:lastPrinted>
  <dcterms:created xsi:type="dcterms:W3CDTF">2012-05-07T17:59:34Z</dcterms:created>
  <dcterms:modified xsi:type="dcterms:W3CDTF">2016-03-03T19:44:16Z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