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36"/>
  </p:notesMasterIdLst>
  <p:handoutMasterIdLst>
    <p:handoutMasterId r:id="rId37"/>
  </p:handoutMasterIdLst>
  <p:sldIdLst>
    <p:sldId id="505" r:id="rId7"/>
    <p:sldId id="507" r:id="rId8"/>
    <p:sldId id="517" r:id="rId9"/>
    <p:sldId id="516" r:id="rId10"/>
    <p:sldId id="531" r:id="rId11"/>
    <p:sldId id="518" r:id="rId12"/>
    <p:sldId id="519" r:id="rId13"/>
    <p:sldId id="540" r:id="rId14"/>
    <p:sldId id="541" r:id="rId15"/>
    <p:sldId id="520" r:id="rId16"/>
    <p:sldId id="521" r:id="rId17"/>
    <p:sldId id="535" r:id="rId18"/>
    <p:sldId id="536" r:id="rId19"/>
    <p:sldId id="522" r:id="rId20"/>
    <p:sldId id="526" r:id="rId21"/>
    <p:sldId id="532" r:id="rId22"/>
    <p:sldId id="533" r:id="rId23"/>
    <p:sldId id="534" r:id="rId24"/>
    <p:sldId id="523" r:id="rId25"/>
    <p:sldId id="527" r:id="rId26"/>
    <p:sldId id="542" r:id="rId27"/>
    <p:sldId id="543" r:id="rId28"/>
    <p:sldId id="524" r:id="rId29"/>
    <p:sldId id="528" r:id="rId30"/>
    <p:sldId id="538" r:id="rId31"/>
    <p:sldId id="539" r:id="rId32"/>
    <p:sldId id="525" r:id="rId33"/>
    <p:sldId id="529" r:id="rId34"/>
    <p:sldId id="530"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9" autoAdjust="0"/>
    <p:restoredTop sz="86379" autoAdjust="0"/>
  </p:normalViewPr>
  <p:slideViewPr>
    <p:cSldViewPr snapToGrid="0" showGuides="1">
      <p:cViewPr varScale="1">
        <p:scale>
          <a:sx n="84" d="100"/>
          <a:sy n="84" d="100"/>
        </p:scale>
        <p:origin x="-248" y="-96"/>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outlineViewPr>
    <p:cViewPr>
      <p:scale>
        <a:sx n="33" d="100"/>
        <a:sy n="33" d="100"/>
      </p:scale>
      <p:origin x="0" y="30312"/>
    </p:cViewPr>
  </p:outlin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7" d="100"/>
          <a:sy n="77" d="100"/>
        </p:scale>
        <p:origin x="-1944" y="-96"/>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notesMaster" Target="notesMasters/notesMaster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1</a:t>
            </a:fld>
            <a:endParaRPr lang="en-US"/>
          </a:p>
        </p:txBody>
      </p:sp>
      <p:sp>
        <p:nvSpPr>
          <p:cNvPr id="8897538" name="Rectangle 2"/>
          <p:cNvSpPr>
            <a:spLocks noGrp="1" noRot="1" noChangeAspect="1" noChangeArrowheads="1" noTextEdit="1"/>
          </p:cNvSpPr>
          <p:nvPr>
            <p:ph type="sldImg"/>
          </p:nvPr>
        </p:nvSpPr>
        <p:spPr>
          <a:xfrm>
            <a:off x="1187450" y="400050"/>
            <a:ext cx="4648200" cy="3486150"/>
          </a:xfrm>
          <a:ln/>
        </p:spPr>
      </p:sp>
      <p:sp>
        <p:nvSpPr>
          <p:cNvPr id="8897539" name="Rectangle 3"/>
          <p:cNvSpPr>
            <a:spLocks noGrp="1" noChangeArrowheads="1"/>
          </p:cNvSpPr>
          <p:nvPr>
            <p:ph type="body" idx="1"/>
          </p:nvPr>
        </p:nvSpPr>
        <p:spPr/>
        <p:txBody>
          <a:bodyPr/>
          <a:lstStyle/>
          <a:p>
            <a:pPr marL="0" indent="0">
              <a:buNone/>
            </a:pPr>
            <a:r>
              <a:rPr lang="en-US" dirty="0" smtClean="0"/>
              <a:t>Jayme</a:t>
            </a:r>
            <a:endParaRPr lang="en-US" dirty="0"/>
          </a:p>
        </p:txBody>
      </p:sp>
    </p:spTree>
    <p:extLst>
      <p:ext uri="{BB962C8B-B14F-4D97-AF65-F5344CB8AC3E}">
        <p14:creationId xmlns:p14="http://schemas.microsoft.com/office/powerpoint/2010/main" val="46766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Tim reads question and passes to 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12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Tim reads question and</a:t>
            </a:r>
            <a:r>
              <a:rPr lang="en-US" baseline="0" dirty="0" smtClean="0"/>
              <a:t> passes to 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12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84065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45997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Tim reads question and</a:t>
            </a:r>
            <a:r>
              <a:rPr lang="en-US" baseline="0" dirty="0" smtClean="0"/>
              <a:t> passes to 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12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Tim</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454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Tim reads question and</a:t>
            </a:r>
            <a:r>
              <a:rPr lang="en-US" baseline="0" dirty="0" smtClean="0"/>
              <a:t> passes to 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12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25</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Elisa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26</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Tim reads question AND answers</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2912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Tim</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28</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smtClean="0"/>
              <a:t>Tim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454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Tim reads</a:t>
            </a:r>
            <a:r>
              <a:rPr lang="en-US" baseline="0" dirty="0" smtClean="0"/>
              <a:t> question and passes to 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5363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Jon</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reads question and</a:t>
            </a:r>
            <a:r>
              <a:rPr lang="en-US" baseline="0" dirty="0" smtClean="0"/>
              <a:t> passes to 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23523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Neera</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10/21/15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7"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10/21/15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10/21/15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
        <p:nvSpPr>
          <p:cNvPr id="11" name="TextBox 10"/>
          <p:cNvSpPr txBox="1"/>
          <p:nvPr userDrawn="1"/>
        </p:nvSpPr>
        <p:spPr bwMode="auto">
          <a:xfrm>
            <a:off x="2801121"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ln>
                  <a:solidFill>
                    <a:srgbClr val="052049"/>
                  </a:solidFill>
                </a:ln>
                <a:solidFill>
                  <a:srgbClr val="000000"/>
                </a:solidFill>
                <a:latin typeface="+mj-lt"/>
              </a:rPr>
              <a:t>Coalition</a:t>
            </a:r>
            <a:r>
              <a:rPr lang="en-US" sz="2200" baseline="0" dirty="0" smtClean="0">
                <a:ln>
                  <a:solidFill>
                    <a:srgbClr val="052049"/>
                  </a:solidFill>
                </a:ln>
                <a:solidFill>
                  <a:srgbClr val="000000"/>
                </a:solidFill>
                <a:latin typeface="+mj-lt"/>
              </a:rPr>
              <a:t> for Disability Access in Graduate Health Science and </a:t>
            </a:r>
          </a:p>
          <a:p>
            <a:pPr>
              <a:lnSpc>
                <a:spcPct val="90000"/>
              </a:lnSpc>
            </a:pPr>
            <a:r>
              <a:rPr lang="en-US" sz="2200" baseline="0" dirty="0" smtClean="0">
                <a:ln>
                  <a:solidFill>
                    <a:srgbClr val="052049"/>
                  </a:solidFill>
                </a:ln>
                <a:solidFill>
                  <a:srgbClr val="000000"/>
                </a:solidFill>
                <a:latin typeface="+mj-lt"/>
              </a:rPr>
              <a:t>Medical Education</a:t>
            </a:r>
            <a:endParaRPr lang="en-US" sz="2200" dirty="0" smtClean="0">
              <a:ln>
                <a:solidFill>
                  <a:srgbClr val="052049"/>
                </a:solidFill>
              </a:ln>
              <a:solidFill>
                <a:srgbClr val="000000"/>
              </a:solidFill>
              <a:latin typeface="+mj-lt"/>
            </a:endParaRPr>
          </a:p>
        </p:txBody>
      </p:sp>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5" y="501826"/>
            <a:ext cx="8089901" cy="4122498"/>
          </a:xfrm>
        </p:spPr>
        <p:txBody>
          <a:bodyPr vert="horz" wrap="square" lIns="91438" tIns="45719" rIns="91438" bIns="45719" rtlCol="0" anchor="b" anchorCtr="0">
            <a:spAutoFit/>
          </a:bodyPr>
          <a:lstStyle>
            <a:lvl1pPr marL="280979" indent="-280979">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38" tIns="45719" rIns="91438" bIns="45719" rtlCol="0">
            <a:noAutofit/>
          </a:bodyPr>
          <a:lstStyle>
            <a:lvl1pPr marL="0" indent="0">
              <a:spcBef>
                <a:spcPts val="300"/>
              </a:spcBef>
              <a:buNone/>
              <a:defRPr lang="en-US" sz="1600" baseline="0" dirty="0" smtClean="0"/>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pPr/>
              <a:t>10/21/15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173301664"/>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10/21/15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10/21/15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10/21/15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3" name="Straight Connector 12"/>
          <p:cNvCxnSpPr/>
          <p:nvPr userDrawn="1"/>
        </p:nvCxnSpPr>
        <p:spPr>
          <a:xfrm>
            <a:off x="644062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6577725" y="728386"/>
            <a:ext cx="185682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Coalition for</a:t>
            </a:r>
            <a:r>
              <a:rPr lang="en-US" sz="1000" baseline="0" dirty="0" smtClean="0">
                <a:solidFill>
                  <a:schemeClr val="bg1"/>
                </a:solidFill>
                <a:latin typeface="+mj-lt"/>
              </a:rPr>
              <a:t> Disability Access in Graduate Health Science and </a:t>
            </a:r>
          </a:p>
          <a:p>
            <a:r>
              <a:rPr lang="en-US" sz="1000" baseline="0" dirty="0" smtClean="0">
                <a:solidFill>
                  <a:schemeClr val="bg1"/>
                </a:solidFill>
                <a:latin typeface="+mj-lt"/>
              </a:rPr>
              <a:t>Medical Education</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10/21/15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10/21/15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10/21/15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10/21/15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10/21/15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10/21/15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10/21/15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9" y="1589"/>
            <a:ext cx="9139237" cy="6853237"/>
          </a:xfrm>
          <a:prstGeom prst="rect">
            <a:avLst/>
          </a:prstGeom>
          <a:noFill/>
        </p:spPr>
      </p:pic>
      <p:sp>
        <p:nvSpPr>
          <p:cNvPr id="4060162" name="Rectangle 2"/>
          <p:cNvSpPr>
            <a:spLocks noGrp="1" noChangeArrowheads="1"/>
          </p:cNvSpPr>
          <p:nvPr>
            <p:ph type="ctrTitle"/>
          </p:nvPr>
        </p:nvSpPr>
        <p:spPr>
          <a:xfrm>
            <a:off x="873125" y="2535238"/>
            <a:ext cx="7304088" cy="553996"/>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9"/>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6"/>
            <a:ext cx="1282700" cy="365125"/>
          </a:xfrm>
          <a:prstGeom prst="rect">
            <a:avLst/>
          </a:prstGeom>
          <a:noFill/>
          <a:ln w="9525">
            <a:noFill/>
            <a:miter lim="800000"/>
            <a:headEnd/>
            <a:tailEnd/>
          </a:ln>
          <a:effectLst/>
        </p:spPr>
        <p:txBody>
          <a:bodyPr lIns="0" tIns="0" rIns="0" bIns="0"/>
          <a:lstStyle/>
          <a:p>
            <a:pPr defTabSz="1066767">
              <a:spcBef>
                <a:spcPct val="50000"/>
              </a:spcBef>
            </a:pPr>
            <a:endParaRPr lang="en-US" b="0" dirty="0">
              <a:solidFill>
                <a:srgbClr val="474747"/>
              </a:solidFill>
            </a:endParaRPr>
          </a:p>
        </p:txBody>
      </p:sp>
    </p:spTree>
    <p:extLst>
      <p:ext uri="{BB962C8B-B14F-4D97-AF65-F5344CB8AC3E}">
        <p14:creationId xmlns:p14="http://schemas.microsoft.com/office/powerpoint/2010/main" val="4056478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pPr/>
              <a:t>10/21/15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8" y="716322"/>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1441502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10/21/15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10/21/15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10/21/15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image" Target="../media/image4.emf"/><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slideLayout" Target="../slideLayouts/slideLayout62.xml"/><Relationship Id="rId21" Type="http://schemas.openxmlformats.org/officeDocument/2006/relationships/theme" Target="../theme/theme3.xml"/><Relationship Id="rId22" Type="http://schemas.openxmlformats.org/officeDocument/2006/relationships/image" Target="../media/image4.emf"/><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Relationship Id="rId19" Type="http://schemas.openxmlformats.org/officeDocument/2006/relationships/slideLayout" Target="../slideLayouts/slideLayout61.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9" r:id="rId24"/>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10/21/15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17" r:id="rId19"/>
    <p:sldLayoutId id="2147484018" r:id="rId20"/>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2.xml"/><Relationship Id="rId3" Type="http://schemas.openxmlformats.org/officeDocument/2006/relationships/hyperlink" Target="http://www.ada.gov/regs2014/testing_accommodation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mailto:lculley@pitt.edu" TargetMode="External"/><Relationship Id="rId4" Type="http://schemas.openxmlformats.org/officeDocument/2006/relationships/hyperlink" Target="http://www.springerpub.com" TargetMode="External"/><Relationship Id="rId5" Type="http://schemas.openxmlformats.org/officeDocument/2006/relationships/hyperlink" Target="mailto:lisa.meeks@ucsf.edu" TargetMode="External"/><Relationship Id="rId1" Type="http://schemas.openxmlformats.org/officeDocument/2006/relationships/slideLayout" Target="../slideLayouts/slideLayout5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9" name="Rectangle 17"/>
          <p:cNvSpPr>
            <a:spLocks noGrp="1" noChangeArrowheads="1"/>
          </p:cNvSpPr>
          <p:nvPr>
            <p:ph type="subTitle" idx="1"/>
          </p:nvPr>
        </p:nvSpPr>
        <p:spPr>
          <a:xfrm>
            <a:off x="712789" y="3096320"/>
            <a:ext cx="6176198" cy="3761680"/>
          </a:xfrm>
          <a:noFill/>
          <a:ln/>
        </p:spPr>
        <p:txBody>
          <a:bodyPr/>
          <a:lstStyle/>
          <a:p>
            <a:pPr marL="0" indent="0">
              <a:spcBef>
                <a:spcPts val="0"/>
              </a:spcBef>
              <a:buNone/>
            </a:pPr>
            <a:r>
              <a:rPr lang="en-US" sz="2000" b="1" dirty="0" smtClean="0"/>
              <a:t>Neera </a:t>
            </a:r>
            <a:r>
              <a:rPr lang="en-US" sz="2000" b="1" dirty="0"/>
              <a:t>R. Jain, MS, </a:t>
            </a:r>
            <a:r>
              <a:rPr lang="en-US" sz="2000" b="1" dirty="0" smtClean="0"/>
              <a:t>CRC</a:t>
            </a:r>
          </a:p>
          <a:p>
            <a:pPr marL="0" indent="0">
              <a:spcBef>
                <a:spcPts val="0"/>
              </a:spcBef>
              <a:buNone/>
            </a:pPr>
            <a:r>
              <a:rPr lang="en-US" sz="2000" i="1" dirty="0" smtClean="0"/>
              <a:t>University of California, San Francisco</a:t>
            </a:r>
          </a:p>
          <a:p>
            <a:pPr marL="0" indent="0">
              <a:spcBef>
                <a:spcPts val="0"/>
              </a:spcBef>
              <a:buNone/>
            </a:pPr>
            <a:endParaRPr lang="en-US" sz="2000" i="1" dirty="0"/>
          </a:p>
          <a:p>
            <a:pPr marL="0" indent="0">
              <a:spcBef>
                <a:spcPts val="0"/>
              </a:spcBef>
              <a:buNone/>
            </a:pPr>
            <a:r>
              <a:rPr lang="en-US" sz="2000" b="1" dirty="0" smtClean="0"/>
              <a:t>Elisa Laird-</a:t>
            </a:r>
            <a:r>
              <a:rPr lang="en-US" sz="2000" b="1" dirty="0" err="1" smtClean="0"/>
              <a:t>Metke</a:t>
            </a:r>
            <a:r>
              <a:rPr lang="en-US" sz="2000" b="1" dirty="0" smtClean="0"/>
              <a:t>, JD </a:t>
            </a:r>
          </a:p>
          <a:p>
            <a:pPr marL="0" indent="0">
              <a:spcBef>
                <a:spcPts val="0"/>
              </a:spcBef>
              <a:buNone/>
            </a:pPr>
            <a:r>
              <a:rPr lang="en-US" sz="2000" i="1" dirty="0" smtClean="0"/>
              <a:t>Samuel Merritt University</a:t>
            </a:r>
          </a:p>
          <a:p>
            <a:pPr marL="0" indent="0">
              <a:spcBef>
                <a:spcPts val="0"/>
              </a:spcBef>
              <a:buNone/>
            </a:pPr>
            <a:endParaRPr lang="en-US" sz="2000" i="1" dirty="0"/>
          </a:p>
          <a:p>
            <a:pPr marL="0" indent="0">
              <a:spcBef>
                <a:spcPts val="0"/>
              </a:spcBef>
              <a:buNone/>
            </a:pPr>
            <a:r>
              <a:rPr lang="en-US" sz="2000" b="1" dirty="0" smtClean="0"/>
              <a:t>Jon </a:t>
            </a:r>
            <a:r>
              <a:rPr lang="en-US" sz="2000" b="1" dirty="0" err="1" smtClean="0"/>
              <a:t>McGough</a:t>
            </a:r>
            <a:r>
              <a:rPr lang="en-US" sz="2000" b="1" dirty="0" smtClean="0"/>
              <a:t>, MEd-c</a:t>
            </a:r>
          </a:p>
          <a:p>
            <a:pPr marL="0" indent="0">
              <a:spcBef>
                <a:spcPts val="0"/>
              </a:spcBef>
              <a:buNone/>
            </a:pPr>
            <a:r>
              <a:rPr lang="en-US" sz="2000" i="1" dirty="0" smtClean="0"/>
              <a:t>University of Washington</a:t>
            </a:r>
          </a:p>
          <a:p>
            <a:pPr marL="0" indent="0">
              <a:spcBef>
                <a:spcPts val="0"/>
              </a:spcBef>
              <a:buNone/>
            </a:pPr>
            <a:endParaRPr lang="en-US" sz="2000" i="1" dirty="0"/>
          </a:p>
          <a:p>
            <a:pPr marL="0" indent="0">
              <a:spcBef>
                <a:spcPts val="0"/>
              </a:spcBef>
              <a:buNone/>
            </a:pPr>
            <a:r>
              <a:rPr lang="en-US" sz="2000" b="1" dirty="0" smtClean="0"/>
              <a:t>Timothy Montgomery, MA (Moderator)</a:t>
            </a:r>
          </a:p>
          <a:p>
            <a:pPr marL="0" indent="0">
              <a:spcBef>
                <a:spcPts val="0"/>
              </a:spcBef>
              <a:buNone/>
            </a:pPr>
            <a:r>
              <a:rPr lang="en-US" sz="2000" i="1" dirty="0" smtClean="0"/>
              <a:t>University of California, San Francisco</a:t>
            </a:r>
            <a:endParaRPr lang="en-US" sz="2400" i="1" dirty="0"/>
          </a:p>
        </p:txBody>
      </p:sp>
      <p:sp>
        <p:nvSpPr>
          <p:cNvPr id="2" name="TextBox 1"/>
          <p:cNvSpPr txBox="1"/>
          <p:nvPr/>
        </p:nvSpPr>
        <p:spPr bwMode="auto">
          <a:xfrm>
            <a:off x="731745" y="1558151"/>
            <a:ext cx="6279017" cy="904863"/>
          </a:xfrm>
          <a:prstGeom prst="rect">
            <a:avLst/>
          </a:prstGeom>
          <a:noFill/>
          <a:ln w="19050" algn="ctr">
            <a:noFill/>
            <a:miter lim="800000"/>
            <a:headEnd/>
            <a:tailEnd/>
          </a:ln>
        </p:spPr>
        <p:txBody>
          <a:bodyPr wrap="square" lIns="0" tIns="0" rIns="0" bIns="0" rtlCol="0">
            <a:spAutoFit/>
          </a:bodyPr>
          <a:lstStyle/>
          <a:p>
            <a:pPr defTabSz="888973">
              <a:lnSpc>
                <a:spcPct val="80000"/>
              </a:lnSpc>
              <a:buClr>
                <a:srgbClr val="DADDFE"/>
              </a:buClr>
            </a:pPr>
            <a:r>
              <a:rPr lang="en-US" sz="3600" dirty="0" smtClean="0"/>
              <a:t>Q&amp;A about Disability</a:t>
            </a:r>
            <a:endParaRPr lang="en-US" sz="3600" dirty="0"/>
          </a:p>
          <a:p>
            <a:pPr defTabSz="888973">
              <a:lnSpc>
                <a:spcPct val="80000"/>
              </a:lnSpc>
              <a:buClr>
                <a:srgbClr val="DADDFE"/>
              </a:buClr>
            </a:pPr>
            <a:endParaRPr lang="en-US" sz="3600" i="1" dirty="0">
              <a:solidFill>
                <a:srgbClr val="052049"/>
              </a:solidFill>
            </a:endParaRPr>
          </a:p>
        </p:txBody>
      </p:sp>
    </p:spTree>
    <p:extLst>
      <p:ext uri="{BB962C8B-B14F-4D97-AF65-F5344CB8AC3E}">
        <p14:creationId xmlns:p14="http://schemas.microsoft.com/office/powerpoint/2010/main" val="977174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900867"/>
            <a:ext cx="8089901" cy="3760004"/>
          </a:xfrm>
        </p:spPr>
        <p:txBody>
          <a:bodyPr/>
          <a:lstStyle/>
          <a:p>
            <a:r>
              <a:rPr lang="en-US" sz="4400" dirty="0" smtClean="0"/>
              <a:t>“</a:t>
            </a:r>
            <a:r>
              <a:rPr lang="en-US" sz="4400" dirty="0"/>
              <a:t>Since we know we need to engage in an interactive process with our schools, do you recommend establishing a committee on campus that reviews all accommodation requests</a:t>
            </a:r>
            <a:r>
              <a:rPr lang="en-US" sz="4400" dirty="0" smtClean="0"/>
              <a:t>?”</a:t>
            </a:r>
            <a:endParaRPr lang="en-US" sz="44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3:</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2827521383"/>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Best Practice</a:t>
            </a:r>
            <a:endParaRPr lang="en-US" b="1" dirty="0"/>
          </a:p>
        </p:txBody>
      </p:sp>
      <p:sp>
        <p:nvSpPr>
          <p:cNvPr id="3" name="Content Placeholder 2"/>
          <p:cNvSpPr>
            <a:spLocks noGrp="1"/>
          </p:cNvSpPr>
          <p:nvPr>
            <p:ph idx="1"/>
          </p:nvPr>
        </p:nvSpPr>
        <p:spPr>
          <a:xfrm>
            <a:off x="661375" y="1209040"/>
            <a:ext cx="8325548" cy="4366214"/>
          </a:xfrm>
        </p:spPr>
        <p:txBody>
          <a:bodyPr/>
          <a:lstStyle/>
          <a:p>
            <a:pPr marL="0" indent="0">
              <a:buNone/>
            </a:pPr>
            <a:r>
              <a:rPr lang="en-US" sz="2400" dirty="0" smtClean="0"/>
              <a:t>DS </a:t>
            </a:r>
            <a:r>
              <a:rPr lang="en-US" sz="2400" dirty="0"/>
              <a:t>staff </a:t>
            </a:r>
            <a:r>
              <a:rPr lang="en-US" sz="2400" dirty="0" smtClean="0"/>
              <a:t>as the </a:t>
            </a:r>
            <a:r>
              <a:rPr lang="en-US" sz="2400" dirty="0"/>
              <a:t>primary accommodation decision maker to avoid:</a:t>
            </a:r>
          </a:p>
          <a:p>
            <a:pPr lvl="0"/>
            <a:r>
              <a:rPr lang="en-US" sz="2400" dirty="0" smtClean="0"/>
              <a:t> Sharing </a:t>
            </a:r>
            <a:r>
              <a:rPr lang="en-US" sz="2400" dirty="0"/>
              <a:t>personal student info too widely</a:t>
            </a:r>
          </a:p>
          <a:p>
            <a:pPr lvl="1"/>
            <a:r>
              <a:rPr lang="en-US" sz="2400" dirty="0"/>
              <a:t>Violating student privacy </a:t>
            </a:r>
          </a:p>
          <a:p>
            <a:pPr lvl="1"/>
            <a:r>
              <a:rPr lang="en-US" sz="2400" dirty="0"/>
              <a:t>Complicating faculty/student relationships</a:t>
            </a:r>
          </a:p>
          <a:p>
            <a:pPr lvl="0"/>
            <a:r>
              <a:rPr lang="en-US" sz="2400" dirty="0" smtClean="0"/>
              <a:t> Stunting </a:t>
            </a:r>
            <a:r>
              <a:rPr lang="en-US" sz="2400" dirty="0"/>
              <a:t>the interactive process required by the ADA </a:t>
            </a:r>
          </a:p>
          <a:p>
            <a:pPr lvl="0"/>
            <a:r>
              <a:rPr lang="en-US" sz="2400" dirty="0" smtClean="0"/>
              <a:t> Second</a:t>
            </a:r>
            <a:r>
              <a:rPr lang="en-US" sz="2400" dirty="0"/>
              <a:t>-guessing /“armchair diagnosing” by committee</a:t>
            </a:r>
          </a:p>
          <a:p>
            <a:pPr lvl="0"/>
            <a:r>
              <a:rPr lang="en-US" sz="2400" dirty="0" smtClean="0"/>
              <a:t> Long </a:t>
            </a:r>
            <a:r>
              <a:rPr lang="en-US" sz="2400" dirty="0"/>
              <a:t>decision-making periods</a:t>
            </a:r>
          </a:p>
          <a:p>
            <a:pPr lvl="0"/>
            <a:r>
              <a:rPr lang="en-US" sz="2400" dirty="0" smtClean="0"/>
              <a:t> Vulnerability </a:t>
            </a:r>
            <a:r>
              <a:rPr lang="en-US" sz="2400" dirty="0"/>
              <a:t>to claims of </a:t>
            </a:r>
            <a:r>
              <a:rPr lang="en-US" sz="2400" dirty="0" smtClean="0"/>
              <a:t>discrimination</a:t>
            </a:r>
            <a:endParaRPr lang="en-US" sz="24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3004792674"/>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Role of Faculty</a:t>
            </a:r>
            <a:endParaRPr lang="en-US" b="1" dirty="0"/>
          </a:p>
        </p:txBody>
      </p:sp>
      <p:sp>
        <p:nvSpPr>
          <p:cNvPr id="3" name="Content Placeholder 2"/>
          <p:cNvSpPr>
            <a:spLocks noGrp="1"/>
          </p:cNvSpPr>
          <p:nvPr>
            <p:ph idx="1"/>
          </p:nvPr>
        </p:nvSpPr>
        <p:spPr>
          <a:xfrm>
            <a:off x="661375" y="1209040"/>
            <a:ext cx="8325548" cy="4366214"/>
          </a:xfrm>
        </p:spPr>
        <p:txBody>
          <a:bodyPr/>
          <a:lstStyle/>
          <a:p>
            <a:pPr marL="0" indent="0">
              <a:buNone/>
            </a:pPr>
            <a:r>
              <a:rPr lang="en-US" sz="2400" dirty="0"/>
              <a:t>Faculty input is needed when assessing whether:</a:t>
            </a:r>
          </a:p>
          <a:p>
            <a:pPr lvl="0"/>
            <a:r>
              <a:rPr lang="en-US" sz="2400" dirty="0" smtClean="0"/>
              <a:t> An </a:t>
            </a:r>
            <a:r>
              <a:rPr lang="en-US" sz="2400" dirty="0"/>
              <a:t>accommodation may fundamentally alter an educational requirement</a:t>
            </a:r>
          </a:p>
          <a:p>
            <a:pPr lvl="1"/>
            <a:r>
              <a:rPr lang="en-US" sz="2400" dirty="0"/>
              <a:t>Including in classroom, lab, and clinical environments</a:t>
            </a:r>
          </a:p>
          <a:p>
            <a:pPr lvl="0"/>
            <a:r>
              <a:rPr lang="en-US" sz="2400" dirty="0" smtClean="0"/>
              <a:t> A </a:t>
            </a:r>
            <a:r>
              <a:rPr lang="en-US" sz="2400" dirty="0"/>
              <a:t>proposed accommodation could be practically and effectively implemented</a:t>
            </a:r>
          </a:p>
          <a:p>
            <a:pPr lvl="1"/>
            <a:r>
              <a:rPr lang="en-US" sz="2400" dirty="0"/>
              <a:t>Collaboration on creating effective and meaningful accommodations</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3035246572"/>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Best Practice</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sz="2400" dirty="0" smtClean="0"/>
              <a:t>Student </a:t>
            </a:r>
            <a:r>
              <a:rPr lang="en-US" sz="2400" dirty="0"/>
              <a:t>medical information (Dx, Hx, Rx, etc.) is maintained only in the DS office</a:t>
            </a:r>
          </a:p>
          <a:p>
            <a:pPr lvl="0"/>
            <a:r>
              <a:rPr lang="en-US" sz="2400" dirty="0"/>
              <a:t>DS staff decide whether a disability requiring accommodation is present</a:t>
            </a:r>
          </a:p>
          <a:p>
            <a:pPr lvl="0"/>
            <a:r>
              <a:rPr lang="en-US" sz="2400" dirty="0"/>
              <a:t>DS staff consult with relevant faculty or other professionals regarding accommodations</a:t>
            </a:r>
          </a:p>
          <a:p>
            <a:pPr lvl="0"/>
            <a:r>
              <a:rPr lang="en-US" sz="2400" dirty="0"/>
              <a:t>Information is shared on a need-to-know basis</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242141881"/>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937328"/>
            <a:ext cx="8089901" cy="5140193"/>
          </a:xfrm>
        </p:spPr>
        <p:txBody>
          <a:bodyPr/>
          <a:lstStyle/>
          <a:p>
            <a:r>
              <a:rPr lang="en-US" sz="3600" dirty="0" smtClean="0"/>
              <a:t>“</a:t>
            </a:r>
            <a:r>
              <a:rPr lang="en-US" sz="3600" dirty="0"/>
              <a:t>Do you offer captioning for hard of hearing medical students? </a:t>
            </a:r>
            <a:r>
              <a:rPr lang="en-US" sz="3600" dirty="0" smtClean="0"/>
              <a:t/>
            </a:r>
            <a:br>
              <a:rPr lang="en-US" sz="3600" dirty="0" smtClean="0"/>
            </a:br>
            <a:r>
              <a:rPr lang="en-US" sz="3600" dirty="0" smtClean="0"/>
              <a:t>Is </a:t>
            </a:r>
            <a:r>
              <a:rPr lang="en-US" sz="3600" dirty="0"/>
              <a:t>it available to all students? </a:t>
            </a:r>
            <a:r>
              <a:rPr lang="en-US" sz="3600" dirty="0" smtClean="0"/>
              <a:t/>
            </a:r>
            <a:br>
              <a:rPr lang="en-US" sz="3600" dirty="0" smtClean="0"/>
            </a:br>
            <a:r>
              <a:rPr lang="en-US" sz="3600" dirty="0" smtClean="0"/>
              <a:t>Given </a:t>
            </a:r>
            <a:r>
              <a:rPr lang="en-US" sz="3600" dirty="0"/>
              <a:t>recent cases, we are looking at options to add captions to our lecture-capture system and there </a:t>
            </a:r>
            <a:r>
              <a:rPr lang="en-US" sz="3600" dirty="0" smtClean="0"/>
              <a:t>are</a:t>
            </a:r>
            <a:r>
              <a:rPr lang="en-US" sz="3600" dirty="0" smtClean="0"/>
              <a:t> </a:t>
            </a:r>
            <a:r>
              <a:rPr lang="en-US" sz="3600" dirty="0"/>
              <a:t>some opinions on our campus that it is not needed and others who feel it should be offered to everyone. </a:t>
            </a:r>
            <a:r>
              <a:rPr lang="en-US" sz="3600" dirty="0" smtClean="0"/>
              <a:t>What </a:t>
            </a:r>
            <a:r>
              <a:rPr lang="en-US" sz="3600" dirty="0"/>
              <a:t>are your thoughts on this</a:t>
            </a:r>
            <a:r>
              <a:rPr lang="en-US" sz="3600" dirty="0" smtClean="0"/>
              <a:t>?”</a:t>
            </a:r>
            <a:endParaRPr lang="en-US" sz="36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4:</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3970385617"/>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The Answers</a:t>
            </a:r>
            <a:endParaRPr lang="en-US" b="1" dirty="0"/>
          </a:p>
        </p:txBody>
      </p:sp>
      <p:sp>
        <p:nvSpPr>
          <p:cNvPr id="3" name="Content Placeholder 2"/>
          <p:cNvSpPr>
            <a:spLocks noGrp="1"/>
          </p:cNvSpPr>
          <p:nvPr>
            <p:ph idx="1"/>
          </p:nvPr>
        </p:nvSpPr>
        <p:spPr>
          <a:xfrm>
            <a:off x="661375" y="1209040"/>
            <a:ext cx="8325548" cy="4366214"/>
          </a:xfrm>
        </p:spPr>
        <p:txBody>
          <a:bodyPr/>
          <a:lstStyle/>
          <a:p>
            <a:r>
              <a:rPr lang="en-US" sz="3200" dirty="0" smtClean="0"/>
              <a:t> Yes.</a:t>
            </a:r>
          </a:p>
          <a:p>
            <a:r>
              <a:rPr lang="en-US" sz="3200" dirty="0" smtClean="0"/>
              <a:t> Yes.</a:t>
            </a:r>
          </a:p>
          <a:p>
            <a:r>
              <a:rPr lang="en-US" sz="3200" dirty="0" smtClean="0"/>
              <a:t> Everyone.</a:t>
            </a:r>
            <a:endParaRPr lang="en-US" sz="3200" dirty="0"/>
          </a:p>
          <a:p>
            <a:pPr lvl="1"/>
            <a:r>
              <a:rPr lang="en-US" sz="3200" dirty="0" smtClean="0"/>
              <a:t>Being able to query a lecture is good.</a:t>
            </a:r>
          </a:p>
          <a:p>
            <a:pPr lvl="1"/>
            <a:r>
              <a:rPr lang="en-US" sz="3200" dirty="0" smtClean="0"/>
              <a:t>ELL can benefit.</a:t>
            </a:r>
            <a:endParaRPr lang="en-US" sz="32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1168246001"/>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What are Captions?</a:t>
            </a:r>
            <a:endParaRPr lang="en-US" b="1" dirty="0"/>
          </a:p>
        </p:txBody>
      </p:sp>
      <p:sp>
        <p:nvSpPr>
          <p:cNvPr id="3" name="Content Placeholder 2"/>
          <p:cNvSpPr>
            <a:spLocks noGrp="1"/>
          </p:cNvSpPr>
          <p:nvPr>
            <p:ph idx="1"/>
          </p:nvPr>
        </p:nvSpPr>
        <p:spPr>
          <a:xfrm>
            <a:off x="661375" y="1209040"/>
            <a:ext cx="8325548" cy="4366214"/>
          </a:xfrm>
        </p:spPr>
        <p:txBody>
          <a:bodyPr/>
          <a:lstStyle/>
          <a:p>
            <a:r>
              <a:rPr lang="en-US" sz="3200" dirty="0" smtClean="0"/>
              <a:t> Open Captions</a:t>
            </a:r>
          </a:p>
          <a:p>
            <a:r>
              <a:rPr lang="en-US" sz="3200" dirty="0" smtClean="0"/>
              <a:t> Closed Captions</a:t>
            </a:r>
          </a:p>
          <a:p>
            <a:r>
              <a:rPr lang="en-US" sz="3200" dirty="0"/>
              <a:t> </a:t>
            </a:r>
            <a:r>
              <a:rPr lang="en-US" sz="3200" dirty="0" smtClean="0"/>
              <a:t>Communication Access </a:t>
            </a:r>
            <a:r>
              <a:rPr lang="en-US" sz="3200" dirty="0" err="1" smtClean="0"/>
              <a:t>Realtime</a:t>
            </a:r>
            <a:r>
              <a:rPr lang="en-US" sz="3200" dirty="0" smtClean="0"/>
              <a:t> Translation (CART)</a:t>
            </a:r>
            <a:endParaRPr lang="en-US" sz="32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2568608917"/>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Equal Access to…</a:t>
            </a:r>
            <a:endParaRPr lang="en-US" b="1" dirty="0"/>
          </a:p>
        </p:txBody>
      </p:sp>
      <p:sp>
        <p:nvSpPr>
          <p:cNvPr id="3" name="Content Placeholder 2"/>
          <p:cNvSpPr>
            <a:spLocks noGrp="1"/>
          </p:cNvSpPr>
          <p:nvPr>
            <p:ph idx="1"/>
          </p:nvPr>
        </p:nvSpPr>
        <p:spPr/>
        <p:txBody>
          <a:bodyPr/>
          <a:lstStyle/>
          <a:p>
            <a:r>
              <a:rPr lang="en-US" sz="3200" dirty="0" smtClean="0"/>
              <a:t> Lecture</a:t>
            </a:r>
          </a:p>
          <a:p>
            <a:r>
              <a:rPr lang="en-US" sz="3200" dirty="0" smtClean="0"/>
              <a:t> Class Recording</a:t>
            </a:r>
          </a:p>
          <a:p>
            <a:r>
              <a:rPr lang="en-US" sz="3200" dirty="0" smtClean="0"/>
              <a:t> Clinical Environment</a:t>
            </a:r>
            <a:endParaRPr lang="en-US" sz="32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841608734"/>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Captioning in the News</a:t>
            </a:r>
            <a:endParaRPr lang="en-US" b="1" dirty="0"/>
          </a:p>
        </p:txBody>
      </p:sp>
      <p:sp>
        <p:nvSpPr>
          <p:cNvPr id="3" name="Content Placeholder 2"/>
          <p:cNvSpPr>
            <a:spLocks noGrp="1"/>
          </p:cNvSpPr>
          <p:nvPr>
            <p:ph idx="1"/>
          </p:nvPr>
        </p:nvSpPr>
        <p:spPr/>
        <p:txBody>
          <a:bodyPr/>
          <a:lstStyle/>
          <a:p>
            <a:r>
              <a:rPr lang="en-US" sz="3200" dirty="0" smtClean="0"/>
              <a:t> </a:t>
            </a:r>
            <a:r>
              <a:rPr lang="en-US" sz="3200" dirty="0"/>
              <a:t>EdX - Harvard &amp; MIT Joint Venture (United States District Court of </a:t>
            </a:r>
            <a:r>
              <a:rPr lang="en-US" sz="3200" dirty="0" smtClean="0"/>
              <a:t>Massachusetts</a:t>
            </a:r>
            <a:r>
              <a:rPr lang="en-US" sz="3200" dirty="0"/>
              <a:t>, Civil Action No. 3:15-cv-30023-MGM)</a:t>
            </a:r>
            <a:r>
              <a:rPr lang="en-US" sz="3200" dirty="0" smtClean="0"/>
              <a:t> </a:t>
            </a:r>
          </a:p>
          <a:p>
            <a:r>
              <a:rPr lang="en-US" sz="3200" dirty="0" smtClean="0"/>
              <a:t> University </a:t>
            </a:r>
            <a:r>
              <a:rPr lang="en-US" sz="3200" dirty="0"/>
              <a:t>of Montana, Case No. 10-12-2118 (OCR Region X 2012).</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406246884"/>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067306"/>
            <a:ext cx="8089901" cy="4593565"/>
          </a:xfrm>
        </p:spPr>
        <p:txBody>
          <a:bodyPr/>
          <a:lstStyle/>
          <a:p>
            <a:r>
              <a:rPr lang="en-US" sz="5400" dirty="0" smtClean="0"/>
              <a:t>“What </a:t>
            </a:r>
            <a:r>
              <a:rPr lang="en-US" sz="5400" dirty="0"/>
              <a:t>do you recommend as positive strategies for working with students and NBME on accommodation requests for licensing </a:t>
            </a:r>
            <a:r>
              <a:rPr lang="en-US" sz="5400" dirty="0" smtClean="0"/>
              <a:t>exams?”</a:t>
            </a:r>
            <a:endParaRPr lang="en-US" sz="54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5:</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3970385617"/>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7" y="2779039"/>
            <a:ext cx="7678648" cy="1726280"/>
          </a:xfrm>
        </p:spPr>
        <p:txBody>
          <a:bodyPr/>
          <a:lstStyle/>
          <a:p>
            <a:r>
              <a:rPr lang="en-US" dirty="0" smtClean="0"/>
              <a:t/>
            </a:r>
            <a:br>
              <a:rPr lang="en-US" dirty="0" smtClean="0"/>
            </a:br>
            <a:r>
              <a:rPr lang="en-US" dirty="0" smtClean="0"/>
              <a:t>The Coalition wishes to thank the AAMC and for their generous support in developing this webinar series. </a:t>
            </a:r>
            <a:endParaRPr lang="en-US" dirty="0"/>
          </a:p>
        </p:txBody>
      </p:sp>
    </p:spTree>
    <p:extLst>
      <p:ext uri="{BB962C8B-B14F-4D97-AF65-F5344CB8AC3E}">
        <p14:creationId xmlns:p14="http://schemas.microsoft.com/office/powerpoint/2010/main" val="1981028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Plan, plan, plan</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dirty="0" smtClean="0"/>
              <a:t> Familiarize yourself with the requirements and processes</a:t>
            </a:r>
          </a:p>
          <a:p>
            <a:pPr lvl="0"/>
            <a:r>
              <a:rPr lang="en-US" dirty="0" smtClean="0"/>
              <a:t> Discuss licensing exam process from your first meeting</a:t>
            </a:r>
          </a:p>
          <a:p>
            <a:pPr lvl="1"/>
            <a:r>
              <a:rPr lang="en-US" dirty="0" smtClean="0"/>
              <a:t>Put together file of historical documentation</a:t>
            </a:r>
          </a:p>
          <a:p>
            <a:pPr lvl="1"/>
            <a:r>
              <a:rPr lang="en-US" dirty="0" smtClean="0"/>
              <a:t>Review documentation with an eye to NBME requirements</a:t>
            </a:r>
          </a:p>
          <a:p>
            <a:r>
              <a:rPr lang="en-US" dirty="0" smtClean="0"/>
              <a:t> Determine an ideal timeline for putting together submitting requests, and share this with the student</a:t>
            </a:r>
          </a:p>
          <a:p>
            <a:pPr lvl="1"/>
            <a:r>
              <a:rPr lang="en-US" dirty="0" smtClean="0"/>
              <a:t>Recommend 10 months before exam date</a:t>
            </a:r>
          </a:p>
          <a:p>
            <a:r>
              <a:rPr lang="en-US" dirty="0" smtClean="0"/>
              <a:t> Send reminders to ALL students</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1168246001"/>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Be available to support</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dirty="0" smtClean="0"/>
              <a:t> Coach students through the process</a:t>
            </a:r>
          </a:p>
          <a:p>
            <a:pPr lvl="0"/>
            <a:r>
              <a:rPr lang="en-US" dirty="0" smtClean="0"/>
              <a:t> Review drafts of personal statements</a:t>
            </a:r>
          </a:p>
          <a:p>
            <a:pPr lvl="0"/>
            <a:r>
              <a:rPr lang="en-US" dirty="0"/>
              <a:t> </a:t>
            </a:r>
            <a:r>
              <a:rPr lang="en-US" dirty="0" smtClean="0"/>
              <a:t>Seek advisement from your colleagues</a:t>
            </a:r>
          </a:p>
          <a:p>
            <a:pPr lvl="0"/>
            <a:r>
              <a:rPr lang="en-US" dirty="0"/>
              <a:t> </a:t>
            </a:r>
            <a:r>
              <a:rPr lang="en-US" dirty="0" smtClean="0"/>
              <a:t>Write a strong letter of support</a:t>
            </a:r>
          </a:p>
          <a:p>
            <a:pPr lvl="1"/>
            <a:r>
              <a:rPr lang="en-US" dirty="0" smtClean="0"/>
              <a:t>Include </a:t>
            </a:r>
            <a:r>
              <a:rPr lang="en-US" b="1" dirty="0" smtClean="0"/>
              <a:t>additive</a:t>
            </a:r>
            <a:r>
              <a:rPr lang="en-US" dirty="0" smtClean="0"/>
              <a:t> information based on your observations</a:t>
            </a:r>
          </a:p>
          <a:p>
            <a:r>
              <a:rPr lang="en-US" dirty="0" smtClean="0"/>
              <a:t> Support students should a denial occur</a:t>
            </a:r>
          </a:p>
          <a:p>
            <a:pPr lvl="1"/>
            <a:r>
              <a:rPr lang="en-US" dirty="0" smtClean="0"/>
              <a:t>Seek clarification of rationale</a:t>
            </a:r>
          </a:p>
          <a:p>
            <a:pPr lvl="1"/>
            <a:r>
              <a:rPr lang="en-US" dirty="0" smtClean="0"/>
              <a:t>Write another letter of support – reference DOJ Technical Assistance</a:t>
            </a:r>
          </a:p>
          <a:p>
            <a:r>
              <a:rPr lang="en-US" dirty="0" smtClean="0"/>
              <a:t>See Chapter 5: “The Guide to Assisting Students With Disabilities”</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2720034462"/>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DOJ Technical Assistance</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dirty="0"/>
              <a:t> </a:t>
            </a:r>
            <a:r>
              <a:rPr lang="en-US" dirty="0">
                <a:hlinkClick r:id="rId3"/>
              </a:rPr>
              <a:t>http://www.ada.gov/regs2014/</a:t>
            </a:r>
            <a:r>
              <a:rPr lang="en-US" dirty="0" smtClean="0">
                <a:hlinkClick r:id="rId3"/>
              </a:rPr>
              <a:t>testing_accommodations.html</a:t>
            </a:r>
            <a:endParaRPr lang="en-US" dirty="0" smtClean="0"/>
          </a:p>
          <a:p>
            <a:pPr lvl="0"/>
            <a:r>
              <a:rPr lang="en-US" dirty="0"/>
              <a:t> </a:t>
            </a:r>
            <a:r>
              <a:rPr lang="en-US" dirty="0" smtClean="0"/>
              <a:t>Refers to process and decision making for “gateway exams”</a:t>
            </a:r>
          </a:p>
          <a:p>
            <a:pPr lvl="0"/>
            <a:r>
              <a:rPr lang="en-US" dirty="0" smtClean="0"/>
              <a:t> Specifically outlines how testing agencies should address:</a:t>
            </a:r>
          </a:p>
          <a:p>
            <a:pPr lvl="1"/>
            <a:r>
              <a:rPr lang="en-US" dirty="0" smtClean="0"/>
              <a:t>1</a:t>
            </a:r>
            <a:r>
              <a:rPr lang="en-US" baseline="30000" dirty="0" smtClean="0"/>
              <a:t>st</a:t>
            </a:r>
            <a:r>
              <a:rPr lang="en-US" dirty="0" smtClean="0"/>
              <a:t> time accommodation requests</a:t>
            </a:r>
            <a:endParaRPr lang="en-US" dirty="0"/>
          </a:p>
          <a:p>
            <a:pPr lvl="1"/>
            <a:r>
              <a:rPr lang="en-US" dirty="0"/>
              <a:t>W</a:t>
            </a:r>
            <a:r>
              <a:rPr lang="en-US" dirty="0" smtClean="0"/>
              <a:t>hat </a:t>
            </a:r>
            <a:r>
              <a:rPr lang="en-US" dirty="0"/>
              <a:t>constitutes a </a:t>
            </a:r>
            <a:r>
              <a:rPr lang="en-US" dirty="0" smtClean="0"/>
              <a:t>disability</a:t>
            </a:r>
            <a:endParaRPr lang="en-US" dirty="0"/>
          </a:p>
          <a:p>
            <a:pPr lvl="1"/>
            <a:r>
              <a:rPr lang="en-US" dirty="0" smtClean="0"/>
              <a:t>Students with historical </a:t>
            </a:r>
            <a:r>
              <a:rPr lang="en-US" dirty="0"/>
              <a:t>academic </a:t>
            </a:r>
            <a:r>
              <a:rPr lang="en-US" dirty="0" smtClean="0"/>
              <a:t>success</a:t>
            </a:r>
            <a:endParaRPr lang="en-US" dirty="0"/>
          </a:p>
          <a:p>
            <a:pPr lvl="1"/>
            <a:r>
              <a:rPr lang="en-US" dirty="0"/>
              <a:t>N</a:t>
            </a:r>
            <a:r>
              <a:rPr lang="en-US" dirty="0" smtClean="0"/>
              <a:t>eed </a:t>
            </a:r>
            <a:r>
              <a:rPr lang="en-US" dirty="0"/>
              <a:t>for deference to qualified </a:t>
            </a:r>
            <a:r>
              <a:rPr lang="en-US" dirty="0" smtClean="0"/>
              <a:t>professionals</a:t>
            </a:r>
            <a:endParaRPr lang="en-US" dirty="0"/>
          </a:p>
          <a:p>
            <a:pPr lvl="1"/>
            <a:r>
              <a:rPr lang="en-US" dirty="0" smtClean="0"/>
              <a:t>Need </a:t>
            </a:r>
            <a:r>
              <a:rPr lang="en-US" dirty="0"/>
              <a:t>for timely response </a:t>
            </a:r>
            <a:endParaRPr lang="en-US" dirty="0" smtClean="0"/>
          </a:p>
          <a:p>
            <a:pPr marL="168275" lvl="1" indent="-168275">
              <a:buFont typeface="Wingdings" panose="05000000000000000000" pitchFamily="2" charset="2"/>
              <a:buChar char="§"/>
            </a:pPr>
            <a:r>
              <a:rPr lang="en-US" dirty="0" smtClean="0"/>
              <a:t>For specific concerns: </a:t>
            </a:r>
            <a:r>
              <a:rPr lang="en-US" b="1" dirty="0"/>
              <a:t>ADA Information </a:t>
            </a:r>
            <a:r>
              <a:rPr lang="en-US" b="1" dirty="0" smtClean="0"/>
              <a:t>Line</a:t>
            </a:r>
            <a:endParaRPr lang="en-US" b="1" dirty="0"/>
          </a:p>
          <a:p>
            <a:pPr marL="454025" lvl="2" indent="-168275">
              <a:buFont typeface="Wingdings" panose="05000000000000000000" pitchFamily="2" charset="2"/>
              <a:buChar char="§"/>
            </a:pPr>
            <a:r>
              <a:rPr lang="en-US" dirty="0" smtClean="0"/>
              <a:t>800</a:t>
            </a:r>
            <a:r>
              <a:rPr lang="en-US" dirty="0"/>
              <a:t>-514-0301 (Voice) and 800-514-0383 (</a:t>
            </a:r>
            <a:r>
              <a:rPr lang="en-US" dirty="0" smtClean="0"/>
              <a:t>TTY</a:t>
            </a:r>
            <a:r>
              <a:rPr lang="en-US" dirty="0"/>
              <a:t>)</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22</a:t>
            </a:fld>
            <a:endParaRPr lang="en-US" dirty="0"/>
          </a:p>
        </p:txBody>
      </p:sp>
    </p:spTree>
    <p:extLst>
      <p:ext uri="{BB962C8B-B14F-4D97-AF65-F5344CB8AC3E}">
        <p14:creationId xmlns:p14="http://schemas.microsoft.com/office/powerpoint/2010/main" val="1271705333"/>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398165"/>
            <a:ext cx="8089901" cy="4262706"/>
          </a:xfrm>
        </p:spPr>
        <p:txBody>
          <a:bodyPr/>
          <a:lstStyle/>
          <a:p>
            <a:r>
              <a:rPr lang="en-US" sz="6000" dirty="0" smtClean="0"/>
              <a:t>“</a:t>
            </a:r>
            <a:r>
              <a:rPr lang="en-US" sz="6000" dirty="0"/>
              <a:t>What strategies can we use to document our work should we face litigation, or better yet, to help avoid litigation</a:t>
            </a:r>
            <a:r>
              <a:rPr lang="en-US" sz="6000" dirty="0" smtClean="0"/>
              <a:t>?”</a:t>
            </a:r>
            <a:endParaRPr lang="en-US" sz="60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6:</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3970385617"/>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a:t>Good documentation practices for </a:t>
            </a:r>
            <a:r>
              <a:rPr lang="en-US" b="1" i="1" dirty="0"/>
              <a:t>faculty</a:t>
            </a:r>
            <a:r>
              <a:rPr lang="en-US" b="1" dirty="0"/>
              <a:t>:</a:t>
            </a:r>
          </a:p>
        </p:txBody>
      </p:sp>
      <p:sp>
        <p:nvSpPr>
          <p:cNvPr id="3" name="Content Placeholder 2"/>
          <p:cNvSpPr>
            <a:spLocks noGrp="1"/>
          </p:cNvSpPr>
          <p:nvPr>
            <p:ph idx="1"/>
          </p:nvPr>
        </p:nvSpPr>
        <p:spPr>
          <a:xfrm>
            <a:off x="661375" y="1209040"/>
            <a:ext cx="8325548" cy="4366214"/>
          </a:xfrm>
        </p:spPr>
        <p:txBody>
          <a:bodyPr/>
          <a:lstStyle/>
          <a:p>
            <a:pPr lvl="0"/>
            <a:r>
              <a:rPr lang="en-US" sz="2400" dirty="0" smtClean="0"/>
              <a:t> Follow </a:t>
            </a:r>
            <a:r>
              <a:rPr lang="en-US" sz="2400" dirty="0"/>
              <a:t>oral student referrals to DS with a confirmation email</a:t>
            </a:r>
          </a:p>
          <a:p>
            <a:pPr lvl="0"/>
            <a:r>
              <a:rPr lang="en-US" sz="2400" dirty="0" smtClean="0"/>
              <a:t> Letters </a:t>
            </a:r>
            <a:r>
              <a:rPr lang="en-US" sz="2400" dirty="0"/>
              <a:t>of accommodation should be filed in a safe place and disposed of securely</a:t>
            </a:r>
          </a:p>
          <a:p>
            <a:pPr lvl="0"/>
            <a:r>
              <a:rPr lang="en-US" sz="2400" dirty="0" smtClean="0"/>
              <a:t> If </a:t>
            </a:r>
            <a:r>
              <a:rPr lang="en-US" sz="2400" dirty="0"/>
              <a:t>a student offers to provide you with medical documentation:</a:t>
            </a:r>
          </a:p>
          <a:p>
            <a:pPr lvl="1"/>
            <a:r>
              <a:rPr lang="en-US" sz="2400" dirty="0"/>
              <a:t>refuse to read or accept it </a:t>
            </a:r>
          </a:p>
          <a:p>
            <a:pPr lvl="1"/>
            <a:r>
              <a:rPr lang="en-US" sz="2400" dirty="0"/>
              <a:t>refer the student to the DS </a:t>
            </a:r>
            <a:r>
              <a:rPr lang="en-US" sz="2400" dirty="0" smtClean="0"/>
              <a:t>office</a:t>
            </a:r>
            <a:endParaRPr lang="en-US" sz="24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1168246001"/>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b="1" dirty="0"/>
              <a:t>Good documentation practices for </a:t>
            </a:r>
            <a:r>
              <a:rPr lang="en-US" b="1" i="1" dirty="0" smtClean="0"/>
              <a:t>DS Staff</a:t>
            </a:r>
            <a:r>
              <a:rPr lang="en-US" b="1" dirty="0" smtClean="0"/>
              <a:t>: Within the office</a:t>
            </a:r>
            <a:endParaRPr lang="en-US" b="1" dirty="0"/>
          </a:p>
        </p:txBody>
      </p:sp>
      <p:sp>
        <p:nvSpPr>
          <p:cNvPr id="3" name="Content Placeholder 2"/>
          <p:cNvSpPr>
            <a:spLocks noGrp="1"/>
          </p:cNvSpPr>
          <p:nvPr>
            <p:ph idx="1"/>
          </p:nvPr>
        </p:nvSpPr>
        <p:spPr>
          <a:xfrm>
            <a:off x="661375" y="1548954"/>
            <a:ext cx="8325548" cy="4026299"/>
          </a:xfrm>
        </p:spPr>
        <p:txBody>
          <a:bodyPr/>
          <a:lstStyle/>
          <a:p>
            <a:pPr lvl="0"/>
            <a:r>
              <a:rPr lang="en-US" sz="2000" dirty="0" smtClean="0"/>
              <a:t> Carefully </a:t>
            </a:r>
            <a:r>
              <a:rPr lang="en-US" sz="2000" dirty="0"/>
              <a:t>store electronic and paper records to maintain confidentiality</a:t>
            </a:r>
          </a:p>
          <a:p>
            <a:pPr lvl="0"/>
            <a:r>
              <a:rPr lang="en-US" sz="2000" dirty="0" smtClean="0"/>
              <a:t> Use </a:t>
            </a:r>
            <a:r>
              <a:rPr lang="en-US" sz="2000" dirty="0"/>
              <a:t>consistent practices with all students’ documentation—make it automatic!</a:t>
            </a:r>
          </a:p>
          <a:p>
            <a:pPr lvl="1"/>
            <a:r>
              <a:rPr lang="en-US" sz="2000" dirty="0"/>
              <a:t>Templates for standard communications</a:t>
            </a:r>
          </a:p>
          <a:p>
            <a:pPr lvl="1"/>
            <a:r>
              <a:rPr lang="en-US" sz="2000" dirty="0"/>
              <a:t>Describe accommodations uniformly in letters</a:t>
            </a:r>
          </a:p>
          <a:p>
            <a:pPr lvl="1"/>
            <a:r>
              <a:rPr lang="en-US" sz="2000" dirty="0"/>
              <a:t>Maintain uniform filing systems </a:t>
            </a:r>
          </a:p>
          <a:p>
            <a:pPr lvl="1"/>
            <a:r>
              <a:rPr lang="en-US" sz="2000" dirty="0"/>
              <a:t>Save substantive emails from students/faculty</a:t>
            </a:r>
          </a:p>
          <a:p>
            <a:pPr lvl="0"/>
            <a:r>
              <a:rPr lang="en-US" sz="2000" dirty="0" smtClean="0"/>
              <a:t> Keep </a:t>
            </a:r>
            <a:r>
              <a:rPr lang="en-US" sz="2000" dirty="0"/>
              <a:t>good notes, including dates, regarding:</a:t>
            </a:r>
          </a:p>
          <a:p>
            <a:pPr lvl="1"/>
            <a:r>
              <a:rPr lang="en-US" sz="2000" dirty="0"/>
              <a:t>contact/convos with students, including initial inquiries</a:t>
            </a:r>
          </a:p>
          <a:p>
            <a:pPr lvl="1"/>
            <a:r>
              <a:rPr lang="en-US" sz="2000" dirty="0"/>
              <a:t>implementation of accommodations</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25</a:t>
            </a:fld>
            <a:endParaRPr lang="en-US" dirty="0"/>
          </a:p>
        </p:txBody>
      </p:sp>
    </p:spTree>
    <p:extLst>
      <p:ext uri="{BB962C8B-B14F-4D97-AF65-F5344CB8AC3E}">
        <p14:creationId xmlns:p14="http://schemas.microsoft.com/office/powerpoint/2010/main" val="1158216838"/>
      </p:ext>
    </p:extLst>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b="1" dirty="0"/>
              <a:t>Good documentation practices for </a:t>
            </a:r>
            <a:r>
              <a:rPr lang="en-US" b="1" i="1" dirty="0" smtClean="0"/>
              <a:t>DS Staff</a:t>
            </a:r>
            <a:r>
              <a:rPr lang="en-US" b="1" dirty="0" smtClean="0"/>
              <a:t>:</a:t>
            </a:r>
            <a:endParaRPr lang="en-US" b="1" dirty="0"/>
          </a:p>
        </p:txBody>
      </p:sp>
      <p:sp>
        <p:nvSpPr>
          <p:cNvPr id="3" name="Content Placeholder 2"/>
          <p:cNvSpPr>
            <a:spLocks noGrp="1"/>
          </p:cNvSpPr>
          <p:nvPr>
            <p:ph idx="1"/>
          </p:nvPr>
        </p:nvSpPr>
        <p:spPr>
          <a:xfrm>
            <a:off x="661375" y="1548954"/>
            <a:ext cx="8325548" cy="4026299"/>
          </a:xfrm>
        </p:spPr>
        <p:txBody>
          <a:bodyPr/>
          <a:lstStyle/>
          <a:p>
            <a:pPr marL="0" indent="0">
              <a:buNone/>
            </a:pPr>
            <a:r>
              <a:rPr lang="en-US" sz="2800" dirty="0"/>
              <a:t>If denying an accommodation request, put in writing and keep on file:</a:t>
            </a:r>
          </a:p>
          <a:p>
            <a:pPr lvl="0"/>
            <a:r>
              <a:rPr lang="en-US" sz="2800" dirty="0" smtClean="0"/>
              <a:t> Consultations </a:t>
            </a:r>
            <a:r>
              <a:rPr lang="en-US" sz="2800" dirty="0"/>
              <a:t>with colleagues in the field and legal counsel</a:t>
            </a:r>
          </a:p>
          <a:p>
            <a:pPr lvl="0"/>
            <a:r>
              <a:rPr lang="en-US" sz="2800" dirty="0" smtClean="0"/>
              <a:t> Reasons </a:t>
            </a:r>
            <a:r>
              <a:rPr lang="en-US" sz="2800" dirty="0"/>
              <a:t>for the decision </a:t>
            </a:r>
          </a:p>
          <a:p>
            <a:pPr lvl="0"/>
            <a:r>
              <a:rPr lang="en-US" sz="2800" dirty="0" smtClean="0"/>
              <a:t> Alternate </a:t>
            </a:r>
            <a:r>
              <a:rPr lang="en-US" sz="2800" dirty="0"/>
              <a:t>accommodation ideas that were considered, and why they were rejected.</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26</a:t>
            </a:fld>
            <a:endParaRPr lang="en-US" dirty="0"/>
          </a:p>
        </p:txBody>
      </p:sp>
    </p:spTree>
    <p:extLst>
      <p:ext uri="{BB962C8B-B14F-4D97-AF65-F5344CB8AC3E}">
        <p14:creationId xmlns:p14="http://schemas.microsoft.com/office/powerpoint/2010/main" val="705984007"/>
      </p:ext>
    </p:extLst>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071922"/>
            <a:ext cx="8089901" cy="4588949"/>
          </a:xfrm>
        </p:spPr>
        <p:txBody>
          <a:bodyPr/>
          <a:lstStyle/>
          <a:p>
            <a:r>
              <a:rPr lang="en-US" sz="3600" dirty="0" smtClean="0"/>
              <a:t>“</a:t>
            </a:r>
            <a:r>
              <a:rPr lang="en-US" sz="3600" dirty="0"/>
              <a:t>I work at a small health science focused college. This webinar series has brought to my attention a wide array of accommodations for health science students. </a:t>
            </a:r>
            <a:r>
              <a:rPr lang="en-US" sz="3600" dirty="0" smtClean="0"/>
              <a:t>Is </a:t>
            </a:r>
            <a:r>
              <a:rPr lang="en-US" sz="3600" dirty="0"/>
              <a:t>there some resource available that is responsive for suggestions, past practice, and options for accommodations (including assistive technology) in health sciences</a:t>
            </a:r>
            <a:r>
              <a:rPr lang="en-US" sz="3600" dirty="0" smtClean="0"/>
              <a:t>?”</a:t>
            </a:r>
            <a:endParaRPr lang="en-US" sz="36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7:</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3970385617"/>
      </p:ext>
    </p:extLst>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Resources you can use</a:t>
            </a:r>
            <a:endParaRPr lang="en-US" b="1" dirty="0"/>
          </a:p>
        </p:txBody>
      </p:sp>
      <p:sp>
        <p:nvSpPr>
          <p:cNvPr id="3" name="Content Placeholder 2"/>
          <p:cNvSpPr>
            <a:spLocks noGrp="1"/>
          </p:cNvSpPr>
          <p:nvPr>
            <p:ph idx="1"/>
          </p:nvPr>
        </p:nvSpPr>
        <p:spPr>
          <a:xfrm>
            <a:off x="661375" y="1209040"/>
            <a:ext cx="8325548" cy="4366214"/>
          </a:xfrm>
        </p:spPr>
        <p:txBody>
          <a:bodyPr/>
          <a:lstStyle/>
          <a:p>
            <a:r>
              <a:rPr lang="en-US" dirty="0" smtClean="0"/>
              <a:t> Coalition Listserv: </a:t>
            </a:r>
          </a:p>
          <a:p>
            <a:pPr lvl="1"/>
            <a:r>
              <a:rPr lang="en-US" dirty="0" smtClean="0"/>
              <a:t>More information: </a:t>
            </a:r>
            <a:r>
              <a:rPr lang="en-US" dirty="0" err="1" smtClean="0"/>
              <a:t>sds.ucsf.edu</a:t>
            </a:r>
            <a:r>
              <a:rPr lang="en-US" dirty="0" smtClean="0"/>
              <a:t>/coalition</a:t>
            </a:r>
          </a:p>
          <a:p>
            <a:pPr lvl="1"/>
            <a:r>
              <a:rPr lang="en-US" dirty="0" smtClean="0"/>
              <a:t>To join: Leigh </a:t>
            </a:r>
            <a:r>
              <a:rPr lang="en-US" dirty="0" err="1"/>
              <a:t>Culley</a:t>
            </a:r>
            <a:r>
              <a:rPr lang="en-US" dirty="0"/>
              <a:t> at </a:t>
            </a:r>
            <a:r>
              <a:rPr lang="en-US" dirty="0">
                <a:hlinkClick r:id="rId3"/>
              </a:rPr>
              <a:t>lculley@</a:t>
            </a:r>
            <a:r>
              <a:rPr lang="en-US" dirty="0" smtClean="0">
                <a:hlinkClick r:id="rId3"/>
              </a:rPr>
              <a:t>pitt.edu</a:t>
            </a:r>
            <a:endParaRPr lang="en-US" dirty="0" smtClean="0"/>
          </a:p>
          <a:p>
            <a:r>
              <a:rPr lang="en-US" dirty="0" smtClean="0"/>
              <a:t> Book: The Guide to Assisting Students With Disabilities: Equal Access in Health Science and Professional Education</a:t>
            </a:r>
          </a:p>
          <a:p>
            <a:pPr lvl="1"/>
            <a:r>
              <a:rPr lang="en-US" dirty="0" smtClean="0">
                <a:hlinkClick r:id="rId4"/>
              </a:rPr>
              <a:t>www.springerpub.com</a:t>
            </a:r>
            <a:r>
              <a:rPr lang="en-US" dirty="0" smtClean="0"/>
              <a:t> - save 20% with promo code AF1504</a:t>
            </a:r>
          </a:p>
          <a:p>
            <a:r>
              <a:rPr lang="en-US" dirty="0" smtClean="0"/>
              <a:t> Coalition resources in development</a:t>
            </a:r>
          </a:p>
          <a:p>
            <a:r>
              <a:rPr lang="en-US" dirty="0" smtClean="0"/>
              <a:t> Coalition symposium: April 14-15, 2016 – San Francisco</a:t>
            </a:r>
          </a:p>
          <a:p>
            <a:r>
              <a:rPr lang="en-US" dirty="0" smtClean="0"/>
              <a:t> Opportunity for more webinars via AAMC</a:t>
            </a:r>
          </a:p>
          <a:p>
            <a:pPr lvl="1"/>
            <a:r>
              <a:rPr lang="en-US" dirty="0" smtClean="0"/>
              <a:t>Send ideas to Lisa Meeks at </a:t>
            </a:r>
            <a:r>
              <a:rPr lang="en-US" dirty="0" smtClean="0">
                <a:hlinkClick r:id="rId5"/>
              </a:rPr>
              <a:t>lisa.meeks@ucsf.edu</a:t>
            </a:r>
            <a:endParaRPr lang="en-US" dirty="0"/>
          </a:p>
          <a:p>
            <a:pPr marL="0" lvl="0" indent="0">
              <a:buNone/>
            </a:pP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28</a:t>
            </a:fld>
            <a:endParaRPr lang="en-US" dirty="0"/>
          </a:p>
        </p:txBody>
      </p:sp>
    </p:spTree>
    <p:extLst>
      <p:ext uri="{BB962C8B-B14F-4D97-AF65-F5344CB8AC3E}">
        <p14:creationId xmlns:p14="http://schemas.microsoft.com/office/powerpoint/2010/main" val="1168246001"/>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7" y="3657118"/>
            <a:ext cx="7678648" cy="2319353"/>
          </a:xfrm>
        </p:spPr>
        <p:txBody>
          <a:bodyPr/>
          <a:lstStyle/>
          <a:p>
            <a:r>
              <a:rPr lang="en-US" dirty="0" smtClean="0"/>
              <a:t>A huge thank you to Jayme </a:t>
            </a:r>
            <a:r>
              <a:rPr lang="en-US" dirty="0" err="1" smtClean="0"/>
              <a:t>Bograd</a:t>
            </a:r>
            <a:r>
              <a:rPr lang="en-US" dirty="0" smtClean="0"/>
              <a:t> and the rest of the team at AAMC for her support and leadership with this webinar series!</a:t>
            </a:r>
            <a:endParaRPr lang="en-US" dirty="0"/>
          </a:p>
        </p:txBody>
      </p:sp>
    </p:spTree>
    <p:extLst>
      <p:ext uri="{BB962C8B-B14F-4D97-AF65-F5344CB8AC3E}">
        <p14:creationId xmlns:p14="http://schemas.microsoft.com/office/powerpoint/2010/main" val="19949115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348408"/>
            <a:ext cx="8089901" cy="4312463"/>
          </a:xfrm>
        </p:spPr>
        <p:txBody>
          <a:bodyPr/>
          <a:lstStyle/>
          <a:p>
            <a:r>
              <a:rPr lang="en-US" sz="3800" dirty="0" smtClean="0"/>
              <a:t>“</a:t>
            </a:r>
            <a:r>
              <a:rPr lang="en-US" sz="3800" dirty="0"/>
              <a:t>If a student tells a faculty member that they have a diagnosis (e.g. PTSD or ADHD), is that considered notification to the university? In that scenario, does DS need to make contact with the student directly, or does DS wait for the student to seek accommodation from the DS office</a:t>
            </a:r>
            <a:r>
              <a:rPr lang="en-US" sz="3800" dirty="0" smtClean="0"/>
              <a:t>?”</a:t>
            </a:r>
            <a:endParaRPr lang="en-US" sz="38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1:</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1541114691"/>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28" y="438912"/>
            <a:ext cx="8370105" cy="577081"/>
          </a:xfrm>
        </p:spPr>
        <p:txBody>
          <a:bodyPr/>
          <a:lstStyle/>
          <a:p>
            <a:r>
              <a:rPr lang="en-US" b="1" dirty="0" smtClean="0"/>
              <a:t> Cases: Disclosed to the “wrong” person</a:t>
            </a:r>
            <a:endParaRPr lang="en-US" b="1" dirty="0"/>
          </a:p>
        </p:txBody>
      </p:sp>
      <p:sp>
        <p:nvSpPr>
          <p:cNvPr id="3" name="Content Placeholder 2"/>
          <p:cNvSpPr>
            <a:spLocks noGrp="1"/>
          </p:cNvSpPr>
          <p:nvPr>
            <p:ph idx="1"/>
          </p:nvPr>
        </p:nvSpPr>
        <p:spPr>
          <a:xfrm>
            <a:off x="661375" y="1591148"/>
            <a:ext cx="8325548" cy="3984106"/>
          </a:xfrm>
        </p:spPr>
        <p:txBody>
          <a:bodyPr/>
          <a:lstStyle/>
          <a:p>
            <a:r>
              <a:rPr lang="en-US" sz="3200" dirty="0" smtClean="0"/>
              <a:t> Texas </a:t>
            </a:r>
            <a:r>
              <a:rPr lang="en-US" sz="3200" dirty="0"/>
              <a:t>Woman's University (TX), Case No. 06-00-2038, 19 NDLR ¶ 129 (OCR Region VI 2000)</a:t>
            </a:r>
          </a:p>
          <a:p>
            <a:r>
              <a:rPr lang="en-US" sz="3200" dirty="0" smtClean="0"/>
              <a:t> North </a:t>
            </a:r>
            <a:r>
              <a:rPr lang="en-US" sz="3200" dirty="0"/>
              <a:t>v. Widener University, 869 F. Supp. 2d 630 (E.D. Penn. 2012).</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4</a:t>
            </a:fld>
            <a:endParaRPr lang="en-US" dirty="0"/>
          </a:p>
        </p:txBody>
      </p:sp>
    </p:spTree>
    <p:extLst>
      <p:ext uri="{BB962C8B-B14F-4D97-AF65-F5344CB8AC3E}">
        <p14:creationId xmlns:p14="http://schemas.microsoft.com/office/powerpoint/2010/main" val="3791953311"/>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The Takeaways	</a:t>
            </a:r>
            <a:endParaRPr lang="en-US" b="1" dirty="0"/>
          </a:p>
        </p:txBody>
      </p:sp>
      <p:sp>
        <p:nvSpPr>
          <p:cNvPr id="3" name="Content Placeholder 2"/>
          <p:cNvSpPr>
            <a:spLocks noGrp="1"/>
          </p:cNvSpPr>
          <p:nvPr>
            <p:ph idx="1"/>
          </p:nvPr>
        </p:nvSpPr>
        <p:spPr>
          <a:xfrm>
            <a:off x="661375" y="1591148"/>
            <a:ext cx="8325548" cy="3984106"/>
          </a:xfrm>
        </p:spPr>
        <p:txBody>
          <a:bodyPr/>
          <a:lstStyle/>
          <a:p>
            <a:r>
              <a:rPr lang="en-US" sz="2800" dirty="0" smtClean="0"/>
              <a:t> </a:t>
            </a:r>
            <a:r>
              <a:rPr lang="en-US" sz="3200" dirty="0" smtClean="0"/>
              <a:t>Policy </a:t>
            </a:r>
            <a:r>
              <a:rPr lang="en-US" sz="3200" dirty="0"/>
              <a:t>on disability disclosure</a:t>
            </a:r>
            <a:r>
              <a:rPr lang="en-US" sz="3200" dirty="0" smtClean="0"/>
              <a:t>?</a:t>
            </a:r>
          </a:p>
          <a:p>
            <a:r>
              <a:rPr lang="en-US" sz="3200" dirty="0" smtClean="0"/>
              <a:t> Is </a:t>
            </a:r>
            <a:r>
              <a:rPr lang="en-US" sz="3200" dirty="0"/>
              <a:t>it communicated effectively?</a:t>
            </a:r>
          </a:p>
          <a:p>
            <a:r>
              <a:rPr lang="en-US" sz="3200" dirty="0" smtClean="0"/>
              <a:t> Faculty </a:t>
            </a:r>
            <a:r>
              <a:rPr lang="en-US" sz="3200" dirty="0"/>
              <a:t>trainings on DS </a:t>
            </a:r>
            <a:r>
              <a:rPr lang="en-US" sz="3200" dirty="0" smtClean="0"/>
              <a:t>referrals</a:t>
            </a:r>
            <a:r>
              <a:rPr lang="en-US" sz="3200" dirty="0"/>
              <a:t>?</a:t>
            </a:r>
          </a:p>
          <a:p>
            <a:r>
              <a:rPr lang="en-US" sz="3200" dirty="0" smtClean="0"/>
              <a:t> Document</a:t>
            </a:r>
            <a:r>
              <a:rPr lang="en-US" sz="3200" dirty="0"/>
              <a:t>, document, document. </a:t>
            </a:r>
            <a:endParaRPr lang="en-US" sz="3200" dirty="0" smtClean="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2316593488"/>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334" y="1680294"/>
            <a:ext cx="8089901" cy="3980577"/>
          </a:xfrm>
        </p:spPr>
        <p:txBody>
          <a:bodyPr/>
          <a:lstStyle/>
          <a:p>
            <a:r>
              <a:rPr lang="en-US" sz="3800" dirty="0" smtClean="0"/>
              <a:t>“</a:t>
            </a:r>
            <a:r>
              <a:rPr lang="en-US" sz="4000" dirty="0"/>
              <a:t>What do we do if a clinical site is not allowing an accommodation even though we have approved it as a reasonable accommodation</a:t>
            </a:r>
            <a:r>
              <a:rPr lang="en-US" sz="4000" dirty="0" smtClean="0"/>
              <a:t>?</a:t>
            </a:r>
            <a:br>
              <a:rPr lang="en-US" sz="4000" dirty="0" smtClean="0"/>
            </a:br>
            <a:r>
              <a:rPr lang="en-US" sz="4000" dirty="0" smtClean="0"/>
              <a:t>How </a:t>
            </a:r>
            <a:r>
              <a:rPr lang="en-US" sz="4000" dirty="0"/>
              <a:t>do we massage the working relationship with the site while doing what we need to with the student</a:t>
            </a:r>
            <a:r>
              <a:rPr lang="en-US" sz="4000" dirty="0" smtClean="0"/>
              <a:t>?</a:t>
            </a:r>
            <a:r>
              <a:rPr lang="en-US" sz="3800" dirty="0" smtClean="0"/>
              <a:t>”</a:t>
            </a:r>
            <a:endParaRPr lang="en-US" sz="3800" dirty="0"/>
          </a:p>
        </p:txBody>
      </p:sp>
      <p:sp>
        <p:nvSpPr>
          <p:cNvPr id="7" name="Content Placeholder 6"/>
          <p:cNvSpPr>
            <a:spLocks noGrp="1"/>
          </p:cNvSpPr>
          <p:nvPr>
            <p:ph idx="1"/>
          </p:nvPr>
        </p:nvSpPr>
        <p:spPr>
          <a:xfrm>
            <a:off x="353365" y="337375"/>
            <a:ext cx="8325548" cy="721900"/>
          </a:xfrm>
        </p:spPr>
        <p:txBody>
          <a:bodyPr/>
          <a:lstStyle/>
          <a:p>
            <a:r>
              <a:rPr lang="en-US" sz="3600" b="1" dirty="0" smtClean="0">
                <a:latin typeface="Garamond"/>
                <a:cs typeface="Garamond"/>
              </a:rPr>
              <a:t>Question 2:</a:t>
            </a:r>
            <a:endParaRPr lang="en-US" sz="3600" b="1" dirty="0">
              <a:latin typeface="Garamond"/>
              <a:cs typeface="Garamond"/>
            </a:endParaRPr>
          </a:p>
        </p:txBody>
      </p:sp>
      <p:sp>
        <p:nvSpPr>
          <p:cNvPr id="4" name="Date Placeholder 3"/>
          <p:cNvSpPr>
            <a:spLocks noGrp="1"/>
          </p:cNvSpPr>
          <p:nvPr>
            <p:ph type="dt" sz="half" idx="2"/>
          </p:nvPr>
        </p:nvSpPr>
        <p:spPr/>
        <p:txBody>
          <a:bodyPr/>
          <a:lstStyle/>
          <a:p>
            <a:fld id="{87431B66-2D65-4398-A930-0D30EC9EE69D}" type="datetime1">
              <a:rPr lang="en-US" smtClean="0"/>
              <a:pPr/>
              <a:t>10/21/15</a:t>
            </a:fld>
            <a:endParaRPr lang="en-US" dirty="0"/>
          </a:p>
        </p:txBody>
      </p:sp>
    </p:spTree>
    <p:extLst>
      <p:ext uri="{BB962C8B-B14F-4D97-AF65-F5344CB8AC3E}">
        <p14:creationId xmlns:p14="http://schemas.microsoft.com/office/powerpoint/2010/main" val="3451409775"/>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smtClean="0"/>
              <a:t>Lessons Learned</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sz="2800" dirty="0"/>
              <a:t>Milligan College, Case No. 04-10-2235 (OCR Region VI, 2011</a:t>
            </a:r>
            <a:r>
              <a:rPr lang="en-US" sz="2800" dirty="0" smtClean="0"/>
              <a:t>)</a:t>
            </a:r>
          </a:p>
          <a:p>
            <a:pPr lvl="1"/>
            <a:r>
              <a:rPr lang="en-US" sz="2800" dirty="0" smtClean="0"/>
              <a:t>Schools can’t let the clinical site dictate accommodations</a:t>
            </a:r>
          </a:p>
          <a:p>
            <a:pPr lvl="1"/>
            <a:r>
              <a:rPr lang="en-US" sz="2800" dirty="0" smtClean="0"/>
              <a:t>Schools can’t leave the student to negotiate accommodations directly with the site</a:t>
            </a:r>
            <a:endParaRPr lang="en-US" sz="28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2092667103"/>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Best Practice</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sz="2800" dirty="0" smtClean="0"/>
              <a:t> Determine clinical accommodations in consultation with the school – then use your allies!</a:t>
            </a:r>
          </a:p>
          <a:p>
            <a:pPr lvl="0"/>
            <a:r>
              <a:rPr lang="en-US" sz="2800" dirty="0"/>
              <a:t> </a:t>
            </a:r>
            <a:r>
              <a:rPr lang="en-US" sz="2800" dirty="0" smtClean="0"/>
              <a:t>Coach placement coordinators re: sharing information</a:t>
            </a:r>
          </a:p>
          <a:p>
            <a:pPr lvl="0"/>
            <a:r>
              <a:rPr lang="en-US" sz="2800" dirty="0" smtClean="0"/>
              <a:t> Meet with the school and site to discuss concerns</a:t>
            </a:r>
          </a:p>
          <a:p>
            <a:pPr lvl="1"/>
            <a:r>
              <a:rPr lang="en-US" sz="2800" dirty="0" smtClean="0"/>
              <a:t>Often based on fear, logistical concerns</a:t>
            </a:r>
          </a:p>
          <a:p>
            <a:pPr lvl="1"/>
            <a:r>
              <a:rPr lang="en-US" sz="2800" dirty="0" smtClean="0"/>
              <a:t>Don’t include the student until issue is ironed out (unless necessary)</a:t>
            </a:r>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793175404"/>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Best Practice (contd.)</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sz="2800" dirty="0" smtClean="0"/>
              <a:t> Ultimately – you may have to find a new site, you are responsible</a:t>
            </a:r>
          </a:p>
          <a:p>
            <a:pPr lvl="0"/>
            <a:r>
              <a:rPr lang="en-US" sz="2800" dirty="0" smtClean="0"/>
              <a:t> If trust has broken down, consider the student’s experience</a:t>
            </a:r>
          </a:p>
          <a:p>
            <a:r>
              <a:rPr lang="en-US" sz="2800" dirty="0"/>
              <a:t> Consider your ongoing relationship with a site that denies accommodations: they are </a:t>
            </a:r>
            <a:r>
              <a:rPr lang="en-US" sz="2800" dirty="0" smtClean="0"/>
              <a:t>discriminating</a:t>
            </a:r>
            <a:endParaRPr lang="en-US" sz="2800" dirty="0"/>
          </a:p>
        </p:txBody>
      </p:sp>
      <p:sp>
        <p:nvSpPr>
          <p:cNvPr id="4" name="Date Placeholder 3"/>
          <p:cNvSpPr>
            <a:spLocks noGrp="1"/>
          </p:cNvSpPr>
          <p:nvPr>
            <p:ph type="dt" sz="half" idx="2"/>
          </p:nvPr>
        </p:nvSpPr>
        <p:spPr/>
        <p:txBody>
          <a:bodyPr/>
          <a:lstStyle/>
          <a:p>
            <a:fld id="{08C5C635-FA56-4672-BA77-6AA531D97063}" type="datetime1">
              <a:rPr lang="en-US" smtClean="0"/>
              <a:t>10/21/15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1485329736"/>
      </p:ext>
    </p:extLst>
  </p:cSld>
  <p:clrMapOvr>
    <a:masterClrMapping/>
  </p:clrMapOvr>
  <p:transition xmlns:p14="http://schemas.microsoft.com/office/powerpoint/2010/mai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6790</TotalTime>
  <Words>1922</Words>
  <Application>Microsoft Macintosh PowerPoint</Application>
  <PresentationFormat>On-screen Show (4:3)</PresentationFormat>
  <Paragraphs>308</Paragraphs>
  <Slides>29</Slides>
  <Notes>29</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UCSF PPT Template</vt:lpstr>
      <vt:lpstr>UCSF PPT Template-Blue</vt:lpstr>
      <vt:lpstr>UCSF PPT Template-Blue Bar</vt:lpstr>
      <vt:lpstr>PowerPoint Presentation</vt:lpstr>
      <vt:lpstr> The Coalition wishes to thank the AAMC and for their generous support in developing this webinar series. </vt:lpstr>
      <vt:lpstr>“If a student tells a faculty member that they have a diagnosis (e.g. PTSD or ADHD), is that considered notification to the university? In that scenario, does DS need to make contact with the student directly, or does DS wait for the student to seek accommodation from the DS office?”</vt:lpstr>
      <vt:lpstr> Cases: Disclosed to the “wrong” person</vt:lpstr>
      <vt:lpstr>The Takeaways </vt:lpstr>
      <vt:lpstr>“What do we do if a clinical site is not allowing an accommodation even though we have approved it as a reasonable accommodation? How do we massage the working relationship with the site while doing what we need to with the student?”</vt:lpstr>
      <vt:lpstr>Lessons Learned</vt:lpstr>
      <vt:lpstr>Best Practice</vt:lpstr>
      <vt:lpstr>Best Practice (contd.)</vt:lpstr>
      <vt:lpstr>“Since we know we need to engage in an interactive process with our schools, do you recommend establishing a committee on campus that reviews all accommodation requests?”</vt:lpstr>
      <vt:lpstr>Best Practice</vt:lpstr>
      <vt:lpstr>Role of Faculty</vt:lpstr>
      <vt:lpstr>Best Practice</vt:lpstr>
      <vt:lpstr>“Do you offer captioning for hard of hearing medical students?  Is it available to all students?  Given recent cases, we are looking at options to add captions to our lecture-capture system and there are some opinions on our campus that it is not needed and others who feel it should be offered to everyone. What are your thoughts on this?”</vt:lpstr>
      <vt:lpstr>The Answers</vt:lpstr>
      <vt:lpstr>What are Captions?</vt:lpstr>
      <vt:lpstr>Equal Access to…</vt:lpstr>
      <vt:lpstr>Captioning in the News</vt:lpstr>
      <vt:lpstr>“What do you recommend as positive strategies for working with students and NBME on accommodation requests for licensing exams?”</vt:lpstr>
      <vt:lpstr>Plan, plan, plan</vt:lpstr>
      <vt:lpstr>Be available to support</vt:lpstr>
      <vt:lpstr>DOJ Technical Assistance</vt:lpstr>
      <vt:lpstr>“What strategies can we use to document our work should we face litigation, or better yet, to help avoid litigation?”</vt:lpstr>
      <vt:lpstr>Good documentation practices for faculty:</vt:lpstr>
      <vt:lpstr>Good documentation practices for DS Staff: Within the office</vt:lpstr>
      <vt:lpstr>Good documentation practices for DS Staff:</vt:lpstr>
      <vt:lpstr>“I work at a small health science focused college. This webinar series has brought to my attention a wide array of accommodations for health science students. Is there some resource available that is responsive for suggestions, past practice, and options for accommodations (including assistive technology) in health sciences?”</vt:lpstr>
      <vt:lpstr>Resources you can use</vt:lpstr>
      <vt:lpstr>A huge thank you to Jayme Bograd and the rest of the team at AAMC for her support and leadership with this webinar series!</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Neera Jain</cp:lastModifiedBy>
  <cp:revision>330</cp:revision>
  <cp:lastPrinted>2015-02-06T18:49:58Z</cp:lastPrinted>
  <dcterms:created xsi:type="dcterms:W3CDTF">2012-05-07T17:59:34Z</dcterms:created>
  <dcterms:modified xsi:type="dcterms:W3CDTF">2015-10-21T00:37:17Z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