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28"/>
  </p:notesMasterIdLst>
  <p:handoutMasterIdLst>
    <p:handoutMasterId r:id="rId29"/>
  </p:handoutMasterIdLst>
  <p:sldIdLst>
    <p:sldId id="505" r:id="rId7"/>
    <p:sldId id="506" r:id="rId8"/>
    <p:sldId id="507" r:id="rId9"/>
    <p:sldId id="524" r:id="rId10"/>
    <p:sldId id="526" r:id="rId11"/>
    <p:sldId id="498" r:id="rId12"/>
    <p:sldId id="513" r:id="rId13"/>
    <p:sldId id="482" r:id="rId14"/>
    <p:sldId id="514" r:id="rId15"/>
    <p:sldId id="527" r:id="rId16"/>
    <p:sldId id="518" r:id="rId17"/>
    <p:sldId id="520" r:id="rId18"/>
    <p:sldId id="522" r:id="rId19"/>
    <p:sldId id="521" r:id="rId20"/>
    <p:sldId id="525" r:id="rId21"/>
    <p:sldId id="523" r:id="rId22"/>
    <p:sldId id="517" r:id="rId23"/>
    <p:sldId id="516" r:id="rId24"/>
    <p:sldId id="510" r:id="rId25"/>
    <p:sldId id="511" r:id="rId26"/>
    <p:sldId id="512"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orient="horz" pos="231">
          <p15:clr>
            <a:srgbClr val="A4A3A4"/>
          </p15:clr>
        </p15:guide>
        <p15:guide id="10" pos="230">
          <p15:clr>
            <a:srgbClr val="A4A3A4"/>
          </p15:clr>
        </p15:guide>
        <p15:guide id="11" pos="553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474">
          <p15:clr>
            <a:srgbClr val="A4A3A4"/>
          </p15:clr>
        </p15:guide>
        <p15:guide id="17" pos="4551">
          <p15:clr>
            <a:srgbClr val="A4A3A4"/>
          </p15:clr>
        </p15:guide>
      </p15:sldGuideLst>
    </p:ext>
    <p:ext uri="{2D200454-40CA-4A62-9FC3-DE9A4176ACB9}">
      <p15:notesGuideLst xmlns:p15="http://schemas.microsoft.com/office/powerpoint/2012/main" xmlns="">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2415" autoAdjust="0"/>
    <p:restoredTop sz="86379" autoAdjust="0"/>
  </p:normalViewPr>
  <p:slideViewPr>
    <p:cSldViewPr snapToGrid="0" showGuides="1">
      <p:cViewPr varScale="1">
        <p:scale>
          <a:sx n="79" d="100"/>
          <a:sy n="79" d="100"/>
        </p:scale>
        <p:origin x="-120" y="-296"/>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7" d="100"/>
          <a:sy n="77" d="100"/>
        </p:scale>
        <p:origin x="-1944" y="-96"/>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6.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6.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0DD42-4994-45A4-A65E-9843E63605F1}" type="slidenum">
              <a:rPr lang="en-US"/>
              <a:pPr/>
              <a:t>1</a:t>
            </a:fld>
            <a:endParaRPr lang="en-US"/>
          </a:p>
        </p:txBody>
      </p:sp>
      <p:sp>
        <p:nvSpPr>
          <p:cNvPr id="8897538" name="Rectangle 2"/>
          <p:cNvSpPr>
            <a:spLocks noGrp="1" noRot="1" noChangeAspect="1" noChangeArrowheads="1" noTextEdit="1"/>
          </p:cNvSpPr>
          <p:nvPr>
            <p:ph type="sldImg"/>
          </p:nvPr>
        </p:nvSpPr>
        <p:spPr>
          <a:xfrm>
            <a:off x="1187450" y="400050"/>
            <a:ext cx="4648200" cy="3486150"/>
          </a:xfrm>
          <a:ln/>
        </p:spPr>
      </p:sp>
      <p:sp>
        <p:nvSpPr>
          <p:cNvPr id="8897539" name="Rectangle 3"/>
          <p:cNvSpPr>
            <a:spLocks noGrp="1" noChangeArrowheads="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6766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Tree>
    <p:extLst>
      <p:ext uri="{BB962C8B-B14F-4D97-AF65-F5344CB8AC3E}">
        <p14:creationId xmlns:p14="http://schemas.microsoft.com/office/powerpoint/2010/main" val="1049268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sz="1200" kern="1200" dirty="0" smtClean="0">
              <a:solidFill>
                <a:schemeClr val="tx1"/>
              </a:solidFill>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390970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NZ"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DC797482-28B1-4020-9DC4-37677B60DFD7}" type="datetime1">
              <a:rPr lang="en-US" smtClean="0">
                <a:latin typeface="Arial" pitchFamily="34" charset="0"/>
                <a:cs typeface="Arial" pitchFamily="34" charset="0"/>
              </a:rPr>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59947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Tree>
    <p:extLst>
      <p:ext uri="{BB962C8B-B14F-4D97-AF65-F5344CB8AC3E}">
        <p14:creationId xmlns:p14="http://schemas.microsoft.com/office/powerpoint/2010/main" val="274537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b="0"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extLst>
      <p:ext uri="{BB962C8B-B14F-4D97-AF65-F5344CB8AC3E}">
        <p14:creationId xmlns:p14="http://schemas.microsoft.com/office/powerpoint/2010/main" val="7153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2191534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dirty="0" smtClean="0">
              <a:effectLst/>
            </a:endParaRPr>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54855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17</a:t>
            </a:fld>
            <a:endParaRPr lang="en-US" dirty="0">
              <a:latin typeface="Arial" pitchFamily="34" charset="0"/>
              <a:cs typeface="Arial" pitchFamily="34" charset="0"/>
            </a:endParaRPr>
          </a:p>
        </p:txBody>
      </p:sp>
    </p:spTree>
    <p:extLst>
      <p:ext uri="{BB962C8B-B14F-4D97-AF65-F5344CB8AC3E}">
        <p14:creationId xmlns:p14="http://schemas.microsoft.com/office/powerpoint/2010/main" val="1321131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18</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213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19</a:t>
            </a:fld>
            <a:endParaRPr lang="en-US" dirty="0">
              <a:latin typeface="Arial" pitchFamily="34" charset="0"/>
              <a:cs typeface="Arial" pitchFamily="34" charset="0"/>
            </a:endParaRPr>
          </a:p>
        </p:txBody>
      </p:sp>
    </p:spTree>
    <p:extLst>
      <p:ext uri="{BB962C8B-B14F-4D97-AF65-F5344CB8AC3E}">
        <p14:creationId xmlns:p14="http://schemas.microsoft.com/office/powerpoint/2010/main" val="376512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Tree>
    <p:extLst>
      <p:ext uri="{BB962C8B-B14F-4D97-AF65-F5344CB8AC3E}">
        <p14:creationId xmlns:p14="http://schemas.microsoft.com/office/powerpoint/2010/main" val="1967466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20</a:t>
            </a:fld>
            <a:endParaRPr lang="en-US" dirty="0">
              <a:latin typeface="Arial" pitchFamily="34" charset="0"/>
              <a:cs typeface="Arial" pitchFamily="34" charset="0"/>
            </a:endParaRPr>
          </a:p>
        </p:txBody>
      </p:sp>
    </p:spTree>
    <p:extLst>
      <p:ext uri="{BB962C8B-B14F-4D97-AF65-F5344CB8AC3E}">
        <p14:creationId xmlns:p14="http://schemas.microsoft.com/office/powerpoint/2010/main" val="4255824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21</a:t>
            </a:fld>
            <a:endParaRPr lang="en-US" dirty="0">
              <a:latin typeface="Arial" pitchFamily="34" charset="0"/>
              <a:cs typeface="Arial" pitchFamily="34" charset="0"/>
            </a:endParaRPr>
          </a:p>
        </p:txBody>
      </p:sp>
    </p:spTree>
    <p:extLst>
      <p:ext uri="{BB962C8B-B14F-4D97-AF65-F5344CB8AC3E}">
        <p14:creationId xmlns:p14="http://schemas.microsoft.com/office/powerpoint/2010/main" val="215880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9454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NZ"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7FDDA816-F5F6-4B3F-9305-6DC2FBED2AA2}" type="datetime1">
              <a:rPr lang="en-US" smtClean="0">
                <a:latin typeface="Arial" pitchFamily="34" charset="0"/>
                <a:cs typeface="Arial" pitchFamily="34" charset="0"/>
              </a:rPr>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4442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smtClean="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283185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800"/>
              </a:spcBef>
              <a:spcAft>
                <a:spcPts val="0"/>
              </a:spcAft>
              <a:buClrTx/>
              <a:buSzTx/>
              <a:buFont typeface="Arial" pitchFamily="34" charset="0"/>
              <a:buNone/>
              <a:tabLst/>
              <a:defRPr/>
            </a:pPr>
            <a:endParaRPr lang="en-US" dirty="0" smtClean="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82610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NZ"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440975FA-BFFB-4F73-B389-03157C9CCD18}" type="datetime1">
              <a:rPr lang="en-US" smtClean="0">
                <a:latin typeface="Arial" pitchFamily="34" charset="0"/>
                <a:cs typeface="Arial" pitchFamily="34" charset="0"/>
              </a:rPr>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65154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dirty="0" smtClean="0"/>
          </a:p>
        </p:txBody>
      </p:sp>
      <p:sp>
        <p:nvSpPr>
          <p:cNvPr id="4" name="Header Placeholder 3"/>
          <p:cNvSpPr>
            <a:spLocks noGrp="1"/>
          </p:cNvSpPr>
          <p:nvPr>
            <p:ph type="hdr" sz="quarter" idx="10"/>
          </p:nvPr>
        </p:nvSpPr>
        <p:spPr/>
        <p:txBody>
          <a:bodyPr/>
          <a:lstStyle/>
          <a:p>
            <a:pPr>
              <a:lnSpc>
                <a:spcPct val="95000"/>
              </a:lnSpc>
            </a:pPr>
            <a:r>
              <a:rPr lang="en-US" sz="600" i="1" smtClean="0">
                <a:latin typeface="Arial" pitchFamily="34" charset="0"/>
                <a:cs typeface="Arial" pitchFamily="34" charset="0"/>
              </a:rPr>
              <a:t>[ADD PRESENTATION TITLE: INSERT TAB &gt; HEADER &amp; FOOTER &gt; NOTES AND HANDOUTS]</a:t>
            </a:r>
            <a:endParaRPr lang="en-US" sz="600" i="1"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7E8D41B-AE01-416D-A608-C540C4F8D0F5}" type="datetime1">
              <a:rPr lang="en-US" sz="600" i="1" smtClean="0">
                <a:latin typeface="Arial" pitchFamily="34" charset="0"/>
                <a:cs typeface="Arial" pitchFamily="34" charset="0"/>
              </a:rPr>
              <a:t>9/25/15</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8</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endParaRPr lang="en-US" sz="1200" b="0" i="0" u="none" strike="noStrike" kern="1200" baseline="0" dirty="0" smtClean="0">
              <a:solidFill>
                <a:schemeClr val="tx1"/>
              </a:solidFill>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9/25/15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5333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9/25/15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bwMode="auto">
          <a:xfrm>
            <a:off x="2878737" y="716321"/>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Coalition</a:t>
            </a:r>
            <a:r>
              <a:rPr lang="en-US" sz="2200" baseline="0" dirty="0" smtClean="0">
                <a:solidFill>
                  <a:schemeClr val="bg1"/>
                </a:solidFill>
                <a:latin typeface="+mj-lt"/>
              </a:rPr>
              <a:t> for Disability Access in Graduate Health Science and </a:t>
            </a:r>
          </a:p>
          <a:p>
            <a:pPr>
              <a:lnSpc>
                <a:spcPct val="90000"/>
              </a:lnSpc>
            </a:pPr>
            <a:r>
              <a:rPr lang="en-US" sz="2200" baseline="0" dirty="0" smtClean="0">
                <a:solidFill>
                  <a:schemeClr val="bg1"/>
                </a:solidFill>
                <a:latin typeface="+mj-lt"/>
              </a:rPr>
              <a:t>Medical Education</a:t>
            </a:r>
            <a:endParaRPr lang="en-US" sz="2200" dirty="0" smtClean="0">
              <a:solidFill>
                <a:schemeClr val="bg1"/>
              </a:solidFill>
              <a:latin typeface="+mj-lt"/>
            </a:endParaRPr>
          </a:p>
        </p:txBody>
      </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9/25/15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9/25/15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9/25/15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9/25/15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9/25/15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
        <p:nvSpPr>
          <p:cNvPr id="11" name="TextBox 10"/>
          <p:cNvSpPr txBox="1"/>
          <p:nvPr userDrawn="1"/>
        </p:nvSpPr>
        <p:spPr bwMode="auto">
          <a:xfrm>
            <a:off x="2801121" y="716321"/>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ln>
                  <a:solidFill>
                    <a:srgbClr val="052049"/>
                  </a:solidFill>
                </a:ln>
                <a:solidFill>
                  <a:srgbClr val="000000"/>
                </a:solidFill>
                <a:latin typeface="+mj-lt"/>
              </a:rPr>
              <a:t>Coalition</a:t>
            </a:r>
            <a:r>
              <a:rPr lang="en-US" sz="2200" baseline="0" dirty="0" smtClean="0">
                <a:ln>
                  <a:solidFill>
                    <a:srgbClr val="052049"/>
                  </a:solidFill>
                </a:ln>
                <a:solidFill>
                  <a:srgbClr val="000000"/>
                </a:solidFill>
                <a:latin typeface="+mj-lt"/>
              </a:rPr>
              <a:t> for Disability Access in Graduate Health Science and </a:t>
            </a:r>
          </a:p>
          <a:p>
            <a:pPr>
              <a:lnSpc>
                <a:spcPct val="90000"/>
              </a:lnSpc>
            </a:pPr>
            <a:r>
              <a:rPr lang="en-US" sz="2200" baseline="0" dirty="0" smtClean="0">
                <a:ln>
                  <a:solidFill>
                    <a:srgbClr val="052049"/>
                  </a:solidFill>
                </a:ln>
                <a:solidFill>
                  <a:srgbClr val="000000"/>
                </a:solidFill>
                <a:latin typeface="+mj-lt"/>
              </a:rPr>
              <a:t>Medical Education</a:t>
            </a:r>
            <a:endParaRPr lang="en-US" sz="2200" dirty="0" smtClean="0">
              <a:ln>
                <a:solidFill>
                  <a:srgbClr val="052049"/>
                </a:solidFill>
              </a:ln>
              <a:solidFill>
                <a:srgbClr val="000000"/>
              </a:solidFill>
              <a:latin typeface="+mj-lt"/>
            </a:endParaRPr>
          </a:p>
        </p:txBody>
      </p:sp>
    </p:spTree>
    <p:extLst>
      <p:ext uri="{BB962C8B-B14F-4D97-AF65-F5344CB8AC3E}">
        <p14:creationId xmlns:p14="http://schemas.microsoft.com/office/powerpoint/2010/main" val="259641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5" y="501826"/>
            <a:ext cx="8089901" cy="4122498"/>
          </a:xfrm>
        </p:spPr>
        <p:txBody>
          <a:bodyPr vert="horz" wrap="square" lIns="91438" tIns="45719" rIns="91438" bIns="45719" rtlCol="0" anchor="b" anchorCtr="0">
            <a:spAutoFit/>
          </a:bodyPr>
          <a:lstStyle>
            <a:lvl1pPr marL="280979" indent="-280979">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38" tIns="45719" rIns="91438" bIns="45719" rtlCol="0">
            <a:noAutofit/>
          </a:bodyPr>
          <a:lstStyle>
            <a:lvl1pPr marL="0" indent="0">
              <a:spcBef>
                <a:spcPts val="300"/>
              </a:spcBef>
              <a:buNone/>
              <a:defRPr lang="en-US" sz="1600" baseline="0" dirty="0" smtClean="0"/>
            </a:lvl1pPr>
            <a:lvl2pPr marL="230180" indent="0">
              <a:buNone/>
              <a:defRPr lang="en-US" dirty="0" smtClean="0"/>
            </a:lvl2pPr>
            <a:lvl3pPr marL="515921" indent="0">
              <a:buNone/>
              <a:defRPr lang="en-US" dirty="0" smtClean="0"/>
            </a:lvl3pPr>
            <a:lvl4pPr marL="800075" indent="0">
              <a:buNone/>
              <a:defRPr lang="en-US" dirty="0" smtClean="0"/>
            </a:lvl4pPr>
            <a:lvl5pPr marL="1085816"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8" y="6452361"/>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pPr/>
              <a:t>9/25/15</a:t>
            </a:fld>
            <a:endParaRPr lang="en-US" dirty="0"/>
          </a:p>
        </p:txBody>
      </p:sp>
      <p:sp>
        <p:nvSpPr>
          <p:cNvPr id="9" name="Footer Placeholder 5"/>
          <p:cNvSpPr>
            <a:spLocks noGrp="1"/>
          </p:cNvSpPr>
          <p:nvPr>
            <p:ph type="ftr" sz="quarter" idx="3"/>
          </p:nvPr>
        </p:nvSpPr>
        <p:spPr>
          <a:xfrm>
            <a:off x="729162"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10" y="6453504"/>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173301664"/>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060198" name="Picture 38" descr="AAMC_revPPTtitle_wh"/>
          <p:cNvPicPr>
            <a:picLocks noChangeAspect="1" noChangeArrowheads="1"/>
          </p:cNvPicPr>
          <p:nvPr/>
        </p:nvPicPr>
        <p:blipFill>
          <a:blip r:embed="rId2" cstate="print"/>
          <a:srcRect/>
          <a:stretch>
            <a:fillRect/>
          </a:stretch>
        </p:blipFill>
        <p:spPr bwMode="auto">
          <a:xfrm>
            <a:off x="1589" y="1589"/>
            <a:ext cx="9139237" cy="6853237"/>
          </a:xfrm>
          <a:prstGeom prst="rect">
            <a:avLst/>
          </a:prstGeom>
          <a:noFill/>
        </p:spPr>
      </p:pic>
      <p:sp>
        <p:nvSpPr>
          <p:cNvPr id="4060162" name="Rectangle 2"/>
          <p:cNvSpPr>
            <a:spLocks noGrp="1" noChangeArrowheads="1"/>
          </p:cNvSpPr>
          <p:nvPr>
            <p:ph type="ctrTitle"/>
          </p:nvPr>
        </p:nvSpPr>
        <p:spPr>
          <a:xfrm>
            <a:off x="873125" y="2535238"/>
            <a:ext cx="7304088" cy="553996"/>
          </a:xfrm>
        </p:spPr>
        <p:txBody>
          <a:bodyPr anchor="t"/>
          <a:lstStyle>
            <a:lvl1pPr>
              <a:lnSpc>
                <a:spcPct val="80000"/>
              </a:lnSpc>
              <a:defRPr>
                <a:solidFill>
                  <a:schemeClr val="tx1"/>
                </a:solidFill>
              </a:defRPr>
            </a:lvl1pPr>
          </a:lstStyle>
          <a:p>
            <a:r>
              <a:rPr lang="en-US" smtClean="0"/>
              <a:t>Click to edit Master title style</a:t>
            </a:r>
            <a:endParaRPr lang="en-US"/>
          </a:p>
        </p:txBody>
      </p:sp>
      <p:sp>
        <p:nvSpPr>
          <p:cNvPr id="4060163" name="Rectangle 3"/>
          <p:cNvSpPr>
            <a:spLocks noGrp="1" noChangeArrowheads="1"/>
          </p:cNvSpPr>
          <p:nvPr>
            <p:ph type="subTitle" idx="1"/>
          </p:nvPr>
        </p:nvSpPr>
        <p:spPr>
          <a:xfrm>
            <a:off x="873125" y="4681539"/>
            <a:ext cx="7304088" cy="1273175"/>
          </a:xfrm>
        </p:spPr>
        <p:txBody>
          <a:bodyPr/>
          <a:lstStyle>
            <a:lvl1pPr>
              <a:defRPr sz="2600"/>
            </a:lvl1pPr>
          </a:lstStyle>
          <a:p>
            <a:r>
              <a:rPr lang="en-US" smtClean="0"/>
              <a:t>Click to edit Master subtitle style</a:t>
            </a:r>
            <a:endParaRPr lang="en-US"/>
          </a:p>
        </p:txBody>
      </p:sp>
      <p:sp>
        <p:nvSpPr>
          <p:cNvPr id="4060164" name="Text Box 4"/>
          <p:cNvSpPr txBox="1">
            <a:spLocks noChangeArrowheads="1"/>
          </p:cNvSpPr>
          <p:nvPr/>
        </p:nvSpPr>
        <p:spPr bwMode="auto">
          <a:xfrm>
            <a:off x="1085850" y="4740276"/>
            <a:ext cx="1282700" cy="365125"/>
          </a:xfrm>
          <a:prstGeom prst="rect">
            <a:avLst/>
          </a:prstGeom>
          <a:noFill/>
          <a:ln w="9525">
            <a:noFill/>
            <a:miter lim="800000"/>
            <a:headEnd/>
            <a:tailEnd/>
          </a:ln>
          <a:effectLst/>
        </p:spPr>
        <p:txBody>
          <a:bodyPr lIns="0" tIns="0" rIns="0" bIns="0"/>
          <a:lstStyle/>
          <a:p>
            <a:pPr defTabSz="1066767">
              <a:spcBef>
                <a:spcPct val="50000"/>
              </a:spcBef>
            </a:pPr>
            <a:endParaRPr lang="en-US" b="0" dirty="0">
              <a:solidFill>
                <a:srgbClr val="474747"/>
              </a:solidFill>
            </a:endParaRPr>
          </a:p>
        </p:txBody>
      </p:sp>
    </p:spTree>
    <p:extLst>
      <p:ext uri="{BB962C8B-B14F-4D97-AF65-F5344CB8AC3E}">
        <p14:creationId xmlns:p14="http://schemas.microsoft.com/office/powerpoint/2010/main" val="1545074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9/25/15</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9/25/15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9/25/15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9/25/15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9/25/15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9/25/15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9/25/15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9/25/15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9/25/15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9/25/15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3" name="Straight Connector 12"/>
          <p:cNvCxnSpPr/>
          <p:nvPr userDrawn="1"/>
        </p:nvCxnSpPr>
        <p:spPr>
          <a:xfrm>
            <a:off x="6440625"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6577725" y="728386"/>
            <a:ext cx="185682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Coalition for</a:t>
            </a:r>
            <a:r>
              <a:rPr lang="en-US" sz="1000" baseline="0" dirty="0" smtClean="0">
                <a:solidFill>
                  <a:schemeClr val="bg1"/>
                </a:solidFill>
                <a:latin typeface="+mj-lt"/>
              </a:rPr>
              <a:t> Disability Access in Graduate Health Science and </a:t>
            </a:r>
          </a:p>
          <a:p>
            <a:r>
              <a:rPr lang="en-US" sz="1000" baseline="0" dirty="0" smtClean="0">
                <a:solidFill>
                  <a:schemeClr val="bg1"/>
                </a:solidFill>
                <a:latin typeface="+mj-lt"/>
              </a:rPr>
              <a:t>Medical Education</a:t>
            </a:r>
            <a:endParaRPr lang="en-US" sz="1000" dirty="0" smtClean="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9/25/15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9/25/15</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9/25/15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9/25/15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9/25/15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9/25/15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9/25/15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9/25/15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9/25/15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9/25/15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9/25/15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9/25/15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xmlns:p14="http://schemas.microsoft.com/office/powerpoint/2010/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060198" name="Picture 38" descr="AAMC_revPPTtitle_wh"/>
          <p:cNvPicPr>
            <a:picLocks noChangeAspect="1" noChangeArrowheads="1"/>
          </p:cNvPicPr>
          <p:nvPr/>
        </p:nvPicPr>
        <p:blipFill>
          <a:blip r:embed="rId2" cstate="print"/>
          <a:srcRect/>
          <a:stretch>
            <a:fillRect/>
          </a:stretch>
        </p:blipFill>
        <p:spPr bwMode="auto">
          <a:xfrm>
            <a:off x="1589" y="1589"/>
            <a:ext cx="9139237" cy="6853237"/>
          </a:xfrm>
          <a:prstGeom prst="rect">
            <a:avLst/>
          </a:prstGeom>
          <a:noFill/>
        </p:spPr>
      </p:pic>
      <p:sp>
        <p:nvSpPr>
          <p:cNvPr id="4060162" name="Rectangle 2"/>
          <p:cNvSpPr>
            <a:spLocks noGrp="1" noChangeArrowheads="1"/>
          </p:cNvSpPr>
          <p:nvPr>
            <p:ph type="ctrTitle"/>
          </p:nvPr>
        </p:nvSpPr>
        <p:spPr>
          <a:xfrm>
            <a:off x="873125" y="2535238"/>
            <a:ext cx="7304088" cy="553996"/>
          </a:xfrm>
        </p:spPr>
        <p:txBody>
          <a:bodyPr anchor="t"/>
          <a:lstStyle>
            <a:lvl1pPr>
              <a:lnSpc>
                <a:spcPct val="80000"/>
              </a:lnSpc>
              <a:defRPr>
                <a:solidFill>
                  <a:schemeClr val="tx1"/>
                </a:solidFill>
              </a:defRPr>
            </a:lvl1pPr>
          </a:lstStyle>
          <a:p>
            <a:r>
              <a:rPr lang="en-US" smtClean="0"/>
              <a:t>Click to edit Master title style</a:t>
            </a:r>
            <a:endParaRPr lang="en-US"/>
          </a:p>
        </p:txBody>
      </p:sp>
      <p:sp>
        <p:nvSpPr>
          <p:cNvPr id="4060163" name="Rectangle 3"/>
          <p:cNvSpPr>
            <a:spLocks noGrp="1" noChangeArrowheads="1"/>
          </p:cNvSpPr>
          <p:nvPr>
            <p:ph type="subTitle" idx="1"/>
          </p:nvPr>
        </p:nvSpPr>
        <p:spPr>
          <a:xfrm>
            <a:off x="873125" y="4681539"/>
            <a:ext cx="7304088" cy="1273175"/>
          </a:xfrm>
        </p:spPr>
        <p:txBody>
          <a:bodyPr/>
          <a:lstStyle>
            <a:lvl1pPr>
              <a:defRPr sz="2600"/>
            </a:lvl1pPr>
          </a:lstStyle>
          <a:p>
            <a:r>
              <a:rPr lang="en-US" smtClean="0"/>
              <a:t>Click to edit Master subtitle style</a:t>
            </a:r>
            <a:endParaRPr lang="en-US"/>
          </a:p>
        </p:txBody>
      </p:sp>
      <p:sp>
        <p:nvSpPr>
          <p:cNvPr id="4060164" name="Text Box 4"/>
          <p:cNvSpPr txBox="1">
            <a:spLocks noChangeArrowheads="1"/>
          </p:cNvSpPr>
          <p:nvPr/>
        </p:nvSpPr>
        <p:spPr bwMode="auto">
          <a:xfrm>
            <a:off x="1085850" y="4740276"/>
            <a:ext cx="1282700" cy="365125"/>
          </a:xfrm>
          <a:prstGeom prst="rect">
            <a:avLst/>
          </a:prstGeom>
          <a:noFill/>
          <a:ln w="9525">
            <a:noFill/>
            <a:miter lim="800000"/>
            <a:headEnd/>
            <a:tailEnd/>
          </a:ln>
          <a:effectLst/>
        </p:spPr>
        <p:txBody>
          <a:bodyPr lIns="0" tIns="0" rIns="0" bIns="0"/>
          <a:lstStyle/>
          <a:p>
            <a:pPr defTabSz="1066767">
              <a:spcBef>
                <a:spcPct val="50000"/>
              </a:spcBef>
            </a:pPr>
            <a:endParaRPr lang="en-US" b="0" dirty="0">
              <a:solidFill>
                <a:srgbClr val="474747"/>
              </a:solidFill>
            </a:endParaRPr>
          </a:p>
        </p:txBody>
      </p:sp>
    </p:spTree>
    <p:extLst>
      <p:ext uri="{BB962C8B-B14F-4D97-AF65-F5344CB8AC3E}">
        <p14:creationId xmlns:p14="http://schemas.microsoft.com/office/powerpoint/2010/main" val="4056478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73795"/>
            <a:ext cx="6595720" cy="628375"/>
          </a:xfrm>
        </p:spPr>
        <p:txBody>
          <a:bodyPr vert="horz" wrap="square" lIns="91438" tIns="45719" rIns="91438" bIns="45719"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9"/>
            <a:ext cx="6570016" cy="507831"/>
          </a:xfrm>
        </p:spPr>
        <p:txBody>
          <a:bodyPr anchor="t" anchorCtr="0">
            <a:noAutofit/>
          </a:bodyPr>
          <a:lstStyle>
            <a:lvl1pPr marL="0" indent="0" algn="l" defTabSz="914372"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186" indent="0">
              <a:buNone/>
              <a:defRPr sz="1800">
                <a:solidFill>
                  <a:schemeClr val="tx1">
                    <a:tint val="75000"/>
                  </a:schemeClr>
                </a:solidFill>
              </a:defRPr>
            </a:lvl2pPr>
            <a:lvl3pPr marL="914372" indent="0">
              <a:buNone/>
              <a:defRPr sz="1600">
                <a:solidFill>
                  <a:schemeClr val="tx1">
                    <a:tint val="75000"/>
                  </a:schemeClr>
                </a:solidFill>
              </a:defRPr>
            </a:lvl3pPr>
            <a:lvl4pPr marL="1371557" indent="0">
              <a:buNone/>
              <a:defRPr sz="1400">
                <a:solidFill>
                  <a:schemeClr val="tx1">
                    <a:tint val="75000"/>
                  </a:schemeClr>
                </a:solidFill>
              </a:defRPr>
            </a:lvl4pPr>
            <a:lvl5pPr marL="1828743" indent="0">
              <a:buNone/>
              <a:defRPr sz="1400">
                <a:solidFill>
                  <a:schemeClr val="tx1">
                    <a:tint val="75000"/>
                  </a:schemeClr>
                </a:solidFill>
              </a:defRPr>
            </a:lvl5pPr>
            <a:lvl6pPr marL="2285929" indent="0">
              <a:buNone/>
              <a:defRPr sz="1400">
                <a:solidFill>
                  <a:schemeClr val="tx1">
                    <a:tint val="75000"/>
                  </a:schemeClr>
                </a:solidFill>
              </a:defRPr>
            </a:lvl6pPr>
            <a:lvl7pPr marL="2743115" indent="0">
              <a:buNone/>
              <a:defRPr sz="1400">
                <a:solidFill>
                  <a:schemeClr val="tx1">
                    <a:tint val="75000"/>
                  </a:schemeClr>
                </a:solidFill>
              </a:defRPr>
            </a:lvl7pPr>
            <a:lvl8pPr marL="3200301" indent="0">
              <a:buNone/>
              <a:defRPr sz="1400">
                <a:solidFill>
                  <a:schemeClr val="tx1">
                    <a:tint val="75000"/>
                  </a:schemeClr>
                </a:solidFill>
              </a:defRPr>
            </a:lvl8pPr>
            <a:lvl9pPr marL="3657486" indent="0">
              <a:buNone/>
              <a:defRPr sz="1400">
                <a:solidFill>
                  <a:schemeClr val="tx1">
                    <a:tint val="75000"/>
                  </a:schemeClr>
                </a:solidFill>
              </a:defRPr>
            </a:lvl9pPr>
          </a:lstStyle>
          <a:p>
            <a:pPr marL="0" lvl="0" indent="0" algn="l" defTabSz="914372"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3"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pPr/>
              <a:t>9/25/15</a:t>
            </a:fld>
            <a:endParaRPr lang="en-US" dirty="0"/>
          </a:p>
        </p:txBody>
      </p:sp>
      <p:sp>
        <p:nvSpPr>
          <p:cNvPr id="3" name="Text Placeholder 2"/>
          <p:cNvSpPr>
            <a:spLocks noGrp="1"/>
          </p:cNvSpPr>
          <p:nvPr>
            <p:ph type="body" sz="quarter" idx="10"/>
          </p:nvPr>
        </p:nvSpPr>
        <p:spPr>
          <a:xfrm>
            <a:off x="747713" y="4350041"/>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bwMode="auto">
          <a:xfrm>
            <a:off x="2878738" y="716322"/>
            <a:ext cx="5143430" cy="91973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Coalition</a:t>
            </a:r>
            <a:r>
              <a:rPr lang="en-US" sz="2200" baseline="0" dirty="0" smtClean="0">
                <a:solidFill>
                  <a:schemeClr val="bg1"/>
                </a:solidFill>
                <a:latin typeface="+mj-lt"/>
              </a:rPr>
              <a:t> for Disability Access in Graduate Health Science and </a:t>
            </a:r>
          </a:p>
          <a:p>
            <a:pPr>
              <a:lnSpc>
                <a:spcPct val="90000"/>
              </a:lnSpc>
            </a:pPr>
            <a:r>
              <a:rPr lang="en-US" sz="2200" baseline="0" dirty="0" smtClean="0">
                <a:solidFill>
                  <a:schemeClr val="bg1"/>
                </a:solidFill>
                <a:latin typeface="+mj-lt"/>
              </a:rPr>
              <a:t>Medical Education</a:t>
            </a:r>
            <a:endParaRPr lang="en-US" sz="2200" dirty="0" smtClean="0">
              <a:solidFill>
                <a:schemeClr val="bg1"/>
              </a:solidFill>
              <a:latin typeface="+mj-lt"/>
            </a:endParaRPr>
          </a:p>
        </p:txBody>
      </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3" y="742960"/>
            <a:ext cx="1400637" cy="910729"/>
          </a:xfrm>
          <a:prstGeom prst="rect">
            <a:avLst/>
          </a:prstGeom>
        </p:spPr>
      </p:pic>
    </p:spTree>
    <p:extLst>
      <p:ext uri="{BB962C8B-B14F-4D97-AF65-F5344CB8AC3E}">
        <p14:creationId xmlns:p14="http://schemas.microsoft.com/office/powerpoint/2010/main" val="14415027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9/25/15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9/25/15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9/25/15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4.xml"/><Relationship Id="rId20" Type="http://schemas.openxmlformats.org/officeDocument/2006/relationships/image" Target="../media/image4.emf"/><Relationship Id="rId10" Type="http://schemas.openxmlformats.org/officeDocument/2006/relationships/slideLayout" Target="../slideLayouts/slideLayout35.xml"/><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slideLayout" Target="../slideLayouts/slideLayout40.xml"/><Relationship Id="rId16" Type="http://schemas.openxmlformats.org/officeDocument/2006/relationships/slideLayout" Target="../slideLayouts/slideLayout41.xml"/><Relationship Id="rId17" Type="http://schemas.openxmlformats.org/officeDocument/2006/relationships/slideLayout" Target="../slideLayouts/slideLayout42.xml"/><Relationship Id="rId18" Type="http://schemas.openxmlformats.org/officeDocument/2006/relationships/slideLayout" Target="../slideLayouts/slideLayout43.xml"/><Relationship Id="rId19" Type="http://schemas.openxmlformats.org/officeDocument/2006/relationships/theme" Target="../theme/theme2.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2.xml"/><Relationship Id="rId20" Type="http://schemas.openxmlformats.org/officeDocument/2006/relationships/slideLayout" Target="../slideLayouts/slideLayout63.xml"/><Relationship Id="rId21" Type="http://schemas.openxmlformats.org/officeDocument/2006/relationships/theme" Target="../theme/theme3.xml"/><Relationship Id="rId22" Type="http://schemas.openxmlformats.org/officeDocument/2006/relationships/image" Target="../media/image4.emf"/><Relationship Id="rId10" Type="http://schemas.openxmlformats.org/officeDocument/2006/relationships/slideLayout" Target="../slideLayouts/slideLayout53.xml"/><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slideLayout" Target="../slideLayouts/slideLayout59.xml"/><Relationship Id="rId17" Type="http://schemas.openxmlformats.org/officeDocument/2006/relationships/slideLayout" Target="../slideLayouts/slideLayout60.xml"/><Relationship Id="rId18" Type="http://schemas.openxmlformats.org/officeDocument/2006/relationships/slideLayout" Target="../slideLayouts/slideLayout61.xml"/><Relationship Id="rId19" Type="http://schemas.openxmlformats.org/officeDocument/2006/relationships/slideLayout" Target="../slideLayouts/slideLayout62.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9" r:id="rId24"/>
    <p:sldLayoutId id="2147484020" r:id="rId25"/>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9/25/15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dirty="0" smtClean="0"/>
              <a:t>Coalition for Disability Access in Graduate Health Science and Medical Education</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2">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4017" r:id="rId19"/>
    <p:sldLayoutId id="2147484018" r:id="rId20"/>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7.xml"/><Relationship Id="rId3" Type="http://schemas.openxmlformats.org/officeDocument/2006/relationships/hyperlink" Target="http://www.xxxx.edu/d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6529" name="Rectangle 17"/>
          <p:cNvSpPr>
            <a:spLocks noGrp="1" noChangeArrowheads="1"/>
          </p:cNvSpPr>
          <p:nvPr>
            <p:ph type="subTitle" idx="1"/>
          </p:nvPr>
        </p:nvSpPr>
        <p:spPr>
          <a:xfrm>
            <a:off x="712789" y="3096320"/>
            <a:ext cx="6176198" cy="3761680"/>
          </a:xfrm>
          <a:noFill/>
          <a:ln/>
        </p:spPr>
        <p:txBody>
          <a:bodyPr/>
          <a:lstStyle/>
          <a:p>
            <a:pPr marL="0" indent="0">
              <a:spcBef>
                <a:spcPts val="0"/>
              </a:spcBef>
              <a:buNone/>
            </a:pPr>
            <a:r>
              <a:rPr lang="en-US" sz="2000" b="1" dirty="0" smtClean="0"/>
              <a:t>Neera </a:t>
            </a:r>
            <a:r>
              <a:rPr lang="en-US" sz="2000" b="1" dirty="0"/>
              <a:t>R. Jain, MS, </a:t>
            </a:r>
            <a:r>
              <a:rPr lang="en-US" sz="2000" b="1" dirty="0" smtClean="0"/>
              <a:t>CRC</a:t>
            </a:r>
          </a:p>
          <a:p>
            <a:pPr marL="0" indent="0">
              <a:spcBef>
                <a:spcPts val="0"/>
              </a:spcBef>
              <a:buNone/>
            </a:pPr>
            <a:r>
              <a:rPr lang="en-US" sz="2000" i="1" dirty="0" smtClean="0"/>
              <a:t>University of California, San Francisco</a:t>
            </a:r>
          </a:p>
          <a:p>
            <a:pPr marL="0" indent="0">
              <a:spcBef>
                <a:spcPts val="0"/>
              </a:spcBef>
              <a:buNone/>
            </a:pPr>
            <a:endParaRPr lang="en-US" sz="2000" b="1" dirty="0" smtClean="0"/>
          </a:p>
          <a:p>
            <a:pPr marL="0" indent="0">
              <a:spcBef>
                <a:spcPts val="0"/>
              </a:spcBef>
              <a:buNone/>
            </a:pPr>
            <a:r>
              <a:rPr lang="en-US" sz="2000" b="1" dirty="0" smtClean="0"/>
              <a:t>Lisa M. Meeks, PhD</a:t>
            </a:r>
          </a:p>
          <a:p>
            <a:pPr marL="0" indent="0">
              <a:spcBef>
                <a:spcPts val="0"/>
              </a:spcBef>
              <a:buNone/>
            </a:pPr>
            <a:r>
              <a:rPr lang="en-US" sz="2000" i="1" dirty="0" smtClean="0"/>
              <a:t>UCSF</a:t>
            </a:r>
            <a:r>
              <a:rPr lang="en-US" sz="2000" i="1" dirty="0"/>
              <a:t> </a:t>
            </a:r>
            <a:r>
              <a:rPr lang="en-US" sz="2000" i="1" dirty="0" smtClean="0"/>
              <a:t>School of Medicine</a:t>
            </a:r>
          </a:p>
          <a:p>
            <a:pPr marL="0" indent="0">
              <a:spcBef>
                <a:spcPts val="0"/>
              </a:spcBef>
              <a:buNone/>
            </a:pPr>
            <a:endParaRPr lang="en-US" sz="2000" i="1" dirty="0"/>
          </a:p>
          <a:p>
            <a:pPr marL="0" indent="0">
              <a:spcBef>
                <a:spcPts val="0"/>
              </a:spcBef>
              <a:buNone/>
            </a:pPr>
            <a:r>
              <a:rPr lang="en-US" sz="2000" b="1" dirty="0" smtClean="0"/>
              <a:t>Dr. Maxine A. </a:t>
            </a:r>
            <a:r>
              <a:rPr lang="en-US" sz="2000" b="1" dirty="0" err="1" smtClean="0"/>
              <a:t>Papadakis</a:t>
            </a:r>
            <a:r>
              <a:rPr lang="en-US" sz="2000" b="1" dirty="0" smtClean="0"/>
              <a:t>, MD</a:t>
            </a:r>
          </a:p>
          <a:p>
            <a:pPr marL="0" indent="0">
              <a:spcBef>
                <a:spcPts val="0"/>
              </a:spcBef>
              <a:buNone/>
            </a:pPr>
            <a:r>
              <a:rPr lang="en-US" sz="2000" i="1" dirty="0" smtClean="0"/>
              <a:t>UCSF </a:t>
            </a:r>
            <a:r>
              <a:rPr lang="en-US" sz="2000" i="1" dirty="0"/>
              <a:t> </a:t>
            </a:r>
            <a:r>
              <a:rPr lang="en-US" sz="2000" i="1" dirty="0" smtClean="0"/>
              <a:t>School of Medicine</a:t>
            </a:r>
          </a:p>
          <a:p>
            <a:pPr marL="0" indent="0">
              <a:spcBef>
                <a:spcPts val="0"/>
              </a:spcBef>
              <a:buNone/>
            </a:pPr>
            <a:endParaRPr lang="en-US" sz="2000" i="1" dirty="0"/>
          </a:p>
          <a:p>
            <a:pPr marL="0" indent="0">
              <a:spcBef>
                <a:spcPts val="0"/>
              </a:spcBef>
              <a:buNone/>
            </a:pPr>
            <a:r>
              <a:rPr lang="en-US" sz="2000" b="1" dirty="0" smtClean="0"/>
              <a:t>Elisa Laird </a:t>
            </a:r>
            <a:r>
              <a:rPr lang="en-US" sz="2000" b="1" dirty="0" err="1" smtClean="0"/>
              <a:t>Metke</a:t>
            </a:r>
            <a:r>
              <a:rPr lang="en-US" sz="2000" b="1" dirty="0" smtClean="0"/>
              <a:t>, JD </a:t>
            </a:r>
          </a:p>
          <a:p>
            <a:pPr marL="0" indent="0">
              <a:spcBef>
                <a:spcPts val="0"/>
              </a:spcBef>
              <a:buNone/>
            </a:pPr>
            <a:r>
              <a:rPr lang="en-US" sz="2000" i="1" dirty="0" smtClean="0"/>
              <a:t>Samuel Merritt University (Moderator)</a:t>
            </a:r>
            <a:endParaRPr lang="en-US" sz="2000" i="1" dirty="0"/>
          </a:p>
          <a:p>
            <a:pPr marL="0" indent="0">
              <a:spcBef>
                <a:spcPct val="0"/>
              </a:spcBef>
              <a:buNone/>
            </a:pPr>
            <a:endParaRPr lang="en-US" sz="2400" dirty="0"/>
          </a:p>
        </p:txBody>
      </p:sp>
      <p:sp>
        <p:nvSpPr>
          <p:cNvPr id="2" name="TextBox 1"/>
          <p:cNvSpPr txBox="1"/>
          <p:nvPr/>
        </p:nvSpPr>
        <p:spPr bwMode="auto">
          <a:xfrm>
            <a:off x="731745" y="1558151"/>
            <a:ext cx="6279017" cy="1791259"/>
          </a:xfrm>
          <a:prstGeom prst="rect">
            <a:avLst/>
          </a:prstGeom>
          <a:noFill/>
          <a:ln w="19050" algn="ctr">
            <a:noFill/>
            <a:miter lim="800000"/>
            <a:headEnd/>
            <a:tailEnd/>
          </a:ln>
        </p:spPr>
        <p:txBody>
          <a:bodyPr wrap="square" lIns="0" tIns="0" rIns="0" bIns="0" rtlCol="0">
            <a:spAutoFit/>
          </a:bodyPr>
          <a:lstStyle/>
          <a:p>
            <a:pPr defTabSz="888973">
              <a:lnSpc>
                <a:spcPct val="80000"/>
              </a:lnSpc>
              <a:buClr>
                <a:srgbClr val="DADDFE"/>
              </a:buClr>
            </a:pPr>
            <a:r>
              <a:rPr lang="en-US" sz="3600" dirty="0"/>
              <a:t>Creating a Balance</a:t>
            </a:r>
            <a:r>
              <a:rPr lang="en-US" sz="3600" dirty="0" smtClean="0"/>
              <a:t>: </a:t>
            </a:r>
            <a:r>
              <a:rPr lang="en-US" sz="3600" dirty="0"/>
              <a:t>Professionalism, Communication, and Students with Disabilities</a:t>
            </a:r>
          </a:p>
          <a:p>
            <a:pPr defTabSz="888973">
              <a:lnSpc>
                <a:spcPct val="80000"/>
              </a:lnSpc>
              <a:buClr>
                <a:srgbClr val="DADDFE"/>
              </a:buClr>
            </a:pPr>
            <a:endParaRPr lang="en-US" sz="3600" i="1" dirty="0">
              <a:solidFill>
                <a:srgbClr val="052049"/>
              </a:solidFill>
            </a:endParaRPr>
          </a:p>
        </p:txBody>
      </p:sp>
    </p:spTree>
    <p:extLst>
      <p:ext uri="{BB962C8B-B14F-4D97-AF65-F5344CB8AC3E}">
        <p14:creationId xmlns:p14="http://schemas.microsoft.com/office/powerpoint/2010/main" val="9771747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b="1" dirty="0"/>
              <a:t>Common pitfalls in communication: </a:t>
            </a:r>
            <a:r>
              <a:rPr lang="en-US" b="1" i="1" dirty="0" smtClean="0"/>
              <a:t>Faculty and Administration</a:t>
            </a:r>
            <a:endParaRPr lang="en-US" dirty="0"/>
          </a:p>
        </p:txBody>
      </p:sp>
      <p:sp>
        <p:nvSpPr>
          <p:cNvPr id="3" name="Content Placeholder 2"/>
          <p:cNvSpPr>
            <a:spLocks noGrp="1"/>
          </p:cNvSpPr>
          <p:nvPr>
            <p:ph idx="1"/>
          </p:nvPr>
        </p:nvSpPr>
        <p:spPr>
          <a:xfrm>
            <a:off x="661375" y="1829516"/>
            <a:ext cx="8325548" cy="4024939"/>
          </a:xfrm>
        </p:spPr>
        <p:txBody>
          <a:bodyPr/>
          <a:lstStyle/>
          <a:p>
            <a:r>
              <a:rPr lang="en-US" dirty="0" smtClean="0"/>
              <a:t>“Role </a:t>
            </a:r>
            <a:r>
              <a:rPr lang="en-US" dirty="0"/>
              <a:t>confusion”</a:t>
            </a:r>
          </a:p>
          <a:p>
            <a:r>
              <a:rPr lang="en-US" dirty="0"/>
              <a:t>Engaging in dialogue around disability specifics (e.g., diagnosis, treatment, prognosis)</a:t>
            </a:r>
          </a:p>
          <a:p>
            <a:r>
              <a:rPr lang="en-US" dirty="0"/>
              <a:t>Minimizing a student’s disclosure, failing to refer them to the DS office, or actively dissuading students from registering with DS</a:t>
            </a:r>
          </a:p>
          <a:p>
            <a:r>
              <a:rPr lang="en-US" dirty="0"/>
              <a:t>Engaging in </a:t>
            </a:r>
            <a:r>
              <a:rPr lang="en-US" dirty="0" err="1"/>
              <a:t>microagressions</a:t>
            </a:r>
            <a:r>
              <a:rPr lang="en-US" dirty="0"/>
              <a:t> around disability (e.g., “outing” students to peers, referring to </a:t>
            </a:r>
            <a:r>
              <a:rPr lang="en-US" dirty="0" smtClean="0"/>
              <a:t>“special accommodations,</a:t>
            </a:r>
            <a:r>
              <a:rPr lang="en-US" dirty="0"/>
              <a:t>” indicating that accommodations are a burden)</a:t>
            </a:r>
          </a:p>
          <a:p>
            <a:r>
              <a:rPr lang="en-US" dirty="0"/>
              <a:t>Brief and non-specific responses to students</a:t>
            </a:r>
          </a:p>
          <a:p>
            <a:r>
              <a:rPr lang="en-US" dirty="0"/>
              <a:t>Not putting discussions in </a:t>
            </a:r>
            <a:r>
              <a:rPr lang="en-US" dirty="0" smtClean="0"/>
              <a:t>writing</a:t>
            </a:r>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t>9/25/15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10</a:t>
            </a:fld>
            <a:endParaRPr lang="en-US" dirty="0"/>
          </a:p>
        </p:txBody>
      </p:sp>
    </p:spTree>
    <p:extLst>
      <p:ext uri="{BB962C8B-B14F-4D97-AF65-F5344CB8AC3E}">
        <p14:creationId xmlns:p14="http://schemas.microsoft.com/office/powerpoint/2010/main" val="3131000009"/>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5992"/>
          </a:xfrm>
        </p:spPr>
        <p:txBody>
          <a:bodyPr/>
          <a:lstStyle/>
          <a:p>
            <a:r>
              <a:rPr lang="en-US" b="1" dirty="0" smtClean="0"/>
              <a:t>Supporting Professional Identity Formation</a:t>
            </a:r>
            <a:endParaRPr lang="en-US" b="1" dirty="0"/>
          </a:p>
        </p:txBody>
      </p:sp>
      <p:sp>
        <p:nvSpPr>
          <p:cNvPr id="3" name="Content Placeholder 2"/>
          <p:cNvSpPr>
            <a:spLocks noGrp="1"/>
          </p:cNvSpPr>
          <p:nvPr>
            <p:ph idx="1"/>
          </p:nvPr>
        </p:nvSpPr>
        <p:spPr>
          <a:xfrm>
            <a:off x="661375" y="1563752"/>
            <a:ext cx="8325548" cy="4491608"/>
          </a:xfrm>
        </p:spPr>
        <p:txBody>
          <a:bodyPr/>
          <a:lstStyle/>
          <a:p>
            <a:r>
              <a:rPr lang="en-US" sz="2000" dirty="0" smtClean="0"/>
              <a:t>Some may be new to accessing accommodations</a:t>
            </a:r>
          </a:p>
          <a:p>
            <a:r>
              <a:rPr lang="en-US" sz="2000" dirty="0"/>
              <a:t>Discussing disability can be triggering for </a:t>
            </a:r>
            <a:r>
              <a:rPr lang="en-US" sz="2000" dirty="0" smtClean="0"/>
              <a:t>students</a:t>
            </a:r>
          </a:p>
          <a:p>
            <a:pPr lvl="1"/>
            <a:r>
              <a:rPr lang="en-US" sz="2000" dirty="0" smtClean="0"/>
              <a:t>Past experiences</a:t>
            </a:r>
          </a:p>
          <a:p>
            <a:pPr lvl="1"/>
            <a:r>
              <a:rPr lang="en-US" sz="2000" dirty="0" smtClean="0"/>
              <a:t>New to disclosure/disability</a:t>
            </a:r>
          </a:p>
          <a:p>
            <a:pPr lvl="1"/>
            <a:r>
              <a:rPr lang="en-US" sz="2000" dirty="0" smtClean="0"/>
              <a:t>Fear of stigma/shame </a:t>
            </a:r>
          </a:p>
          <a:p>
            <a:r>
              <a:rPr lang="en-US" sz="2000" dirty="0" smtClean="0"/>
              <a:t>Role confusion</a:t>
            </a:r>
          </a:p>
          <a:p>
            <a:r>
              <a:rPr lang="en-US" sz="2000" dirty="0" smtClean="0"/>
              <a:t>Many do not </a:t>
            </a:r>
            <a:r>
              <a:rPr lang="en-US" sz="2000" dirty="0"/>
              <a:t>know </a:t>
            </a:r>
            <a:r>
              <a:rPr lang="en-US" sz="2000" dirty="0" smtClean="0"/>
              <a:t>what to say or how much to share</a:t>
            </a:r>
          </a:p>
          <a:p>
            <a:r>
              <a:rPr lang="en-US" sz="2000" dirty="0" smtClean="0"/>
              <a:t>High stakes environment requires getting communication “right”</a:t>
            </a:r>
          </a:p>
          <a:p>
            <a:r>
              <a:rPr lang="en-US" sz="2000" dirty="0" smtClean="0"/>
              <a:t>DS providers’ role is to support students</a:t>
            </a:r>
          </a:p>
          <a:p>
            <a:pPr lvl="1"/>
            <a:r>
              <a:rPr lang="en-US" sz="2000" dirty="0" smtClean="0">
                <a:latin typeface="Arial" pitchFamily="34" charset="0"/>
                <a:cs typeface="Arial" pitchFamily="34" charset="0"/>
              </a:rPr>
              <a:t>Provide </a:t>
            </a:r>
            <a:r>
              <a:rPr lang="en-US" sz="2000" dirty="0">
                <a:latin typeface="Arial" pitchFamily="34" charset="0"/>
                <a:cs typeface="Arial" pitchFamily="34" charset="0"/>
              </a:rPr>
              <a:t>guidance around appropriate </a:t>
            </a:r>
            <a:r>
              <a:rPr lang="en-US" sz="2000" dirty="0" smtClean="0">
                <a:latin typeface="Arial" pitchFamily="34" charset="0"/>
                <a:cs typeface="Arial" pitchFamily="34" charset="0"/>
              </a:rPr>
              <a:t>communication</a:t>
            </a:r>
            <a:endParaRPr lang="en-US" sz="2000" dirty="0">
              <a:latin typeface="Arial" pitchFamily="34" charset="0"/>
              <a:cs typeface="Arial" pitchFamily="34" charset="0"/>
            </a:endParaRPr>
          </a:p>
        </p:txBody>
      </p:sp>
      <p:sp>
        <p:nvSpPr>
          <p:cNvPr id="4" name="Date Placeholder 3"/>
          <p:cNvSpPr>
            <a:spLocks noGrp="1"/>
          </p:cNvSpPr>
          <p:nvPr>
            <p:ph type="dt" sz="half" idx="2"/>
          </p:nvPr>
        </p:nvSpPr>
        <p:spPr/>
        <p:txBody>
          <a:bodyPr/>
          <a:lstStyle/>
          <a:p>
            <a:fld id="{08C5C635-FA56-4672-BA77-6AA531D97063}" type="datetime1">
              <a:rPr lang="en-US" smtClean="0"/>
              <a:t>9/25/15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2610143270"/>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Providing tools: Communication Guide</a:t>
            </a:r>
            <a:endParaRPr lang="en-US" b="1" dirty="0"/>
          </a:p>
        </p:txBody>
      </p:sp>
      <p:sp>
        <p:nvSpPr>
          <p:cNvPr id="3" name="Content Placeholder 2"/>
          <p:cNvSpPr>
            <a:spLocks noGrp="1"/>
          </p:cNvSpPr>
          <p:nvPr>
            <p:ph idx="1"/>
          </p:nvPr>
        </p:nvSpPr>
        <p:spPr>
          <a:xfrm>
            <a:off x="661375" y="1248377"/>
            <a:ext cx="8325548" cy="4522551"/>
          </a:xfrm>
        </p:spPr>
        <p:txBody>
          <a:bodyPr/>
          <a:lstStyle/>
          <a:p>
            <a:r>
              <a:rPr lang="en-US" sz="2400" dirty="0" smtClean="0"/>
              <a:t>Discusses professionalism, importance of good communication around disability</a:t>
            </a:r>
          </a:p>
          <a:p>
            <a:r>
              <a:rPr lang="en-US" sz="2400" dirty="0" smtClean="0"/>
              <a:t>Illustrates “good” and “bad” communication – and WHY</a:t>
            </a:r>
          </a:p>
          <a:p>
            <a:r>
              <a:rPr lang="en-US" sz="2400" dirty="0" smtClean="0"/>
              <a:t>Provides scripts for written and spoken communication for common scenarios that students face</a:t>
            </a:r>
          </a:p>
          <a:p>
            <a:r>
              <a:rPr lang="en-US" sz="2400" dirty="0" smtClean="0"/>
              <a:t>Pragmatic tool that demystifies the process</a:t>
            </a:r>
          </a:p>
          <a:p>
            <a:r>
              <a:rPr lang="en-US" sz="2400" dirty="0" smtClean="0"/>
              <a:t>Able to be individualized for a student</a:t>
            </a:r>
          </a:p>
          <a:p>
            <a:r>
              <a:rPr lang="en-US" sz="2400" b="1" dirty="0" smtClean="0"/>
              <a:t>See: Communication </a:t>
            </a:r>
            <a:r>
              <a:rPr lang="en-US" sz="2400" b="1" dirty="0" smtClean="0"/>
              <a:t>Guide* </a:t>
            </a:r>
            <a:r>
              <a:rPr lang="en-US" sz="2400" b="1" dirty="0" smtClean="0"/>
              <a:t>in Handouts</a:t>
            </a:r>
          </a:p>
          <a:p>
            <a:pPr marL="0" indent="0">
              <a:buNone/>
            </a:pPr>
            <a:r>
              <a:rPr lang="en-US" sz="1600" dirty="0" smtClean="0"/>
              <a:t>*</a:t>
            </a:r>
            <a:r>
              <a:rPr lang="en-US" sz="1600" dirty="0"/>
              <a:t>Jain, </a:t>
            </a:r>
            <a:r>
              <a:rPr lang="en-US" sz="1600" dirty="0" smtClean="0"/>
              <a:t>NR, </a:t>
            </a:r>
            <a:r>
              <a:rPr lang="en-US" sz="1600" dirty="0"/>
              <a:t>Meeks, </a:t>
            </a:r>
            <a:r>
              <a:rPr lang="en-US" sz="1600" dirty="0" smtClean="0"/>
              <a:t>LM. </a:t>
            </a:r>
            <a:r>
              <a:rPr lang="en-US" sz="1600" dirty="0"/>
              <a:t>(2015). Appendix 7.1 of The Guide to Assisting Students with Disabilities: Equal Access in Health Science and Professional Education. </a:t>
            </a:r>
            <a:r>
              <a:rPr lang="en-US" sz="1600" dirty="0"/>
              <a:t>New York, NY: Springer Publishing</a:t>
            </a:r>
            <a:r>
              <a:rPr lang="en-US" sz="1600" dirty="0" smtClean="0"/>
              <a:t>.</a:t>
            </a:r>
            <a:endParaRPr lang="en-US" sz="1600" dirty="0"/>
          </a:p>
        </p:txBody>
      </p:sp>
      <p:sp>
        <p:nvSpPr>
          <p:cNvPr id="4" name="Date Placeholder 3"/>
          <p:cNvSpPr>
            <a:spLocks noGrp="1"/>
          </p:cNvSpPr>
          <p:nvPr>
            <p:ph type="dt" sz="half" idx="2"/>
          </p:nvPr>
        </p:nvSpPr>
        <p:spPr/>
        <p:txBody>
          <a:bodyPr/>
          <a:lstStyle/>
          <a:p>
            <a:fld id="{08C5C635-FA56-4672-BA77-6AA531D97063}" type="datetime1">
              <a:rPr lang="en-US" smtClean="0"/>
              <a:t>9/25/15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12</a:t>
            </a:fld>
            <a:endParaRPr lang="en-US" dirty="0"/>
          </a:p>
        </p:txBody>
      </p:sp>
    </p:spTree>
    <p:extLst>
      <p:ext uri="{BB962C8B-B14F-4D97-AF65-F5344CB8AC3E}">
        <p14:creationId xmlns:p14="http://schemas.microsoft.com/office/powerpoint/2010/main" val="717605497"/>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Poor </a:t>
            </a:r>
            <a:r>
              <a:rPr lang="en-US" b="1" dirty="0"/>
              <a:t>e</a:t>
            </a:r>
            <a:r>
              <a:rPr lang="en-US" b="1" dirty="0" smtClean="0"/>
              <a:t>xample email re: tardiness</a:t>
            </a:r>
            <a:endParaRPr lang="en-US" dirty="0"/>
          </a:p>
        </p:txBody>
      </p:sp>
      <p:sp>
        <p:nvSpPr>
          <p:cNvPr id="3" name="Content Placeholder 2"/>
          <p:cNvSpPr>
            <a:spLocks noGrp="1"/>
          </p:cNvSpPr>
          <p:nvPr>
            <p:ph idx="1"/>
          </p:nvPr>
        </p:nvSpPr>
        <p:spPr>
          <a:xfrm>
            <a:off x="661375" y="1563752"/>
            <a:ext cx="8325548" cy="4441370"/>
          </a:xfrm>
        </p:spPr>
        <p:txBody>
          <a:bodyPr/>
          <a:lstStyle/>
          <a:p>
            <a:pPr marL="0" indent="0">
              <a:buNone/>
            </a:pPr>
            <a:r>
              <a:rPr lang="en-US" dirty="0"/>
              <a:t>Professor Garcia</a:t>
            </a:r>
            <a:r>
              <a:rPr lang="en-US" dirty="0" smtClean="0"/>
              <a:t>,</a:t>
            </a:r>
            <a:r>
              <a:rPr lang="en-US" dirty="0"/>
              <a:t> </a:t>
            </a:r>
          </a:p>
          <a:p>
            <a:pPr marL="0" indent="0">
              <a:buNone/>
            </a:pPr>
            <a:r>
              <a:rPr lang="en-US" dirty="0"/>
              <a:t>I’m so sorry I was late to small group today</a:t>
            </a:r>
            <a:r>
              <a:rPr lang="en-US" dirty="0" smtClean="0"/>
              <a:t>. </a:t>
            </a:r>
            <a:r>
              <a:rPr lang="en-US" dirty="0"/>
              <a:t>My symptoms are terrible and I had to take medicine in the middle of the night, which made me sleep in late, and it was really hard to get up in time</a:t>
            </a:r>
            <a:r>
              <a:rPr lang="en-US" dirty="0" smtClean="0"/>
              <a:t>. </a:t>
            </a:r>
            <a:r>
              <a:rPr lang="en-US" dirty="0"/>
              <a:t>I hope no one is mad at me</a:t>
            </a:r>
            <a:r>
              <a:rPr lang="en-US" dirty="0" smtClean="0"/>
              <a:t>. </a:t>
            </a:r>
            <a:r>
              <a:rPr lang="en-US" dirty="0"/>
              <a:t>Can you let my leader know so she doesn’t think I am just lazy</a:t>
            </a:r>
            <a:r>
              <a:rPr lang="en-US" dirty="0" smtClean="0"/>
              <a:t>?</a:t>
            </a:r>
          </a:p>
          <a:p>
            <a:pPr marL="0" indent="0">
              <a:buNone/>
            </a:pPr>
            <a:r>
              <a:rPr lang="en-US" dirty="0" smtClean="0"/>
              <a:t>Sorry again.</a:t>
            </a:r>
            <a:endParaRPr lang="en-US" dirty="0"/>
          </a:p>
          <a:p>
            <a:pPr marL="0" indent="0">
              <a:buNone/>
            </a:pPr>
            <a:r>
              <a:rPr lang="en-US" dirty="0"/>
              <a:t>Thanks</a:t>
            </a:r>
            <a:r>
              <a:rPr lang="en-US" dirty="0" smtClean="0"/>
              <a:t>,</a:t>
            </a:r>
          </a:p>
          <a:p>
            <a:pPr marL="0" indent="0">
              <a:buNone/>
            </a:pPr>
            <a:r>
              <a:rPr lang="en-US" dirty="0" smtClean="0"/>
              <a:t>Student</a:t>
            </a:r>
          </a:p>
          <a:p>
            <a:pPr marL="0" indent="0">
              <a:buNone/>
            </a:pPr>
            <a:endParaRPr lang="en-US" dirty="0"/>
          </a:p>
          <a:p>
            <a:pPr marL="0" indent="0" algn="ctr">
              <a:buNone/>
            </a:pPr>
            <a:r>
              <a:rPr lang="en-US" b="1" dirty="0" smtClean="0"/>
              <a:t>WHY</a:t>
            </a:r>
            <a:r>
              <a:rPr lang="en-US" b="1" dirty="0" smtClean="0"/>
              <a:t>?</a:t>
            </a:r>
            <a:endParaRPr lang="en-US" b="1" dirty="0"/>
          </a:p>
        </p:txBody>
      </p:sp>
      <p:sp>
        <p:nvSpPr>
          <p:cNvPr id="4" name="Date Placeholder 3"/>
          <p:cNvSpPr>
            <a:spLocks noGrp="1"/>
          </p:cNvSpPr>
          <p:nvPr>
            <p:ph type="dt" sz="half" idx="2"/>
          </p:nvPr>
        </p:nvSpPr>
        <p:spPr/>
        <p:txBody>
          <a:bodyPr/>
          <a:lstStyle/>
          <a:p>
            <a:fld id="{08C5C635-FA56-4672-BA77-6AA531D97063}" type="datetime1">
              <a:rPr lang="en-US" smtClean="0"/>
              <a:t>9/25/15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13</a:t>
            </a:fld>
            <a:endParaRPr lang="en-US" dirty="0"/>
          </a:p>
        </p:txBody>
      </p:sp>
      <p:sp>
        <p:nvSpPr>
          <p:cNvPr id="5" name="TextBox 4"/>
          <p:cNvSpPr txBox="1"/>
          <p:nvPr/>
        </p:nvSpPr>
        <p:spPr bwMode="auto">
          <a:xfrm>
            <a:off x="4341173" y="5571923"/>
            <a:ext cx="0" cy="307777"/>
          </a:xfrm>
          <a:prstGeom prst="rect">
            <a:avLst/>
          </a:prstGeom>
          <a:noFill/>
          <a:ln w="19050" algn="ctr">
            <a:noFill/>
            <a:miter lim="800000"/>
            <a:headEnd/>
            <a:tailEnd/>
          </a:ln>
        </p:spPr>
        <p:txBody>
          <a:bodyPr wrap="none" lIns="0" tIns="0" rIns="0" bIns="0" rtlCol="0">
            <a:spAutoFit/>
          </a:bodyPr>
          <a:lstStyle/>
          <a:p>
            <a:endParaRPr lang="en-US" sz="2000" dirty="0" err="1" smtClean="0"/>
          </a:p>
        </p:txBody>
      </p:sp>
    </p:spTree>
    <p:extLst>
      <p:ext uri="{BB962C8B-B14F-4D97-AF65-F5344CB8AC3E}">
        <p14:creationId xmlns:p14="http://schemas.microsoft.com/office/powerpoint/2010/main" val="4058989160"/>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Positive example email re: tardiness</a:t>
            </a:r>
            <a:endParaRPr lang="en-US" dirty="0"/>
          </a:p>
        </p:txBody>
      </p:sp>
      <p:sp>
        <p:nvSpPr>
          <p:cNvPr id="3" name="Content Placeholder 2"/>
          <p:cNvSpPr>
            <a:spLocks noGrp="1"/>
          </p:cNvSpPr>
          <p:nvPr>
            <p:ph idx="1"/>
          </p:nvPr>
        </p:nvSpPr>
        <p:spPr/>
        <p:txBody>
          <a:bodyPr/>
          <a:lstStyle/>
          <a:p>
            <a:pPr marL="0" indent="0">
              <a:buNone/>
            </a:pPr>
            <a:r>
              <a:rPr lang="en-US" dirty="0" smtClean="0"/>
              <a:t>Dear </a:t>
            </a:r>
            <a:r>
              <a:rPr lang="en-US" dirty="0"/>
              <a:t>Professor Garcia</a:t>
            </a:r>
            <a:r>
              <a:rPr lang="en-US" dirty="0" smtClean="0"/>
              <a:t>,</a:t>
            </a:r>
            <a:r>
              <a:rPr lang="en-US" b="1" dirty="0"/>
              <a:t> </a:t>
            </a:r>
            <a:endParaRPr lang="en-US" dirty="0" smtClean="0"/>
          </a:p>
          <a:p>
            <a:pPr marL="0" indent="0">
              <a:buNone/>
            </a:pPr>
            <a:r>
              <a:rPr lang="en-US" dirty="0" smtClean="0"/>
              <a:t>I </a:t>
            </a:r>
            <a:r>
              <a:rPr lang="en-US" dirty="0"/>
              <a:t>woke up today with a significant flare of symptoms, related to my disability</a:t>
            </a:r>
            <a:r>
              <a:rPr lang="en-US" dirty="0" smtClean="0"/>
              <a:t>. </a:t>
            </a:r>
            <a:r>
              <a:rPr lang="en-US" dirty="0"/>
              <a:t>Per our previous discussion, I’m writing to let you know that I will be late for my small group today</a:t>
            </a:r>
            <a:r>
              <a:rPr lang="en-US" dirty="0" smtClean="0"/>
              <a:t>. </a:t>
            </a:r>
            <a:r>
              <a:rPr lang="en-US" dirty="0"/>
              <a:t>I have copied my small group leader for the day to ensure that she is </a:t>
            </a:r>
            <a:r>
              <a:rPr lang="en-US" dirty="0" smtClean="0"/>
              <a:t>aware.</a:t>
            </a:r>
            <a:endParaRPr lang="en-US" dirty="0"/>
          </a:p>
          <a:p>
            <a:pPr marL="0" indent="0">
              <a:buNone/>
            </a:pPr>
            <a:r>
              <a:rPr lang="en-US" dirty="0"/>
              <a:t>I am working out how to best manage my symptoms so I am able to be on time going forward. Please let me know if you have any </a:t>
            </a:r>
            <a:r>
              <a:rPr lang="en-US" dirty="0" smtClean="0"/>
              <a:t>questions.</a:t>
            </a:r>
            <a:endParaRPr lang="en-US" dirty="0"/>
          </a:p>
          <a:p>
            <a:pPr marL="0" indent="0">
              <a:buNone/>
            </a:pPr>
            <a:r>
              <a:rPr lang="en-US" dirty="0"/>
              <a:t>Best</a:t>
            </a:r>
            <a:r>
              <a:rPr lang="en-US" dirty="0" smtClean="0"/>
              <a:t>,</a:t>
            </a:r>
          </a:p>
          <a:p>
            <a:pPr marL="0" indent="0">
              <a:buNone/>
            </a:pPr>
            <a:r>
              <a:rPr lang="en-US" dirty="0" smtClean="0"/>
              <a:t>Student</a:t>
            </a:r>
          </a:p>
          <a:p>
            <a:pPr marL="0" indent="0" algn="ctr">
              <a:buNone/>
            </a:pPr>
            <a:r>
              <a:rPr lang="en-US" b="1" dirty="0" smtClean="0"/>
              <a:t>WHY</a:t>
            </a:r>
            <a:r>
              <a:rPr lang="en-US" b="1" dirty="0" smtClean="0"/>
              <a:t>?</a:t>
            </a:r>
            <a:endParaRPr lang="en-US" b="1" dirty="0"/>
          </a:p>
        </p:txBody>
      </p:sp>
      <p:sp>
        <p:nvSpPr>
          <p:cNvPr id="4" name="Date Placeholder 3"/>
          <p:cNvSpPr>
            <a:spLocks noGrp="1"/>
          </p:cNvSpPr>
          <p:nvPr>
            <p:ph type="dt" sz="half" idx="2"/>
          </p:nvPr>
        </p:nvSpPr>
        <p:spPr/>
        <p:txBody>
          <a:bodyPr/>
          <a:lstStyle/>
          <a:p>
            <a:fld id="{08C5C635-FA56-4672-BA77-6AA531D97063}" type="datetime1">
              <a:rPr lang="en-US" smtClean="0"/>
              <a:t>9/25/15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14</a:t>
            </a:fld>
            <a:endParaRPr lang="en-US" dirty="0"/>
          </a:p>
        </p:txBody>
      </p:sp>
    </p:spTree>
    <p:extLst>
      <p:ext uri="{BB962C8B-B14F-4D97-AF65-F5344CB8AC3E}">
        <p14:creationId xmlns:p14="http://schemas.microsoft.com/office/powerpoint/2010/main" val="1007063395"/>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Supporting Faculty Communication</a:t>
            </a:r>
            <a:endParaRPr lang="en-US" b="1" dirty="0"/>
          </a:p>
        </p:txBody>
      </p:sp>
      <p:sp>
        <p:nvSpPr>
          <p:cNvPr id="3" name="Content Placeholder 2"/>
          <p:cNvSpPr>
            <a:spLocks noGrp="1"/>
          </p:cNvSpPr>
          <p:nvPr>
            <p:ph idx="1"/>
          </p:nvPr>
        </p:nvSpPr>
        <p:spPr>
          <a:xfrm>
            <a:off x="538199" y="1148074"/>
            <a:ext cx="8448724" cy="4905405"/>
          </a:xfrm>
        </p:spPr>
        <p:txBody>
          <a:bodyPr/>
          <a:lstStyle/>
          <a:p>
            <a:r>
              <a:rPr lang="en-US" sz="2400" dirty="0" smtClean="0"/>
              <a:t>Examples </a:t>
            </a:r>
          </a:p>
          <a:p>
            <a:r>
              <a:rPr lang="en-US" sz="2400" dirty="0" smtClean="0"/>
              <a:t>Training</a:t>
            </a:r>
          </a:p>
          <a:p>
            <a:r>
              <a:rPr lang="en-US" sz="2400" dirty="0" smtClean="0"/>
              <a:t>Boundaries</a:t>
            </a:r>
          </a:p>
          <a:p>
            <a:r>
              <a:rPr lang="en-US" sz="2400" dirty="0" smtClean="0"/>
              <a:t>Transparency</a:t>
            </a:r>
          </a:p>
          <a:p>
            <a:r>
              <a:rPr lang="en-US" sz="2400" dirty="0" smtClean="0"/>
              <a:t>Support</a:t>
            </a:r>
          </a:p>
          <a:p>
            <a:r>
              <a:rPr lang="en-US" sz="2400" dirty="0" smtClean="0"/>
              <a:t>Policies and procedures (see Webinar #5)</a:t>
            </a:r>
          </a:p>
          <a:p>
            <a:r>
              <a:rPr lang="en-US" sz="2400" dirty="0" smtClean="0"/>
              <a:t>Centralized service</a:t>
            </a:r>
          </a:p>
          <a:p>
            <a:r>
              <a:rPr lang="en-US" sz="2400" dirty="0" smtClean="0"/>
              <a:t>Expertise (see Webinar #1)</a:t>
            </a:r>
          </a:p>
          <a:p>
            <a:r>
              <a:rPr lang="en-US" sz="2400" dirty="0" smtClean="0"/>
              <a:t>Effective method: train Clerkship and Course Coordinators (front line!) </a:t>
            </a:r>
            <a:endParaRPr lang="en-US" sz="2400" dirty="0"/>
          </a:p>
        </p:txBody>
      </p:sp>
      <p:sp>
        <p:nvSpPr>
          <p:cNvPr id="4" name="Date Placeholder 3"/>
          <p:cNvSpPr>
            <a:spLocks noGrp="1"/>
          </p:cNvSpPr>
          <p:nvPr>
            <p:ph type="dt" sz="half" idx="2"/>
          </p:nvPr>
        </p:nvSpPr>
        <p:spPr/>
        <p:txBody>
          <a:bodyPr/>
          <a:lstStyle/>
          <a:p>
            <a:fld id="{08C5C635-FA56-4672-BA77-6AA531D97063}" type="datetime1">
              <a:rPr lang="en-US" smtClean="0"/>
              <a:t>9/25/15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15</a:t>
            </a:fld>
            <a:endParaRPr lang="en-US" dirty="0"/>
          </a:p>
        </p:txBody>
      </p:sp>
    </p:spTree>
    <p:extLst>
      <p:ext uri="{BB962C8B-B14F-4D97-AF65-F5344CB8AC3E}">
        <p14:creationId xmlns:p14="http://schemas.microsoft.com/office/powerpoint/2010/main" val="2397061422"/>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Poor example faculty follow-up email:</a:t>
            </a:r>
            <a:endParaRPr lang="en-US" b="1" dirty="0"/>
          </a:p>
        </p:txBody>
      </p:sp>
      <p:sp>
        <p:nvSpPr>
          <p:cNvPr id="3" name="Content Placeholder 2"/>
          <p:cNvSpPr>
            <a:spLocks noGrp="1"/>
          </p:cNvSpPr>
          <p:nvPr>
            <p:ph idx="1"/>
          </p:nvPr>
        </p:nvSpPr>
        <p:spPr/>
        <p:txBody>
          <a:bodyPr/>
          <a:lstStyle/>
          <a:p>
            <a:pPr marL="0" indent="0">
              <a:buNone/>
            </a:pPr>
            <a:r>
              <a:rPr lang="en-US" dirty="0"/>
              <a:t>Dear Student,</a:t>
            </a:r>
          </a:p>
          <a:p>
            <a:pPr marL="0" indent="0">
              <a:buNone/>
            </a:pPr>
            <a:r>
              <a:rPr lang="en-US" dirty="0"/>
              <a:t>Thank you for coming in today. After our discussion, it sounds like you will be fine in the course without any accommodations. If you need them the office is always there, but hopefully you keep working hard and will not need them</a:t>
            </a:r>
            <a:r>
              <a:rPr lang="en-US" dirty="0" smtClean="0"/>
              <a:t>!</a:t>
            </a:r>
            <a:endParaRPr lang="en-US" dirty="0"/>
          </a:p>
          <a:p>
            <a:pPr marL="0" indent="0">
              <a:buNone/>
            </a:pPr>
            <a:r>
              <a:rPr lang="en-US" dirty="0" smtClean="0"/>
              <a:t>Best</a:t>
            </a:r>
            <a:r>
              <a:rPr lang="en-US" dirty="0"/>
              <a:t>,</a:t>
            </a:r>
          </a:p>
          <a:p>
            <a:pPr marL="0" indent="0">
              <a:buNone/>
            </a:pPr>
            <a:r>
              <a:rPr lang="en-US" dirty="0"/>
              <a:t>Prof Smith </a:t>
            </a:r>
            <a:endParaRPr lang="en-US" dirty="0" smtClean="0"/>
          </a:p>
          <a:p>
            <a:pPr marL="0" indent="0">
              <a:buNone/>
            </a:pPr>
            <a:endParaRPr lang="en-US" b="1" dirty="0" smtClean="0"/>
          </a:p>
          <a:p>
            <a:pPr marL="0" indent="0">
              <a:buNone/>
            </a:pPr>
            <a:r>
              <a:rPr lang="en-US" b="1" dirty="0" smtClean="0"/>
              <a:t>North v. Widener University, 869 F. Supp. 2d 630 (E.D. Penn. 2012).</a:t>
            </a:r>
            <a:endParaRPr lang="en-US" dirty="0" smtClean="0"/>
          </a:p>
          <a:p>
            <a:pPr marL="0" indent="0" algn="ctr">
              <a:buNone/>
            </a:pPr>
            <a:r>
              <a:rPr lang="en-US" b="1" i="1" dirty="0" smtClean="0"/>
              <a:t>WHY?</a:t>
            </a:r>
            <a:endParaRPr lang="en-US" b="1" i="1" dirty="0"/>
          </a:p>
        </p:txBody>
      </p:sp>
      <p:sp>
        <p:nvSpPr>
          <p:cNvPr id="4" name="Date Placeholder 3"/>
          <p:cNvSpPr>
            <a:spLocks noGrp="1"/>
          </p:cNvSpPr>
          <p:nvPr>
            <p:ph type="dt" sz="half" idx="2"/>
          </p:nvPr>
        </p:nvSpPr>
        <p:spPr/>
        <p:txBody>
          <a:bodyPr/>
          <a:lstStyle/>
          <a:p>
            <a:fld id="{08C5C635-FA56-4672-BA77-6AA531D97063}" type="datetime1">
              <a:rPr lang="en-US" smtClean="0"/>
              <a:t>9/25/15</a:t>
            </a:fld>
            <a:endParaRPr lang="en-US" dirty="0"/>
          </a:p>
        </p:txBody>
      </p:sp>
      <p:sp>
        <p:nvSpPr>
          <p:cNvPr id="5" name="Footer Placeholder 4"/>
          <p:cNvSpPr>
            <a:spLocks noGrp="1"/>
          </p:cNvSpPr>
          <p:nvPr>
            <p:ph type="ftr" sz="quarter" idx="3"/>
          </p:nvPr>
        </p:nvSpPr>
        <p:spPr/>
        <p:txBody>
          <a:bodyPr/>
          <a:lstStyle/>
          <a:p>
            <a:r>
              <a:rPr lang="en-US" smtClean="0"/>
              <a:t>Coalition for Disability Access in Graduate Health Science and Medical Education</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4232276698"/>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29" y="438912"/>
            <a:ext cx="8796071" cy="577081"/>
          </a:xfrm>
        </p:spPr>
        <p:txBody>
          <a:bodyPr/>
          <a:lstStyle/>
          <a:p>
            <a:r>
              <a:rPr lang="en-US" b="1" dirty="0" smtClean="0"/>
              <a:t>Positive example faculty </a:t>
            </a:r>
            <a:r>
              <a:rPr lang="en-US" b="1" dirty="0"/>
              <a:t>f</a:t>
            </a:r>
            <a:r>
              <a:rPr lang="en-US" b="1" dirty="0" smtClean="0"/>
              <a:t>ollow-up email:</a:t>
            </a:r>
            <a:endParaRPr lang="en-US" b="1" dirty="0"/>
          </a:p>
        </p:txBody>
      </p:sp>
      <p:sp>
        <p:nvSpPr>
          <p:cNvPr id="3" name="Content Placeholder 2"/>
          <p:cNvSpPr>
            <a:spLocks noGrp="1"/>
          </p:cNvSpPr>
          <p:nvPr>
            <p:ph idx="1"/>
          </p:nvPr>
        </p:nvSpPr>
        <p:spPr>
          <a:xfrm>
            <a:off x="661375" y="1168400"/>
            <a:ext cx="8325548" cy="4406854"/>
          </a:xfrm>
        </p:spPr>
        <p:txBody>
          <a:bodyPr/>
          <a:lstStyle/>
          <a:p>
            <a:pPr marL="0" indent="0">
              <a:buNone/>
            </a:pPr>
            <a:r>
              <a:rPr lang="en-US" dirty="0"/>
              <a:t>Dear Student</a:t>
            </a:r>
            <a:r>
              <a:rPr lang="en-US" dirty="0" smtClean="0"/>
              <a:t>,</a:t>
            </a:r>
            <a:endParaRPr lang="en-US" dirty="0"/>
          </a:p>
          <a:p>
            <a:pPr marL="0" indent="0">
              <a:buNone/>
            </a:pPr>
            <a:r>
              <a:rPr lang="en-US" dirty="0"/>
              <a:t>Thank you for meeting with me today. Because you self-identified as having used disability-related accommodations in the past, I wanted to follow up with information about the Office of Disability Services here at ___________ University. </a:t>
            </a:r>
            <a:endParaRPr lang="en-US" dirty="0" smtClean="0"/>
          </a:p>
          <a:p>
            <a:pPr marL="0" indent="0">
              <a:buNone/>
            </a:pPr>
            <a:r>
              <a:rPr lang="en-US" dirty="0" smtClean="0"/>
              <a:t>Information </a:t>
            </a:r>
            <a:r>
              <a:rPr lang="en-US" dirty="0"/>
              <a:t>about applying for services can be found on the school website at </a:t>
            </a:r>
            <a:r>
              <a:rPr lang="en-US" u="sng" dirty="0">
                <a:hlinkClick r:id="rId3"/>
              </a:rPr>
              <a:t>www.xxxx.edu/ds</a:t>
            </a:r>
            <a:r>
              <a:rPr lang="en-US" dirty="0"/>
              <a:t>. I have also copied the Director of Disability Services on this email, as you expressed interest in speaking with a DS staff </a:t>
            </a:r>
            <a:r>
              <a:rPr lang="en-US" dirty="0" smtClean="0"/>
              <a:t>member.</a:t>
            </a:r>
          </a:p>
          <a:p>
            <a:pPr marL="0" indent="0">
              <a:buNone/>
            </a:pPr>
            <a:r>
              <a:rPr lang="en-US" dirty="0" smtClean="0"/>
              <a:t>I </a:t>
            </a:r>
            <a:r>
              <a:rPr lang="en-US" dirty="0"/>
              <a:t>encourage you to make an appointment to explore the possibility of using accommodations. I hope you find this resource helpful</a:t>
            </a:r>
            <a:r>
              <a:rPr lang="en-US" dirty="0" smtClean="0"/>
              <a:t>.</a:t>
            </a:r>
            <a:endParaRPr lang="en-US" dirty="0"/>
          </a:p>
          <a:p>
            <a:pPr marL="0" indent="0">
              <a:spcBef>
                <a:spcPts val="0"/>
              </a:spcBef>
              <a:buNone/>
            </a:pPr>
            <a:endParaRPr lang="en-US" dirty="0" smtClean="0"/>
          </a:p>
          <a:p>
            <a:pPr marL="0" indent="0">
              <a:spcBef>
                <a:spcPts val="0"/>
              </a:spcBef>
              <a:buNone/>
            </a:pPr>
            <a:r>
              <a:rPr lang="en-US" dirty="0" smtClean="0"/>
              <a:t>Best</a:t>
            </a:r>
            <a:r>
              <a:rPr lang="en-US" dirty="0"/>
              <a:t>, </a:t>
            </a:r>
          </a:p>
          <a:p>
            <a:pPr marL="0" indent="0">
              <a:spcBef>
                <a:spcPts val="0"/>
              </a:spcBef>
              <a:buNone/>
            </a:pPr>
            <a:r>
              <a:rPr lang="en-US" dirty="0"/>
              <a:t>Prof. </a:t>
            </a:r>
            <a:r>
              <a:rPr lang="en-US" dirty="0" smtClean="0"/>
              <a:t>Smith</a:t>
            </a:r>
            <a:r>
              <a:rPr lang="en-US" dirty="0"/>
              <a:t> </a:t>
            </a:r>
            <a:r>
              <a:rPr lang="en-US" dirty="0" smtClean="0"/>
              <a:t>                             </a:t>
            </a:r>
            <a:r>
              <a:rPr lang="en-US" b="1" i="1" dirty="0" smtClean="0"/>
              <a:t>WHY?</a:t>
            </a:r>
            <a:endParaRPr lang="en-US" b="1" i="1" dirty="0"/>
          </a:p>
        </p:txBody>
      </p:sp>
      <p:sp>
        <p:nvSpPr>
          <p:cNvPr id="4" name="Date Placeholder 3"/>
          <p:cNvSpPr>
            <a:spLocks noGrp="1"/>
          </p:cNvSpPr>
          <p:nvPr>
            <p:ph type="dt" sz="half" idx="2"/>
          </p:nvPr>
        </p:nvSpPr>
        <p:spPr/>
        <p:txBody>
          <a:bodyPr/>
          <a:lstStyle/>
          <a:p>
            <a:fld id="{08C5C635-FA56-4672-BA77-6AA531D97063}" type="datetime1">
              <a:rPr lang="en-US" smtClean="0"/>
              <a:t>9/25/15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17</a:t>
            </a:fld>
            <a:endParaRPr lang="en-US" dirty="0"/>
          </a:p>
        </p:txBody>
      </p:sp>
    </p:spTree>
    <p:extLst>
      <p:ext uri="{BB962C8B-B14F-4D97-AF65-F5344CB8AC3E}">
        <p14:creationId xmlns:p14="http://schemas.microsoft.com/office/powerpoint/2010/main" val="4086833535"/>
      </p:ext>
    </p:extLst>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Guiding Principles for Communication</a:t>
            </a:r>
            <a:endParaRPr lang="en-US" b="1" dirty="0"/>
          </a:p>
        </p:txBody>
      </p:sp>
      <p:sp>
        <p:nvSpPr>
          <p:cNvPr id="3" name="Content Placeholder 2"/>
          <p:cNvSpPr>
            <a:spLocks noGrp="1"/>
          </p:cNvSpPr>
          <p:nvPr>
            <p:ph idx="1"/>
          </p:nvPr>
        </p:nvSpPr>
        <p:spPr>
          <a:xfrm>
            <a:off x="661375" y="1209040"/>
            <a:ext cx="8325548" cy="4366214"/>
          </a:xfrm>
        </p:spPr>
        <p:txBody>
          <a:bodyPr/>
          <a:lstStyle/>
          <a:p>
            <a:pPr lvl="0"/>
            <a:r>
              <a:rPr lang="en-US" dirty="0" smtClean="0"/>
              <a:t>Be </a:t>
            </a:r>
            <a:r>
              <a:rPr lang="en-US" dirty="0"/>
              <a:t>clear and concise.</a:t>
            </a:r>
          </a:p>
          <a:p>
            <a:pPr lvl="0"/>
            <a:r>
              <a:rPr lang="en-US" dirty="0"/>
              <a:t>C</a:t>
            </a:r>
            <a:r>
              <a:rPr lang="en-US" dirty="0" smtClean="0"/>
              <a:t>ommunicate </a:t>
            </a:r>
            <a:r>
              <a:rPr lang="en-US" dirty="0"/>
              <a:t>and follow up in a timely manner.</a:t>
            </a:r>
          </a:p>
          <a:p>
            <a:pPr lvl="0"/>
            <a:r>
              <a:rPr lang="en-US" dirty="0" smtClean="0"/>
              <a:t>Ensure that faculty </a:t>
            </a:r>
            <a:r>
              <a:rPr lang="en-US" dirty="0"/>
              <a:t>are </a:t>
            </a:r>
            <a:r>
              <a:rPr lang="en-US" dirty="0" smtClean="0"/>
              <a:t>aware </a:t>
            </a:r>
            <a:r>
              <a:rPr lang="en-US" dirty="0"/>
              <a:t>of the expected processes for accessing and providing </a:t>
            </a:r>
            <a:r>
              <a:rPr lang="en-US" dirty="0" smtClean="0"/>
              <a:t>accommodations</a:t>
            </a:r>
            <a:endParaRPr lang="en-US" dirty="0"/>
          </a:p>
          <a:p>
            <a:pPr lvl="0"/>
            <a:r>
              <a:rPr lang="en-US" dirty="0" smtClean="0"/>
              <a:t>When difficulty arises: involve DS immediately </a:t>
            </a:r>
            <a:r>
              <a:rPr lang="en-US" dirty="0"/>
              <a:t>to avoid any delay or disruption to </a:t>
            </a:r>
            <a:r>
              <a:rPr lang="en-US" dirty="0" smtClean="0"/>
              <a:t>services</a:t>
            </a:r>
            <a:r>
              <a:rPr lang="en-US" dirty="0"/>
              <a:t>. </a:t>
            </a:r>
          </a:p>
          <a:p>
            <a:pPr lvl="0"/>
            <a:r>
              <a:rPr lang="en-US" dirty="0"/>
              <a:t>Take responsibility for following up. </a:t>
            </a:r>
            <a:endParaRPr lang="en-US" dirty="0" smtClean="0"/>
          </a:p>
          <a:p>
            <a:pPr lvl="0"/>
            <a:r>
              <a:rPr lang="en-US" dirty="0" smtClean="0"/>
              <a:t>Students are </a:t>
            </a:r>
            <a:r>
              <a:rPr lang="en-US" dirty="0"/>
              <a:t>not obligated to disclose personal information unrelated to </a:t>
            </a:r>
            <a:r>
              <a:rPr lang="en-US" dirty="0" smtClean="0"/>
              <a:t>arranging accommodations to faculty or administrators.</a:t>
            </a:r>
          </a:p>
          <a:p>
            <a:pPr lvl="0"/>
            <a:r>
              <a:rPr lang="en-US" dirty="0" smtClean="0"/>
              <a:t>Give students the tools to communicate effectively </a:t>
            </a:r>
            <a:endParaRPr lang="en-US" dirty="0"/>
          </a:p>
        </p:txBody>
      </p:sp>
      <p:sp>
        <p:nvSpPr>
          <p:cNvPr id="4" name="Date Placeholder 3"/>
          <p:cNvSpPr>
            <a:spLocks noGrp="1"/>
          </p:cNvSpPr>
          <p:nvPr>
            <p:ph type="dt" sz="half" idx="2"/>
          </p:nvPr>
        </p:nvSpPr>
        <p:spPr/>
        <p:txBody>
          <a:bodyPr/>
          <a:lstStyle/>
          <a:p>
            <a:fld id="{08C5C635-FA56-4672-BA77-6AA531D97063}" type="datetime1">
              <a:rPr lang="en-US" smtClean="0"/>
              <a:t>9/25/15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18</a:t>
            </a:fld>
            <a:endParaRPr lang="en-US" dirty="0"/>
          </a:p>
        </p:txBody>
      </p:sp>
    </p:spTree>
    <p:extLst>
      <p:ext uri="{BB962C8B-B14F-4D97-AF65-F5344CB8AC3E}">
        <p14:creationId xmlns:p14="http://schemas.microsoft.com/office/powerpoint/2010/main" val="3791953311"/>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246CF9AC-6A51-4688-94F1-A84FFC89ABF2}" type="datetime1">
              <a:rPr lang="en-US" smtClean="0"/>
              <a:pPr/>
              <a:t>9/25/15</a:t>
            </a:fld>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19</a:t>
            </a:fld>
            <a:endParaRPr lang="en-US" dirty="0"/>
          </a:p>
        </p:txBody>
      </p:sp>
      <p:sp>
        <p:nvSpPr>
          <p:cNvPr id="2" name="Title 1"/>
          <p:cNvSpPr>
            <a:spLocks noGrp="1"/>
          </p:cNvSpPr>
          <p:nvPr>
            <p:ph type="title" idx="4294967295"/>
          </p:nvPr>
        </p:nvSpPr>
        <p:spPr>
          <a:xfrm>
            <a:off x="0" y="2438400"/>
            <a:ext cx="8089900" cy="738664"/>
          </a:xfrm>
        </p:spPr>
        <p:txBody>
          <a:bodyPr/>
          <a:lstStyle/>
          <a:p>
            <a:pPr algn="ctr"/>
            <a:r>
              <a:rPr lang="en-US" sz="4800" dirty="0" smtClean="0"/>
              <a:t>Questions?</a:t>
            </a:r>
            <a:endParaRPr lang="en-US" sz="4800" dirty="0"/>
          </a:p>
        </p:txBody>
      </p:sp>
    </p:spTree>
    <p:extLst>
      <p:ext uri="{BB962C8B-B14F-4D97-AF65-F5344CB8AC3E}">
        <p14:creationId xmlns:p14="http://schemas.microsoft.com/office/powerpoint/2010/main" val="12853359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44809" y="2515234"/>
            <a:ext cx="8721322" cy="303474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noAutofit/>
          </a:bodyPr>
          <a:lstStyle>
            <a:lvl1pPr marL="0" indent="0" algn="l" defTabSz="889000" rtl="0" eaLnBrk="1" fontAlgn="base" latinLnBrk="0" hangingPunct="1">
              <a:lnSpc>
                <a:spcPct val="88000"/>
              </a:lnSpc>
              <a:spcBef>
                <a:spcPct val="50000"/>
              </a:spcBef>
              <a:spcAft>
                <a:spcPct val="0"/>
              </a:spcAft>
              <a:buClr>
                <a:schemeClr val="tx1"/>
              </a:buClr>
              <a:buSzPct val="90000"/>
              <a:buFont typeface="Arial" pitchFamily="34" charset="0"/>
              <a:buNone/>
              <a:defRPr lang="en-US" sz="2800" b="0" i="1" kern="1200" spc="0" baseline="0">
                <a:solidFill>
                  <a:schemeClr val="tx1"/>
                </a:solidFill>
                <a:latin typeface="+mn-lt"/>
                <a:ea typeface="+mn-ea"/>
                <a:cs typeface="+mn-cs"/>
              </a:defRPr>
            </a:lvl1pPr>
            <a:lvl2pPr marL="398463" indent="-284163" algn="l" defTabSz="889000" rtl="0" eaLnBrk="1" fontAlgn="base" latinLnBrk="0" hangingPunct="1">
              <a:lnSpc>
                <a:spcPct val="88000"/>
              </a:lnSpc>
              <a:spcBef>
                <a:spcPct val="35000"/>
              </a:spcBef>
              <a:spcAft>
                <a:spcPct val="0"/>
              </a:spcAft>
              <a:buClr>
                <a:schemeClr val="tx1"/>
              </a:buClr>
              <a:buFont typeface="Arial" panose="020B0604020202020204" pitchFamily="34" charset="0"/>
              <a:buChar char="•"/>
              <a:defRPr lang="en-US" sz="2800" b="0" kern="1200">
                <a:solidFill>
                  <a:schemeClr val="tx1"/>
                </a:solidFill>
                <a:latin typeface="+mn-lt"/>
                <a:ea typeface="+mn-ea"/>
                <a:cs typeface="+mn-cs"/>
              </a:defRPr>
            </a:lvl2pPr>
            <a:lvl3pPr marL="804863" indent="-292100" algn="l" defTabSz="889000" rtl="0" eaLnBrk="1" fontAlgn="base" latinLnBrk="0" hangingPunct="1">
              <a:lnSpc>
                <a:spcPct val="88000"/>
              </a:lnSpc>
              <a:spcBef>
                <a:spcPct val="25000"/>
              </a:spcBef>
              <a:spcAft>
                <a:spcPct val="0"/>
              </a:spcAft>
              <a:buClr>
                <a:schemeClr val="accent4"/>
              </a:buClr>
              <a:buSzPct val="80000"/>
              <a:buFont typeface="Wingdings" pitchFamily="2" charset="2"/>
              <a:buChar char="§"/>
              <a:defRPr lang="en-US" sz="2800" b="0" kern="1200">
                <a:solidFill>
                  <a:schemeClr val="accent4"/>
                </a:solidFill>
                <a:latin typeface="+mn-lt"/>
                <a:ea typeface="+mn-ea"/>
                <a:cs typeface="+mn-cs"/>
              </a:defRPr>
            </a:lvl3pPr>
            <a:lvl4pPr marL="1201738" indent="-282575" algn="l" defTabSz="889000" rtl="0" eaLnBrk="1" fontAlgn="base" latinLnBrk="0" hangingPunct="1">
              <a:lnSpc>
                <a:spcPct val="88000"/>
              </a:lnSpc>
              <a:spcBef>
                <a:spcPct val="15000"/>
              </a:spcBef>
              <a:spcAft>
                <a:spcPct val="0"/>
              </a:spcAft>
              <a:buClr>
                <a:schemeClr val="accent1"/>
              </a:buClr>
              <a:buSzPct val="80000"/>
              <a:buFont typeface="Arial" charset="0"/>
              <a:buChar char="–"/>
              <a:defRPr lang="en-US" sz="2800" b="0" kern="1200">
                <a:solidFill>
                  <a:schemeClr val="accent1"/>
                </a:solidFill>
                <a:latin typeface="+mn-lt"/>
                <a:ea typeface="+mn-ea"/>
                <a:cs typeface="+mn-cs"/>
              </a:defRPr>
            </a:lvl4pPr>
            <a:lvl5pPr marL="1600200" indent="-284163" algn="l" defTabSz="889000" rtl="0" eaLnBrk="1" fontAlgn="base" latinLnBrk="0" hangingPunct="1">
              <a:lnSpc>
                <a:spcPct val="88000"/>
              </a:lnSpc>
              <a:spcBef>
                <a:spcPct val="5000"/>
              </a:spcBef>
              <a:spcAft>
                <a:spcPct val="0"/>
              </a:spcAft>
              <a:buClr>
                <a:schemeClr val="accent5"/>
              </a:buClr>
              <a:buSzPct val="80000"/>
              <a:buFont typeface="Arial" panose="020B0604020202020204" pitchFamily="34" charset="0"/>
              <a:buChar char="o"/>
              <a:defRPr lang="en-US" sz="2800" b="0" kern="1200">
                <a:solidFill>
                  <a:schemeClr val="accent5"/>
                </a:solidFill>
                <a:latin typeface="+mn-lt"/>
                <a:ea typeface="+mn-ea"/>
                <a:cs typeface="+mn-cs"/>
              </a:defRPr>
            </a:lvl5pPr>
            <a:lvl6pPr marL="20574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6pPr>
            <a:lvl7pPr marL="25146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7pPr>
            <a:lvl8pPr marL="29718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8pPr>
            <a:lvl9pPr marL="3429000" indent="-284163" algn="l" defTabSz="889000" rtl="0" eaLnBrk="1" fontAlgn="base" latinLnBrk="0" hangingPunct="1">
              <a:lnSpc>
                <a:spcPct val="88000"/>
              </a:lnSpc>
              <a:spcBef>
                <a:spcPct val="5000"/>
              </a:spcBef>
              <a:spcAft>
                <a:spcPct val="0"/>
              </a:spcAft>
              <a:buClr>
                <a:schemeClr val="tx1"/>
              </a:buClr>
              <a:buSzPct val="80000"/>
              <a:buFont typeface="Arial" pitchFamily="34" charset="0"/>
              <a:buChar char="o"/>
              <a:defRPr sz="2800" kern="1200">
                <a:solidFill>
                  <a:schemeClr val="tx1"/>
                </a:solidFill>
                <a:latin typeface="+mn-lt"/>
                <a:ea typeface="+mn-ea"/>
                <a:cs typeface="+mn-cs"/>
              </a:defRPr>
            </a:lvl9pPr>
          </a:lstStyle>
          <a:p>
            <a:pPr marL="114300" lvl="1" indent="0">
              <a:buClr>
                <a:srgbClr val="013D79"/>
              </a:buClr>
              <a:buFontTx/>
              <a:buNone/>
            </a:pPr>
            <a:r>
              <a:rPr lang="en-US" dirty="0" smtClean="0">
                <a:solidFill>
                  <a:schemeClr val="bg1"/>
                </a:solidFill>
              </a:rPr>
              <a:t>Please use the Q&amp;A panel located on the right hand side of your screen to submit your questions. Send to All Panelists. </a:t>
            </a:r>
            <a:endParaRPr lang="en-US" kern="0" dirty="0" smtClean="0"/>
          </a:p>
          <a:p>
            <a:endParaRPr lang="en-US" kern="0" dirty="0"/>
          </a:p>
        </p:txBody>
      </p:sp>
      <p:pic>
        <p:nvPicPr>
          <p:cNvPr id="5" name="Picture 4" descr="This is a screen shot of the question panel with a red arrow indicating showing participants where to go on their screen to submit questions. " title="Screen Shot of question panel"/>
          <p:cNvPicPr>
            <a:picLocks noChangeAspect="1"/>
          </p:cNvPicPr>
          <p:nvPr/>
        </p:nvPicPr>
        <p:blipFill>
          <a:blip r:embed="rId3"/>
          <a:stretch>
            <a:fillRect/>
          </a:stretch>
        </p:blipFill>
        <p:spPr>
          <a:xfrm>
            <a:off x="2392677" y="3926226"/>
            <a:ext cx="4542857" cy="2476190"/>
          </a:xfrm>
          <a:prstGeom prst="rect">
            <a:avLst/>
          </a:prstGeom>
          <a:ln>
            <a:noFill/>
          </a:ln>
        </p:spPr>
      </p:pic>
    </p:spTree>
    <p:extLst>
      <p:ext uri="{BB962C8B-B14F-4D97-AF65-F5344CB8AC3E}">
        <p14:creationId xmlns:p14="http://schemas.microsoft.com/office/powerpoint/2010/main" val="20348840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9780826123749.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5131" r="-25131"/>
          <a:stretch/>
        </p:blipFill>
        <p:spPr>
          <a:xfrm>
            <a:off x="500452" y="1402080"/>
            <a:ext cx="4150400" cy="4138570"/>
          </a:xfrm>
        </p:spPr>
      </p:pic>
      <p:sp>
        <p:nvSpPr>
          <p:cNvPr id="3" name="Content Placeholder 2"/>
          <p:cNvSpPr>
            <a:spLocks noGrp="1"/>
          </p:cNvSpPr>
          <p:nvPr>
            <p:ph idx="11"/>
          </p:nvPr>
        </p:nvSpPr>
        <p:spPr/>
        <p:txBody>
          <a:bodyPr/>
          <a:lstStyle/>
          <a:p>
            <a:pPr marL="0" indent="0" algn="ctr">
              <a:buNone/>
            </a:pPr>
            <a:r>
              <a:rPr lang="en-US" sz="2000" b="1" dirty="0"/>
              <a:t>To join the List-</a:t>
            </a:r>
            <a:r>
              <a:rPr lang="en-US" sz="2000" b="1" dirty="0" err="1"/>
              <a:t>Serv</a:t>
            </a:r>
            <a:r>
              <a:rPr lang="en-US" sz="2000" b="1" dirty="0"/>
              <a:t> contact: </a:t>
            </a:r>
            <a:endParaRPr lang="en-US" sz="2000" b="1" dirty="0" smtClean="0"/>
          </a:p>
          <a:p>
            <a:pPr marL="0" indent="0" algn="ctr">
              <a:buNone/>
            </a:pPr>
            <a:r>
              <a:rPr lang="en-US" sz="2000" dirty="0"/>
              <a:t>Leigh </a:t>
            </a:r>
            <a:r>
              <a:rPr lang="en-US" sz="2000" dirty="0" err="1"/>
              <a:t>Culley</a:t>
            </a:r>
            <a:r>
              <a:rPr lang="en-US" sz="2000" dirty="0"/>
              <a:t> at </a:t>
            </a:r>
            <a:r>
              <a:rPr lang="en-US" sz="2000" dirty="0" err="1"/>
              <a:t>lculley@pitt.edu</a:t>
            </a:r>
            <a:r>
              <a:rPr lang="en-US" sz="2000" dirty="0"/>
              <a:t> </a:t>
            </a:r>
            <a:endParaRPr lang="en-US" sz="2000" dirty="0" smtClean="0"/>
          </a:p>
          <a:p>
            <a:pPr marL="0" indent="0" algn="ctr">
              <a:buNone/>
            </a:pPr>
            <a:r>
              <a:rPr lang="en-US" sz="2000" b="1" dirty="0"/>
              <a:t>For more information on the Coalition go to: </a:t>
            </a:r>
            <a:endParaRPr lang="en-US" sz="2000" b="1" dirty="0" smtClean="0"/>
          </a:p>
          <a:p>
            <a:pPr marL="0" indent="0" algn="ctr">
              <a:buNone/>
            </a:pPr>
            <a:r>
              <a:rPr lang="en-US" sz="2000" dirty="0" err="1"/>
              <a:t>sds.ucsf.edu</a:t>
            </a:r>
            <a:r>
              <a:rPr lang="en-US" sz="2000" dirty="0"/>
              <a:t>/</a:t>
            </a:r>
            <a:r>
              <a:rPr lang="en-US" sz="2000" dirty="0" smtClean="0"/>
              <a:t>coalition</a:t>
            </a:r>
            <a:endParaRPr lang="en-US" sz="2000" dirty="0"/>
          </a:p>
          <a:p>
            <a:pPr marL="0" indent="0" algn="ctr">
              <a:buNone/>
            </a:pPr>
            <a:r>
              <a:rPr lang="en-US" sz="2000" b="1" dirty="0" smtClean="0"/>
              <a:t>To order the book visit: </a:t>
            </a:r>
          </a:p>
          <a:p>
            <a:pPr marL="0" indent="0" algn="ctr">
              <a:buNone/>
            </a:pPr>
            <a:r>
              <a:rPr lang="en-US" sz="2000" dirty="0"/>
              <a:t>Save 20% </a:t>
            </a:r>
          </a:p>
          <a:p>
            <a:pPr marL="0" indent="0" algn="ctr">
              <a:buNone/>
            </a:pPr>
            <a:r>
              <a:rPr lang="en-US" sz="2000" dirty="0" err="1" smtClean="0"/>
              <a:t>www.springerpub.com</a:t>
            </a:r>
            <a:r>
              <a:rPr lang="en-US" sz="2000" dirty="0" smtClean="0"/>
              <a:t> </a:t>
            </a:r>
            <a:endParaRPr lang="en-US" sz="2000" dirty="0"/>
          </a:p>
          <a:p>
            <a:pPr marL="0" indent="0" algn="ctr">
              <a:buNone/>
            </a:pPr>
            <a:r>
              <a:rPr lang="en-US" sz="2000" dirty="0"/>
              <a:t>Promo code: </a:t>
            </a:r>
            <a:r>
              <a:rPr lang="en-US" sz="2000" dirty="0" smtClean="0"/>
              <a:t>AF1504</a:t>
            </a:r>
            <a:endParaRPr lang="en-US" dirty="0"/>
          </a:p>
        </p:txBody>
      </p:sp>
      <p:sp>
        <p:nvSpPr>
          <p:cNvPr id="6" name="Title 5"/>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575088477"/>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946" y="1873758"/>
            <a:ext cx="7304088" cy="2326791"/>
          </a:xfrm>
        </p:spPr>
        <p:txBody>
          <a:bodyPr/>
          <a:lstStyle/>
          <a:p>
            <a:r>
              <a:rPr lang="en-US" dirty="0" smtClean="0"/>
              <a:t>Be sure to register for the next </a:t>
            </a:r>
            <a:br>
              <a:rPr lang="en-US" dirty="0" smtClean="0"/>
            </a:br>
            <a:r>
              <a:rPr lang="en-US" dirty="0" smtClean="0"/>
              <a:t>webinar</a:t>
            </a:r>
            <a:br>
              <a:rPr lang="en-US" dirty="0" smtClean="0"/>
            </a:br>
            <a:r>
              <a:rPr lang="en-US" dirty="0" smtClean="0"/>
              <a:t>“Q &amp; A”</a:t>
            </a:r>
            <a:br>
              <a:rPr lang="en-US" dirty="0" smtClean="0"/>
            </a:br>
            <a:r>
              <a:rPr lang="en-US" dirty="0" smtClean="0"/>
              <a:t/>
            </a:r>
            <a:br>
              <a:rPr lang="en-US" dirty="0" smtClean="0"/>
            </a:br>
            <a:r>
              <a:rPr lang="en-US" dirty="0" smtClean="0"/>
              <a:t>(10/21/15)</a:t>
            </a:r>
            <a:endParaRPr lang="en-US" dirty="0"/>
          </a:p>
        </p:txBody>
      </p:sp>
      <p:sp>
        <p:nvSpPr>
          <p:cNvPr id="3" name="Subtitle 2"/>
          <p:cNvSpPr>
            <a:spLocks noGrp="1"/>
          </p:cNvSpPr>
          <p:nvPr>
            <p:ph type="subTitle" idx="1"/>
          </p:nvPr>
        </p:nvSpPr>
        <p:spPr>
          <a:xfrm>
            <a:off x="532657" y="4467530"/>
            <a:ext cx="7304088" cy="1273175"/>
          </a:xfrm>
        </p:spPr>
        <p:txBody>
          <a:bodyPr/>
          <a:lstStyle/>
          <a:p>
            <a:endParaRPr lang="en-US" dirty="0" smtClean="0">
              <a:solidFill>
                <a:schemeClr val="tx2"/>
              </a:solidFill>
            </a:endParaRPr>
          </a:p>
          <a:p>
            <a:pPr marL="0" indent="0">
              <a:buNone/>
            </a:pPr>
            <a:r>
              <a:rPr lang="en-US" dirty="0" smtClean="0">
                <a:solidFill>
                  <a:schemeClr val="tx2"/>
                </a:solidFill>
              </a:rPr>
              <a:t>Details and Registration can be found:</a:t>
            </a:r>
          </a:p>
          <a:p>
            <a:pPr marL="0" indent="0">
              <a:buNone/>
            </a:pPr>
            <a:r>
              <a:rPr lang="en-US" dirty="0" smtClean="0">
                <a:solidFill>
                  <a:schemeClr val="tx2"/>
                </a:solidFill>
              </a:rPr>
              <a:t>www.aamc.org/gsa</a:t>
            </a:r>
            <a:endParaRPr lang="en-US" dirty="0">
              <a:solidFill>
                <a:schemeClr val="tx2"/>
              </a:solidFill>
            </a:endParaRPr>
          </a:p>
        </p:txBody>
      </p:sp>
    </p:spTree>
    <p:extLst>
      <p:ext uri="{BB962C8B-B14F-4D97-AF65-F5344CB8AC3E}">
        <p14:creationId xmlns:p14="http://schemas.microsoft.com/office/powerpoint/2010/main" val="429842278"/>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47" y="2779039"/>
            <a:ext cx="7678648" cy="1726280"/>
          </a:xfrm>
        </p:spPr>
        <p:txBody>
          <a:bodyPr/>
          <a:lstStyle/>
          <a:p>
            <a:r>
              <a:rPr lang="en-US" dirty="0" smtClean="0"/>
              <a:t/>
            </a:r>
            <a:br>
              <a:rPr lang="en-US" dirty="0" smtClean="0"/>
            </a:br>
            <a:r>
              <a:rPr lang="en-US" dirty="0" smtClean="0"/>
              <a:t>The Coalition wishes to thank the AAMC and for their generous support in developing this webinar series. </a:t>
            </a:r>
            <a:endParaRPr lang="en-US" dirty="0"/>
          </a:p>
        </p:txBody>
      </p:sp>
    </p:spTree>
    <p:extLst>
      <p:ext uri="{BB962C8B-B14F-4D97-AF65-F5344CB8AC3E}">
        <p14:creationId xmlns:p14="http://schemas.microsoft.com/office/powerpoint/2010/main" val="1981028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3732" y="438912"/>
            <a:ext cx="8089901" cy="577081"/>
          </a:xfrm>
        </p:spPr>
        <p:txBody>
          <a:bodyPr/>
          <a:lstStyle/>
          <a:p>
            <a:r>
              <a:rPr lang="en-US" b="1" dirty="0" smtClean="0"/>
              <a:t>Overview</a:t>
            </a:r>
            <a:endParaRPr lang="en-US" b="1" dirty="0"/>
          </a:p>
        </p:txBody>
      </p:sp>
      <p:sp>
        <p:nvSpPr>
          <p:cNvPr id="7" name="Content Placeholder 6"/>
          <p:cNvSpPr>
            <a:spLocks noGrp="1"/>
          </p:cNvSpPr>
          <p:nvPr>
            <p:ph idx="1"/>
          </p:nvPr>
        </p:nvSpPr>
        <p:spPr>
          <a:xfrm>
            <a:off x="661375" y="1291424"/>
            <a:ext cx="8325548" cy="4283830"/>
          </a:xfrm>
        </p:spPr>
        <p:txBody>
          <a:bodyPr/>
          <a:lstStyle/>
          <a:p>
            <a:r>
              <a:rPr lang="en-US" sz="2800" dirty="0" smtClean="0"/>
              <a:t>What is Professionalism?</a:t>
            </a:r>
          </a:p>
          <a:p>
            <a:r>
              <a:rPr lang="en-US" sz="2800" dirty="0"/>
              <a:t>I</a:t>
            </a:r>
            <a:r>
              <a:rPr lang="en-US" sz="2800" dirty="0" smtClean="0"/>
              <a:t>mportance of professional communication</a:t>
            </a:r>
          </a:p>
          <a:p>
            <a:r>
              <a:rPr lang="en-US" sz="2800" dirty="0" smtClean="0"/>
              <a:t>Using the communication guide</a:t>
            </a:r>
          </a:p>
          <a:p>
            <a:r>
              <a:rPr lang="en-US" sz="2800" dirty="0" smtClean="0"/>
              <a:t>Shaping student communication</a:t>
            </a:r>
          </a:p>
          <a:p>
            <a:r>
              <a:rPr lang="en-US" sz="2800" dirty="0" smtClean="0"/>
              <a:t>Supporting faculty communication</a:t>
            </a:r>
          </a:p>
          <a:p>
            <a:r>
              <a:rPr lang="en-US" sz="2800" dirty="0" smtClean="0"/>
              <a:t>Guiding principles</a:t>
            </a:r>
          </a:p>
          <a:p>
            <a:r>
              <a:rPr lang="en-US" sz="2800" dirty="0" smtClean="0"/>
              <a:t>Questions?</a:t>
            </a:r>
            <a:endParaRPr lang="en-US" sz="2800" dirty="0"/>
          </a:p>
        </p:txBody>
      </p:sp>
      <p:sp>
        <p:nvSpPr>
          <p:cNvPr id="4" name="Date Placeholder 3"/>
          <p:cNvSpPr>
            <a:spLocks noGrp="1"/>
          </p:cNvSpPr>
          <p:nvPr>
            <p:ph type="dt" sz="half" idx="2"/>
          </p:nvPr>
        </p:nvSpPr>
        <p:spPr/>
        <p:txBody>
          <a:bodyPr/>
          <a:lstStyle/>
          <a:p>
            <a:fld id="{87431B66-2D65-4398-A930-0D30EC9EE69D}" type="datetime1">
              <a:rPr lang="en-US" smtClean="0"/>
              <a:pPr/>
              <a:t>9/25/15</a:t>
            </a:fld>
            <a:endParaRPr lang="en-US" dirty="0"/>
          </a:p>
        </p:txBody>
      </p:sp>
    </p:spTree>
    <p:extLst>
      <p:ext uri="{BB962C8B-B14F-4D97-AF65-F5344CB8AC3E}">
        <p14:creationId xmlns:p14="http://schemas.microsoft.com/office/powerpoint/2010/main" val="3442395307"/>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3732" y="438912"/>
            <a:ext cx="8089901" cy="577081"/>
          </a:xfrm>
        </p:spPr>
        <p:txBody>
          <a:bodyPr/>
          <a:lstStyle/>
          <a:p>
            <a:r>
              <a:rPr lang="en-US" b="1" dirty="0" smtClean="0"/>
              <a:t>Professionalism</a:t>
            </a:r>
            <a:endParaRPr lang="en-US" b="1" dirty="0"/>
          </a:p>
        </p:txBody>
      </p:sp>
      <p:sp>
        <p:nvSpPr>
          <p:cNvPr id="5" name="Date Placeholder 4"/>
          <p:cNvSpPr>
            <a:spLocks noGrp="1"/>
          </p:cNvSpPr>
          <p:nvPr>
            <p:ph type="dt" sz="half" idx="2"/>
          </p:nvPr>
        </p:nvSpPr>
        <p:spPr/>
        <p:txBody>
          <a:bodyPr/>
          <a:lstStyle/>
          <a:p>
            <a:fld id="{AE25C4B3-F886-41B6-9CDF-2EEF0C9BB989}" type="datetime1">
              <a:rPr lang="en-US" smtClean="0"/>
              <a:t>9/25/15</a:t>
            </a:fld>
            <a:endParaRPr lang="en-US" dirty="0"/>
          </a:p>
        </p:txBody>
      </p:sp>
      <p:sp>
        <p:nvSpPr>
          <p:cNvPr id="9" name="Content Placeholder 8"/>
          <p:cNvSpPr>
            <a:spLocks noGrp="1"/>
          </p:cNvSpPr>
          <p:nvPr>
            <p:ph idx="1"/>
          </p:nvPr>
        </p:nvSpPr>
        <p:spPr>
          <a:xfrm>
            <a:off x="661375" y="1107440"/>
            <a:ext cx="8325548" cy="4467814"/>
          </a:xfrm>
          <a:ln>
            <a:solidFill>
              <a:schemeClr val="accent1"/>
            </a:solidFill>
          </a:ln>
        </p:spPr>
        <p:txBody>
          <a:bodyPr/>
          <a:lstStyle/>
          <a:p>
            <a:pPr marL="0" indent="0">
              <a:buNone/>
            </a:pPr>
            <a:endParaRPr lang="en-US" sz="2800" dirty="0" smtClean="0"/>
          </a:p>
          <a:p>
            <a:pPr marL="0" indent="0">
              <a:buNone/>
            </a:pPr>
            <a:r>
              <a:rPr lang="en-US" sz="2400" dirty="0" smtClean="0"/>
              <a:t>“Medical professionalism is </a:t>
            </a:r>
            <a:r>
              <a:rPr lang="en-US" sz="2400" dirty="0"/>
              <a:t>a belief system about how best to organize and deliver health care, which </a:t>
            </a:r>
            <a:r>
              <a:rPr lang="en-US" sz="2400" dirty="0" smtClean="0"/>
              <a:t>calls </a:t>
            </a:r>
            <a:r>
              <a:rPr lang="en-US" sz="2400" dirty="0"/>
              <a:t>on group members to jointly declare (“profess”) what the public and individual patients can expect </a:t>
            </a:r>
            <a:r>
              <a:rPr lang="en-US" sz="2400" dirty="0" smtClean="0"/>
              <a:t>regarding </a:t>
            </a:r>
            <a:r>
              <a:rPr lang="en-US" sz="2400" dirty="0"/>
              <a:t>shared competency standards and ethical values, and to </a:t>
            </a:r>
            <a:r>
              <a:rPr lang="en-US" sz="2400" dirty="0" smtClean="0"/>
              <a:t>implement trustworthy </a:t>
            </a:r>
            <a:r>
              <a:rPr lang="en-US" sz="2400" dirty="0"/>
              <a:t>means to ensure </a:t>
            </a:r>
            <a:r>
              <a:rPr lang="en-US" sz="2400" dirty="0" smtClean="0"/>
              <a:t>that all medical professionals live up to these promises.”</a:t>
            </a:r>
          </a:p>
          <a:p>
            <a:pPr marL="0" indent="0">
              <a:buNone/>
            </a:pPr>
            <a:endParaRPr lang="en-US" sz="1800" dirty="0"/>
          </a:p>
          <a:p>
            <a:pPr marL="0" indent="0">
              <a:buNone/>
            </a:pPr>
            <a:r>
              <a:rPr lang="en-US" sz="1800" dirty="0" err="1" smtClean="0"/>
              <a:t>Wynia</a:t>
            </a:r>
            <a:r>
              <a:rPr lang="en-US" sz="1800" dirty="0" smtClean="0"/>
              <a:t> </a:t>
            </a:r>
            <a:r>
              <a:rPr lang="en-US" sz="1800" dirty="0"/>
              <a:t>MK, Papadakis </a:t>
            </a:r>
            <a:r>
              <a:rPr lang="en-US" sz="1800" dirty="0" smtClean="0"/>
              <a:t>MA</a:t>
            </a:r>
            <a:r>
              <a:rPr lang="en-US" sz="1800" dirty="0"/>
              <a:t> </a:t>
            </a:r>
            <a:r>
              <a:rPr lang="en-US" sz="1800" dirty="0" smtClean="0"/>
              <a:t>et al. More </a:t>
            </a:r>
            <a:r>
              <a:rPr lang="en-US" sz="1800" dirty="0"/>
              <a:t>than a list of </a:t>
            </a:r>
            <a:r>
              <a:rPr lang="en-US" sz="1800" dirty="0" smtClean="0"/>
              <a:t>values and </a:t>
            </a:r>
            <a:r>
              <a:rPr lang="en-US" sz="1800" dirty="0"/>
              <a:t>desired behaviors: a foundational understanding of medical </a:t>
            </a:r>
            <a:r>
              <a:rPr lang="en-US" sz="1800" dirty="0" smtClean="0"/>
              <a:t>professionalism. </a:t>
            </a:r>
            <a:r>
              <a:rPr lang="en-US" sz="1800" dirty="0" err="1" smtClean="0"/>
              <a:t>Acad</a:t>
            </a:r>
            <a:r>
              <a:rPr lang="en-US" sz="1800" dirty="0" smtClean="0"/>
              <a:t> </a:t>
            </a:r>
            <a:r>
              <a:rPr lang="en-US" sz="1800" dirty="0"/>
              <a:t>Med. 2014 </a:t>
            </a:r>
          </a:p>
        </p:txBody>
      </p:sp>
      <p:sp>
        <p:nvSpPr>
          <p:cNvPr id="7" name="Slide Number Placeholder 6"/>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2913046305"/>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3732" y="438912"/>
            <a:ext cx="8089901" cy="577081"/>
          </a:xfrm>
        </p:spPr>
        <p:txBody>
          <a:bodyPr/>
          <a:lstStyle/>
          <a:p>
            <a:r>
              <a:rPr lang="en-US" b="1" dirty="0" smtClean="0"/>
              <a:t>Professionalism in Medicine</a:t>
            </a:r>
            <a:endParaRPr lang="en-US" b="1" dirty="0"/>
          </a:p>
        </p:txBody>
      </p:sp>
      <p:sp>
        <p:nvSpPr>
          <p:cNvPr id="9" name="Content Placeholder 8"/>
          <p:cNvSpPr>
            <a:spLocks noGrp="1"/>
          </p:cNvSpPr>
          <p:nvPr>
            <p:ph idx="1"/>
          </p:nvPr>
        </p:nvSpPr>
        <p:spPr>
          <a:xfrm>
            <a:off x="661375" y="1310640"/>
            <a:ext cx="8325548" cy="4264614"/>
          </a:xfrm>
        </p:spPr>
        <p:txBody>
          <a:bodyPr/>
          <a:lstStyle/>
          <a:p>
            <a:r>
              <a:rPr lang="en-US" sz="2400" dirty="0" smtClean="0"/>
              <a:t>Forming relationships with patients, health </a:t>
            </a:r>
            <a:r>
              <a:rPr lang="en-US" sz="2400" dirty="0"/>
              <a:t>care team members </a:t>
            </a:r>
            <a:r>
              <a:rPr lang="en-US" sz="2400" dirty="0" smtClean="0"/>
              <a:t>based on </a:t>
            </a:r>
            <a:r>
              <a:rPr lang="en-US" sz="2400" dirty="0"/>
              <a:t>respect, integrity, and responsiveness to </a:t>
            </a:r>
            <a:r>
              <a:rPr lang="en-US" sz="2400" dirty="0" smtClean="0"/>
              <a:t>others needs</a:t>
            </a:r>
          </a:p>
          <a:p>
            <a:r>
              <a:rPr lang="en-US" sz="2400" dirty="0" smtClean="0"/>
              <a:t>Applying ethical standards </a:t>
            </a:r>
            <a:r>
              <a:rPr lang="en-US" sz="2400" dirty="0"/>
              <a:t>to </a:t>
            </a:r>
            <a:r>
              <a:rPr lang="en-US" sz="2400" dirty="0" smtClean="0"/>
              <a:t>professional practice</a:t>
            </a:r>
          </a:p>
          <a:p>
            <a:r>
              <a:rPr lang="en-US" sz="2400" dirty="0" smtClean="0"/>
              <a:t>Professionalism lapses in medical students and residents are </a:t>
            </a:r>
            <a:r>
              <a:rPr lang="en-US" sz="2400" dirty="0"/>
              <a:t>predictive of </a:t>
            </a:r>
            <a:r>
              <a:rPr lang="en-US" sz="2400" dirty="0" smtClean="0"/>
              <a:t>lapses in </a:t>
            </a:r>
            <a:r>
              <a:rPr lang="en-US" sz="2400" dirty="0"/>
              <a:t>future professional </a:t>
            </a:r>
            <a:r>
              <a:rPr lang="en-US" sz="2400" dirty="0" smtClean="0"/>
              <a:t>behavior</a:t>
            </a:r>
            <a:r>
              <a:rPr lang="en-US" sz="2400" baseline="30000" dirty="0" smtClean="0"/>
              <a:t>1</a:t>
            </a:r>
            <a:endParaRPr lang="en-US" sz="2400" dirty="0"/>
          </a:p>
          <a:p>
            <a:r>
              <a:rPr lang="en-US" sz="2400" dirty="0"/>
              <a:t>Students who were </a:t>
            </a:r>
            <a:r>
              <a:rPr lang="en-US" sz="2400" dirty="0" smtClean="0"/>
              <a:t>“</a:t>
            </a:r>
            <a:r>
              <a:rPr lang="en-US" sz="2400" dirty="0"/>
              <a:t>irresponsible” in medical school </a:t>
            </a:r>
            <a:r>
              <a:rPr lang="en-US" sz="2400" dirty="0" smtClean="0"/>
              <a:t>were more likely to be to </a:t>
            </a:r>
            <a:r>
              <a:rPr lang="en-US" sz="2400" dirty="0"/>
              <a:t>be disciplined as </a:t>
            </a:r>
            <a:r>
              <a:rPr lang="en-US" sz="2400" dirty="0" smtClean="0"/>
              <a:t>doctors</a:t>
            </a:r>
            <a:r>
              <a:rPr lang="en-US" sz="2400" baseline="30000" dirty="0" smtClean="0"/>
              <a:t>1</a:t>
            </a:r>
            <a:endParaRPr lang="en-US" sz="2400" dirty="0" smtClean="0"/>
          </a:p>
          <a:p>
            <a:pPr marL="0" indent="0">
              <a:buNone/>
            </a:pPr>
            <a:endParaRPr lang="en-US" dirty="0" smtClean="0"/>
          </a:p>
          <a:p>
            <a:pPr marL="0" indent="0">
              <a:buNone/>
            </a:pPr>
            <a:r>
              <a:rPr lang="en-US" sz="1600" baseline="30000" dirty="0"/>
              <a:t>1</a:t>
            </a:r>
            <a:r>
              <a:rPr lang="fr-FR" sz="1600" dirty="0" err="1"/>
              <a:t>Papadakis</a:t>
            </a:r>
            <a:r>
              <a:rPr lang="fr-FR" sz="1600" dirty="0"/>
              <a:t> MA et al., 2005; </a:t>
            </a:r>
            <a:r>
              <a:rPr lang="fr-FR" sz="1600" dirty="0" err="1"/>
              <a:t>Papadakis</a:t>
            </a:r>
            <a:r>
              <a:rPr lang="fr-FR" sz="1600" dirty="0"/>
              <a:t> MA et al., 2008.</a:t>
            </a:r>
          </a:p>
        </p:txBody>
      </p:sp>
      <p:sp>
        <p:nvSpPr>
          <p:cNvPr id="5" name="Date Placeholder 4"/>
          <p:cNvSpPr>
            <a:spLocks noGrp="1"/>
          </p:cNvSpPr>
          <p:nvPr>
            <p:ph type="dt" sz="half" idx="2"/>
          </p:nvPr>
        </p:nvSpPr>
        <p:spPr/>
        <p:txBody>
          <a:bodyPr/>
          <a:lstStyle/>
          <a:p>
            <a:fld id="{AE25C4B3-F886-41B6-9CDF-2EEF0C9BB989}"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2104662103"/>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How is medical school unique?</a:t>
            </a:r>
            <a:endParaRPr lang="en-US" b="1" dirty="0"/>
          </a:p>
        </p:txBody>
      </p:sp>
      <p:sp>
        <p:nvSpPr>
          <p:cNvPr id="3" name="Content Placeholder 2"/>
          <p:cNvSpPr>
            <a:spLocks noGrp="1"/>
          </p:cNvSpPr>
          <p:nvPr>
            <p:ph idx="1"/>
          </p:nvPr>
        </p:nvSpPr>
        <p:spPr>
          <a:xfrm>
            <a:off x="661375" y="1117600"/>
            <a:ext cx="8325548" cy="4915694"/>
          </a:xfrm>
        </p:spPr>
        <p:txBody>
          <a:bodyPr/>
          <a:lstStyle/>
          <a:p>
            <a:r>
              <a:rPr lang="en-US" dirty="0" smtClean="0"/>
              <a:t>Expectation of high self-direction and </a:t>
            </a:r>
            <a:r>
              <a:rPr lang="en-US" dirty="0"/>
              <a:t>-</a:t>
            </a:r>
            <a:r>
              <a:rPr lang="en-US" dirty="0" smtClean="0"/>
              <a:t>advocacy in behavior and learning</a:t>
            </a:r>
          </a:p>
          <a:p>
            <a:r>
              <a:rPr lang="en-US" dirty="0" smtClean="0"/>
              <a:t>Language and communication are part of core “professionalism” competency</a:t>
            </a:r>
          </a:p>
          <a:p>
            <a:r>
              <a:rPr lang="en-US" dirty="0" smtClean="0"/>
              <a:t>Communication is a critical part of patient care and patient safety</a:t>
            </a:r>
          </a:p>
          <a:p>
            <a:r>
              <a:rPr lang="en-US" dirty="0" smtClean="0"/>
              <a:t>Expectations of communication and behavior in the clinic are often not clearly articulated</a:t>
            </a:r>
          </a:p>
          <a:p>
            <a:r>
              <a:rPr lang="en-US" dirty="0" smtClean="0"/>
              <a:t>Students must navigate unspoken rules and hierarchies of the clinical environment</a:t>
            </a:r>
          </a:p>
          <a:p>
            <a:r>
              <a:rPr lang="en-US" dirty="0" smtClean="0"/>
              <a:t>Faculty and students will soon become part of one professional network</a:t>
            </a:r>
          </a:p>
          <a:p>
            <a:r>
              <a:rPr lang="en-US" dirty="0" smtClean="0"/>
              <a:t>Environment can trigger “role confusion”</a:t>
            </a:r>
          </a:p>
          <a:p>
            <a:r>
              <a:rPr lang="en-US" dirty="0" smtClean="0"/>
              <a:t>Performance expectations are greater than in previous settings</a:t>
            </a:r>
          </a:p>
        </p:txBody>
      </p:sp>
      <p:sp>
        <p:nvSpPr>
          <p:cNvPr id="5" name="Date Placeholder 4"/>
          <p:cNvSpPr>
            <a:spLocks noGrp="1"/>
          </p:cNvSpPr>
          <p:nvPr>
            <p:ph type="dt" sz="half" idx="2"/>
          </p:nvPr>
        </p:nvSpPr>
        <p:spPr/>
        <p:txBody>
          <a:bodyPr/>
          <a:lstStyle/>
          <a:p>
            <a:fld id="{AE25C4B3-F886-41B6-9CDF-2EEF0C9BB989}"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3375779133"/>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b="1" dirty="0" smtClean="0"/>
              <a:t>Disability &amp; Professionalism</a:t>
            </a:r>
            <a:endParaRPr lang="en-US" b="1" dirty="0"/>
          </a:p>
        </p:txBody>
      </p:sp>
      <p:sp>
        <p:nvSpPr>
          <p:cNvPr id="3" name="Content Placeholder 2"/>
          <p:cNvSpPr>
            <a:spLocks noGrp="1"/>
          </p:cNvSpPr>
          <p:nvPr>
            <p:ph idx="1"/>
          </p:nvPr>
        </p:nvSpPr>
        <p:spPr>
          <a:xfrm>
            <a:off x="387503" y="1162282"/>
            <a:ext cx="8599420" cy="4871012"/>
          </a:xfrm>
        </p:spPr>
        <p:txBody>
          <a:bodyPr/>
          <a:lstStyle/>
          <a:p>
            <a:r>
              <a:rPr lang="en-US" dirty="0"/>
              <a:t>A student’s professionalism, especially regarding communication skills, is critical to making an effective transition into medical </a:t>
            </a:r>
            <a:r>
              <a:rPr lang="en-US" dirty="0" smtClean="0"/>
              <a:t>school</a:t>
            </a:r>
          </a:p>
          <a:p>
            <a:r>
              <a:rPr lang="en-US" dirty="0" smtClean="0"/>
              <a:t>University personnel have added responsibilities to ensure students understand </a:t>
            </a:r>
            <a:r>
              <a:rPr lang="en-US" b="1" dirty="0" smtClean="0"/>
              <a:t>What, Where, When and How to communicate </a:t>
            </a:r>
            <a:r>
              <a:rPr lang="en-US" dirty="0" smtClean="0"/>
              <a:t>their disability-related needs. </a:t>
            </a:r>
          </a:p>
          <a:p>
            <a:r>
              <a:rPr lang="en-US" dirty="0" smtClean="0"/>
              <a:t>Students with disabilities have added</a:t>
            </a:r>
            <a:r>
              <a:rPr lang="en-US" b="1" i="1" dirty="0" smtClean="0"/>
              <a:t> </a:t>
            </a:r>
            <a:r>
              <a:rPr lang="en-US" dirty="0" smtClean="0"/>
              <a:t>responsibilities in the educational environment, they must:</a:t>
            </a:r>
          </a:p>
          <a:p>
            <a:pPr lvl="1"/>
            <a:r>
              <a:rPr lang="en-US" b="1" dirty="0" smtClean="0"/>
              <a:t>Disclose</a:t>
            </a:r>
            <a:r>
              <a:rPr lang="en-US" dirty="0" smtClean="0"/>
              <a:t> their disability to the university designee</a:t>
            </a:r>
          </a:p>
          <a:p>
            <a:pPr lvl="1"/>
            <a:r>
              <a:rPr lang="en-US" b="1" dirty="0" smtClean="0"/>
              <a:t>Request</a:t>
            </a:r>
            <a:r>
              <a:rPr lang="en-US" dirty="0" smtClean="0"/>
              <a:t> accommodations</a:t>
            </a:r>
          </a:p>
          <a:p>
            <a:pPr lvl="1"/>
            <a:r>
              <a:rPr lang="en-US" b="1" dirty="0" smtClean="0"/>
              <a:t>Engage</a:t>
            </a:r>
            <a:r>
              <a:rPr lang="en-US" dirty="0" smtClean="0"/>
              <a:t> with DS providers and multiple stakeholders</a:t>
            </a:r>
          </a:p>
          <a:p>
            <a:pPr lvl="1"/>
            <a:r>
              <a:rPr lang="en-US" dirty="0" smtClean="0"/>
              <a:t>Work with faculty/staff to </a:t>
            </a:r>
            <a:r>
              <a:rPr lang="en-US" b="1" dirty="0" smtClean="0"/>
              <a:t>access</a:t>
            </a:r>
            <a:r>
              <a:rPr lang="en-US" dirty="0" smtClean="0"/>
              <a:t> approved accommodations</a:t>
            </a:r>
          </a:p>
        </p:txBody>
      </p:sp>
      <p:sp>
        <p:nvSpPr>
          <p:cNvPr id="5" name="Date Placeholder 4"/>
          <p:cNvSpPr>
            <a:spLocks noGrp="1"/>
          </p:cNvSpPr>
          <p:nvPr>
            <p:ph type="dt" sz="half" idx="2"/>
          </p:nvPr>
        </p:nvSpPr>
        <p:spPr/>
        <p:txBody>
          <a:bodyPr/>
          <a:lstStyle/>
          <a:p>
            <a:fld id="{CDBBF217-1A36-4572-B37B-6583DA0CC0CD}" type="datetime1">
              <a:rPr lang="en-US" smtClean="0"/>
              <a:pPr/>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8</a:t>
            </a:fld>
            <a:endParaRPr lang="en-US" dirty="0"/>
          </a:p>
        </p:txBody>
      </p:sp>
    </p:spTree>
    <p:extLst>
      <p:ext uri="{BB962C8B-B14F-4D97-AF65-F5344CB8AC3E}">
        <p14:creationId xmlns:p14="http://schemas.microsoft.com/office/powerpoint/2010/main" val="1300838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3732" y="438912"/>
            <a:ext cx="8089901" cy="1047979"/>
          </a:xfrm>
        </p:spPr>
        <p:txBody>
          <a:bodyPr/>
          <a:lstStyle/>
          <a:p>
            <a:r>
              <a:rPr lang="en-US" b="1" dirty="0" smtClean="0"/>
              <a:t>Common pitfalls in communication: </a:t>
            </a:r>
            <a:r>
              <a:rPr lang="en-US" b="1" i="1" dirty="0" smtClean="0"/>
              <a:t>Students</a:t>
            </a:r>
            <a:endParaRPr lang="en-US" b="1" i="1" dirty="0"/>
          </a:p>
        </p:txBody>
      </p:sp>
      <p:sp>
        <p:nvSpPr>
          <p:cNvPr id="9" name="Content Placeholder 8"/>
          <p:cNvSpPr>
            <a:spLocks noGrp="1"/>
          </p:cNvSpPr>
          <p:nvPr>
            <p:ph idx="1"/>
          </p:nvPr>
        </p:nvSpPr>
        <p:spPr>
          <a:xfrm>
            <a:off x="661375" y="1829517"/>
            <a:ext cx="8325548" cy="4154081"/>
          </a:xfrm>
        </p:spPr>
        <p:txBody>
          <a:bodyPr/>
          <a:lstStyle/>
          <a:p>
            <a:r>
              <a:rPr lang="en-US" sz="2400" dirty="0"/>
              <a:t>L</a:t>
            </a:r>
            <a:r>
              <a:rPr lang="en-US" sz="2400" dirty="0" smtClean="0"/>
              <a:t>ate </a:t>
            </a:r>
            <a:r>
              <a:rPr lang="en-US" sz="2400" dirty="0"/>
              <a:t>notification of a need for </a:t>
            </a:r>
            <a:r>
              <a:rPr lang="en-US" sz="2400" dirty="0" smtClean="0"/>
              <a:t>accommodations</a:t>
            </a:r>
            <a:endParaRPr lang="en-US" sz="2400" dirty="0"/>
          </a:p>
          <a:p>
            <a:r>
              <a:rPr lang="en-US" sz="2400" dirty="0"/>
              <a:t>S</a:t>
            </a:r>
            <a:r>
              <a:rPr lang="en-US" sz="2400" dirty="0" smtClean="0"/>
              <a:t>ending overly brief or excessively </a:t>
            </a:r>
            <a:r>
              <a:rPr lang="en-US" sz="2400" dirty="0"/>
              <a:t>lengthy and detailed </a:t>
            </a:r>
            <a:r>
              <a:rPr lang="en-US" sz="2400" dirty="0" smtClean="0"/>
              <a:t>communication</a:t>
            </a:r>
            <a:endParaRPr lang="en-US" sz="2400" dirty="0"/>
          </a:p>
          <a:p>
            <a:r>
              <a:rPr lang="en-US" sz="2400" dirty="0" smtClean="0"/>
              <a:t>Taking </a:t>
            </a:r>
            <a:r>
              <a:rPr lang="en-US" sz="2400" dirty="0"/>
              <a:t>an overly defensive</a:t>
            </a:r>
            <a:r>
              <a:rPr lang="en-US" sz="2400" dirty="0" smtClean="0"/>
              <a:t>, emotional</a:t>
            </a:r>
            <a:r>
              <a:rPr lang="en-US" sz="2400" dirty="0"/>
              <a:t>, or aggressive stance in </a:t>
            </a:r>
            <a:r>
              <a:rPr lang="en-US" sz="2400" dirty="0" smtClean="0"/>
              <a:t>communication</a:t>
            </a:r>
          </a:p>
          <a:p>
            <a:r>
              <a:rPr lang="en-US" sz="2400" dirty="0" smtClean="0"/>
              <a:t>Failure to request assistance</a:t>
            </a:r>
          </a:p>
          <a:p>
            <a:r>
              <a:rPr lang="en-US" sz="2400" dirty="0" smtClean="0"/>
              <a:t>Lack of clarity on who to notify (See Webinar #5)</a:t>
            </a:r>
          </a:p>
          <a:p>
            <a:r>
              <a:rPr lang="en-US" sz="2400" dirty="0"/>
              <a:t>Delicate balance </a:t>
            </a:r>
            <a:r>
              <a:rPr lang="en-US" sz="2400" dirty="0" smtClean="0"/>
              <a:t>of </a:t>
            </a:r>
            <a:r>
              <a:rPr lang="en-US" sz="2400" dirty="0"/>
              <a:t>disclosing disability to those who </a:t>
            </a:r>
            <a:r>
              <a:rPr lang="en-US" sz="2400" dirty="0" smtClean="0"/>
              <a:t>evaluate them.</a:t>
            </a:r>
            <a:endParaRPr lang="en-US" dirty="0"/>
          </a:p>
        </p:txBody>
      </p:sp>
      <p:sp>
        <p:nvSpPr>
          <p:cNvPr id="5" name="Date Placeholder 4"/>
          <p:cNvSpPr>
            <a:spLocks noGrp="1"/>
          </p:cNvSpPr>
          <p:nvPr>
            <p:ph type="dt" sz="half" idx="2"/>
          </p:nvPr>
        </p:nvSpPr>
        <p:spPr/>
        <p:txBody>
          <a:bodyPr/>
          <a:lstStyle/>
          <a:p>
            <a:fld id="{AE25C4B3-F886-41B6-9CDF-2EEF0C9BB989}" type="datetime1">
              <a:rPr lang="en-US" smtClean="0"/>
              <a:t>9/25/15</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2975612139"/>
      </p:ext>
    </p:extLst>
  </p:cSld>
  <p:clrMapOvr>
    <a:masterClrMapping/>
  </p:clrMapOvr>
  <p:transition xmlns:p14="http://schemas.microsoft.com/office/powerpoint/2010/main">
    <p:fade/>
  </p:transition>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UCSF PPT Template</Template>
  <TotalTime>4879</TotalTime>
  <Words>1587</Words>
  <Application>Microsoft Macintosh PowerPoint</Application>
  <PresentationFormat>On-screen Show (4:3)</PresentationFormat>
  <Paragraphs>240</Paragraphs>
  <Slides>21</Slides>
  <Notes>21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UCSF PPT Template</vt:lpstr>
      <vt:lpstr>UCSF PPT Template-Blue</vt:lpstr>
      <vt:lpstr>UCSF PPT Template-Blue Bar</vt:lpstr>
      <vt:lpstr>PowerPoint Presentation</vt:lpstr>
      <vt:lpstr>PowerPoint Presentation</vt:lpstr>
      <vt:lpstr> The Coalition wishes to thank the AAMC and for their generous support in developing this webinar series. </vt:lpstr>
      <vt:lpstr>Overview</vt:lpstr>
      <vt:lpstr>Professionalism</vt:lpstr>
      <vt:lpstr>Professionalism in Medicine</vt:lpstr>
      <vt:lpstr>How is medical school unique?</vt:lpstr>
      <vt:lpstr>Disability &amp; Professionalism</vt:lpstr>
      <vt:lpstr>Common pitfalls in communication: Students</vt:lpstr>
      <vt:lpstr>Common pitfalls in communication: Faculty and Administration</vt:lpstr>
      <vt:lpstr>Supporting Professional Identity Formation</vt:lpstr>
      <vt:lpstr>Providing tools: Communication Guide</vt:lpstr>
      <vt:lpstr>Poor example email re: tardiness</vt:lpstr>
      <vt:lpstr>Positive example email re: tardiness</vt:lpstr>
      <vt:lpstr>Supporting Faculty Communication</vt:lpstr>
      <vt:lpstr>Poor example faculty follow-up email:</vt:lpstr>
      <vt:lpstr>Positive example faculty follow-up email:</vt:lpstr>
      <vt:lpstr>Guiding Principles for Communication</vt:lpstr>
      <vt:lpstr>Questions?</vt:lpstr>
      <vt:lpstr>Resources</vt:lpstr>
      <vt:lpstr>Be sure to register for the next  webinar “Q &amp; A”  (10/21/15)</vt:lpstr>
    </vt:vector>
  </TitlesOfParts>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Neera Jain</cp:lastModifiedBy>
  <cp:revision>312</cp:revision>
  <cp:lastPrinted>2015-02-06T18:49:58Z</cp:lastPrinted>
  <dcterms:created xsi:type="dcterms:W3CDTF">2012-05-07T17:59:34Z</dcterms:created>
  <dcterms:modified xsi:type="dcterms:W3CDTF">2015-09-24T22:54:29Z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