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31"/>
  </p:notesMasterIdLst>
  <p:handoutMasterIdLst>
    <p:handoutMasterId r:id="rId32"/>
  </p:handoutMasterIdLst>
  <p:sldIdLst>
    <p:sldId id="519" r:id="rId7"/>
    <p:sldId id="529" r:id="rId8"/>
    <p:sldId id="496" r:id="rId9"/>
    <p:sldId id="511" r:id="rId10"/>
    <p:sldId id="521" r:id="rId11"/>
    <p:sldId id="526" r:id="rId12"/>
    <p:sldId id="533" r:id="rId13"/>
    <p:sldId id="527" r:id="rId14"/>
    <p:sldId id="522" r:id="rId15"/>
    <p:sldId id="534" r:id="rId16"/>
    <p:sldId id="535" r:id="rId17"/>
    <p:sldId id="523" r:id="rId18"/>
    <p:sldId id="542" r:id="rId19"/>
    <p:sldId id="536" r:id="rId20"/>
    <p:sldId id="537" r:id="rId21"/>
    <p:sldId id="544" r:id="rId22"/>
    <p:sldId id="538" r:id="rId23"/>
    <p:sldId id="543" r:id="rId24"/>
    <p:sldId id="539" r:id="rId25"/>
    <p:sldId id="540" r:id="rId26"/>
    <p:sldId id="541" r:id="rId27"/>
    <p:sldId id="528" r:id="rId28"/>
    <p:sldId id="520" r:id="rId29"/>
    <p:sldId id="531"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0" autoAdjust="0"/>
    <p:restoredTop sz="89976" autoAdjust="0"/>
  </p:normalViewPr>
  <p:slideViewPr>
    <p:cSldViewPr snapToGrid="0" showGuides="1">
      <p:cViewPr>
        <p:scale>
          <a:sx n="116" d="100"/>
          <a:sy n="116" d="100"/>
        </p:scale>
        <p:origin x="-80" y="2288"/>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1</a:t>
            </a:fld>
            <a:endParaRPr lang="en-US" dirty="0"/>
          </a:p>
        </p:txBody>
      </p:sp>
      <p:sp>
        <p:nvSpPr>
          <p:cNvPr id="8897538" name="Rectangle 2"/>
          <p:cNvSpPr>
            <a:spLocks noGrp="1" noRot="1" noChangeAspect="1" noChangeArrowheads="1" noTextEdit="1"/>
          </p:cNvSpPr>
          <p:nvPr>
            <p:ph type="sldImg"/>
          </p:nvPr>
        </p:nvSpPr>
        <p:spPr>
          <a:xfrm>
            <a:off x="1187450" y="400050"/>
            <a:ext cx="4648200" cy="3486150"/>
          </a:xfrm>
          <a:ln/>
        </p:spPr>
      </p:sp>
      <p:sp>
        <p:nvSpPr>
          <p:cNvPr id="8897539" name="Rectangle 3"/>
          <p:cNvSpPr>
            <a:spLocks noGrp="1" noChangeArrowheads="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6766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6321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7060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0438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92806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7719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7415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3915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98627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56654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4990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6746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3583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Lisa </a:t>
            </a: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3020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695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2413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5131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92500"/>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9620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78136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150357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8/17/15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0980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8/17/15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7"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8/17/15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8/17/15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8/17/15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8/17/15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8/17/15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
        <p:nvSpPr>
          <p:cNvPr id="11" name="TextBox 10"/>
          <p:cNvSpPr txBox="1"/>
          <p:nvPr userDrawn="1"/>
        </p:nvSpPr>
        <p:spPr bwMode="auto">
          <a:xfrm>
            <a:off x="2801121"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ln>
                  <a:solidFill>
                    <a:srgbClr val="052049"/>
                  </a:solidFill>
                </a:ln>
                <a:solidFill>
                  <a:srgbClr val="000000"/>
                </a:solidFill>
                <a:latin typeface="+mj-lt"/>
              </a:rPr>
              <a:t>Coalition</a:t>
            </a:r>
            <a:r>
              <a:rPr lang="en-US" sz="2200" baseline="0" dirty="0" smtClean="0">
                <a:ln>
                  <a:solidFill>
                    <a:srgbClr val="052049"/>
                  </a:solidFill>
                </a:ln>
                <a:solidFill>
                  <a:srgbClr val="000000"/>
                </a:solidFill>
                <a:latin typeface="+mj-lt"/>
              </a:rPr>
              <a:t> for Disability Access in Graduate Health Science and </a:t>
            </a:r>
          </a:p>
          <a:p>
            <a:pPr>
              <a:lnSpc>
                <a:spcPct val="90000"/>
              </a:lnSpc>
            </a:pPr>
            <a:r>
              <a:rPr lang="en-US" sz="2200" baseline="0" dirty="0" smtClean="0">
                <a:ln>
                  <a:solidFill>
                    <a:srgbClr val="052049"/>
                  </a:solidFill>
                </a:ln>
                <a:solidFill>
                  <a:srgbClr val="000000"/>
                </a:solidFill>
                <a:latin typeface="+mj-lt"/>
              </a:rPr>
              <a:t>Medical Education</a:t>
            </a:r>
            <a:endParaRPr lang="en-US" sz="2200" dirty="0" smtClean="0">
              <a:ln>
                <a:solidFill>
                  <a:srgbClr val="052049"/>
                </a:solidFill>
              </a:ln>
              <a:solidFill>
                <a:srgbClr val="000000"/>
              </a:solidFill>
              <a:latin typeface="+mj-lt"/>
            </a:endParaRPr>
          </a:p>
        </p:txBody>
      </p:sp>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8/17/15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8/17/15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8/17/15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8/17/15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8/17/15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8/17/15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8/17/15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8/17/15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8/17/15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8/17/15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3" name="Straight Connector 12"/>
          <p:cNvCxnSpPr/>
          <p:nvPr userDrawn="1"/>
        </p:nvCxnSpPr>
        <p:spPr>
          <a:xfrm>
            <a:off x="644062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6577725" y="728386"/>
            <a:ext cx="185682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Coalition for</a:t>
            </a:r>
            <a:r>
              <a:rPr lang="en-US" sz="1000" baseline="0" dirty="0" smtClean="0">
                <a:solidFill>
                  <a:schemeClr val="bg1"/>
                </a:solidFill>
                <a:latin typeface="+mj-lt"/>
              </a:rPr>
              <a:t> Disability Access in Graduate Health Science and </a:t>
            </a:r>
          </a:p>
          <a:p>
            <a:r>
              <a:rPr lang="en-US" sz="1000" baseline="0" dirty="0" smtClean="0">
                <a:solidFill>
                  <a:schemeClr val="bg1"/>
                </a:solidFill>
                <a:latin typeface="+mj-lt"/>
              </a:rPr>
              <a:t>Medical Education</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8" y="1588"/>
            <a:ext cx="9139237" cy="6853237"/>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8"/>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dirty="0">
              <a:solidFill>
                <a:srgbClr val="474747"/>
              </a:solidFill>
            </a:endParaRPr>
          </a:p>
        </p:txBody>
      </p:sp>
    </p:spTree>
    <p:extLst>
      <p:ext uri="{BB962C8B-B14F-4D97-AF65-F5344CB8AC3E}">
        <p14:creationId xmlns:p14="http://schemas.microsoft.com/office/powerpoint/2010/main" val="1725751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218A1BD-C663-CC47-A860-4CB1E9B7A67C}" type="datetime1">
              <a:rPr lang="en-US" smtClean="0"/>
              <a:t>8/17/15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7"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4465690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8/17/15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8/17/15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8/17/15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8/17/15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8/17/15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8/17/15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8/17/15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8/17/15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8/17/15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8/17/15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8/17/15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8/17/15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8/17/15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8/17/15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8/17/15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slideLayout" Target="../slideLayouts/slideLayout43.xml"/><Relationship Id="rId21" Type="http://schemas.openxmlformats.org/officeDocument/2006/relationships/theme" Target="../theme/theme2.xml"/><Relationship Id="rId22" Type="http://schemas.openxmlformats.org/officeDocument/2006/relationships/image" Target="../media/image4.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2.xml"/><Relationship Id="rId20" Type="http://schemas.openxmlformats.org/officeDocument/2006/relationships/image" Target="../media/image4.emf"/><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Relationship Id="rId18" Type="http://schemas.openxmlformats.org/officeDocument/2006/relationships/slideLayout" Target="../slideLayouts/slideLayout61.xml"/><Relationship Id="rId19" Type="http://schemas.openxmlformats.org/officeDocument/2006/relationships/theme" Target="../theme/theme3.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4018" r:id="rId19"/>
    <p:sldLayoutId id="2147484019" r:id="rId20"/>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8/17/15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9" name="Rectangle 17"/>
          <p:cNvSpPr>
            <a:spLocks noGrp="1" noChangeArrowheads="1"/>
          </p:cNvSpPr>
          <p:nvPr>
            <p:ph type="subTitle" idx="1"/>
          </p:nvPr>
        </p:nvSpPr>
        <p:spPr>
          <a:xfrm>
            <a:off x="277367" y="3777306"/>
            <a:ext cx="6437843" cy="2791922"/>
          </a:xfrm>
          <a:noFill/>
          <a:ln/>
        </p:spPr>
        <p:txBody>
          <a:bodyPr/>
          <a:lstStyle/>
          <a:p>
            <a:pPr marL="0" lvl="0" indent="0" defTabSz="889000" fontAlgn="base">
              <a:lnSpc>
                <a:spcPct val="88000"/>
              </a:lnSpc>
              <a:spcBef>
                <a:spcPct val="0"/>
              </a:spcBef>
              <a:spcAft>
                <a:spcPct val="0"/>
              </a:spcAft>
              <a:buClr>
                <a:srgbClr val="01267F"/>
              </a:buClr>
              <a:buSzPct val="90000"/>
              <a:buNone/>
            </a:pPr>
            <a:r>
              <a:rPr lang="en-US" sz="1800" b="1" kern="0" dirty="0" smtClean="0">
                <a:solidFill>
                  <a:schemeClr val="tx1"/>
                </a:solidFill>
              </a:rPr>
              <a:t>Barbara Blacklock, MA, LISW        </a:t>
            </a:r>
          </a:p>
          <a:p>
            <a:pPr marL="0" lvl="0" indent="0" defTabSz="889000" fontAlgn="base">
              <a:lnSpc>
                <a:spcPct val="88000"/>
              </a:lnSpc>
              <a:spcBef>
                <a:spcPct val="0"/>
              </a:spcBef>
              <a:spcAft>
                <a:spcPct val="0"/>
              </a:spcAft>
              <a:buClr>
                <a:srgbClr val="01267F"/>
              </a:buClr>
              <a:buSzPct val="90000"/>
              <a:buNone/>
            </a:pPr>
            <a:r>
              <a:rPr lang="en-US" sz="1800" i="1" kern="0" dirty="0" smtClean="0">
                <a:solidFill>
                  <a:schemeClr val="tx1"/>
                </a:solidFill>
              </a:rPr>
              <a:t>University of Minnesota, Disability Resource Center</a:t>
            </a:r>
          </a:p>
          <a:p>
            <a:pPr marL="0" lvl="0" indent="0" defTabSz="889000" fontAlgn="base">
              <a:lnSpc>
                <a:spcPct val="88000"/>
              </a:lnSpc>
              <a:spcBef>
                <a:spcPct val="0"/>
              </a:spcBef>
              <a:spcAft>
                <a:spcPct val="0"/>
              </a:spcAft>
              <a:buClr>
                <a:srgbClr val="01267F"/>
              </a:buClr>
              <a:buSzPct val="90000"/>
              <a:buNone/>
            </a:pPr>
            <a:endParaRPr lang="en-US" sz="1800" i="1" kern="0" dirty="0" smtClean="0">
              <a:solidFill>
                <a:schemeClr val="tx1"/>
              </a:solidFill>
            </a:endParaRPr>
          </a:p>
          <a:p>
            <a:pPr marL="0" lvl="0" indent="0" defTabSz="889000" fontAlgn="base">
              <a:lnSpc>
                <a:spcPct val="88000"/>
              </a:lnSpc>
              <a:spcBef>
                <a:spcPct val="0"/>
              </a:spcBef>
              <a:spcAft>
                <a:spcPct val="0"/>
              </a:spcAft>
              <a:buClr>
                <a:srgbClr val="01267F"/>
              </a:buClr>
              <a:buSzPct val="90000"/>
              <a:buNone/>
            </a:pPr>
            <a:r>
              <a:rPr lang="en-US" sz="1800" b="1" kern="0" dirty="0" smtClean="0">
                <a:solidFill>
                  <a:schemeClr val="tx1"/>
                </a:solidFill>
              </a:rPr>
              <a:t>Phaedra Bell, PhD </a:t>
            </a:r>
          </a:p>
          <a:p>
            <a:pPr marL="0" lvl="0" indent="0" defTabSz="889000" fontAlgn="base">
              <a:lnSpc>
                <a:spcPct val="88000"/>
              </a:lnSpc>
              <a:spcBef>
                <a:spcPct val="0"/>
              </a:spcBef>
              <a:spcAft>
                <a:spcPct val="0"/>
              </a:spcAft>
              <a:buClr>
                <a:srgbClr val="01267F"/>
              </a:buClr>
              <a:buSzPct val="90000"/>
              <a:buNone/>
            </a:pPr>
            <a:r>
              <a:rPr lang="en-US" sz="1800" i="1" kern="0" dirty="0" smtClean="0">
                <a:solidFill>
                  <a:schemeClr val="tx1"/>
                </a:solidFill>
              </a:rPr>
              <a:t>UCSF School of Medicine</a:t>
            </a:r>
          </a:p>
          <a:p>
            <a:pPr marL="0" lvl="0" indent="0" defTabSz="889000" fontAlgn="base">
              <a:lnSpc>
                <a:spcPct val="88000"/>
              </a:lnSpc>
              <a:spcBef>
                <a:spcPct val="0"/>
              </a:spcBef>
              <a:spcAft>
                <a:spcPct val="0"/>
              </a:spcAft>
              <a:buClr>
                <a:srgbClr val="01267F"/>
              </a:buClr>
              <a:buSzPct val="90000"/>
              <a:buNone/>
            </a:pPr>
            <a:endParaRPr lang="en-US" sz="1800" i="1" kern="0" dirty="0" smtClean="0">
              <a:solidFill>
                <a:schemeClr val="tx1"/>
              </a:solidFill>
            </a:endParaRPr>
          </a:p>
          <a:p>
            <a:pPr marL="0" lvl="0" indent="0" defTabSz="889000" fontAlgn="base">
              <a:lnSpc>
                <a:spcPct val="88000"/>
              </a:lnSpc>
              <a:spcBef>
                <a:spcPct val="0"/>
              </a:spcBef>
              <a:spcAft>
                <a:spcPct val="0"/>
              </a:spcAft>
              <a:buClr>
                <a:srgbClr val="01267F"/>
              </a:buClr>
              <a:buSzPct val="90000"/>
              <a:buNone/>
            </a:pPr>
            <a:r>
              <a:rPr lang="en-US" sz="1800" b="1" kern="0" dirty="0" smtClean="0">
                <a:solidFill>
                  <a:schemeClr val="tx1"/>
                </a:solidFill>
              </a:rPr>
              <a:t>Elisa Laird-</a:t>
            </a:r>
            <a:r>
              <a:rPr lang="en-US" sz="1800" b="1" kern="0" dirty="0" err="1" smtClean="0">
                <a:solidFill>
                  <a:schemeClr val="tx1"/>
                </a:solidFill>
              </a:rPr>
              <a:t>Metke</a:t>
            </a:r>
            <a:r>
              <a:rPr lang="en-US" sz="1800" b="1" kern="0" dirty="0" smtClean="0">
                <a:solidFill>
                  <a:schemeClr val="tx1"/>
                </a:solidFill>
              </a:rPr>
              <a:t>, JD</a:t>
            </a:r>
          </a:p>
          <a:p>
            <a:pPr marL="0" lvl="0" indent="0" defTabSz="889000" fontAlgn="base">
              <a:lnSpc>
                <a:spcPct val="88000"/>
              </a:lnSpc>
              <a:spcBef>
                <a:spcPct val="0"/>
              </a:spcBef>
              <a:spcAft>
                <a:spcPct val="0"/>
              </a:spcAft>
              <a:buClr>
                <a:srgbClr val="01267F"/>
              </a:buClr>
              <a:buSzPct val="90000"/>
              <a:buNone/>
            </a:pPr>
            <a:r>
              <a:rPr lang="en-US" sz="1800" i="1" kern="0" dirty="0" smtClean="0">
                <a:solidFill>
                  <a:schemeClr val="tx1"/>
                </a:solidFill>
              </a:rPr>
              <a:t>Samuel Merritt University</a:t>
            </a:r>
            <a:endParaRPr lang="en-US" sz="1800" i="1" kern="0" dirty="0">
              <a:solidFill>
                <a:schemeClr val="tx1"/>
              </a:solidFill>
            </a:endParaRPr>
          </a:p>
          <a:p>
            <a:pPr marL="0" lvl="0" indent="0" defTabSz="889000" fontAlgn="base">
              <a:lnSpc>
                <a:spcPct val="88000"/>
              </a:lnSpc>
              <a:spcBef>
                <a:spcPct val="0"/>
              </a:spcBef>
              <a:spcAft>
                <a:spcPct val="0"/>
              </a:spcAft>
              <a:buClr>
                <a:srgbClr val="01267F"/>
              </a:buClr>
              <a:buSzPct val="90000"/>
              <a:buNone/>
            </a:pPr>
            <a:endParaRPr lang="en-US" sz="1800" i="1" kern="0" dirty="0" smtClean="0">
              <a:solidFill>
                <a:schemeClr val="tx1"/>
              </a:solidFill>
            </a:endParaRPr>
          </a:p>
          <a:p>
            <a:pPr marL="0" lvl="0" indent="0" defTabSz="889000" fontAlgn="base">
              <a:lnSpc>
                <a:spcPct val="88000"/>
              </a:lnSpc>
              <a:spcBef>
                <a:spcPct val="0"/>
              </a:spcBef>
              <a:spcAft>
                <a:spcPct val="0"/>
              </a:spcAft>
              <a:buClr>
                <a:srgbClr val="01267F"/>
              </a:buClr>
              <a:buSzPct val="90000"/>
              <a:buNone/>
            </a:pPr>
            <a:r>
              <a:rPr lang="en-US" sz="1800" b="1" kern="0" dirty="0" smtClean="0">
                <a:solidFill>
                  <a:schemeClr val="tx1"/>
                </a:solidFill>
              </a:rPr>
              <a:t>Tim </a:t>
            </a:r>
            <a:r>
              <a:rPr lang="en-US" sz="1800" b="1" kern="0" dirty="0">
                <a:solidFill>
                  <a:schemeClr val="tx1"/>
                </a:solidFill>
              </a:rPr>
              <a:t>Montgomery, </a:t>
            </a:r>
            <a:r>
              <a:rPr lang="en-US" sz="1800" b="1" kern="0" dirty="0" smtClean="0">
                <a:solidFill>
                  <a:schemeClr val="tx1"/>
                </a:solidFill>
              </a:rPr>
              <a:t>MA</a:t>
            </a:r>
          </a:p>
          <a:p>
            <a:pPr marL="0" lvl="0" indent="0" defTabSz="889000" fontAlgn="base">
              <a:lnSpc>
                <a:spcPct val="88000"/>
              </a:lnSpc>
              <a:spcBef>
                <a:spcPct val="0"/>
              </a:spcBef>
              <a:spcAft>
                <a:spcPct val="0"/>
              </a:spcAft>
              <a:buClr>
                <a:srgbClr val="01267F"/>
              </a:buClr>
              <a:buSzPct val="90000"/>
              <a:buNone/>
            </a:pPr>
            <a:r>
              <a:rPr lang="en-US" sz="1800" i="1" kern="0" dirty="0" smtClean="0">
                <a:solidFill>
                  <a:schemeClr val="tx1"/>
                </a:solidFill>
              </a:rPr>
              <a:t>Northwestern University, Accessible NU (Moderator)</a:t>
            </a:r>
            <a:endParaRPr lang="en-US" sz="1800" i="1" kern="0" dirty="0">
              <a:solidFill>
                <a:schemeClr val="tx1"/>
              </a:solidFill>
            </a:endParaRPr>
          </a:p>
          <a:p>
            <a:pPr marL="0" indent="0">
              <a:spcBef>
                <a:spcPct val="0"/>
              </a:spcBef>
              <a:buNone/>
            </a:pPr>
            <a:endParaRPr lang="en-US" sz="2400" i="1" dirty="0"/>
          </a:p>
        </p:txBody>
      </p:sp>
      <p:sp>
        <p:nvSpPr>
          <p:cNvPr id="2" name="TextBox 1"/>
          <p:cNvSpPr txBox="1"/>
          <p:nvPr/>
        </p:nvSpPr>
        <p:spPr bwMode="auto">
          <a:xfrm>
            <a:off x="361272" y="1975224"/>
            <a:ext cx="6180206" cy="1791259"/>
          </a:xfrm>
          <a:prstGeom prst="rect">
            <a:avLst/>
          </a:prstGeom>
          <a:noFill/>
          <a:ln w="19050" algn="ctr">
            <a:noFill/>
            <a:miter lim="800000"/>
            <a:headEnd/>
            <a:tailEnd/>
          </a:ln>
        </p:spPr>
        <p:txBody>
          <a:bodyPr wrap="square" lIns="0" tIns="0" rIns="0" bIns="0" rtlCol="0">
            <a:spAutoFit/>
          </a:bodyPr>
          <a:lstStyle/>
          <a:p>
            <a:pPr lvl="0" defTabSz="889000">
              <a:lnSpc>
                <a:spcPct val="80000"/>
              </a:lnSpc>
              <a:buClr>
                <a:srgbClr val="DADDFE"/>
              </a:buClr>
            </a:pPr>
            <a:r>
              <a:rPr lang="en-US" sz="3600" dirty="0"/>
              <a:t>Putting it in Writing :</a:t>
            </a:r>
            <a:r>
              <a:rPr lang="en-US" sz="3600" b="1" i="1" dirty="0"/>
              <a:t>The Value of Creating Clear and Effective Policies for Students with Disabilities</a:t>
            </a:r>
            <a:r>
              <a:rPr lang="en-US" sz="3600" i="1" dirty="0"/>
              <a:t> </a:t>
            </a:r>
            <a:br>
              <a:rPr lang="en-US" sz="3600" i="1" dirty="0"/>
            </a:br>
            <a:endParaRPr lang="en-US" sz="3600" i="1" dirty="0">
              <a:solidFill>
                <a:srgbClr val="052049"/>
              </a:solidFill>
            </a:endParaRPr>
          </a:p>
        </p:txBody>
      </p:sp>
    </p:spTree>
    <p:extLst>
      <p:ext uri="{BB962C8B-B14F-4D97-AF65-F5344CB8AC3E}">
        <p14:creationId xmlns:p14="http://schemas.microsoft.com/office/powerpoint/2010/main" val="28850625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1047979"/>
          </a:xfrm>
        </p:spPr>
        <p:txBody>
          <a:bodyPr/>
          <a:lstStyle/>
          <a:p>
            <a:r>
              <a:rPr lang="en-US" b="1" dirty="0" smtClean="0"/>
              <a:t>Individualized Analysis by Qualified DS Individual </a:t>
            </a:r>
            <a:endParaRPr lang="en-US" dirty="0"/>
          </a:p>
        </p:txBody>
      </p:sp>
      <p:sp>
        <p:nvSpPr>
          <p:cNvPr id="7" name="Content Placeholder 6"/>
          <p:cNvSpPr>
            <a:spLocks noGrp="1"/>
          </p:cNvSpPr>
          <p:nvPr>
            <p:ph idx="1"/>
          </p:nvPr>
        </p:nvSpPr>
        <p:spPr>
          <a:xfrm>
            <a:off x="595689" y="1541855"/>
            <a:ext cx="8325548" cy="4011502"/>
          </a:xfrm>
        </p:spPr>
        <p:txBody>
          <a:bodyPr/>
          <a:lstStyle/>
          <a:p>
            <a:pPr lvl="1"/>
            <a:r>
              <a:rPr lang="en-US" sz="2400" dirty="0" smtClean="0"/>
              <a:t>Specific </a:t>
            </a:r>
            <a:r>
              <a:rPr lang="en-US" sz="2400" dirty="0"/>
              <a:t>DS provider w/Expertise in </a:t>
            </a:r>
            <a:r>
              <a:rPr lang="en-US" sz="2400" dirty="0" smtClean="0"/>
              <a:t>Field</a:t>
            </a:r>
          </a:p>
          <a:p>
            <a:pPr lvl="1"/>
            <a:r>
              <a:rPr lang="en-US" sz="2400" dirty="0" smtClean="0"/>
              <a:t>Interactive process is used </a:t>
            </a:r>
          </a:p>
          <a:p>
            <a:pPr lvl="2"/>
            <a:r>
              <a:rPr lang="en-US" sz="2400" dirty="0" smtClean="0"/>
              <a:t>SOM liaison for ongoing questions</a:t>
            </a:r>
          </a:p>
          <a:p>
            <a:pPr lvl="2"/>
            <a:r>
              <a:rPr lang="en-US" sz="2400" dirty="0" smtClean="0"/>
              <a:t>Specialized consult when needed</a:t>
            </a:r>
          </a:p>
          <a:p>
            <a:pPr lvl="1"/>
            <a:r>
              <a:rPr lang="en-US" sz="2400" dirty="0" smtClean="0"/>
              <a:t>Transparency of process for determining accommodations</a:t>
            </a:r>
          </a:p>
          <a:p>
            <a:pPr lvl="1"/>
            <a:r>
              <a:rPr lang="en-US" sz="2400" dirty="0" smtClean="0"/>
              <a:t>Document the process (and the players) </a:t>
            </a:r>
          </a:p>
          <a:p>
            <a:pPr lvl="1"/>
            <a:r>
              <a:rPr lang="en-US" sz="2400" dirty="0" smtClean="0"/>
              <a:t>Maintain confidentiality of student documentation</a:t>
            </a:r>
          </a:p>
          <a:p>
            <a:pPr lvl="1"/>
            <a:endParaRPr lang="en-US" dirty="0" smtClean="0"/>
          </a:p>
          <a:p>
            <a:pPr marL="230187" lvl="1" indent="0">
              <a:buNone/>
            </a:pPr>
            <a:endParaRPr lang="en-US" dirty="0"/>
          </a:p>
          <a:p>
            <a:endParaRPr lang="en-US" dirty="0"/>
          </a:p>
        </p:txBody>
      </p:sp>
    </p:spTree>
    <p:extLst>
      <p:ext uri="{BB962C8B-B14F-4D97-AF65-F5344CB8AC3E}">
        <p14:creationId xmlns:p14="http://schemas.microsoft.com/office/powerpoint/2010/main" val="1020715514"/>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518877"/>
          </a:xfrm>
        </p:spPr>
        <p:txBody>
          <a:bodyPr/>
          <a:lstStyle/>
          <a:p>
            <a:r>
              <a:rPr lang="en-US" b="1" dirty="0"/>
              <a:t>Ensure grievance and appeals policy is published and easy to access</a:t>
            </a:r>
            <a:r>
              <a:rPr lang="en-US" dirty="0"/>
              <a:t>.</a:t>
            </a:r>
            <a:br>
              <a:rPr lang="en-US" dirty="0"/>
            </a:br>
            <a:endParaRPr lang="en-US" b="1" dirty="0"/>
          </a:p>
        </p:txBody>
      </p:sp>
      <p:sp>
        <p:nvSpPr>
          <p:cNvPr id="3" name="Content Placeholder 2"/>
          <p:cNvSpPr>
            <a:spLocks noGrp="1"/>
          </p:cNvSpPr>
          <p:nvPr>
            <p:ph idx="1"/>
          </p:nvPr>
        </p:nvSpPr>
        <p:spPr>
          <a:xfrm>
            <a:off x="661375" y="1697050"/>
            <a:ext cx="8325548" cy="3878204"/>
          </a:xfrm>
        </p:spPr>
        <p:txBody>
          <a:bodyPr/>
          <a:lstStyle/>
          <a:p>
            <a:r>
              <a:rPr lang="en-US" sz="2400" dirty="0" smtClean="0"/>
              <a:t>Grievance policy posted on Websites </a:t>
            </a:r>
          </a:p>
          <a:p>
            <a:pPr lvl="1"/>
            <a:r>
              <a:rPr lang="en-US" sz="2400" dirty="0" smtClean="0"/>
              <a:t>SOM and Disability Services</a:t>
            </a:r>
          </a:p>
          <a:p>
            <a:pPr lvl="1"/>
            <a:r>
              <a:rPr lang="en-US" sz="2400" dirty="0" smtClean="0"/>
              <a:t>Internal and external grievances </a:t>
            </a:r>
          </a:p>
          <a:p>
            <a:pPr lvl="1"/>
            <a:r>
              <a:rPr lang="en-US" sz="2400" dirty="0" smtClean="0"/>
              <a:t>Roles in the process</a:t>
            </a:r>
          </a:p>
          <a:p>
            <a:pPr lvl="1"/>
            <a:r>
              <a:rPr lang="en-US" sz="2400" dirty="0" smtClean="0"/>
              <a:t>Steps to resolve complaint before grievance</a:t>
            </a:r>
          </a:p>
          <a:p>
            <a:r>
              <a:rPr lang="en-US" sz="2400" dirty="0" smtClean="0"/>
              <a:t>Updated at least on an annual basis</a:t>
            </a:r>
          </a:p>
          <a:p>
            <a:r>
              <a:rPr lang="en-US" sz="2400" dirty="0" smtClean="0"/>
              <a:t>See handouts for an example</a:t>
            </a:r>
          </a:p>
          <a:p>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4035764925"/>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481743"/>
            <a:ext cx="8089901" cy="777359"/>
          </a:xfrm>
        </p:spPr>
        <p:txBody>
          <a:bodyPr/>
          <a:lstStyle/>
          <a:p>
            <a:pPr algn="ctr"/>
            <a:r>
              <a:rPr lang="en-US" b="1" dirty="0" smtClean="0"/>
              <a:t>Matriculation</a:t>
            </a:r>
            <a:endParaRPr lang="en-US" b="1" dirty="0"/>
          </a:p>
        </p:txBody>
      </p:sp>
      <p:sp>
        <p:nvSpPr>
          <p:cNvPr id="11" name="Text Placeholder 10"/>
          <p:cNvSpPr>
            <a:spLocks noGrp="1"/>
          </p:cNvSpPr>
          <p:nvPr>
            <p:ph idx="1"/>
          </p:nvPr>
        </p:nvSpPr>
        <p:spPr>
          <a:xfrm>
            <a:off x="361271" y="1554718"/>
            <a:ext cx="8609608" cy="4088724"/>
          </a:xfrm>
        </p:spPr>
        <p:txBody>
          <a:bodyPr/>
          <a:lstStyle/>
          <a:p>
            <a:pPr>
              <a:lnSpc>
                <a:spcPct val="100000"/>
              </a:lnSpc>
              <a:spcBef>
                <a:spcPts val="0"/>
              </a:spcBef>
            </a:pPr>
            <a:r>
              <a:rPr lang="en-US" sz="3200" i="0" dirty="0"/>
              <a:t>5. </a:t>
            </a:r>
            <a:r>
              <a:rPr lang="en-US" sz="3000" i="0" dirty="0"/>
              <a:t>Ensure that </a:t>
            </a:r>
            <a:r>
              <a:rPr lang="en-US" sz="3000" i="0" dirty="0" smtClean="0"/>
              <a:t>accommodation process </a:t>
            </a:r>
            <a:r>
              <a:rPr lang="en-US" sz="3000" i="0" dirty="0"/>
              <a:t>is easy to access </a:t>
            </a:r>
            <a:r>
              <a:rPr lang="en-US" sz="3000" i="0" dirty="0" smtClean="0"/>
              <a:t>and includes </a:t>
            </a:r>
            <a:r>
              <a:rPr lang="en-US" sz="3000" i="0" dirty="0"/>
              <a:t>contact </a:t>
            </a:r>
            <a:r>
              <a:rPr lang="en-US" sz="3000" i="0" dirty="0" smtClean="0"/>
              <a:t>information</a:t>
            </a:r>
          </a:p>
          <a:p>
            <a:pPr>
              <a:lnSpc>
                <a:spcPct val="100000"/>
              </a:lnSpc>
              <a:spcBef>
                <a:spcPts val="0"/>
              </a:spcBef>
            </a:pPr>
            <a:endParaRPr lang="en-US" sz="3000" i="0" dirty="0" smtClean="0"/>
          </a:p>
          <a:p>
            <a:r>
              <a:rPr lang="en-US" sz="3000" i="0" dirty="0" smtClean="0"/>
              <a:t>6. Ensure </a:t>
            </a:r>
            <a:r>
              <a:rPr lang="en-US" sz="3000" i="0" dirty="0"/>
              <a:t>clarity of accommodation processes for didactic and clinical courses </a:t>
            </a:r>
            <a:endParaRPr lang="en-US" sz="3000" i="0" dirty="0" smtClean="0"/>
          </a:p>
          <a:p>
            <a:endParaRPr lang="en-US" sz="3000" i="0" dirty="0"/>
          </a:p>
          <a:p>
            <a:pPr marL="514350" indent="-514350">
              <a:buAutoNum type="arabicPeriod" startAt="7"/>
            </a:pPr>
            <a:r>
              <a:rPr lang="en-US" sz="3000" i="0" dirty="0" smtClean="0"/>
              <a:t>Review clerkship clinical skills/checklists </a:t>
            </a:r>
          </a:p>
          <a:p>
            <a:endParaRPr lang="en-US" sz="3200" dirty="0" smtClean="0"/>
          </a:p>
        </p:txBody>
      </p:sp>
    </p:spTree>
    <p:extLst>
      <p:ext uri="{BB962C8B-B14F-4D97-AF65-F5344CB8AC3E}">
        <p14:creationId xmlns:p14="http://schemas.microsoft.com/office/powerpoint/2010/main" val="1536819756"/>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pPr algn="ctr"/>
            <a:r>
              <a:rPr lang="en-US" b="1" dirty="0" smtClean="0"/>
              <a:t>Ensure that the Accommodation Process is Clear and Easy to Access</a:t>
            </a:r>
            <a:endParaRPr lang="en-US" b="1" dirty="0"/>
          </a:p>
        </p:txBody>
      </p:sp>
      <p:sp>
        <p:nvSpPr>
          <p:cNvPr id="3" name="Content Placeholder 2"/>
          <p:cNvSpPr>
            <a:spLocks noGrp="1"/>
          </p:cNvSpPr>
          <p:nvPr>
            <p:ph idx="1"/>
          </p:nvPr>
        </p:nvSpPr>
        <p:spPr/>
        <p:txBody>
          <a:bodyPr/>
          <a:lstStyle/>
          <a:p>
            <a:r>
              <a:rPr lang="en-US" sz="2400" dirty="0" smtClean="0"/>
              <a:t>Process for notifying instructors should be in writing </a:t>
            </a:r>
          </a:p>
          <a:p>
            <a:r>
              <a:rPr lang="en-US" sz="2400" dirty="0" smtClean="0"/>
              <a:t>Clarify faculty, student, and DS roles in the accommodation process</a:t>
            </a:r>
          </a:p>
          <a:p>
            <a:r>
              <a:rPr lang="en-US" sz="2400" dirty="0" smtClean="0"/>
              <a:t>Additional written processes needed</a:t>
            </a:r>
          </a:p>
          <a:p>
            <a:pPr lvl="1"/>
            <a:r>
              <a:rPr lang="en-US" sz="2400" dirty="0" smtClean="0"/>
              <a:t>Testing procedures</a:t>
            </a:r>
          </a:p>
          <a:p>
            <a:pPr lvl="1"/>
            <a:r>
              <a:rPr lang="en-US" sz="2400" dirty="0" smtClean="0"/>
              <a:t>Audio recordings (see sample)</a:t>
            </a:r>
          </a:p>
          <a:p>
            <a:pPr lvl="1"/>
            <a:r>
              <a:rPr lang="en-US" sz="2400" dirty="0" smtClean="0"/>
              <a:t>Electronic format books</a:t>
            </a:r>
            <a:endParaRPr lang="en-US" sz="2400" dirty="0"/>
          </a:p>
        </p:txBody>
      </p:sp>
      <p:sp>
        <p:nvSpPr>
          <p:cNvPr id="4" name="Date Placeholder 3"/>
          <p:cNvSpPr>
            <a:spLocks noGrp="1"/>
          </p:cNvSpPr>
          <p:nvPr>
            <p:ph type="dt" sz="half" idx="2"/>
          </p:nvPr>
        </p:nvSpPr>
        <p:spPr/>
        <p:txBody>
          <a:bodyPr/>
          <a:lstStyle/>
          <a:p>
            <a:fld id="{08C5C635-FA56-4672-BA77-6AA531D97063}" type="datetime1">
              <a:rPr lang="en-US" smtClean="0"/>
              <a:t>8/17/15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1892823790"/>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pPr algn="ctr"/>
            <a:r>
              <a:rPr lang="en-US" b="1" dirty="0"/>
              <a:t>Clear process and procedures for both didactic and clinical </a:t>
            </a:r>
            <a:r>
              <a:rPr lang="en-US" b="1" dirty="0" smtClean="0"/>
              <a:t>courses</a:t>
            </a:r>
            <a:endParaRPr lang="en-US" b="1" dirty="0"/>
          </a:p>
        </p:txBody>
      </p:sp>
      <p:sp>
        <p:nvSpPr>
          <p:cNvPr id="3" name="Content Placeholder 2"/>
          <p:cNvSpPr>
            <a:spLocks noGrp="1"/>
          </p:cNvSpPr>
          <p:nvPr>
            <p:ph idx="1"/>
          </p:nvPr>
        </p:nvSpPr>
        <p:spPr>
          <a:xfrm>
            <a:off x="481695" y="1563751"/>
            <a:ext cx="8505228" cy="4622271"/>
          </a:xfrm>
        </p:spPr>
        <p:txBody>
          <a:bodyPr/>
          <a:lstStyle/>
          <a:p>
            <a:r>
              <a:rPr lang="en-US" dirty="0" smtClean="0"/>
              <a:t> Provide </a:t>
            </a:r>
            <a:r>
              <a:rPr lang="en-US" dirty="0"/>
              <a:t>w</a:t>
            </a:r>
            <a:r>
              <a:rPr lang="en-US" dirty="0" smtClean="0"/>
              <a:t>ritten directions for sharing the accommodation notification </a:t>
            </a:r>
            <a:endParaRPr lang="en-US" dirty="0"/>
          </a:p>
          <a:p>
            <a:r>
              <a:rPr lang="en-US" dirty="0" smtClean="0"/>
              <a:t>Include contact information </a:t>
            </a:r>
          </a:p>
          <a:p>
            <a:pPr lvl="1"/>
            <a:r>
              <a:rPr lang="en-US" dirty="0" smtClean="0"/>
              <a:t>Whom to contact if accommodations are ineffective or not provided</a:t>
            </a:r>
          </a:p>
          <a:p>
            <a:r>
              <a:rPr lang="en-US" dirty="0" smtClean="0"/>
              <a:t>Testing accommodation processes</a:t>
            </a:r>
          </a:p>
          <a:p>
            <a:pPr lvl="1"/>
            <a:r>
              <a:rPr lang="en-US" dirty="0" smtClean="0"/>
              <a:t>Lab courses</a:t>
            </a:r>
          </a:p>
          <a:p>
            <a:pPr lvl="1"/>
            <a:r>
              <a:rPr lang="en-US" dirty="0" smtClean="0"/>
              <a:t>Didactic exams </a:t>
            </a:r>
          </a:p>
          <a:p>
            <a:pPr lvl="1"/>
            <a:r>
              <a:rPr lang="en-US" dirty="0" smtClean="0"/>
              <a:t>USMLE </a:t>
            </a:r>
            <a:r>
              <a:rPr lang="en-US" dirty="0" smtClean="0"/>
              <a:t>step exams</a:t>
            </a:r>
          </a:p>
          <a:p>
            <a:pPr lvl="1"/>
            <a:r>
              <a:rPr lang="en-US" dirty="0" smtClean="0"/>
              <a:t>Shelf exams </a:t>
            </a:r>
          </a:p>
          <a:p>
            <a:pPr lvl="1"/>
            <a:r>
              <a:rPr lang="en-US" dirty="0" smtClean="0"/>
              <a:t>Other standardized patient exams</a:t>
            </a:r>
            <a:endParaRPr lang="en-US" dirty="0"/>
          </a:p>
          <a:p>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3332195268"/>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577081"/>
          </a:xfrm>
        </p:spPr>
        <p:txBody>
          <a:bodyPr/>
          <a:lstStyle/>
          <a:p>
            <a:r>
              <a:rPr lang="en-US" b="1" dirty="0" smtClean="0"/>
              <a:t>Clarify Clerkship </a:t>
            </a:r>
            <a:r>
              <a:rPr lang="en-US" b="1" dirty="0"/>
              <a:t>P</a:t>
            </a:r>
            <a:r>
              <a:rPr lang="en-US" b="1" dirty="0" smtClean="0"/>
              <a:t>erformance </a:t>
            </a:r>
            <a:r>
              <a:rPr lang="en-US" b="1" dirty="0"/>
              <a:t>T</a:t>
            </a:r>
            <a:r>
              <a:rPr lang="en-US" b="1" dirty="0" smtClean="0"/>
              <a:t>asks</a:t>
            </a:r>
            <a:endParaRPr lang="en-US" b="1" dirty="0"/>
          </a:p>
        </p:txBody>
      </p:sp>
      <p:sp>
        <p:nvSpPr>
          <p:cNvPr id="7" name="Content Placeholder 6"/>
          <p:cNvSpPr>
            <a:spLocks noGrp="1"/>
          </p:cNvSpPr>
          <p:nvPr>
            <p:ph idx="1"/>
          </p:nvPr>
        </p:nvSpPr>
        <p:spPr>
          <a:xfrm>
            <a:off x="262744" y="1149615"/>
            <a:ext cx="8724180" cy="4981664"/>
          </a:xfrm>
        </p:spPr>
        <p:txBody>
          <a:bodyPr/>
          <a:lstStyle/>
          <a:p>
            <a:pPr marL="0" lvl="1" indent="0" algn="ctr">
              <a:lnSpc>
                <a:spcPct val="50000"/>
              </a:lnSpc>
              <a:buNone/>
            </a:pPr>
            <a:r>
              <a:rPr lang="en-US" sz="2400" i="1" dirty="0"/>
              <a:t>t</a:t>
            </a:r>
            <a:r>
              <a:rPr lang="en-US" sz="2400" i="1" dirty="0" smtClean="0"/>
              <a:t>echnical standards provide the big picture-</a:t>
            </a:r>
          </a:p>
          <a:p>
            <a:pPr marL="0" lvl="1" indent="0" algn="ctr">
              <a:lnSpc>
                <a:spcPct val="50000"/>
              </a:lnSpc>
              <a:buNone/>
            </a:pPr>
            <a:r>
              <a:rPr lang="en-US" sz="2400" i="1" dirty="0" smtClean="0"/>
              <a:t>performance tasks provide the detail</a:t>
            </a:r>
          </a:p>
          <a:p>
            <a:r>
              <a:rPr lang="en-US" sz="2400" dirty="0" smtClean="0"/>
              <a:t>Clarify and understand essential requirements of each clerkship</a:t>
            </a:r>
          </a:p>
          <a:p>
            <a:pPr lvl="1"/>
            <a:r>
              <a:rPr lang="en-US" sz="2400" dirty="0"/>
              <a:t>Necessary for determining reasonable accommodations</a:t>
            </a:r>
          </a:p>
          <a:p>
            <a:pPr lvl="1"/>
            <a:r>
              <a:rPr lang="en-US" sz="2400" dirty="0"/>
              <a:t>Provides consistency </a:t>
            </a:r>
            <a:r>
              <a:rPr lang="en-US" sz="2400" dirty="0" smtClean="0"/>
              <a:t>for </a:t>
            </a:r>
            <a:r>
              <a:rPr lang="en-US" sz="2400" i="1" u="sng" dirty="0" smtClean="0"/>
              <a:t>all</a:t>
            </a:r>
            <a:r>
              <a:rPr lang="en-US" sz="2400" dirty="0" smtClean="0"/>
              <a:t> student issues</a:t>
            </a:r>
          </a:p>
          <a:p>
            <a:r>
              <a:rPr lang="en-US" sz="2400" dirty="0" smtClean="0"/>
              <a:t>Tool for internal use </a:t>
            </a:r>
          </a:p>
          <a:p>
            <a:pPr lvl="1"/>
            <a:r>
              <a:rPr lang="en-US" dirty="0" smtClean="0"/>
              <a:t>DS can review to better understand clerkship requirements and potential need for accommodation</a:t>
            </a:r>
          </a:p>
          <a:p>
            <a:pPr lvl="1"/>
            <a:r>
              <a:rPr lang="en-US" dirty="0" smtClean="0"/>
              <a:t>New staff training for both DS and the clerkship</a:t>
            </a:r>
            <a:endParaRPr lang="en-US" dirty="0"/>
          </a:p>
          <a:p>
            <a:pPr marL="230187" lvl="1" indent="0">
              <a:buNone/>
            </a:pPr>
            <a:endParaRPr lang="en-US" dirty="0"/>
          </a:p>
        </p:txBody>
      </p:sp>
    </p:spTree>
    <p:extLst>
      <p:ext uri="{BB962C8B-B14F-4D97-AF65-F5344CB8AC3E}">
        <p14:creationId xmlns:p14="http://schemas.microsoft.com/office/powerpoint/2010/main" val="3182387798"/>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Example of TS vs. Performance Task: </a:t>
            </a:r>
            <a:endParaRPr lang="en-US" b="1" dirty="0"/>
          </a:p>
        </p:txBody>
      </p:sp>
      <p:sp>
        <p:nvSpPr>
          <p:cNvPr id="3" name="Content Placeholder 2"/>
          <p:cNvSpPr>
            <a:spLocks noGrp="1"/>
          </p:cNvSpPr>
          <p:nvPr>
            <p:ph idx="1"/>
          </p:nvPr>
        </p:nvSpPr>
        <p:spPr>
          <a:xfrm>
            <a:off x="661375" y="1302897"/>
            <a:ext cx="8325548" cy="4272357"/>
          </a:xfrm>
        </p:spPr>
        <p:txBody>
          <a:bodyPr/>
          <a:lstStyle/>
          <a:p>
            <a:pPr lvl="0"/>
            <a:r>
              <a:rPr lang="en-US" b="1" i="1" dirty="0" smtClean="0"/>
              <a:t>General:</a:t>
            </a:r>
          </a:p>
          <a:p>
            <a:pPr lvl="1"/>
            <a:r>
              <a:rPr lang="en-US" b="1" i="1" dirty="0" smtClean="0"/>
              <a:t>Motor </a:t>
            </a:r>
            <a:r>
              <a:rPr lang="en-US" b="1" i="1" dirty="0"/>
              <a:t>Skills</a:t>
            </a:r>
            <a:r>
              <a:rPr lang="en-US" dirty="0"/>
              <a:t/>
            </a:r>
            <a:br>
              <a:rPr lang="en-US" dirty="0"/>
            </a:br>
            <a:r>
              <a:rPr lang="en-US" dirty="0"/>
              <a:t>A medical student must have sufficient use of motor skills to carry out all necessary procedures, both those involved in learning the fundamental sciences and those required in hospital and clinical environments.  This includes the ability to participate in relevant educational exercises and to extract information from written sources</a:t>
            </a:r>
            <a:r>
              <a:rPr lang="en-US" dirty="0" smtClean="0"/>
              <a:t>.</a:t>
            </a:r>
          </a:p>
          <a:p>
            <a:pPr lvl="1"/>
            <a:r>
              <a:rPr lang="en-US" b="1" i="1" dirty="0" smtClean="0"/>
              <a:t>Specific:</a:t>
            </a:r>
          </a:p>
          <a:p>
            <a:pPr lvl="2"/>
            <a:r>
              <a:rPr lang="en-US" dirty="0" smtClean="0"/>
              <a:t>Surgery Clerkship: The ability to tie a knot is a performance standard for surgery</a:t>
            </a:r>
          </a:p>
          <a:p>
            <a:pPr lvl="0"/>
            <a:endParaRPr lang="en-US" dirty="0"/>
          </a:p>
          <a:p>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8/17/15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2561196846"/>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34" y="438912"/>
            <a:ext cx="8437100" cy="1236241"/>
          </a:xfrm>
        </p:spPr>
        <p:txBody>
          <a:bodyPr/>
          <a:lstStyle/>
          <a:p>
            <a:pPr algn="ctr"/>
            <a:r>
              <a:rPr lang="en-US" b="1" dirty="0"/>
              <a:t>Ensure clarity of accommodation processes for didactic and clinical courses </a:t>
            </a:r>
            <a:br>
              <a:rPr lang="en-US" b="1" dirty="0"/>
            </a:br>
            <a:endParaRPr lang="en-US" b="1" dirty="0"/>
          </a:p>
        </p:txBody>
      </p:sp>
      <p:sp>
        <p:nvSpPr>
          <p:cNvPr id="3" name="Content Placeholder 2"/>
          <p:cNvSpPr>
            <a:spLocks noGrp="1"/>
          </p:cNvSpPr>
          <p:nvPr>
            <p:ph idx="1"/>
          </p:nvPr>
        </p:nvSpPr>
        <p:spPr>
          <a:xfrm>
            <a:off x="218952" y="1554716"/>
            <a:ext cx="8767971" cy="4653203"/>
          </a:xfrm>
        </p:spPr>
        <p:txBody>
          <a:bodyPr/>
          <a:lstStyle/>
          <a:p>
            <a:r>
              <a:rPr lang="en-US" dirty="0" smtClean="0"/>
              <a:t>Procedures should be in writing and posted to website</a:t>
            </a:r>
          </a:p>
          <a:p>
            <a:r>
              <a:rPr lang="en-US" dirty="0" smtClean="0"/>
              <a:t>Outlines responsibility for DS, student, faculty, and staff</a:t>
            </a:r>
          </a:p>
          <a:p>
            <a:pPr lvl="1"/>
            <a:r>
              <a:rPr lang="en-US" dirty="0" smtClean="0"/>
              <a:t>Broken down by didactic and clinical years</a:t>
            </a:r>
          </a:p>
          <a:p>
            <a:pPr lvl="2"/>
            <a:r>
              <a:rPr lang="en-US" b="1" dirty="0" smtClean="0"/>
              <a:t>Didactic: </a:t>
            </a:r>
          </a:p>
          <a:p>
            <a:pPr lvl="3"/>
            <a:r>
              <a:rPr lang="en-US" dirty="0"/>
              <a:t>Course exams, requesting materials (books, articles), physical access, ergonomic issues, lab access and lab </a:t>
            </a:r>
            <a:r>
              <a:rPr lang="en-US" dirty="0" smtClean="0"/>
              <a:t>practical exams, longitudinal clerkship placements</a:t>
            </a:r>
          </a:p>
          <a:p>
            <a:pPr lvl="2"/>
            <a:r>
              <a:rPr lang="en-US" b="1" dirty="0" smtClean="0"/>
              <a:t>Clinical:</a:t>
            </a:r>
          </a:p>
          <a:p>
            <a:pPr lvl="3">
              <a:lnSpc>
                <a:spcPct val="50000"/>
              </a:lnSpc>
            </a:pPr>
            <a:r>
              <a:rPr lang="en-US" dirty="0" smtClean="0"/>
              <a:t>Clerkship placement and geographic related accommodations</a:t>
            </a:r>
          </a:p>
          <a:p>
            <a:pPr lvl="3">
              <a:lnSpc>
                <a:spcPct val="50000"/>
              </a:lnSpc>
            </a:pPr>
            <a:r>
              <a:rPr lang="en-US" dirty="0" smtClean="0"/>
              <a:t>Specific to specialized exams: OSCE’s, shelf exams, etc.</a:t>
            </a:r>
          </a:p>
          <a:p>
            <a:pPr lvl="3">
              <a:lnSpc>
                <a:spcPct val="50000"/>
              </a:lnSpc>
            </a:pPr>
            <a:r>
              <a:rPr lang="en-US" smtClean="0"/>
              <a:t>Who on </a:t>
            </a:r>
            <a:r>
              <a:rPr lang="en-US" dirty="0" smtClean="0"/>
              <a:t>the team “needs to know” </a:t>
            </a:r>
          </a:p>
          <a:p>
            <a:pPr lvl="3">
              <a:lnSpc>
                <a:spcPct val="50000"/>
              </a:lnSpc>
            </a:pPr>
            <a:r>
              <a:rPr lang="en-US" dirty="0" smtClean="0"/>
              <a:t>Specific for release from clinic or release from overnight call</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1943427877"/>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53732" y="459847"/>
            <a:ext cx="8089901" cy="1518877"/>
          </a:xfrm>
        </p:spPr>
        <p:txBody>
          <a:bodyPr/>
          <a:lstStyle/>
          <a:p>
            <a:pPr algn="ctr"/>
            <a:r>
              <a:rPr lang="en-US" b="1" dirty="0" smtClean="0"/>
              <a:t>Additional </a:t>
            </a:r>
            <a:r>
              <a:rPr lang="en-US" b="1" dirty="0"/>
              <a:t>Considerations</a:t>
            </a:r>
            <a:br>
              <a:rPr lang="en-US" b="1" dirty="0"/>
            </a:br>
            <a:r>
              <a:rPr lang="en-US" dirty="0"/>
              <a:t/>
            </a:r>
            <a:br>
              <a:rPr lang="en-US" dirty="0"/>
            </a:br>
            <a:endParaRPr lang="en-US" dirty="0"/>
          </a:p>
        </p:txBody>
      </p:sp>
      <p:sp>
        <p:nvSpPr>
          <p:cNvPr id="3" name="Content Placeholder 2"/>
          <p:cNvSpPr>
            <a:spLocks noGrp="1"/>
          </p:cNvSpPr>
          <p:nvPr>
            <p:ph idx="1"/>
          </p:nvPr>
        </p:nvSpPr>
        <p:spPr>
          <a:xfrm>
            <a:off x="394114" y="1563751"/>
            <a:ext cx="8592809" cy="4468989"/>
          </a:xfrm>
        </p:spPr>
        <p:txBody>
          <a:bodyPr/>
          <a:lstStyle/>
          <a:p>
            <a:pPr marL="514350" indent="-514350">
              <a:buAutoNum type="arabicPeriod" startAt="8"/>
            </a:pPr>
            <a:r>
              <a:rPr lang="en-US" sz="2800" dirty="0" smtClean="0"/>
              <a:t>Confidentiality </a:t>
            </a:r>
            <a:r>
              <a:rPr lang="en-US" sz="2800" dirty="0"/>
              <a:t>of </a:t>
            </a:r>
            <a:r>
              <a:rPr lang="en-US" sz="2800" dirty="0" smtClean="0"/>
              <a:t>Students’ Documentation </a:t>
            </a:r>
            <a:r>
              <a:rPr lang="en-US" sz="2800" dirty="0"/>
              <a:t>and Status</a:t>
            </a:r>
            <a:br>
              <a:rPr lang="en-US" sz="2800" dirty="0"/>
            </a:br>
            <a:r>
              <a:rPr lang="en-US" sz="2800" dirty="0" smtClean="0"/>
              <a:t> </a:t>
            </a:r>
          </a:p>
          <a:p>
            <a:pPr marL="514350" indent="-514350">
              <a:buAutoNum type="arabicPeriod" startAt="9"/>
            </a:pPr>
            <a:r>
              <a:rPr lang="en-US" sz="2800" dirty="0" smtClean="0"/>
              <a:t>Respond </a:t>
            </a:r>
            <a:r>
              <a:rPr lang="en-US" sz="2800" dirty="0"/>
              <a:t>in a Timely Manner</a:t>
            </a:r>
            <a:br>
              <a:rPr lang="en-US" sz="2800" dirty="0"/>
            </a:br>
            <a:endParaRPr lang="en-US" sz="2800" dirty="0" smtClean="0"/>
          </a:p>
          <a:p>
            <a:pPr marL="0" indent="0">
              <a:buNone/>
            </a:pPr>
            <a:r>
              <a:rPr lang="en-US" sz="2800" dirty="0" smtClean="0"/>
              <a:t>10</a:t>
            </a:r>
            <a:r>
              <a:rPr lang="en-US" sz="2800" dirty="0"/>
              <a:t>. Provide guidance on communicating</a:t>
            </a:r>
            <a:br>
              <a:rPr lang="en-US" sz="2800" dirty="0"/>
            </a:br>
            <a:r>
              <a:rPr lang="en-US" sz="2800" dirty="0"/>
              <a:t>      accommodation needs </a:t>
            </a:r>
          </a:p>
        </p:txBody>
      </p:sp>
      <p:sp>
        <p:nvSpPr>
          <p:cNvPr id="4" name="Date Placeholder 3"/>
          <p:cNvSpPr>
            <a:spLocks noGrp="1"/>
          </p:cNvSpPr>
          <p:nvPr>
            <p:ph type="dt" sz="half" idx="2"/>
          </p:nvPr>
        </p:nvSpPr>
        <p:spPr/>
        <p:txBody>
          <a:bodyPr/>
          <a:lstStyle/>
          <a:p>
            <a:fld id="{8F6F5B01-31EA-46FA-A31F-D71521F3C0AE}" type="datetime1">
              <a:rPr lang="en-US" smtClean="0"/>
              <a:t>8/17/15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2548147280"/>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229924"/>
            <a:ext cx="8089901" cy="1727866"/>
          </a:xfrm>
        </p:spPr>
        <p:txBody>
          <a:bodyPr/>
          <a:lstStyle/>
          <a:p>
            <a:pPr algn="ctr"/>
            <a:r>
              <a:rPr lang="en-US" b="1" dirty="0"/>
              <a:t>Ensure Confidentiality of Students’</a:t>
            </a:r>
            <a:br>
              <a:rPr lang="en-US" b="1" dirty="0"/>
            </a:br>
            <a:r>
              <a:rPr lang="en-US" b="1" dirty="0"/>
              <a:t>    Documentation and Status</a:t>
            </a:r>
            <a:br>
              <a:rPr lang="en-US" b="1" dirty="0"/>
            </a:br>
            <a:endParaRPr lang="en-US" b="1" dirty="0"/>
          </a:p>
        </p:txBody>
      </p:sp>
      <p:sp>
        <p:nvSpPr>
          <p:cNvPr id="7" name="Content Placeholder 6"/>
          <p:cNvSpPr>
            <a:spLocks noGrp="1"/>
          </p:cNvSpPr>
          <p:nvPr>
            <p:ph idx="1"/>
          </p:nvPr>
        </p:nvSpPr>
        <p:spPr>
          <a:xfrm>
            <a:off x="328430" y="1357640"/>
            <a:ext cx="8658494" cy="4543716"/>
          </a:xfrm>
        </p:spPr>
        <p:txBody>
          <a:bodyPr/>
          <a:lstStyle/>
          <a:p>
            <a:pPr marL="168275" lvl="1" indent="-168275">
              <a:buFont typeface="Wingdings" panose="05000000000000000000" pitchFamily="2" charset="2"/>
              <a:buChar char="§"/>
            </a:pPr>
            <a:r>
              <a:rPr lang="en-US" sz="2000" b="1" dirty="0"/>
              <a:t>Faculty Confidentiality </a:t>
            </a:r>
            <a:r>
              <a:rPr lang="en-US" sz="2000" b="1" dirty="0" smtClean="0"/>
              <a:t>Policy (see example in handout)</a:t>
            </a:r>
          </a:p>
          <a:p>
            <a:r>
              <a:rPr lang="en-US" sz="2000" b="1" dirty="0" smtClean="0"/>
              <a:t>Paper Trails:</a:t>
            </a:r>
          </a:p>
          <a:p>
            <a:pPr lvl="1"/>
            <a:r>
              <a:rPr lang="en-US" sz="2000" dirty="0" smtClean="0"/>
              <a:t>Shred </a:t>
            </a:r>
            <a:r>
              <a:rPr lang="en-US" sz="2000" dirty="0"/>
              <a:t>any paper created in the office </a:t>
            </a:r>
            <a:endParaRPr lang="en-US" sz="2000" dirty="0" smtClean="0"/>
          </a:p>
          <a:p>
            <a:pPr lvl="1"/>
            <a:r>
              <a:rPr lang="en-US" sz="2000" dirty="0" smtClean="0"/>
              <a:t>Encrypt </a:t>
            </a:r>
            <a:r>
              <a:rPr lang="en-US" sz="2000" dirty="0"/>
              <a:t>e-mail or </a:t>
            </a:r>
            <a:r>
              <a:rPr lang="en-US" sz="2000" dirty="0" smtClean="0"/>
              <a:t>electronic records</a:t>
            </a:r>
            <a:endParaRPr lang="en-US" sz="2000" dirty="0"/>
          </a:p>
          <a:p>
            <a:pPr lvl="1"/>
            <a:r>
              <a:rPr lang="en-US" sz="2000" dirty="0" smtClean="0"/>
              <a:t>Do not put students name in subject line</a:t>
            </a:r>
            <a:endParaRPr lang="en-US" sz="2000" dirty="0"/>
          </a:p>
          <a:p>
            <a:r>
              <a:rPr lang="en-US" sz="2000" b="1" dirty="0" smtClean="0"/>
              <a:t>Access:</a:t>
            </a:r>
            <a:endParaRPr lang="en-US" sz="2000" b="1" dirty="0"/>
          </a:p>
          <a:p>
            <a:pPr lvl="1"/>
            <a:r>
              <a:rPr lang="en-US" sz="2000" dirty="0" smtClean="0"/>
              <a:t>Use only secure fax machines-or fax to email</a:t>
            </a:r>
            <a:endParaRPr lang="en-US" sz="2000" dirty="0"/>
          </a:p>
          <a:p>
            <a:pPr lvl="1"/>
            <a:r>
              <a:rPr lang="en-US" sz="2000" dirty="0" smtClean="0"/>
              <a:t>Keep </a:t>
            </a:r>
            <a:r>
              <a:rPr lang="en-US" sz="2000" dirty="0"/>
              <a:t>paper files </a:t>
            </a:r>
            <a:r>
              <a:rPr lang="en-US" sz="2000" dirty="0" smtClean="0"/>
              <a:t>locked</a:t>
            </a:r>
            <a:endParaRPr lang="en-US" sz="2000" dirty="0"/>
          </a:p>
          <a:p>
            <a:pPr lvl="1"/>
            <a:r>
              <a:rPr lang="en-US" sz="2000" dirty="0" smtClean="0"/>
              <a:t>Use electronic records only </a:t>
            </a:r>
          </a:p>
          <a:p>
            <a:pPr lvl="1"/>
            <a:r>
              <a:rPr lang="en-US" sz="2000" dirty="0" smtClean="0"/>
              <a:t>Limit and password protect files</a:t>
            </a:r>
          </a:p>
          <a:p>
            <a:pPr lvl="1"/>
            <a:r>
              <a:rPr lang="en-US" sz="2000" dirty="0" smtClean="0"/>
              <a:t>Educate students on their rights</a:t>
            </a:r>
          </a:p>
        </p:txBody>
      </p:sp>
    </p:spTree>
    <p:extLst>
      <p:ext uri="{BB962C8B-B14F-4D97-AF65-F5344CB8AC3E}">
        <p14:creationId xmlns:p14="http://schemas.microsoft.com/office/powerpoint/2010/main" val="819141477"/>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44809" y="1839384"/>
            <a:ext cx="8721322" cy="37105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marL="0" indent="0" algn="l" defTabSz="889000" rtl="0" eaLnBrk="1" fontAlgn="base" latinLnBrk="0" hangingPunct="1">
              <a:lnSpc>
                <a:spcPct val="88000"/>
              </a:lnSpc>
              <a:spcBef>
                <a:spcPct val="50000"/>
              </a:spcBef>
              <a:spcAft>
                <a:spcPct val="0"/>
              </a:spcAft>
              <a:buClr>
                <a:schemeClr val="tx1"/>
              </a:buClr>
              <a:buSzPct val="90000"/>
              <a:buFont typeface="Arial" pitchFamily="34" charset="0"/>
              <a:buNone/>
              <a:defRPr lang="en-US" sz="2800" b="0" i="1" kern="1200" spc="0" baseline="0">
                <a:solidFill>
                  <a:schemeClr val="tx1"/>
                </a:solidFill>
                <a:latin typeface="+mn-lt"/>
                <a:ea typeface="+mn-ea"/>
                <a:cs typeface="+mn-cs"/>
              </a:defRPr>
            </a:lvl1pPr>
            <a:lvl2pPr marL="398463" indent="-284163" algn="l" defTabSz="889000" rtl="0" eaLnBrk="1" fontAlgn="base" latinLnBrk="0" hangingPunct="1">
              <a:lnSpc>
                <a:spcPct val="88000"/>
              </a:lnSpc>
              <a:spcBef>
                <a:spcPct val="35000"/>
              </a:spcBef>
              <a:spcAft>
                <a:spcPct val="0"/>
              </a:spcAft>
              <a:buClr>
                <a:schemeClr val="tx1"/>
              </a:buClr>
              <a:buFont typeface="Arial" panose="020B0604020202020204" pitchFamily="34" charset="0"/>
              <a:buChar char="•"/>
              <a:defRPr lang="en-US" sz="2800" b="0" kern="1200">
                <a:solidFill>
                  <a:schemeClr val="tx1"/>
                </a:solidFill>
                <a:latin typeface="+mn-lt"/>
                <a:ea typeface="+mn-ea"/>
                <a:cs typeface="+mn-cs"/>
              </a:defRPr>
            </a:lvl2pPr>
            <a:lvl3pPr marL="804863" indent="-292100" algn="l" defTabSz="889000" rtl="0" eaLnBrk="1" fontAlgn="base" latinLnBrk="0" hangingPunct="1">
              <a:lnSpc>
                <a:spcPct val="88000"/>
              </a:lnSpc>
              <a:spcBef>
                <a:spcPct val="25000"/>
              </a:spcBef>
              <a:spcAft>
                <a:spcPct val="0"/>
              </a:spcAft>
              <a:buClr>
                <a:schemeClr val="accent4"/>
              </a:buClr>
              <a:buSzPct val="80000"/>
              <a:buFont typeface="Wingdings" pitchFamily="2" charset="2"/>
              <a:buChar char="§"/>
              <a:defRPr lang="en-US" sz="2800" b="0" kern="1200">
                <a:solidFill>
                  <a:schemeClr val="accent4"/>
                </a:solidFill>
                <a:latin typeface="+mn-lt"/>
                <a:ea typeface="+mn-ea"/>
                <a:cs typeface="+mn-cs"/>
              </a:defRPr>
            </a:lvl3pPr>
            <a:lvl4pPr marL="1201738" indent="-282575" algn="l" defTabSz="889000" rtl="0" eaLnBrk="1" fontAlgn="base" latinLnBrk="0" hangingPunct="1">
              <a:lnSpc>
                <a:spcPct val="88000"/>
              </a:lnSpc>
              <a:spcBef>
                <a:spcPct val="15000"/>
              </a:spcBef>
              <a:spcAft>
                <a:spcPct val="0"/>
              </a:spcAft>
              <a:buClr>
                <a:schemeClr val="accent1"/>
              </a:buClr>
              <a:buSzPct val="80000"/>
              <a:buFont typeface="Arial" charset="0"/>
              <a:buChar char="–"/>
              <a:defRPr lang="en-US" sz="2800" b="0" kern="1200">
                <a:solidFill>
                  <a:schemeClr val="accent1"/>
                </a:solidFill>
                <a:latin typeface="+mn-lt"/>
                <a:ea typeface="+mn-ea"/>
                <a:cs typeface="+mn-cs"/>
              </a:defRPr>
            </a:lvl4pPr>
            <a:lvl5pPr marL="1600200" indent="-284163" algn="l" defTabSz="889000" rtl="0" eaLnBrk="1" fontAlgn="base" latinLnBrk="0" hangingPunct="1">
              <a:lnSpc>
                <a:spcPct val="88000"/>
              </a:lnSpc>
              <a:spcBef>
                <a:spcPct val="5000"/>
              </a:spcBef>
              <a:spcAft>
                <a:spcPct val="0"/>
              </a:spcAft>
              <a:buClr>
                <a:schemeClr val="accent5"/>
              </a:buClr>
              <a:buSzPct val="80000"/>
              <a:buFont typeface="Arial" panose="020B0604020202020204" pitchFamily="34" charset="0"/>
              <a:buChar char="o"/>
              <a:defRPr lang="en-US" sz="2800" b="0" kern="1200">
                <a:solidFill>
                  <a:schemeClr val="accent5"/>
                </a:solidFill>
                <a:latin typeface="+mn-lt"/>
                <a:ea typeface="+mn-ea"/>
                <a:cs typeface="+mn-cs"/>
              </a:defRPr>
            </a:lvl5pPr>
            <a:lvl6pPr marL="20574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6pPr>
            <a:lvl7pPr marL="25146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7pPr>
            <a:lvl8pPr marL="29718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8pPr>
            <a:lvl9pPr marL="34290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9pPr>
          </a:lstStyle>
          <a:p>
            <a:pPr marL="114300" lvl="1" indent="0">
              <a:buClr>
                <a:srgbClr val="013D79"/>
              </a:buClr>
              <a:buFontTx/>
              <a:buNone/>
            </a:pPr>
            <a:r>
              <a:rPr lang="en-US" dirty="0" smtClean="0">
                <a:solidFill>
                  <a:schemeClr val="bg1"/>
                </a:solidFill>
              </a:rPr>
              <a:t>Please use the Q&amp;A panel located on the right hand side of your screen to submit your questions. Send to All Panelists. </a:t>
            </a:r>
            <a:endParaRPr lang="en-US" kern="0" dirty="0" smtClean="0"/>
          </a:p>
          <a:p>
            <a:endParaRPr lang="en-US" kern="0" dirty="0"/>
          </a:p>
        </p:txBody>
      </p:sp>
      <p:pic>
        <p:nvPicPr>
          <p:cNvPr id="5" name="Picture 4" descr="This is a screen shot of the question panel with a red arrow indicating showing participants where to go on their screen to submit questions. " title="Screen Shot of question panel"/>
          <p:cNvPicPr>
            <a:picLocks noChangeAspect="1"/>
          </p:cNvPicPr>
          <p:nvPr/>
        </p:nvPicPr>
        <p:blipFill>
          <a:blip r:embed="rId3"/>
          <a:stretch>
            <a:fillRect/>
          </a:stretch>
        </p:blipFill>
        <p:spPr>
          <a:xfrm>
            <a:off x="2392677" y="3010896"/>
            <a:ext cx="4542857" cy="3391520"/>
          </a:xfrm>
          <a:prstGeom prst="rect">
            <a:avLst/>
          </a:prstGeom>
          <a:ln>
            <a:noFill/>
          </a:ln>
        </p:spPr>
      </p:pic>
    </p:spTree>
    <p:extLst>
      <p:ext uri="{BB962C8B-B14F-4D97-AF65-F5344CB8AC3E}">
        <p14:creationId xmlns:p14="http://schemas.microsoft.com/office/powerpoint/2010/main" val="6976128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pPr algn="ctr"/>
            <a:r>
              <a:rPr lang="en-US" b="1" dirty="0"/>
              <a:t>Respond in a Timely Manner</a:t>
            </a:r>
          </a:p>
        </p:txBody>
      </p:sp>
      <p:sp>
        <p:nvSpPr>
          <p:cNvPr id="3" name="Content Placeholder 2"/>
          <p:cNvSpPr>
            <a:spLocks noGrp="1"/>
          </p:cNvSpPr>
          <p:nvPr>
            <p:ph idx="1"/>
          </p:nvPr>
        </p:nvSpPr>
        <p:spPr>
          <a:xfrm>
            <a:off x="661375" y="1270051"/>
            <a:ext cx="8325548" cy="4305203"/>
          </a:xfrm>
        </p:spPr>
        <p:txBody>
          <a:bodyPr/>
          <a:lstStyle/>
          <a:p>
            <a:r>
              <a:rPr lang="en-US" dirty="0"/>
              <a:t>Accommodation facilitation </a:t>
            </a:r>
            <a:r>
              <a:rPr lang="en-US" dirty="0" smtClean="0"/>
              <a:t>issues</a:t>
            </a:r>
          </a:p>
          <a:p>
            <a:pPr lvl="1"/>
            <a:r>
              <a:rPr lang="en-US" dirty="0" smtClean="0"/>
              <a:t>Instructions for general concerns</a:t>
            </a:r>
          </a:p>
          <a:p>
            <a:pPr lvl="1"/>
            <a:r>
              <a:rPr lang="en-US" dirty="0" smtClean="0"/>
              <a:t>Who to contact on test day (NBME/Coordinator)</a:t>
            </a:r>
            <a:endParaRPr lang="en-US" dirty="0"/>
          </a:p>
          <a:p>
            <a:r>
              <a:rPr lang="en-US" dirty="0"/>
              <a:t>Q</a:t>
            </a:r>
            <a:r>
              <a:rPr lang="en-US" dirty="0" smtClean="0"/>
              <a:t>uestions </a:t>
            </a:r>
            <a:r>
              <a:rPr lang="en-US" dirty="0"/>
              <a:t>regarding </a:t>
            </a:r>
            <a:r>
              <a:rPr lang="en-US" dirty="0" smtClean="0"/>
              <a:t>reasonableness</a:t>
            </a:r>
          </a:p>
          <a:p>
            <a:pPr lvl="1"/>
            <a:r>
              <a:rPr lang="en-US" dirty="0" smtClean="0"/>
              <a:t>Petition for reconsideration</a:t>
            </a:r>
          </a:p>
          <a:p>
            <a:pPr lvl="1"/>
            <a:r>
              <a:rPr lang="en-US" dirty="0" smtClean="0"/>
              <a:t>Grievance Policy</a:t>
            </a:r>
          </a:p>
          <a:p>
            <a:pPr lvl="1"/>
            <a:r>
              <a:rPr lang="en-US" dirty="0" smtClean="0"/>
              <a:t>Complaint resolution</a:t>
            </a:r>
          </a:p>
          <a:p>
            <a:pPr lvl="2"/>
            <a:r>
              <a:rPr lang="en-US" dirty="0" smtClean="0"/>
              <a:t>Ombudsperson</a:t>
            </a:r>
          </a:p>
          <a:p>
            <a:pPr lvl="2"/>
            <a:r>
              <a:rPr lang="en-US" dirty="0" smtClean="0"/>
              <a:t>OCR</a:t>
            </a:r>
            <a:r>
              <a:rPr lang="en-US" dirty="0"/>
              <a:t> </a:t>
            </a:r>
            <a:r>
              <a:rPr lang="en-US" dirty="0" smtClean="0"/>
              <a:t>(contact person)</a:t>
            </a:r>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3747552534"/>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pPr algn="ctr"/>
            <a:r>
              <a:rPr lang="en-US" b="1" dirty="0"/>
              <a:t>Provide guidance on communicating</a:t>
            </a:r>
            <a:br>
              <a:rPr lang="en-US" b="1" dirty="0"/>
            </a:br>
            <a:r>
              <a:rPr lang="en-US" b="1" dirty="0" smtClean="0"/>
              <a:t>accommodation </a:t>
            </a:r>
            <a:r>
              <a:rPr lang="en-US" b="1" dirty="0"/>
              <a:t>needs </a:t>
            </a:r>
          </a:p>
        </p:txBody>
      </p:sp>
      <p:sp>
        <p:nvSpPr>
          <p:cNvPr id="3" name="Content Placeholder 2"/>
          <p:cNvSpPr>
            <a:spLocks noGrp="1"/>
          </p:cNvSpPr>
          <p:nvPr>
            <p:ph idx="1"/>
          </p:nvPr>
        </p:nvSpPr>
        <p:spPr/>
        <p:txBody>
          <a:bodyPr/>
          <a:lstStyle/>
          <a:p>
            <a:r>
              <a:rPr lang="en-US" dirty="0" smtClean="0"/>
              <a:t>Poor Communication=Poor Outcomes</a:t>
            </a:r>
          </a:p>
          <a:p>
            <a:r>
              <a:rPr lang="en-US" dirty="0" smtClean="0"/>
              <a:t>Inexperienced students</a:t>
            </a:r>
          </a:p>
          <a:p>
            <a:r>
              <a:rPr lang="en-US" dirty="0" smtClean="0"/>
              <a:t>Guidance in writing-</a:t>
            </a:r>
          </a:p>
          <a:p>
            <a:pPr lvl="1"/>
            <a:r>
              <a:rPr lang="en-US" dirty="0" smtClean="0"/>
              <a:t>Sets expectations</a:t>
            </a:r>
          </a:p>
          <a:p>
            <a:pPr lvl="1"/>
            <a:r>
              <a:rPr lang="en-US" dirty="0" smtClean="0"/>
              <a:t>Clear about what is/is not appropriate</a:t>
            </a:r>
          </a:p>
          <a:p>
            <a:pPr lvl="1"/>
            <a:r>
              <a:rPr lang="en-US" dirty="0" smtClean="0"/>
              <a:t>Sets boundaries regarding </a:t>
            </a:r>
            <a:r>
              <a:rPr lang="en-US" i="1" dirty="0" smtClean="0"/>
              <a:t>what</a:t>
            </a:r>
            <a:r>
              <a:rPr lang="en-US" dirty="0" smtClean="0"/>
              <a:t> information is shared</a:t>
            </a:r>
          </a:p>
          <a:p>
            <a:pPr lvl="1"/>
            <a:r>
              <a:rPr lang="en-US" dirty="0" smtClean="0"/>
              <a:t>Two way street-guidance for students &amp; faculty</a:t>
            </a:r>
          </a:p>
          <a:p>
            <a:pPr lvl="1"/>
            <a:r>
              <a:rPr lang="en-US" dirty="0" smtClean="0"/>
              <a:t>More on topic in Webinar #6</a:t>
            </a:r>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4030615360"/>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732" y="438912"/>
            <a:ext cx="8089901" cy="577081"/>
          </a:xfrm>
        </p:spPr>
        <p:txBody>
          <a:bodyPr/>
          <a:lstStyle/>
          <a:p>
            <a:pPr algn="ctr"/>
            <a:r>
              <a:rPr lang="en-US" b="1" dirty="0" smtClean="0"/>
              <a:t>Resources</a:t>
            </a:r>
            <a:endParaRPr lang="en-US" b="1" dirty="0"/>
          </a:p>
        </p:txBody>
      </p:sp>
      <p:pic>
        <p:nvPicPr>
          <p:cNvPr id="5" name="Content Placeholder 4" descr="This is a picture of the new book: The Guide to Assisting Students with Disabilities: Equal Access in Health Science and Professional Education" title="Book "/>
          <p:cNvPicPr>
            <a:picLocks noGrp="1" noChangeAspect="1"/>
          </p:cNvPicPr>
          <p:nvPr>
            <p:ph idx="1"/>
          </p:nvPr>
        </p:nvPicPr>
        <p:blipFill rotWithShape="1">
          <a:blip r:embed="rId2">
            <a:extLst>
              <a:ext uri="{28A0092B-C50C-407E-A947-70E740481C1C}">
                <a14:useLocalDpi xmlns:a14="http://schemas.microsoft.com/office/drawing/2010/main" val="0"/>
              </a:ext>
            </a:extLst>
          </a:blip>
          <a:srcRect l="-8061" r="-8842"/>
          <a:stretch/>
        </p:blipFill>
        <p:spPr>
          <a:xfrm>
            <a:off x="842967" y="1194021"/>
            <a:ext cx="3714861" cy="4381233"/>
          </a:xfrm>
        </p:spPr>
      </p:pic>
      <p:sp>
        <p:nvSpPr>
          <p:cNvPr id="3" name="Content Placeholder 2"/>
          <p:cNvSpPr>
            <a:spLocks noGrp="1"/>
          </p:cNvSpPr>
          <p:nvPr>
            <p:ph idx="4294967295"/>
          </p:nvPr>
        </p:nvSpPr>
        <p:spPr>
          <a:xfrm>
            <a:off x="4739234" y="996334"/>
            <a:ext cx="3741500" cy="4702304"/>
          </a:xfrm>
        </p:spPr>
        <p:txBody>
          <a:bodyPr/>
          <a:lstStyle/>
          <a:p>
            <a:pPr marL="0" indent="0" algn="ctr">
              <a:buNone/>
            </a:pPr>
            <a:endParaRPr lang="en-US" sz="2000" dirty="0" smtClean="0"/>
          </a:p>
          <a:p>
            <a:pPr marL="0" indent="0" algn="ctr">
              <a:buNone/>
            </a:pPr>
            <a:r>
              <a:rPr lang="en-US" sz="2000" b="1" dirty="0"/>
              <a:t>For more information </a:t>
            </a:r>
            <a:r>
              <a:rPr lang="en-US" sz="2000" b="1" dirty="0" smtClean="0"/>
              <a:t>about </a:t>
            </a:r>
            <a:r>
              <a:rPr lang="en-US" sz="2000" b="1" dirty="0"/>
              <a:t>the </a:t>
            </a:r>
            <a:r>
              <a:rPr lang="en-US" sz="2000" b="1" dirty="0" smtClean="0"/>
              <a:t>Coalition: </a:t>
            </a:r>
          </a:p>
          <a:p>
            <a:pPr marL="0" indent="0" algn="ctr">
              <a:buNone/>
            </a:pPr>
            <a:r>
              <a:rPr lang="en-US" sz="2000" dirty="0"/>
              <a:t>sds.ucsf.edu/</a:t>
            </a:r>
            <a:r>
              <a:rPr lang="en-US" sz="2000" dirty="0" smtClean="0"/>
              <a:t>coalition</a:t>
            </a:r>
            <a:endParaRPr lang="en-US" sz="2000" dirty="0"/>
          </a:p>
          <a:p>
            <a:pPr marL="0" indent="0" algn="ctr">
              <a:buNone/>
            </a:pPr>
            <a:r>
              <a:rPr lang="en-US" sz="2000" b="1" dirty="0" smtClean="0"/>
              <a:t>To order the book: </a:t>
            </a:r>
          </a:p>
          <a:p>
            <a:pPr marL="0" indent="0" algn="ctr">
              <a:buNone/>
            </a:pPr>
            <a:r>
              <a:rPr lang="en-US" sz="2000" dirty="0" smtClean="0"/>
              <a:t>www.springerpub.com</a:t>
            </a:r>
            <a:endParaRPr lang="en-US" sz="2000" dirty="0"/>
          </a:p>
          <a:p>
            <a:pPr marL="0" indent="0" algn="ctr">
              <a:buNone/>
            </a:pPr>
            <a:r>
              <a:rPr lang="en-US" sz="2000" dirty="0"/>
              <a:t>Save 20% </a:t>
            </a:r>
          </a:p>
          <a:p>
            <a:pPr marL="0" indent="0" algn="ctr">
              <a:buNone/>
            </a:pPr>
            <a:r>
              <a:rPr lang="en-US" sz="2000" dirty="0"/>
              <a:t>Promo code: </a:t>
            </a:r>
            <a:r>
              <a:rPr lang="en-US" sz="2000" dirty="0" smtClean="0"/>
              <a:t>AF1504</a:t>
            </a:r>
            <a:endParaRPr lang="en-US" sz="2000" dirty="0"/>
          </a:p>
          <a:p>
            <a:endParaRPr lang="en-US" dirty="0"/>
          </a:p>
          <a:p>
            <a:endParaRPr lang="en-US" dirty="0"/>
          </a:p>
          <a:p>
            <a:endParaRPr lang="en-US" dirty="0"/>
          </a:p>
        </p:txBody>
      </p:sp>
      <p:sp>
        <p:nvSpPr>
          <p:cNvPr id="6" name="Footer Placeholder 5"/>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spTree>
    <p:extLst>
      <p:ext uri="{BB962C8B-B14F-4D97-AF65-F5344CB8AC3E}">
        <p14:creationId xmlns:p14="http://schemas.microsoft.com/office/powerpoint/2010/main" val="3914815396"/>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062" y="1873758"/>
            <a:ext cx="7849972" cy="3213187"/>
          </a:xfrm>
        </p:spPr>
        <p:txBody>
          <a:bodyPr/>
          <a:lstStyle/>
          <a:p>
            <a:r>
              <a:rPr lang="en-US" dirty="0" smtClean="0"/>
              <a:t>Be sure to register for the next </a:t>
            </a:r>
            <a:br>
              <a:rPr lang="en-US" dirty="0" smtClean="0"/>
            </a:br>
            <a:r>
              <a:rPr lang="en-US" dirty="0" smtClean="0"/>
              <a:t>webinar: Creating </a:t>
            </a:r>
            <a:r>
              <a:rPr lang="en-US" dirty="0"/>
              <a:t>a Balance: Professionalism, Communication, </a:t>
            </a:r>
            <a:r>
              <a:rPr lang="en-US" dirty="0" smtClean="0"/>
              <a:t/>
            </a:r>
            <a:br>
              <a:rPr lang="en-US" dirty="0" smtClean="0"/>
            </a:br>
            <a:r>
              <a:rPr lang="en-US" dirty="0" smtClean="0"/>
              <a:t>and </a:t>
            </a:r>
            <a:r>
              <a:rPr lang="en-US" dirty="0"/>
              <a:t>Students with Disabilities.</a:t>
            </a:r>
            <a:br>
              <a:rPr lang="en-US" dirty="0"/>
            </a:br>
            <a:r>
              <a:rPr lang="en-US" b="1" dirty="0"/>
              <a:t> </a:t>
            </a:r>
            <a:r>
              <a:rPr lang="en-US" b="1" dirty="0" smtClean="0"/>
              <a:t/>
            </a:r>
            <a:br>
              <a:rPr lang="en-US" b="1" dirty="0" smtClean="0"/>
            </a:br>
            <a:r>
              <a:rPr lang="en-US" dirty="0" smtClean="0"/>
              <a:t>September </a:t>
            </a:r>
            <a:r>
              <a:rPr lang="en-US" dirty="0"/>
              <a:t>9th, 12 p.m. PST</a:t>
            </a:r>
            <a:br>
              <a:rPr lang="en-US" dirty="0"/>
            </a:br>
            <a:r>
              <a:rPr lang="en-US" dirty="0"/>
              <a:t> </a:t>
            </a:r>
          </a:p>
        </p:txBody>
      </p:sp>
      <p:sp>
        <p:nvSpPr>
          <p:cNvPr id="3" name="Subtitle 2"/>
          <p:cNvSpPr>
            <a:spLocks noGrp="1"/>
          </p:cNvSpPr>
          <p:nvPr>
            <p:ph type="subTitle" idx="1"/>
          </p:nvPr>
        </p:nvSpPr>
        <p:spPr>
          <a:xfrm>
            <a:off x="532657" y="4784588"/>
            <a:ext cx="5827910" cy="956116"/>
          </a:xfrm>
        </p:spPr>
        <p:txBody>
          <a:bodyPr/>
          <a:lstStyle/>
          <a:p>
            <a:pPr marL="0" indent="0">
              <a:buNone/>
            </a:pPr>
            <a:r>
              <a:rPr lang="en-US" dirty="0" smtClean="0">
                <a:solidFill>
                  <a:schemeClr val="tx2"/>
                </a:solidFill>
              </a:rPr>
              <a:t>Details and Registration can be found at: www.aamc.org/gsa</a:t>
            </a:r>
            <a:endParaRPr lang="en-US" dirty="0">
              <a:solidFill>
                <a:schemeClr val="tx2"/>
              </a:solidFill>
            </a:endParaRPr>
          </a:p>
        </p:txBody>
      </p:sp>
    </p:spTree>
    <p:extLst>
      <p:ext uri="{BB962C8B-B14F-4D97-AF65-F5344CB8AC3E}">
        <p14:creationId xmlns:p14="http://schemas.microsoft.com/office/powerpoint/2010/main" val="4171411583"/>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93" y="3001482"/>
            <a:ext cx="6252307" cy="769441"/>
          </a:xfrm>
        </p:spPr>
        <p:txBody>
          <a:bodyPr/>
          <a:lstStyle/>
          <a:p>
            <a:pPr algn="ctr"/>
            <a:r>
              <a:rPr lang="en-US" dirty="0" smtClean="0"/>
              <a:t> </a:t>
            </a:r>
            <a:r>
              <a:rPr lang="en-US" b="1" dirty="0" smtClean="0"/>
              <a:t>Questions?</a:t>
            </a:r>
            <a:endParaRPr lang="en-US" b="1"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1345212428"/>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4" y="1368589"/>
            <a:ext cx="8089901" cy="2780973"/>
          </a:xfrm>
        </p:spPr>
        <p:txBody>
          <a:bodyPr/>
          <a:lstStyle/>
          <a:p>
            <a:r>
              <a:rPr lang="en-US" dirty="0" smtClean="0"/>
              <a:t>	The Coalition and UCSF wishes to thank the AAMC and for their generous support in developing this webinar series. </a:t>
            </a:r>
            <a:endParaRPr lang="en-US" dirty="0"/>
          </a:p>
        </p:txBody>
      </p:sp>
    </p:spTree>
    <p:extLst>
      <p:ext uri="{BB962C8B-B14F-4D97-AF65-F5344CB8AC3E}">
        <p14:creationId xmlns:p14="http://schemas.microsoft.com/office/powerpoint/2010/main" val="12007895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pPr algn="ctr"/>
            <a:r>
              <a:rPr lang="en-US" dirty="0" smtClean="0"/>
              <a:t>Objectives and Overview</a:t>
            </a:r>
            <a:endParaRPr lang="en-US" dirty="0"/>
          </a:p>
        </p:txBody>
      </p:sp>
      <p:sp>
        <p:nvSpPr>
          <p:cNvPr id="3" name="Content Placeholder 2"/>
          <p:cNvSpPr>
            <a:spLocks noGrp="1"/>
          </p:cNvSpPr>
          <p:nvPr>
            <p:ph idx="1"/>
          </p:nvPr>
        </p:nvSpPr>
        <p:spPr>
          <a:xfrm>
            <a:off x="470748" y="1105820"/>
            <a:ext cx="8516175" cy="5003895"/>
          </a:xfrm>
        </p:spPr>
        <p:txBody>
          <a:bodyPr/>
          <a:lstStyle/>
          <a:p>
            <a:pPr marL="0" indent="0">
              <a:buNone/>
            </a:pPr>
            <a:r>
              <a:rPr lang="en-US" sz="2400" b="1" dirty="0" smtClean="0"/>
              <a:t>Objectives</a:t>
            </a:r>
            <a:r>
              <a:rPr lang="en-US" sz="2400" dirty="0" smtClean="0"/>
              <a:t>: Assist UME faculty, administrators and staff to develop sound policies around working with students with disabilities </a:t>
            </a:r>
            <a:r>
              <a:rPr lang="en-US" sz="2400" dirty="0"/>
              <a:t>to ensure equity and </a:t>
            </a:r>
            <a:r>
              <a:rPr lang="en-US" sz="2400" dirty="0" smtClean="0"/>
              <a:t>consistency</a:t>
            </a:r>
            <a:endParaRPr lang="en-US" sz="2400" dirty="0"/>
          </a:p>
          <a:p>
            <a:pPr marL="0" indent="0">
              <a:buNone/>
            </a:pPr>
            <a:r>
              <a:rPr lang="en-US" sz="2400" b="1" dirty="0" smtClean="0"/>
              <a:t>Overview: </a:t>
            </a:r>
          </a:p>
          <a:p>
            <a:pPr marL="0" indent="0">
              <a:buNone/>
            </a:pPr>
            <a:r>
              <a:rPr lang="en-US" sz="2400" dirty="0" smtClean="0"/>
              <a:t>Organized into sections:</a:t>
            </a:r>
          </a:p>
          <a:p>
            <a:pPr marL="0" indent="0">
              <a:buNone/>
            </a:pPr>
            <a:r>
              <a:rPr lang="en-US" sz="2400" dirty="0"/>
              <a:t>1)Pre-admissions </a:t>
            </a:r>
            <a:endParaRPr lang="en-US" sz="2400" dirty="0" smtClean="0"/>
          </a:p>
          <a:p>
            <a:pPr marL="0" indent="0">
              <a:buNone/>
            </a:pPr>
            <a:r>
              <a:rPr lang="en-US" sz="2400" dirty="0" smtClean="0"/>
              <a:t>2</a:t>
            </a:r>
            <a:r>
              <a:rPr lang="en-US" sz="2400" dirty="0"/>
              <a:t>) Acceptance </a:t>
            </a:r>
            <a:endParaRPr lang="en-US" sz="2400" dirty="0" smtClean="0"/>
          </a:p>
          <a:p>
            <a:pPr marL="0" indent="0">
              <a:buNone/>
            </a:pPr>
            <a:r>
              <a:rPr lang="en-US" sz="2400" dirty="0" smtClean="0"/>
              <a:t>3</a:t>
            </a:r>
            <a:r>
              <a:rPr lang="en-US" sz="2400" dirty="0"/>
              <a:t>)Entry or Matriculation </a:t>
            </a:r>
            <a:endParaRPr lang="en-US" sz="2400" dirty="0" smtClean="0"/>
          </a:p>
          <a:p>
            <a:pPr marL="0" indent="0">
              <a:buNone/>
            </a:pPr>
            <a:r>
              <a:rPr lang="en-US" sz="2400" dirty="0" smtClean="0"/>
              <a:t>4</a:t>
            </a:r>
            <a:r>
              <a:rPr lang="en-US" sz="2400" dirty="0"/>
              <a:t>) Additional considerations that relate to </a:t>
            </a:r>
            <a:r>
              <a:rPr lang="en-US" sz="2400" dirty="0" smtClean="0"/>
              <a:t>the 3 areas </a:t>
            </a:r>
            <a:r>
              <a:rPr lang="en-US" sz="2400" dirty="0"/>
              <a:t> </a:t>
            </a:r>
          </a:p>
          <a:p>
            <a:pPr marL="0" indent="0">
              <a:buNone/>
            </a:pPr>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4</a:t>
            </a:fld>
            <a:endParaRPr lang="en-US" dirty="0"/>
          </a:p>
        </p:txBody>
      </p:sp>
    </p:spTree>
    <p:extLst>
      <p:ext uri="{BB962C8B-B14F-4D97-AF65-F5344CB8AC3E}">
        <p14:creationId xmlns:p14="http://schemas.microsoft.com/office/powerpoint/2010/main" val="1582396271"/>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53732" y="438911"/>
            <a:ext cx="8089901" cy="577081"/>
          </a:xfrm>
        </p:spPr>
        <p:txBody>
          <a:bodyPr/>
          <a:lstStyle/>
          <a:p>
            <a:pPr algn="ctr"/>
            <a:r>
              <a:rPr lang="en-US" b="1" dirty="0" smtClean="0"/>
              <a:t>Pre-Admission</a:t>
            </a:r>
            <a:endParaRPr lang="en-US" b="1" dirty="0"/>
          </a:p>
        </p:txBody>
      </p:sp>
      <p:sp>
        <p:nvSpPr>
          <p:cNvPr id="13" name="Text Placeholder 12"/>
          <p:cNvSpPr>
            <a:spLocks noGrp="1"/>
          </p:cNvSpPr>
          <p:nvPr>
            <p:ph idx="1"/>
          </p:nvPr>
        </p:nvSpPr>
        <p:spPr>
          <a:xfrm>
            <a:off x="470748" y="1357640"/>
            <a:ext cx="8516175" cy="4217614"/>
          </a:xfrm>
        </p:spPr>
        <p:txBody>
          <a:bodyPr/>
          <a:lstStyle/>
          <a:p>
            <a:pPr marL="0" indent="0">
              <a:buNone/>
            </a:pPr>
            <a:r>
              <a:rPr lang="en-US" sz="2800" i="0" dirty="0" smtClean="0"/>
              <a:t>1. Ensure </a:t>
            </a:r>
            <a:r>
              <a:rPr lang="en-US" sz="2800" i="0" dirty="0"/>
              <a:t>Visibility of the Disability Services (DS) </a:t>
            </a:r>
            <a:r>
              <a:rPr lang="en-US" sz="2800" i="0" dirty="0" smtClean="0"/>
              <a:t>Office</a:t>
            </a:r>
            <a:endParaRPr lang="en-US" sz="2800" i="0" dirty="0"/>
          </a:p>
          <a:p>
            <a:pPr marL="0" indent="0">
              <a:buNone/>
            </a:pPr>
            <a:r>
              <a:rPr lang="en-US" sz="2800" i="0" dirty="0"/>
              <a:t>2. Ensure Technical Standards are </a:t>
            </a:r>
            <a:r>
              <a:rPr lang="en-US" sz="2800" i="0" dirty="0" smtClean="0"/>
              <a:t>inclusive </a:t>
            </a:r>
            <a:r>
              <a:rPr lang="en-US" sz="2800" i="0" dirty="0"/>
              <a:t>and published  </a:t>
            </a:r>
          </a:p>
          <a:p>
            <a:endParaRPr lang="en-US" sz="2800" dirty="0"/>
          </a:p>
        </p:txBody>
      </p:sp>
    </p:spTree>
    <p:extLst>
      <p:ext uri="{BB962C8B-B14F-4D97-AF65-F5344CB8AC3E}">
        <p14:creationId xmlns:p14="http://schemas.microsoft.com/office/powerpoint/2010/main" val="2286140821"/>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1518877"/>
          </a:xfrm>
        </p:spPr>
        <p:txBody>
          <a:bodyPr/>
          <a:lstStyle/>
          <a:p>
            <a:r>
              <a:rPr lang="en-US" b="1" dirty="0"/>
              <a:t>Ensure Visibility of the Disability Services (DS) Office</a:t>
            </a:r>
            <a:br>
              <a:rPr lang="en-US" b="1" dirty="0"/>
            </a:br>
            <a:endParaRPr lang="en-US" b="1" dirty="0"/>
          </a:p>
        </p:txBody>
      </p:sp>
      <p:sp>
        <p:nvSpPr>
          <p:cNvPr id="7" name="Content Placeholder 6"/>
          <p:cNvSpPr>
            <a:spLocks noGrp="1"/>
          </p:cNvSpPr>
          <p:nvPr>
            <p:ph idx="1"/>
          </p:nvPr>
        </p:nvSpPr>
        <p:spPr>
          <a:xfrm>
            <a:off x="437905" y="1686102"/>
            <a:ext cx="8549018" cy="3889152"/>
          </a:xfrm>
        </p:spPr>
        <p:txBody>
          <a:bodyPr/>
          <a:lstStyle/>
          <a:p>
            <a:pPr lvl="2"/>
            <a:r>
              <a:rPr lang="en-US" sz="2400" dirty="0"/>
              <a:t>Sets a welcoming tone</a:t>
            </a:r>
          </a:p>
          <a:p>
            <a:pPr lvl="2"/>
            <a:r>
              <a:rPr lang="en-US" sz="2400" dirty="0"/>
              <a:t>Highlights disability </a:t>
            </a:r>
            <a:r>
              <a:rPr lang="en-US" sz="2400" dirty="0" smtClean="0"/>
              <a:t>as </a:t>
            </a:r>
            <a:r>
              <a:rPr lang="en-US" sz="2400" dirty="0"/>
              <a:t>an aspect of diversity</a:t>
            </a:r>
          </a:p>
          <a:p>
            <a:pPr lvl="2"/>
            <a:r>
              <a:rPr lang="en-US" sz="2400" dirty="0"/>
              <a:t>Ensures students know how to seek </a:t>
            </a:r>
            <a:r>
              <a:rPr lang="en-US" sz="2400" dirty="0" smtClean="0"/>
              <a:t>resources</a:t>
            </a:r>
          </a:p>
          <a:p>
            <a:pPr lvl="2"/>
            <a:r>
              <a:rPr lang="en-US" sz="2400" dirty="0" smtClean="0"/>
              <a:t>Recognizes that disability needs can arise throughout medical school</a:t>
            </a:r>
          </a:p>
          <a:p>
            <a:pPr lvl="2"/>
            <a:r>
              <a:rPr lang="en-US" sz="2400" dirty="0" smtClean="0"/>
              <a:t>Normalizes </a:t>
            </a:r>
            <a:r>
              <a:rPr lang="en-US" sz="2400" dirty="0"/>
              <a:t>the presence of disabilities on campus </a:t>
            </a:r>
            <a:endParaRPr lang="en-US" sz="2400" dirty="0" smtClean="0"/>
          </a:p>
          <a:p>
            <a:pPr lvl="2"/>
            <a:r>
              <a:rPr lang="en-US" sz="2400" dirty="0" smtClean="0"/>
              <a:t>NIH </a:t>
            </a:r>
            <a:r>
              <a:rPr lang="en-US" sz="2400" dirty="0"/>
              <a:t>requirements in </a:t>
            </a:r>
            <a:r>
              <a:rPr lang="en-US" sz="2400" dirty="0" smtClean="0"/>
              <a:t>grant submissions</a:t>
            </a:r>
            <a:endParaRPr lang="en-US" dirty="0"/>
          </a:p>
        </p:txBody>
      </p:sp>
    </p:spTree>
    <p:extLst>
      <p:ext uri="{BB962C8B-B14F-4D97-AF65-F5344CB8AC3E}">
        <p14:creationId xmlns:p14="http://schemas.microsoft.com/office/powerpoint/2010/main" val="2360987013"/>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3 </a:t>
            </a:r>
            <a:r>
              <a:rPr lang="en-US" b="1" dirty="0"/>
              <a:t>points of </a:t>
            </a:r>
            <a:r>
              <a:rPr lang="en-US" b="1" dirty="0" smtClean="0"/>
              <a:t>contact for potential students</a:t>
            </a:r>
            <a:r>
              <a:rPr lang="en-US" dirty="0" smtClean="0"/>
              <a:t> </a:t>
            </a:r>
            <a:endParaRPr lang="en-US" dirty="0"/>
          </a:p>
        </p:txBody>
      </p:sp>
      <p:sp>
        <p:nvSpPr>
          <p:cNvPr id="3" name="Content Placeholder 2"/>
          <p:cNvSpPr>
            <a:spLocks noGrp="1"/>
          </p:cNvSpPr>
          <p:nvPr>
            <p:ph idx="1"/>
          </p:nvPr>
        </p:nvSpPr>
        <p:spPr>
          <a:xfrm>
            <a:off x="273691" y="1160564"/>
            <a:ext cx="8713232" cy="4414690"/>
          </a:xfrm>
        </p:spPr>
        <p:txBody>
          <a:bodyPr/>
          <a:lstStyle/>
          <a:p>
            <a:pPr lvl="2"/>
            <a:r>
              <a:rPr lang="en-US" sz="2400" dirty="0"/>
              <a:t>A link to the Disability Services registration procedures and forms is readily available on the medical school’s own website</a:t>
            </a:r>
            <a:r>
              <a:rPr lang="en-US" sz="2400" dirty="0" smtClean="0"/>
              <a:t>.</a:t>
            </a:r>
            <a:endParaRPr lang="en-US" sz="2400" dirty="0"/>
          </a:p>
          <a:p>
            <a:pPr lvl="2"/>
            <a:r>
              <a:rPr lang="en-US" sz="2400" dirty="0" smtClean="0"/>
              <a:t>How to request accommodations for the interview </a:t>
            </a:r>
            <a:r>
              <a:rPr lang="en-US" sz="2400" dirty="0"/>
              <a:t>and </a:t>
            </a:r>
            <a:r>
              <a:rPr lang="en-US" sz="2400" dirty="0" smtClean="0"/>
              <a:t>a link </a:t>
            </a:r>
            <a:r>
              <a:rPr lang="en-US" sz="2400" dirty="0"/>
              <a:t>to DS </a:t>
            </a:r>
            <a:r>
              <a:rPr lang="en-US" sz="2400" dirty="0" smtClean="0"/>
              <a:t>sent </a:t>
            </a:r>
            <a:r>
              <a:rPr lang="en-US" sz="2400" dirty="0"/>
              <a:t>with invitation for interview. (see sample</a:t>
            </a:r>
            <a:r>
              <a:rPr lang="en-US" sz="2400" dirty="0" smtClean="0"/>
              <a:t>)</a:t>
            </a:r>
            <a:endParaRPr lang="en-US" sz="2400" dirty="0"/>
          </a:p>
          <a:p>
            <a:pPr lvl="2"/>
            <a:r>
              <a:rPr lang="en-US" sz="2400" dirty="0"/>
              <a:t>Written information about the DS office is included in the acceptance </a:t>
            </a:r>
            <a:r>
              <a:rPr lang="en-US" sz="2400" dirty="0" smtClean="0"/>
              <a:t>and </a:t>
            </a:r>
            <a:r>
              <a:rPr lang="en-US" sz="2400" dirty="0"/>
              <a:t>registration documents sent to students prior to attending.  (see sample)</a:t>
            </a:r>
          </a:p>
          <a:p>
            <a:pPr marL="0" indent="0">
              <a:buNone/>
            </a:pPr>
            <a:endParaRPr lang="en-US" dirty="0"/>
          </a:p>
        </p:txBody>
      </p:sp>
      <p:sp>
        <p:nvSpPr>
          <p:cNvPr id="5" name="Footer Placeholder 4"/>
          <p:cNvSpPr>
            <a:spLocks noGrp="1"/>
          </p:cNvSpPr>
          <p:nvPr>
            <p:ph type="ftr" sz="quarter" idx="3"/>
          </p:nvPr>
        </p:nvSpPr>
        <p:spPr/>
        <p:txBody>
          <a:bodyPr/>
          <a:lstStyle/>
          <a:p>
            <a:r>
              <a:rPr lang="en-US" dirty="0" smtClean="0"/>
              <a:t>Coalition for Disability Access in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3294679924"/>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1047979"/>
          </a:xfrm>
        </p:spPr>
        <p:txBody>
          <a:bodyPr/>
          <a:lstStyle/>
          <a:p>
            <a:r>
              <a:rPr lang="en-US" b="1" dirty="0"/>
              <a:t>Ensure Technical Standards are </a:t>
            </a:r>
            <a:r>
              <a:rPr lang="en-US" b="1" dirty="0" smtClean="0"/>
              <a:t>inclusive and </a:t>
            </a:r>
            <a:r>
              <a:rPr lang="en-US" b="1" dirty="0"/>
              <a:t>published </a:t>
            </a:r>
          </a:p>
        </p:txBody>
      </p:sp>
      <p:sp>
        <p:nvSpPr>
          <p:cNvPr id="7" name="Content Placeholder 6"/>
          <p:cNvSpPr>
            <a:spLocks noGrp="1"/>
          </p:cNvSpPr>
          <p:nvPr>
            <p:ph idx="1"/>
          </p:nvPr>
        </p:nvSpPr>
        <p:spPr>
          <a:xfrm>
            <a:off x="361271" y="1563752"/>
            <a:ext cx="8625652" cy="4011502"/>
          </a:xfrm>
        </p:spPr>
        <p:txBody>
          <a:bodyPr/>
          <a:lstStyle/>
          <a:p>
            <a:r>
              <a:rPr lang="en-US" sz="2400" dirty="0"/>
              <a:t>T</a:t>
            </a:r>
            <a:r>
              <a:rPr lang="en-US" sz="2400" dirty="0" smtClean="0"/>
              <a:t>echnical standards must be directly </a:t>
            </a:r>
            <a:r>
              <a:rPr lang="en-US" sz="2400" dirty="0"/>
              <a:t>related to the </a:t>
            </a:r>
            <a:r>
              <a:rPr lang="en-US" sz="2400" dirty="0" smtClean="0"/>
              <a:t>essential educational requirements </a:t>
            </a:r>
            <a:r>
              <a:rPr lang="en-US" sz="2400" dirty="0"/>
              <a:t>of a program </a:t>
            </a:r>
            <a:endParaRPr lang="en-US" sz="2400" dirty="0" smtClean="0"/>
          </a:p>
          <a:p>
            <a:r>
              <a:rPr lang="en-US" sz="2400" dirty="0" smtClean="0"/>
              <a:t>Technical standards need to be easy to access and clarify who to contact if accommodations are needed to meet them</a:t>
            </a:r>
          </a:p>
          <a:p>
            <a:r>
              <a:rPr lang="en-US" sz="2400" dirty="0" smtClean="0"/>
              <a:t>Different schools may have different technical standards</a:t>
            </a:r>
          </a:p>
          <a:p>
            <a:r>
              <a:rPr lang="en-US" sz="2400" dirty="0" smtClean="0"/>
              <a:t>Example: Ability </a:t>
            </a:r>
            <a:r>
              <a:rPr lang="en-US" sz="2400" dirty="0"/>
              <a:t>to communicate effectively </a:t>
            </a:r>
            <a:r>
              <a:rPr lang="en-US" sz="2400" dirty="0" smtClean="0"/>
              <a:t>in English</a:t>
            </a:r>
          </a:p>
          <a:p>
            <a:pPr marL="230187" lvl="1" indent="0">
              <a:buNone/>
            </a:pPr>
            <a:r>
              <a:rPr lang="en-US" sz="2000" i="1" dirty="0" smtClean="0"/>
              <a:t>	What is the true objective and how can it be met?</a:t>
            </a:r>
            <a:endParaRPr lang="en-US" sz="2000" i="1" dirty="0"/>
          </a:p>
        </p:txBody>
      </p:sp>
    </p:spTree>
    <p:extLst>
      <p:ext uri="{BB962C8B-B14F-4D97-AF65-F5344CB8AC3E}">
        <p14:creationId xmlns:p14="http://schemas.microsoft.com/office/powerpoint/2010/main" val="65684835"/>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637041"/>
            <a:ext cx="8089901" cy="600164"/>
          </a:xfrm>
        </p:spPr>
        <p:txBody>
          <a:bodyPr/>
          <a:lstStyle/>
          <a:p>
            <a:pPr algn="ctr"/>
            <a:r>
              <a:rPr lang="en-US" sz="3600" b="1" dirty="0" smtClean="0"/>
              <a:t>Acceptance</a:t>
            </a:r>
            <a:endParaRPr lang="en-US" sz="3600" b="1" dirty="0"/>
          </a:p>
        </p:txBody>
      </p:sp>
      <p:sp>
        <p:nvSpPr>
          <p:cNvPr id="7" name="Text Placeholder 6"/>
          <p:cNvSpPr>
            <a:spLocks noGrp="1"/>
          </p:cNvSpPr>
          <p:nvPr>
            <p:ph idx="1"/>
          </p:nvPr>
        </p:nvSpPr>
        <p:spPr>
          <a:xfrm>
            <a:off x="645331" y="1532820"/>
            <a:ext cx="8325548" cy="4110621"/>
          </a:xfrm>
        </p:spPr>
        <p:txBody>
          <a:bodyPr/>
          <a:lstStyle/>
          <a:p>
            <a:pPr marL="514350" indent="-514350">
              <a:buAutoNum type="arabicPeriod" startAt="3"/>
            </a:pPr>
            <a:r>
              <a:rPr lang="en-US" sz="2800" i="0" dirty="0" smtClean="0"/>
              <a:t>An </a:t>
            </a:r>
            <a:r>
              <a:rPr lang="en-US" sz="2800" i="0" dirty="0"/>
              <a:t>Individualized </a:t>
            </a:r>
            <a:r>
              <a:rPr lang="en-US" sz="2800" i="0" dirty="0" smtClean="0"/>
              <a:t>Analysis</a:t>
            </a:r>
          </a:p>
          <a:p>
            <a:r>
              <a:rPr lang="en-US" sz="2800" i="0" dirty="0" smtClean="0"/>
              <a:t>by </a:t>
            </a:r>
            <a:r>
              <a:rPr lang="en-US" sz="2800" i="0" dirty="0"/>
              <a:t>a Qualified Individual </a:t>
            </a:r>
            <a:r>
              <a:rPr lang="en-US" sz="2800" i="0" dirty="0" smtClean="0"/>
              <a:t>should be conducted to determine reasonable accommodations</a:t>
            </a:r>
          </a:p>
          <a:p>
            <a:endParaRPr lang="en-US" sz="2800" i="0" dirty="0" smtClean="0"/>
          </a:p>
          <a:p>
            <a:r>
              <a:rPr lang="en-US" sz="2800" i="0" dirty="0" smtClean="0"/>
              <a:t>4. Grievance </a:t>
            </a:r>
            <a:r>
              <a:rPr lang="en-US" sz="2800" i="0" dirty="0"/>
              <a:t>and appeals policy </a:t>
            </a:r>
            <a:r>
              <a:rPr lang="en-US" sz="2800" i="0" dirty="0" smtClean="0"/>
              <a:t>should be shared and easy to access</a:t>
            </a:r>
          </a:p>
          <a:p>
            <a:endParaRPr lang="en-US" sz="3200" i="0" dirty="0"/>
          </a:p>
        </p:txBody>
      </p:sp>
    </p:spTree>
    <p:extLst>
      <p:ext uri="{BB962C8B-B14F-4D97-AF65-F5344CB8AC3E}">
        <p14:creationId xmlns:p14="http://schemas.microsoft.com/office/powerpoint/2010/main" val="2059065257"/>
      </p:ext>
    </p:extLst>
  </p:cSld>
  <p:clrMapOvr>
    <a:masterClrMapping/>
  </p:clrMapOvr>
  <p:transition xmlns:p14="http://schemas.microsoft.com/office/powerpoint/2010/mai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48DB2A-A2BB-49B9-B517-04CB45F2482A}">
  <ds:schemaRefs>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21300</TotalTime>
  <Words>1448</Words>
  <Application>Microsoft Macintosh PowerPoint</Application>
  <PresentationFormat>On-screen Show (4:3)</PresentationFormat>
  <Paragraphs>245</Paragraphs>
  <Slides>24</Slides>
  <Notes>21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UCSF PPT Template</vt:lpstr>
      <vt:lpstr>UCSF PPT Template-Blue</vt:lpstr>
      <vt:lpstr>UCSF PPT Template-Blue Bar</vt:lpstr>
      <vt:lpstr>PowerPoint Presentation</vt:lpstr>
      <vt:lpstr>PowerPoint Presentation</vt:lpstr>
      <vt:lpstr> The Coalition and UCSF wishes to thank the AAMC and for their generous support in developing this webinar series. </vt:lpstr>
      <vt:lpstr>Objectives and Overview</vt:lpstr>
      <vt:lpstr>Pre-Admission</vt:lpstr>
      <vt:lpstr>Ensure Visibility of the Disability Services (DS) Office </vt:lpstr>
      <vt:lpstr>3 points of contact for potential students </vt:lpstr>
      <vt:lpstr>Ensure Technical Standards are inclusive and published </vt:lpstr>
      <vt:lpstr>Acceptance</vt:lpstr>
      <vt:lpstr>Individualized Analysis by Qualified DS Individual </vt:lpstr>
      <vt:lpstr>Ensure grievance and appeals policy is published and easy to access. </vt:lpstr>
      <vt:lpstr>Matriculation</vt:lpstr>
      <vt:lpstr>Ensure that the Accommodation Process is Clear and Easy to Access</vt:lpstr>
      <vt:lpstr>Clear process and procedures for both didactic and clinical courses</vt:lpstr>
      <vt:lpstr>Clarify Clerkship Performance Tasks</vt:lpstr>
      <vt:lpstr>Example of TS vs. Performance Task: </vt:lpstr>
      <vt:lpstr>Ensure clarity of accommodation processes for didactic and clinical courses  </vt:lpstr>
      <vt:lpstr>Additional Considerations  </vt:lpstr>
      <vt:lpstr>Ensure Confidentiality of Students’     Documentation and Status </vt:lpstr>
      <vt:lpstr>Respond in a Timely Manner</vt:lpstr>
      <vt:lpstr>Provide guidance on communicating accommodation needs </vt:lpstr>
      <vt:lpstr>Resources</vt:lpstr>
      <vt:lpstr>Be sure to register for the next  webinar: Creating a Balance: Professionalism, Communication,  and Students with Disabilities.   September 9th, 12 p.m. PST  </vt:lpstr>
      <vt:lpstr> Questions?</vt:lpstr>
    </vt:vector>
  </TitlesOfParts>
  <Manager/>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cp:keywords/>
  <dc:description>Derek MacDavid | derek@bigpicdesign.com</dc:description>
  <cp:lastModifiedBy>Lisa Meeks</cp:lastModifiedBy>
  <cp:revision>370</cp:revision>
  <cp:lastPrinted>2015-02-06T18:49:58Z</cp:lastPrinted>
  <dcterms:created xsi:type="dcterms:W3CDTF">2012-05-07T17:59:34Z</dcterms:created>
  <dcterms:modified xsi:type="dcterms:W3CDTF">2015-08-18T14:26:52Z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