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31"/>
  </p:notesMasterIdLst>
  <p:handoutMasterIdLst>
    <p:handoutMasterId r:id="rId32"/>
  </p:handoutMasterIdLst>
  <p:sldIdLst>
    <p:sldId id="519" r:id="rId7"/>
    <p:sldId id="543" r:id="rId8"/>
    <p:sldId id="496" r:id="rId9"/>
    <p:sldId id="557" r:id="rId10"/>
    <p:sldId id="547" r:id="rId11"/>
    <p:sldId id="563" r:id="rId12"/>
    <p:sldId id="562" r:id="rId13"/>
    <p:sldId id="568" r:id="rId14"/>
    <p:sldId id="569" r:id="rId15"/>
    <p:sldId id="570" r:id="rId16"/>
    <p:sldId id="561" r:id="rId17"/>
    <p:sldId id="548" r:id="rId18"/>
    <p:sldId id="549" r:id="rId19"/>
    <p:sldId id="550" r:id="rId20"/>
    <p:sldId id="529" r:id="rId21"/>
    <p:sldId id="530" r:id="rId22"/>
    <p:sldId id="531" r:id="rId23"/>
    <p:sldId id="553" r:id="rId24"/>
    <p:sldId id="554" r:id="rId25"/>
    <p:sldId id="555" r:id="rId26"/>
    <p:sldId id="537" r:id="rId27"/>
    <p:sldId id="552" r:id="rId28"/>
    <p:sldId id="545" r:id="rId29"/>
    <p:sldId id="520" r:id="rId3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t" initials="" lastIdx="1" clrIdx="0"/>
  <p:cmAuthor id="1" name="Lisa Meeks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24" autoAdjust="0"/>
    <p:restoredTop sz="86413" autoAdjust="0"/>
  </p:normalViewPr>
  <p:slideViewPr>
    <p:cSldViewPr snapToGrid="0" showGuides="1">
      <p:cViewPr>
        <p:scale>
          <a:sx n="76" d="100"/>
          <a:sy n="76" d="100"/>
        </p:scale>
        <p:origin x="-80" y="-208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outlineViewPr>
    <p:cViewPr>
      <p:scale>
        <a:sx n="33" d="100"/>
        <a:sy n="33" d="100"/>
      </p:scale>
      <p:origin x="0" y="2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3BCB6-A484-224B-BDA3-17CDBB942661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3884E-E77F-B04A-ACD6-B83C0FD70F99}">
      <dgm:prSet phldrT="[Text]"/>
      <dgm:spPr/>
      <dgm:t>
        <a:bodyPr/>
        <a:lstStyle/>
        <a:p>
          <a:r>
            <a:rPr lang="en-US" dirty="0" smtClean="0"/>
            <a:t>Qualified SWD requests</a:t>
          </a:r>
        </a:p>
        <a:p>
          <a:r>
            <a:rPr lang="en-US" dirty="0" smtClean="0"/>
            <a:t> accommodation in clinical setting</a:t>
          </a:r>
          <a:endParaRPr lang="en-US" dirty="0"/>
        </a:p>
      </dgm:t>
    </dgm:pt>
    <dgm:pt modelId="{22C7045D-6F05-254B-BA9B-4002B3D4EDCD}" type="parTrans" cxnId="{3C771416-1137-B94C-A988-6D4E0D95D0D6}">
      <dgm:prSet/>
      <dgm:spPr/>
      <dgm:t>
        <a:bodyPr/>
        <a:lstStyle/>
        <a:p>
          <a:endParaRPr lang="en-US"/>
        </a:p>
      </dgm:t>
    </dgm:pt>
    <dgm:pt modelId="{3658837D-4898-0F45-8CE0-BE84886FFAFE}" type="sibTrans" cxnId="{3C771416-1137-B94C-A988-6D4E0D95D0D6}">
      <dgm:prSet/>
      <dgm:spPr/>
      <dgm:t>
        <a:bodyPr/>
        <a:lstStyle/>
        <a:p>
          <a:endParaRPr lang="en-US"/>
        </a:p>
      </dgm:t>
    </dgm:pt>
    <dgm:pt modelId="{C6A84775-FFC6-5545-A619-C3952D4765AE}">
      <dgm:prSet phldrT="[Text]"/>
      <dgm:spPr/>
      <dgm:t>
        <a:bodyPr/>
        <a:lstStyle/>
        <a:p>
          <a:r>
            <a:rPr lang="en-US" dirty="0" smtClean="0"/>
            <a:t>Effective alternative accommodation?</a:t>
          </a:r>
          <a:endParaRPr lang="en-US" dirty="0"/>
        </a:p>
      </dgm:t>
    </dgm:pt>
    <dgm:pt modelId="{CF7EC80D-4E86-A149-8C0D-5BEFBD9548CD}" type="parTrans" cxnId="{A7B0A412-DB40-F34A-9658-6752EAEFEC51}">
      <dgm:prSet/>
      <dgm:spPr/>
      <dgm:t>
        <a:bodyPr/>
        <a:lstStyle/>
        <a:p>
          <a:endParaRPr lang="en-US"/>
        </a:p>
      </dgm:t>
    </dgm:pt>
    <dgm:pt modelId="{4CE801EC-1B9E-834E-809E-C8B194DC8EF1}" type="sibTrans" cxnId="{A7B0A412-DB40-F34A-9658-6752EAEFEC51}">
      <dgm:prSet/>
      <dgm:spPr/>
      <dgm:t>
        <a:bodyPr/>
        <a:lstStyle/>
        <a:p>
          <a:endParaRPr lang="en-US"/>
        </a:p>
      </dgm:t>
    </dgm:pt>
    <dgm:pt modelId="{1D6C06E4-A719-6F49-9278-A21EA156A019}">
      <dgm:prSet phldrT="[Text]"/>
      <dgm:spPr/>
      <dgm:t>
        <a:bodyPr/>
        <a:lstStyle/>
        <a:p>
          <a:r>
            <a:rPr lang="en-US" dirty="0" smtClean="0"/>
            <a:t>Will patient safety be jeopardized?</a:t>
          </a:r>
          <a:endParaRPr lang="en-US" dirty="0"/>
        </a:p>
      </dgm:t>
    </dgm:pt>
    <dgm:pt modelId="{7F83E71D-CDD2-0646-BBA2-85FCDA17592D}" type="parTrans" cxnId="{AFB41E3C-5F49-7241-A107-D08691FD7E0C}">
      <dgm:prSet/>
      <dgm:spPr/>
      <dgm:t>
        <a:bodyPr/>
        <a:lstStyle/>
        <a:p>
          <a:endParaRPr lang="en-US"/>
        </a:p>
      </dgm:t>
    </dgm:pt>
    <dgm:pt modelId="{8E3E688A-3318-A346-A6C9-C0FEDA6F214A}" type="sibTrans" cxnId="{AFB41E3C-5F49-7241-A107-D08691FD7E0C}">
      <dgm:prSet/>
      <dgm:spPr/>
      <dgm:t>
        <a:bodyPr/>
        <a:lstStyle/>
        <a:p>
          <a:endParaRPr lang="en-US"/>
        </a:p>
      </dgm:t>
    </dgm:pt>
    <dgm:pt modelId="{39FE6F0A-F121-F84E-94DB-CA4DC97808B9}">
      <dgm:prSet phldrT="[Text]"/>
      <dgm:spPr/>
      <dgm:t>
        <a:bodyPr/>
        <a:lstStyle/>
        <a:p>
          <a:r>
            <a:rPr lang="en-US" dirty="0" smtClean="0"/>
            <a:t>Would requested accommodation alter Technical Standards, Learning Outcomes or Policies?</a:t>
          </a:r>
          <a:endParaRPr lang="en-US" dirty="0"/>
        </a:p>
      </dgm:t>
    </dgm:pt>
    <dgm:pt modelId="{4C076FA5-5EA3-9C4C-8E03-1F1879020D03}" type="parTrans" cxnId="{6849CAE3-DD52-6B4D-B7EA-4E290BF88624}">
      <dgm:prSet/>
      <dgm:spPr/>
      <dgm:t>
        <a:bodyPr/>
        <a:lstStyle/>
        <a:p>
          <a:endParaRPr lang="en-US"/>
        </a:p>
      </dgm:t>
    </dgm:pt>
    <dgm:pt modelId="{D042C8CC-8BE0-FB49-9157-184C38C8A8AF}" type="sibTrans" cxnId="{6849CAE3-DD52-6B4D-B7EA-4E290BF88624}">
      <dgm:prSet/>
      <dgm:spPr/>
      <dgm:t>
        <a:bodyPr/>
        <a:lstStyle/>
        <a:p>
          <a:endParaRPr lang="en-US"/>
        </a:p>
      </dgm:t>
    </dgm:pt>
    <dgm:pt modelId="{6771E875-97F1-134C-AF6B-F8814CB545EE}">
      <dgm:prSet phldrT="[Text]"/>
      <dgm:spPr/>
      <dgm:t>
        <a:bodyPr/>
        <a:lstStyle/>
        <a:p>
          <a:endParaRPr lang="en-US" dirty="0"/>
        </a:p>
      </dgm:t>
    </dgm:pt>
    <dgm:pt modelId="{59098988-8627-4942-8040-E47A26BFA578}" type="parTrans" cxnId="{0FBC2381-4BAC-D54B-B261-A2781C16404C}">
      <dgm:prSet/>
      <dgm:spPr/>
      <dgm:t>
        <a:bodyPr/>
        <a:lstStyle/>
        <a:p>
          <a:endParaRPr lang="en-US"/>
        </a:p>
      </dgm:t>
    </dgm:pt>
    <dgm:pt modelId="{B526A15A-4F3A-A249-907D-6777493E4624}" type="sibTrans" cxnId="{0FBC2381-4BAC-D54B-B261-A2781C16404C}">
      <dgm:prSet/>
      <dgm:spPr/>
      <dgm:t>
        <a:bodyPr/>
        <a:lstStyle/>
        <a:p>
          <a:endParaRPr lang="en-US"/>
        </a:p>
      </dgm:t>
    </dgm:pt>
    <dgm:pt modelId="{5D6B65A6-ADEF-3840-8E1A-BCA426CAD396}">
      <dgm:prSet phldrT="[Text]"/>
      <dgm:spPr/>
      <dgm:t>
        <a:bodyPr/>
        <a:lstStyle/>
        <a:p>
          <a:r>
            <a:rPr lang="en-US" dirty="0" smtClean="0"/>
            <a:t>DS </a:t>
          </a:r>
          <a:r>
            <a:rPr lang="en-US" dirty="0" smtClean="0"/>
            <a:t>office consults w faculty/outside experts</a:t>
          </a:r>
          <a:endParaRPr lang="en-US" dirty="0"/>
        </a:p>
      </dgm:t>
    </dgm:pt>
    <dgm:pt modelId="{4BD44984-09CD-B547-B498-4A476E03B7FD}" type="parTrans" cxnId="{575FEDAF-C375-3849-95B9-968BB52ED958}">
      <dgm:prSet/>
      <dgm:spPr/>
      <dgm:t>
        <a:bodyPr/>
        <a:lstStyle/>
        <a:p>
          <a:endParaRPr lang="en-US"/>
        </a:p>
      </dgm:t>
    </dgm:pt>
    <dgm:pt modelId="{0CEF6F8B-EC28-5A43-9541-55AAD6FBA58A}" type="sibTrans" cxnId="{575FEDAF-C375-3849-95B9-968BB52ED958}">
      <dgm:prSet/>
      <dgm:spPr/>
      <dgm:t>
        <a:bodyPr/>
        <a:lstStyle/>
        <a:p>
          <a:endParaRPr lang="en-US"/>
        </a:p>
      </dgm:t>
    </dgm:pt>
    <dgm:pt modelId="{BAAF7A8D-2184-BD45-8C3C-7EF79F2AFF48}" type="pres">
      <dgm:prSet presAssocID="{0213BCB6-A484-224B-BDA3-17CDBB94266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6B89CF-6143-874A-ADA0-772116448385}" type="pres">
      <dgm:prSet presAssocID="{1763884E-E77F-B04A-ACD6-B83C0FD70F99}" presName="singleCycle" presStyleCnt="0"/>
      <dgm:spPr/>
    </dgm:pt>
    <dgm:pt modelId="{DD078881-F923-E449-8F42-D62112B11CB7}" type="pres">
      <dgm:prSet presAssocID="{1763884E-E77F-B04A-ACD6-B83C0FD70F99}" presName="singleCenter" presStyleLbl="node1" presStyleIdx="0" presStyleCnt="5" custFlipVert="0" custScaleX="404383" custScaleY="70712" custLinFactNeighborX="-14914" custLinFactNeighborY="-5171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439E9D5-6748-924E-B95F-0317ED180E96}" type="pres">
      <dgm:prSet presAssocID="{CF7EC80D-4E86-A149-8C0D-5BEFBD9548CD}" presName="Name56" presStyleLbl="parChTrans1D2" presStyleIdx="0" presStyleCnt="4"/>
      <dgm:spPr/>
      <dgm:t>
        <a:bodyPr/>
        <a:lstStyle/>
        <a:p>
          <a:endParaRPr lang="en-US"/>
        </a:p>
      </dgm:t>
    </dgm:pt>
    <dgm:pt modelId="{7F94B56D-6E38-F641-A0A7-0EB70EE067AF}" type="pres">
      <dgm:prSet presAssocID="{C6A84775-FFC6-5545-A619-C3952D4765AE}" presName="text0" presStyleLbl="node1" presStyleIdx="1" presStyleCnt="5" custScaleX="249728" custScaleY="145033" custRadScaleRad="189421" custRadScaleInc="179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DE9A4-F412-E543-9C37-961A90FF0541}" type="pres">
      <dgm:prSet presAssocID="{4BD44984-09CD-B547-B498-4A476E03B7FD}" presName="Name56" presStyleLbl="parChTrans1D2" presStyleIdx="1" presStyleCnt="4"/>
      <dgm:spPr/>
      <dgm:t>
        <a:bodyPr/>
        <a:lstStyle/>
        <a:p>
          <a:endParaRPr lang="en-US"/>
        </a:p>
      </dgm:t>
    </dgm:pt>
    <dgm:pt modelId="{5234F5D3-6EEC-BB4D-8D18-7647D5640DE1}" type="pres">
      <dgm:prSet presAssocID="{5D6B65A6-ADEF-3840-8E1A-BCA426CAD396}" presName="text0" presStyleLbl="node1" presStyleIdx="2" presStyleCnt="5" custScaleX="386363" custRadScaleRad="139508" custRadScaleInc="-385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DD332-A178-B84B-ACBC-D3A5E4F69C48}" type="pres">
      <dgm:prSet presAssocID="{7F83E71D-CDD2-0646-BBA2-85FCDA17592D}" presName="Name56" presStyleLbl="parChTrans1D2" presStyleIdx="2" presStyleCnt="4"/>
      <dgm:spPr/>
      <dgm:t>
        <a:bodyPr/>
        <a:lstStyle/>
        <a:p>
          <a:endParaRPr lang="en-US"/>
        </a:p>
      </dgm:t>
    </dgm:pt>
    <dgm:pt modelId="{FC63790D-9E03-5F42-A2E2-E9DF1960B744}" type="pres">
      <dgm:prSet presAssocID="{1D6C06E4-A719-6F49-9278-A21EA156A019}" presName="text0" presStyleLbl="node1" presStyleIdx="3" presStyleCnt="5" custScaleX="221140" custScaleY="113381" custRadScaleRad="171570" custRadScaleInc="-150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1138E-23CC-D446-B72B-1F81C529F9EC}" type="pres">
      <dgm:prSet presAssocID="{4C076FA5-5EA3-9C4C-8E03-1F1879020D03}" presName="Name56" presStyleLbl="parChTrans1D2" presStyleIdx="3" presStyleCnt="4"/>
      <dgm:spPr/>
      <dgm:t>
        <a:bodyPr/>
        <a:lstStyle/>
        <a:p>
          <a:endParaRPr lang="en-US"/>
        </a:p>
      </dgm:t>
    </dgm:pt>
    <dgm:pt modelId="{64274AAF-D066-A143-BDF0-CAA76A391D7E}" type="pres">
      <dgm:prSet presAssocID="{39FE6F0A-F121-F84E-94DB-CA4DC97808B9}" presName="text0" presStyleLbl="node1" presStyleIdx="4" presStyleCnt="5" custScaleX="393397" custScaleY="132375" custRadScaleRad="72167" custRadScaleInc="-147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9CAE3-DD52-6B4D-B7EA-4E290BF88624}" srcId="{1763884E-E77F-B04A-ACD6-B83C0FD70F99}" destId="{39FE6F0A-F121-F84E-94DB-CA4DC97808B9}" srcOrd="3" destOrd="0" parTransId="{4C076FA5-5EA3-9C4C-8E03-1F1879020D03}" sibTransId="{D042C8CC-8BE0-FB49-9157-184C38C8A8AF}"/>
    <dgm:cxn modelId="{AFB41E3C-5F49-7241-A107-D08691FD7E0C}" srcId="{1763884E-E77F-B04A-ACD6-B83C0FD70F99}" destId="{1D6C06E4-A719-6F49-9278-A21EA156A019}" srcOrd="2" destOrd="0" parTransId="{7F83E71D-CDD2-0646-BBA2-85FCDA17592D}" sibTransId="{8E3E688A-3318-A346-A6C9-C0FEDA6F214A}"/>
    <dgm:cxn modelId="{FDD22E31-DF1F-5C41-B8CF-18BFFBE7AF47}" type="presOf" srcId="{C6A84775-FFC6-5545-A619-C3952D4765AE}" destId="{7F94B56D-6E38-F641-A0A7-0EB70EE067AF}" srcOrd="0" destOrd="0" presId="urn:microsoft.com/office/officeart/2008/layout/RadialCluster"/>
    <dgm:cxn modelId="{24510BBB-04BB-F94F-AB54-2720B1CF3849}" type="presOf" srcId="{4BD44984-09CD-B547-B498-4A476E03B7FD}" destId="{08EDE9A4-F412-E543-9C37-961A90FF0541}" srcOrd="0" destOrd="0" presId="urn:microsoft.com/office/officeart/2008/layout/RadialCluster"/>
    <dgm:cxn modelId="{600B39F4-CDAC-0949-96A2-63E55039BBCB}" type="presOf" srcId="{0213BCB6-A484-224B-BDA3-17CDBB942661}" destId="{BAAF7A8D-2184-BD45-8C3C-7EF79F2AFF48}" srcOrd="0" destOrd="0" presId="urn:microsoft.com/office/officeart/2008/layout/RadialCluster"/>
    <dgm:cxn modelId="{88CEB639-2D9D-E047-99BF-7C79DC9F043A}" type="presOf" srcId="{CF7EC80D-4E86-A149-8C0D-5BEFBD9548CD}" destId="{4439E9D5-6748-924E-B95F-0317ED180E96}" srcOrd="0" destOrd="0" presId="urn:microsoft.com/office/officeart/2008/layout/RadialCluster"/>
    <dgm:cxn modelId="{A7B0A412-DB40-F34A-9658-6752EAEFEC51}" srcId="{1763884E-E77F-B04A-ACD6-B83C0FD70F99}" destId="{C6A84775-FFC6-5545-A619-C3952D4765AE}" srcOrd="0" destOrd="0" parTransId="{CF7EC80D-4E86-A149-8C0D-5BEFBD9548CD}" sibTransId="{4CE801EC-1B9E-834E-809E-C8B194DC8EF1}"/>
    <dgm:cxn modelId="{0FBC2381-4BAC-D54B-B261-A2781C16404C}" srcId="{0213BCB6-A484-224B-BDA3-17CDBB942661}" destId="{6771E875-97F1-134C-AF6B-F8814CB545EE}" srcOrd="1" destOrd="0" parTransId="{59098988-8627-4942-8040-E47A26BFA578}" sibTransId="{B526A15A-4F3A-A249-907D-6777493E4624}"/>
    <dgm:cxn modelId="{CA0D97FB-FA1F-EF48-AB7A-E43A073A5EC8}" type="presOf" srcId="{5D6B65A6-ADEF-3840-8E1A-BCA426CAD396}" destId="{5234F5D3-6EEC-BB4D-8D18-7647D5640DE1}" srcOrd="0" destOrd="0" presId="urn:microsoft.com/office/officeart/2008/layout/RadialCluster"/>
    <dgm:cxn modelId="{575FEDAF-C375-3849-95B9-968BB52ED958}" srcId="{1763884E-E77F-B04A-ACD6-B83C0FD70F99}" destId="{5D6B65A6-ADEF-3840-8E1A-BCA426CAD396}" srcOrd="1" destOrd="0" parTransId="{4BD44984-09CD-B547-B498-4A476E03B7FD}" sibTransId="{0CEF6F8B-EC28-5A43-9541-55AAD6FBA58A}"/>
    <dgm:cxn modelId="{3F56DE4A-8670-0C4A-8EAB-B4C83BB1FA77}" type="presOf" srcId="{7F83E71D-CDD2-0646-BBA2-85FCDA17592D}" destId="{9C2DD332-A178-B84B-ACBC-D3A5E4F69C48}" srcOrd="0" destOrd="0" presId="urn:microsoft.com/office/officeart/2008/layout/RadialCluster"/>
    <dgm:cxn modelId="{3C771416-1137-B94C-A988-6D4E0D95D0D6}" srcId="{0213BCB6-A484-224B-BDA3-17CDBB942661}" destId="{1763884E-E77F-B04A-ACD6-B83C0FD70F99}" srcOrd="0" destOrd="0" parTransId="{22C7045D-6F05-254B-BA9B-4002B3D4EDCD}" sibTransId="{3658837D-4898-0F45-8CE0-BE84886FFAFE}"/>
    <dgm:cxn modelId="{1322C0F7-B0FC-BD4D-9CC3-E98ADDD4230F}" type="presOf" srcId="{1763884E-E77F-B04A-ACD6-B83C0FD70F99}" destId="{DD078881-F923-E449-8F42-D62112B11CB7}" srcOrd="0" destOrd="0" presId="urn:microsoft.com/office/officeart/2008/layout/RadialCluster"/>
    <dgm:cxn modelId="{5FAD6A02-B7B9-354D-AA01-F39CCAEF55B2}" type="presOf" srcId="{4C076FA5-5EA3-9C4C-8E03-1F1879020D03}" destId="{64B1138E-23CC-D446-B72B-1F81C529F9EC}" srcOrd="0" destOrd="0" presId="urn:microsoft.com/office/officeart/2008/layout/RadialCluster"/>
    <dgm:cxn modelId="{B89702B1-3E20-4442-80A6-0A86880F26E4}" type="presOf" srcId="{1D6C06E4-A719-6F49-9278-A21EA156A019}" destId="{FC63790D-9E03-5F42-A2E2-E9DF1960B744}" srcOrd="0" destOrd="0" presId="urn:microsoft.com/office/officeart/2008/layout/RadialCluster"/>
    <dgm:cxn modelId="{5038A706-4DCC-A340-B51B-47DA3D210C24}" type="presOf" srcId="{39FE6F0A-F121-F84E-94DB-CA4DC97808B9}" destId="{64274AAF-D066-A143-BDF0-CAA76A391D7E}" srcOrd="0" destOrd="0" presId="urn:microsoft.com/office/officeart/2008/layout/RadialCluster"/>
    <dgm:cxn modelId="{5AB108AE-225E-3046-AEAC-CE3F7C968EDA}" type="presParOf" srcId="{BAAF7A8D-2184-BD45-8C3C-7EF79F2AFF48}" destId="{D86B89CF-6143-874A-ADA0-772116448385}" srcOrd="0" destOrd="0" presId="urn:microsoft.com/office/officeart/2008/layout/RadialCluster"/>
    <dgm:cxn modelId="{9CAE0FF8-BD28-014A-B07C-B2657C35326C}" type="presParOf" srcId="{D86B89CF-6143-874A-ADA0-772116448385}" destId="{DD078881-F923-E449-8F42-D62112B11CB7}" srcOrd="0" destOrd="0" presId="urn:microsoft.com/office/officeart/2008/layout/RadialCluster"/>
    <dgm:cxn modelId="{FF39A4BB-5905-6C4C-A909-18AFB4F0EEAA}" type="presParOf" srcId="{D86B89CF-6143-874A-ADA0-772116448385}" destId="{4439E9D5-6748-924E-B95F-0317ED180E96}" srcOrd="1" destOrd="0" presId="urn:microsoft.com/office/officeart/2008/layout/RadialCluster"/>
    <dgm:cxn modelId="{46D48F55-10D1-744D-8D43-18A5636104B5}" type="presParOf" srcId="{D86B89CF-6143-874A-ADA0-772116448385}" destId="{7F94B56D-6E38-F641-A0A7-0EB70EE067AF}" srcOrd="2" destOrd="0" presId="urn:microsoft.com/office/officeart/2008/layout/RadialCluster"/>
    <dgm:cxn modelId="{F56F9692-A0D2-9743-A43F-8B41EB63CDE1}" type="presParOf" srcId="{D86B89CF-6143-874A-ADA0-772116448385}" destId="{08EDE9A4-F412-E543-9C37-961A90FF0541}" srcOrd="3" destOrd="0" presId="urn:microsoft.com/office/officeart/2008/layout/RadialCluster"/>
    <dgm:cxn modelId="{CEE49220-4608-4C42-8742-BF7E8953E47A}" type="presParOf" srcId="{D86B89CF-6143-874A-ADA0-772116448385}" destId="{5234F5D3-6EEC-BB4D-8D18-7647D5640DE1}" srcOrd="4" destOrd="0" presId="urn:microsoft.com/office/officeart/2008/layout/RadialCluster"/>
    <dgm:cxn modelId="{DAB79095-C628-EE4D-9E3E-6B6D32EA439A}" type="presParOf" srcId="{D86B89CF-6143-874A-ADA0-772116448385}" destId="{9C2DD332-A178-B84B-ACBC-D3A5E4F69C48}" srcOrd="5" destOrd="0" presId="urn:microsoft.com/office/officeart/2008/layout/RadialCluster"/>
    <dgm:cxn modelId="{A8B2319F-6503-0243-A5BB-5091019FE348}" type="presParOf" srcId="{D86B89CF-6143-874A-ADA0-772116448385}" destId="{FC63790D-9E03-5F42-A2E2-E9DF1960B744}" srcOrd="6" destOrd="0" presId="urn:microsoft.com/office/officeart/2008/layout/RadialCluster"/>
    <dgm:cxn modelId="{CBAEFE82-6A6B-A04C-8DD6-79EA00B634D1}" type="presParOf" srcId="{D86B89CF-6143-874A-ADA0-772116448385}" destId="{64B1138E-23CC-D446-B72B-1F81C529F9EC}" srcOrd="7" destOrd="0" presId="urn:microsoft.com/office/officeart/2008/layout/RadialCluster"/>
    <dgm:cxn modelId="{9F578B01-A9B6-4B45-810B-483F7AC794FD}" type="presParOf" srcId="{D86B89CF-6143-874A-ADA0-772116448385}" destId="{64274AAF-D066-A143-BDF0-CAA76A391D7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78881-F923-E449-8F42-D62112B11CB7}">
      <dsp:nvSpPr>
        <dsp:cNvPr id="0" name=""/>
        <dsp:cNvSpPr/>
      </dsp:nvSpPr>
      <dsp:spPr>
        <a:xfrm>
          <a:off x="739516" y="0"/>
          <a:ext cx="5969168" cy="10437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Qualified SWD requests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accommodation in clinical setting</a:t>
          </a:r>
          <a:endParaRPr lang="en-US" sz="2400" kern="1200" dirty="0"/>
        </a:p>
      </dsp:txBody>
      <dsp:txXfrm>
        <a:off x="790470" y="50954"/>
        <a:ext cx="5867260" cy="941884"/>
      </dsp:txXfrm>
    </dsp:sp>
    <dsp:sp modelId="{4439E9D5-6748-924E-B95F-0317ED180E96}">
      <dsp:nvSpPr>
        <dsp:cNvPr id="0" name=""/>
        <dsp:cNvSpPr/>
      </dsp:nvSpPr>
      <dsp:spPr>
        <a:xfrm rot="1272582">
          <a:off x="5030914" y="1246958"/>
          <a:ext cx="11231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313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4B56D-6E38-F641-A0A7-0EB70EE067AF}">
      <dsp:nvSpPr>
        <dsp:cNvPr id="0" name=""/>
        <dsp:cNvSpPr/>
      </dsp:nvSpPr>
      <dsp:spPr>
        <a:xfrm>
          <a:off x="6116015" y="1212164"/>
          <a:ext cx="2469806" cy="14343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Effective alternative accommodation?</a:t>
          </a:r>
          <a:endParaRPr lang="en-US" sz="2600" kern="1200" dirty="0"/>
        </a:p>
      </dsp:txBody>
      <dsp:txXfrm>
        <a:off x="6186035" y="1282184"/>
        <a:ext cx="2329766" cy="1294334"/>
      </dsp:txXfrm>
    </dsp:sp>
    <dsp:sp modelId="{08EDE9A4-F412-E543-9C37-961A90FF0541}">
      <dsp:nvSpPr>
        <dsp:cNvPr id="0" name=""/>
        <dsp:cNvSpPr/>
      </dsp:nvSpPr>
      <dsp:spPr>
        <a:xfrm rot="8216718">
          <a:off x="2306112" y="1382789"/>
          <a:ext cx="9931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311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4F5D3-6EEC-BB4D-8D18-7647D5640DE1}">
      <dsp:nvSpPr>
        <dsp:cNvPr id="0" name=""/>
        <dsp:cNvSpPr/>
      </dsp:nvSpPr>
      <dsp:spPr>
        <a:xfrm>
          <a:off x="0" y="1721787"/>
          <a:ext cx="3821125" cy="9889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DS </a:t>
          </a:r>
          <a:r>
            <a:rPr lang="en-US" sz="2700" kern="1200" dirty="0" smtClean="0"/>
            <a:t>office consults w faculty/outside experts</a:t>
          </a:r>
          <a:endParaRPr lang="en-US" sz="2700" kern="1200" dirty="0"/>
        </a:p>
      </dsp:txBody>
      <dsp:txXfrm>
        <a:off x="48279" y="1770066"/>
        <a:ext cx="3724567" cy="892440"/>
      </dsp:txXfrm>
    </dsp:sp>
    <dsp:sp modelId="{9C2DD332-A178-B84B-ACBC-D3A5E4F69C48}">
      <dsp:nvSpPr>
        <dsp:cNvPr id="0" name=""/>
        <dsp:cNvSpPr/>
      </dsp:nvSpPr>
      <dsp:spPr>
        <a:xfrm rot="2496580">
          <a:off x="3891868" y="2148796"/>
          <a:ext cx="33280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806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3790D-9E03-5F42-A2E2-E9DF1960B744}">
      <dsp:nvSpPr>
        <dsp:cNvPr id="0" name=""/>
        <dsp:cNvSpPr/>
      </dsp:nvSpPr>
      <dsp:spPr>
        <a:xfrm>
          <a:off x="6337817" y="3253800"/>
          <a:ext cx="2187071" cy="11213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Will patient safety be jeopardized?</a:t>
          </a:r>
          <a:endParaRPr lang="en-US" sz="2200" kern="1200" dirty="0"/>
        </a:p>
      </dsp:txBody>
      <dsp:txXfrm>
        <a:off x="6392556" y="3308539"/>
        <a:ext cx="2077593" cy="1011858"/>
      </dsp:txXfrm>
    </dsp:sp>
    <dsp:sp modelId="{64B1138E-23CC-D446-B72B-1F81C529F9EC}">
      <dsp:nvSpPr>
        <dsp:cNvPr id="0" name=""/>
        <dsp:cNvSpPr/>
      </dsp:nvSpPr>
      <dsp:spPr>
        <a:xfrm rot="5377918">
          <a:off x="2663808" y="2114290"/>
          <a:ext cx="21410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104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74AAF-D066-A143-BDF0-CAA76A391D7E}">
      <dsp:nvSpPr>
        <dsp:cNvPr id="0" name=""/>
        <dsp:cNvSpPr/>
      </dsp:nvSpPr>
      <dsp:spPr>
        <a:xfrm>
          <a:off x="1800065" y="3184789"/>
          <a:ext cx="3890691" cy="1309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Would requested accommodation alter Technical Standards, Learning Outcomes or Policies?</a:t>
          </a:r>
          <a:endParaRPr lang="en-US" sz="2200" kern="1200" dirty="0"/>
        </a:p>
      </dsp:txBody>
      <dsp:txXfrm>
        <a:off x="1863974" y="3248698"/>
        <a:ext cx="3762873" cy="1181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0DD42-4994-45A4-A65E-9843E63605F1}" type="slidenum">
              <a:rPr lang="en-US"/>
              <a:pPr/>
              <a:t>1</a:t>
            </a:fld>
            <a:endParaRPr lang="en-US"/>
          </a:p>
        </p:txBody>
      </p:sp>
      <p:sp>
        <p:nvSpPr>
          <p:cNvPr id="889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400050"/>
            <a:ext cx="4648200" cy="3486150"/>
          </a:xfrm>
          <a:ln/>
        </p:spPr>
      </p:sp>
      <p:sp>
        <p:nvSpPr>
          <p:cNvPr id="889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7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85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89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30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82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25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37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65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Image description:</a:t>
            </a:r>
          </a:p>
          <a:p>
            <a:pPr marL="0" indent="0">
              <a:buNone/>
            </a:pPr>
            <a:r>
              <a:rPr lang="en-US" dirty="0" smtClean="0"/>
              <a:t>Book cover for “The Guide To Assisting</a:t>
            </a:r>
            <a:r>
              <a:rPr lang="en-US" baseline="0" dirty="0" smtClean="0"/>
              <a:t> Students With Disabilities: Equal Access in Health Science and Professional Education” Neera R. Jain and Lisa M. Meeks editors. The cover background is an abstract design in blue, purple, and pink.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0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Image description: Describe how to ask questions, explain</a:t>
            </a:r>
            <a:r>
              <a:rPr lang="en-US" baseline="0" dirty="0" smtClean="0"/>
              <a:t> that questions should be sent to all panelists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6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4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0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Title: The</a:t>
            </a:r>
            <a:r>
              <a:rPr lang="en-US" baseline="0" dirty="0" smtClean="0"/>
              <a:t> Interactive Process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Image Description: Diagram</a:t>
            </a:r>
            <a:r>
              <a:rPr lang="en-US" baseline="0" dirty="0" smtClean="0"/>
              <a:t> depicts the interactive process, with a web of dark blue squares.</a:t>
            </a:r>
          </a:p>
          <a:p>
            <a:pPr marL="0" indent="0">
              <a:buNone/>
            </a:pPr>
            <a:r>
              <a:rPr lang="en-US" baseline="0" dirty="0" smtClean="0"/>
              <a:t>The initial square says “Qualified SWD (Student with disability) requests accommodation in clinical setting”. Radiating out from this box are four boxes that say:</a:t>
            </a:r>
          </a:p>
          <a:p>
            <a:pPr marL="114300" indent="-114300">
              <a:buFontTx/>
              <a:buChar char="-"/>
            </a:pPr>
            <a:r>
              <a:rPr lang="en-US" baseline="0" dirty="0" smtClean="0"/>
              <a:t>DS office consults with faculty and outside experts</a:t>
            </a:r>
          </a:p>
          <a:p>
            <a:pPr marL="114300" indent="-114300">
              <a:buFontTx/>
              <a:buChar char="-"/>
            </a:pPr>
            <a:r>
              <a:rPr lang="en-US" baseline="0" dirty="0" smtClean="0"/>
              <a:t>Would requested accommodation alter Technical Standards, Learning Outcomes, or Policies?</a:t>
            </a:r>
          </a:p>
          <a:p>
            <a:pPr marL="114300" indent="-114300">
              <a:buFontTx/>
              <a:buChar char="-"/>
            </a:pPr>
            <a:r>
              <a:rPr lang="en-US" baseline="0" dirty="0" smtClean="0"/>
              <a:t>Will patient safety be jeopardized?</a:t>
            </a:r>
          </a:p>
          <a:p>
            <a:pPr marL="114300" indent="-114300">
              <a:buFontTx/>
              <a:buChar char="-"/>
            </a:pPr>
            <a:r>
              <a:rPr lang="en-US" baseline="0" dirty="0" smtClean="0"/>
              <a:t>Effective alternate accommodation?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39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4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2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9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Arial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6/25/15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2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641BE4-20D4-8041-AD1F-89981F785417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 bwMode="auto">
          <a:xfrm>
            <a:off x="2878737" y="716321"/>
            <a:ext cx="5143430" cy="9197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Coalition</a:t>
            </a: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 for Disability Access in Graduate Health Science and </a:t>
            </a:r>
          </a:p>
          <a:p>
            <a:pPr>
              <a:lnSpc>
                <a:spcPct val="90000"/>
              </a:lnSpc>
            </a:pP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Medical Education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9BD1A2-4F54-BA40-9096-B1D8299CC2A4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3407C1C-CD97-634E-BE75-AA20234C26F3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F308A7-4871-5942-BA1E-CD63FB4AA758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2C9BF8-5455-DD49-9586-7047B008897D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263F11-25F4-044F-B143-49E726A0169A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CAB02D-8E2F-E248-8742-B28697B2F2FE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C70425-EF8E-E04F-80BC-71A13FB2AC50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BC00D5-3719-374A-8E26-6B54C8FB2F46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8198B1-DF39-C749-9753-768471EDA123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4FE7B4-116B-534A-8101-4D8A8A3DA064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4FEE4A-D2F8-BB4C-A75B-B5D1B29D7B21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 bwMode="auto">
          <a:xfrm>
            <a:off x="2801121" y="716321"/>
            <a:ext cx="5143430" cy="9197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n>
                  <a:solidFill>
                    <a:srgbClr val="052049"/>
                  </a:solidFill>
                </a:ln>
                <a:solidFill>
                  <a:srgbClr val="000000"/>
                </a:solidFill>
                <a:latin typeface="+mj-lt"/>
              </a:rPr>
              <a:t>Coalition</a:t>
            </a:r>
            <a:r>
              <a:rPr lang="en-US" sz="2200" baseline="0" dirty="0" smtClean="0">
                <a:ln>
                  <a:solidFill>
                    <a:srgbClr val="052049"/>
                  </a:solidFill>
                </a:ln>
                <a:solidFill>
                  <a:srgbClr val="000000"/>
                </a:solidFill>
                <a:latin typeface="+mj-lt"/>
              </a:rPr>
              <a:t> for Disability Access in Graduate Health Science and </a:t>
            </a:r>
          </a:p>
          <a:p>
            <a:pPr>
              <a:lnSpc>
                <a:spcPct val="90000"/>
              </a:lnSpc>
            </a:pPr>
            <a:r>
              <a:rPr lang="en-US" sz="2200" baseline="0" dirty="0" smtClean="0">
                <a:ln>
                  <a:solidFill>
                    <a:srgbClr val="052049"/>
                  </a:solidFill>
                </a:ln>
                <a:solidFill>
                  <a:srgbClr val="000000"/>
                </a:solidFill>
                <a:latin typeface="+mj-lt"/>
              </a:rPr>
              <a:t>Medical Education</a:t>
            </a:r>
            <a:endParaRPr lang="en-US" sz="2200" dirty="0" smtClean="0">
              <a:ln>
                <a:solidFill>
                  <a:srgbClr val="052049"/>
                </a:solidFill>
              </a:ln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A4B48A-71CC-8F47-ABD1-86EC158E2C79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A82735-6234-3047-A82C-A75C64B1A21D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84EFE5-E0D4-974B-B718-260EC0AA6DB2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105A0A-3C90-F74F-9ACD-3FE9EDFA63EF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6F8F783-EB22-1643-BBE0-87495ACEF17C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79B46D-7762-5A4B-A867-1FE70EF3DCF3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276FB3-B494-3244-B840-F3605306469C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BE4768-A6A4-D244-B97A-1187B66C4CC2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AFAD00-2F00-4B4A-83A2-4427A2212657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03E53AD-A055-2E42-939B-DEDAFA4F4ECE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01C89-D86B-A341-9C52-3F3C1595B458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56DCA8-F9C2-BE46-91EC-C79756DE2CD3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D9488E-0D16-B34C-B424-428FAF2258D1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3EB6EB7-CCCA-5845-A058-9E3A8AA64198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E1E32E-6B17-584D-A71E-8AFF4398C95E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477156-9DF5-BE45-AC25-CD3FCD6CBA6C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440625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6577725" y="728386"/>
            <a:ext cx="185682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Coalition for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Disability Access in Graduate Health Science and </a:t>
            </a:r>
          </a:p>
          <a:p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Medical Education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0198" name="Picture 38" descr="AAMC_revPPTtitle_w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1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218A1BD-C663-CC47-A860-4CB1E9B7A67C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 bwMode="auto">
          <a:xfrm>
            <a:off x="2878737" y="716321"/>
            <a:ext cx="5143430" cy="9197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Coalition</a:t>
            </a: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 for Disability Access in Graduate Health Science and </a:t>
            </a:r>
          </a:p>
          <a:p>
            <a:pPr>
              <a:lnSpc>
                <a:spcPct val="90000"/>
              </a:lnSpc>
            </a:pP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Medical Education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25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F7376F-61CD-7F41-ADD1-20F0610E1188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6C19F2-0E4A-9540-8ADB-C91954A0FA63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3191617-E9ED-3B45-BA62-57338BD46557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833767-1D42-CF45-840C-9C30392022FD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ED72D-C401-E548-B222-98E5D3C38818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B0E891B-DF0C-5740-8569-4C8FCEF5ECF3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F3887B5-5EE8-2D4E-BC46-0FF01C3EBDB7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03031BF-FC47-C44C-8871-60DC5073A4CD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47F390-287D-8D4F-BA02-F763E40F8C4A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44595CC-ADCF-3946-96B5-C52FDC87C51F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98093FB-894D-E94D-A17B-908C74CB68A8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98BC5C-8A7B-9F47-8683-81DAFE59C783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D491D8-DEF4-874F-B8C3-1284821266CD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910B3B-146E-2C45-B245-AD734D549570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1D3711F-8021-8F4E-A9F0-9C5F8806D75A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61C1DB-B0C9-E649-88AD-1A84A6562097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B4BD9F5-5C2B-6B44-81C6-3B6DC2674073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 bwMode="auto">
          <a:xfrm>
            <a:off x="2878737" y="716321"/>
            <a:ext cx="5143430" cy="9197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Coalition</a:t>
            </a: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 for Disability Access in Graduate Health Science and </a:t>
            </a:r>
          </a:p>
          <a:p>
            <a:pPr>
              <a:lnSpc>
                <a:spcPct val="90000"/>
              </a:lnSpc>
            </a:pP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Medical Education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69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B1DB04-83F1-6D4F-9DA9-285FDFE2E969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ADA1F29-5119-2C48-88CD-65E0820F267D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7EF773-5A30-5942-B1EC-F55905762198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43.xml"/><Relationship Id="rId21" Type="http://schemas.openxmlformats.org/officeDocument/2006/relationships/theme" Target="../theme/theme2.xml"/><Relationship Id="rId22" Type="http://schemas.openxmlformats.org/officeDocument/2006/relationships/image" Target="../media/image4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20" Type="http://schemas.openxmlformats.org/officeDocument/2006/relationships/theme" Target="../theme/theme3.xml"/><Relationship Id="rId21" Type="http://schemas.openxmlformats.org/officeDocument/2006/relationships/image" Target="../media/image4.emf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500ED8-128A-F440-8216-7BDD45A59FAD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64E34A4-A45C-754A-A04A-AD543EB0DA6D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4018" r:id="rId19"/>
    <p:sldLayoutId id="2147484019" r:id="rId2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D6820A-DDD6-164C-8787-04F6471BFF5B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4020" r:id="rId19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652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67598" y="3576270"/>
            <a:ext cx="6249166" cy="3108347"/>
          </a:xfrm>
          <a:noFill/>
          <a:ln/>
        </p:spPr>
        <p:txBody>
          <a:bodyPr/>
          <a:lstStyle/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800" b="1" kern="0" dirty="0" smtClean="0">
                <a:solidFill>
                  <a:schemeClr val="tx1"/>
                </a:solidFill>
              </a:rPr>
              <a:t>Neera R. Jain, MS, CRC</a:t>
            </a: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800" i="1" kern="0" dirty="0" smtClean="0">
                <a:solidFill>
                  <a:schemeClr val="tx1"/>
                </a:solidFill>
              </a:rPr>
              <a:t>UCSF, Auckland Disability Law Centre</a:t>
            </a: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endParaRPr lang="en-US" sz="1800" i="1" kern="0" dirty="0" smtClean="0">
              <a:solidFill>
                <a:schemeClr val="tx1"/>
              </a:solidFill>
            </a:endParaRP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800" b="1" kern="0" dirty="0" smtClean="0">
                <a:solidFill>
                  <a:schemeClr val="tx1"/>
                </a:solidFill>
              </a:rPr>
              <a:t>Lisa </a:t>
            </a:r>
            <a:r>
              <a:rPr lang="en-US" sz="1800" b="1" kern="0" dirty="0">
                <a:solidFill>
                  <a:schemeClr val="tx1"/>
                </a:solidFill>
              </a:rPr>
              <a:t>M. Meeks, </a:t>
            </a:r>
            <a:r>
              <a:rPr lang="en-US" sz="1800" b="1" kern="0" dirty="0" smtClean="0">
                <a:solidFill>
                  <a:schemeClr val="tx1"/>
                </a:solidFill>
              </a:rPr>
              <a:t>PhD</a:t>
            </a:r>
            <a:endParaRPr lang="en-US" sz="1800" b="1" kern="0" dirty="0">
              <a:solidFill>
                <a:schemeClr val="tx1"/>
              </a:solidFill>
            </a:endParaRP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800" i="1" kern="0" dirty="0" smtClean="0">
                <a:solidFill>
                  <a:schemeClr val="tx1"/>
                </a:solidFill>
              </a:rPr>
              <a:t>UCSF School of Medicine </a:t>
            </a: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endParaRPr lang="en-US" sz="1800" i="1" kern="0" dirty="0">
              <a:solidFill>
                <a:schemeClr val="tx1"/>
              </a:solidFill>
            </a:endParaRP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800" b="1" kern="0" dirty="0" smtClean="0">
                <a:solidFill>
                  <a:schemeClr val="tx1"/>
                </a:solidFill>
              </a:rPr>
              <a:t>Jan </a:t>
            </a:r>
            <a:r>
              <a:rPr lang="en-US" sz="1800" b="1" kern="0" dirty="0" err="1" smtClean="0">
                <a:solidFill>
                  <a:schemeClr val="tx1"/>
                </a:solidFill>
              </a:rPr>
              <a:t>Serrantino</a:t>
            </a:r>
            <a:r>
              <a:rPr lang="en-US" sz="1800" b="1" kern="0" dirty="0" smtClean="0">
                <a:solidFill>
                  <a:schemeClr val="tx1"/>
                </a:solidFill>
              </a:rPr>
              <a:t>, </a:t>
            </a:r>
            <a:r>
              <a:rPr lang="en-US" sz="1800" b="1" kern="0" dirty="0" err="1" smtClean="0">
                <a:solidFill>
                  <a:schemeClr val="tx1"/>
                </a:solidFill>
              </a:rPr>
              <a:t>EdD</a:t>
            </a:r>
            <a:r>
              <a:rPr lang="en-US" sz="1800" b="1" kern="0" dirty="0" smtClean="0">
                <a:solidFill>
                  <a:schemeClr val="tx1"/>
                </a:solidFill>
              </a:rPr>
              <a:t> </a:t>
            </a:r>
            <a:endParaRPr lang="en-US" sz="1800" b="1" kern="0" dirty="0">
              <a:solidFill>
                <a:schemeClr val="tx1"/>
              </a:solidFill>
            </a:endParaRPr>
          </a:p>
          <a:p>
            <a:pPr marL="0" lvl="0" indent="0" defTabSz="8890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800" i="1" kern="0" dirty="0" smtClean="0">
                <a:solidFill>
                  <a:schemeClr val="tx1"/>
                </a:solidFill>
              </a:rPr>
              <a:t>University of California, Irvine</a:t>
            </a:r>
            <a:endParaRPr lang="en-US" sz="1800" i="1" kern="0" dirty="0">
              <a:solidFill>
                <a:schemeClr val="tx1"/>
              </a:solidFill>
            </a:endParaRPr>
          </a:p>
          <a:p>
            <a:pPr marL="0" lvl="0" indent="0" defTabSz="8890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endParaRPr lang="en-US" sz="1800" b="1" i="1" kern="0" dirty="0">
              <a:solidFill>
                <a:schemeClr val="tx1"/>
              </a:solidFill>
            </a:endParaRPr>
          </a:p>
          <a:p>
            <a:pPr marL="0" lvl="0" indent="0" defTabSz="8890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Elisa Laird-</a:t>
            </a:r>
            <a:r>
              <a:rPr lang="en-US" sz="1800" b="1" dirty="0" err="1" smtClean="0">
                <a:solidFill>
                  <a:schemeClr val="tx2"/>
                </a:solidFill>
              </a:rPr>
              <a:t>Metke</a:t>
            </a:r>
            <a:r>
              <a:rPr lang="en-US" sz="1800" b="1" dirty="0" smtClean="0">
                <a:solidFill>
                  <a:schemeClr val="tx2"/>
                </a:solidFill>
              </a:rPr>
              <a:t>, JD (Moderator)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i="1" dirty="0" smtClean="0">
                <a:solidFill>
                  <a:schemeClr val="tx2"/>
                </a:solidFill>
              </a:rPr>
              <a:t>University of California, San Francisco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423377" y="515328"/>
            <a:ext cx="5775662" cy="277409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lvl="0" defTabSz="889000">
              <a:lnSpc>
                <a:spcPct val="80000"/>
              </a:lnSpc>
              <a:buClr>
                <a:srgbClr val="DADDFE"/>
              </a:buClr>
            </a:pPr>
            <a:r>
              <a:rPr lang="en-US" sz="3200" b="1" dirty="0" smtClean="0">
                <a:solidFill>
                  <a:srgbClr val="052049"/>
                </a:solidFill>
              </a:rPr>
              <a:t>The AAMC Group on Student Affairs is pleased to introduce our speakers today:</a:t>
            </a:r>
            <a:endParaRPr lang="en-US" sz="3200" b="1" i="1" dirty="0">
              <a:solidFill>
                <a:srgbClr val="052049"/>
              </a:solidFill>
            </a:endParaRPr>
          </a:p>
          <a:p>
            <a:pPr lvl="0" defTabSz="889000">
              <a:lnSpc>
                <a:spcPct val="80000"/>
              </a:lnSpc>
              <a:buClr>
                <a:srgbClr val="DADDFE"/>
              </a:buClr>
            </a:pPr>
            <a:endParaRPr lang="en-US" sz="3200" b="1" dirty="0" smtClean="0"/>
          </a:p>
          <a:p>
            <a:pPr lvl="0" defTabSz="889000">
              <a:lnSpc>
                <a:spcPct val="80000"/>
              </a:lnSpc>
              <a:buClr>
                <a:srgbClr val="DADDFE"/>
              </a:buClr>
            </a:pPr>
            <a:r>
              <a:rPr lang="en-US" sz="3200" b="1" dirty="0" smtClean="0"/>
              <a:t>Clinical </a:t>
            </a:r>
            <a:r>
              <a:rPr lang="en-US" sz="3200" b="1" dirty="0"/>
              <a:t>Accommodations: </a:t>
            </a:r>
            <a:br>
              <a:rPr lang="en-US" sz="3200" b="1" dirty="0"/>
            </a:br>
            <a:r>
              <a:rPr lang="en-US" sz="3200" b="1" i="1" dirty="0"/>
              <a:t>Upholding Standards While Creating Equal Access</a:t>
            </a:r>
            <a:endParaRPr lang="en-US" sz="3200" b="1" i="1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62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Accommodations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clinical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78828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Accommodations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464" y="1236653"/>
            <a:ext cx="3989387" cy="4645809"/>
          </a:xfrm>
        </p:spPr>
        <p:txBody>
          <a:bodyPr/>
          <a:lstStyle/>
          <a:p>
            <a:r>
              <a:rPr lang="en-US" b="1" dirty="0" smtClean="0"/>
              <a:t>Scheduling</a:t>
            </a:r>
          </a:p>
          <a:p>
            <a:pPr lvl="1"/>
            <a:r>
              <a:rPr lang="en-US" dirty="0" smtClean="0"/>
              <a:t>Location of clerkships</a:t>
            </a:r>
          </a:p>
          <a:p>
            <a:pPr lvl="1"/>
            <a:r>
              <a:rPr lang="en-US" dirty="0" smtClean="0"/>
              <a:t>Order of clerkships</a:t>
            </a:r>
          </a:p>
          <a:p>
            <a:r>
              <a:rPr lang="en-US" b="1" dirty="0" smtClean="0"/>
              <a:t>Leave</a:t>
            </a:r>
          </a:p>
          <a:p>
            <a:pPr lvl="1"/>
            <a:r>
              <a:rPr lang="en-US" dirty="0"/>
              <a:t>Overnight </a:t>
            </a:r>
            <a:r>
              <a:rPr lang="en-US" dirty="0" smtClean="0"/>
              <a:t>call</a:t>
            </a:r>
          </a:p>
          <a:p>
            <a:pPr lvl="1"/>
            <a:r>
              <a:rPr lang="en-US" dirty="0" smtClean="0"/>
              <a:t>Release from clinic to attend appointments</a:t>
            </a:r>
          </a:p>
          <a:p>
            <a:pPr lvl="1"/>
            <a:r>
              <a:rPr lang="en-US" dirty="0" smtClean="0"/>
              <a:t>Modification to attendance policy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>
          <a:xfrm>
            <a:off x="4882627" y="1270077"/>
            <a:ext cx="4013199" cy="4712656"/>
          </a:xfrm>
        </p:spPr>
        <p:txBody>
          <a:bodyPr/>
          <a:lstStyle/>
          <a:p>
            <a:r>
              <a:rPr lang="en-US" b="1" dirty="0"/>
              <a:t>Modified </a:t>
            </a:r>
            <a:r>
              <a:rPr lang="en-US" b="1" dirty="0" smtClean="0"/>
              <a:t>approach</a:t>
            </a:r>
          </a:p>
          <a:p>
            <a:pPr lvl="1"/>
            <a:r>
              <a:rPr lang="en-US" dirty="0" smtClean="0"/>
              <a:t>SIM lab practice </a:t>
            </a:r>
            <a:endParaRPr lang="en-US" dirty="0"/>
          </a:p>
          <a:p>
            <a:r>
              <a:rPr lang="en-US" b="1" dirty="0"/>
              <a:t>Assistive </a:t>
            </a:r>
            <a:r>
              <a:rPr lang="en-US" b="1" dirty="0" smtClean="0"/>
              <a:t>Technology</a:t>
            </a:r>
          </a:p>
          <a:p>
            <a:pPr lvl="1"/>
            <a:r>
              <a:rPr lang="en-US" dirty="0"/>
              <a:t>Screen readers</a:t>
            </a:r>
          </a:p>
          <a:p>
            <a:pPr lvl="1"/>
            <a:r>
              <a:rPr lang="en-US" dirty="0"/>
              <a:t>Smart </a:t>
            </a:r>
            <a:r>
              <a:rPr lang="en-US" dirty="0" smtClean="0"/>
              <a:t>pens</a:t>
            </a:r>
            <a:endParaRPr lang="en-US" b="1" dirty="0" smtClean="0"/>
          </a:p>
          <a:p>
            <a:r>
              <a:rPr lang="en-US" b="1" dirty="0" smtClean="0"/>
              <a:t>Communication</a:t>
            </a:r>
          </a:p>
          <a:p>
            <a:pPr lvl="1"/>
            <a:r>
              <a:rPr lang="en-US" dirty="0" smtClean="0"/>
              <a:t>Cell phones, </a:t>
            </a:r>
            <a:r>
              <a:rPr lang="en-US" dirty="0"/>
              <a:t>t</a:t>
            </a:r>
            <a:r>
              <a:rPr lang="en-US" dirty="0" smtClean="0"/>
              <a:t>ext </a:t>
            </a:r>
            <a:r>
              <a:rPr lang="en-US" dirty="0"/>
              <a:t>p</a:t>
            </a:r>
            <a:r>
              <a:rPr lang="en-US" dirty="0" smtClean="0"/>
              <a:t>agers</a:t>
            </a:r>
          </a:p>
          <a:p>
            <a:pPr lvl="1"/>
            <a:r>
              <a:rPr lang="en-US" dirty="0" smtClean="0"/>
              <a:t>CART, interpreters</a:t>
            </a:r>
          </a:p>
          <a:p>
            <a:pPr lvl="1"/>
            <a:r>
              <a:rPr lang="en-US" dirty="0" smtClean="0"/>
              <a:t>Amplification devices</a:t>
            </a:r>
          </a:p>
          <a:p>
            <a:pPr lvl="1"/>
            <a:r>
              <a:rPr lang="en-US" dirty="0" smtClean="0"/>
              <a:t>Early notification of patient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1E7B9C-1BE0-6848-BE4C-8F99A6F14E18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6113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Case Study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Student with a physical disability uses a wheelchair and has reduced arm strength.</a:t>
            </a:r>
          </a:p>
          <a:p>
            <a:pPr marL="0" indent="0">
              <a:buNone/>
            </a:pPr>
            <a:endParaRPr lang="en-US" sz="3200" dirty="0"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cs typeface="Arial"/>
              </a:rPr>
              <a:t>Request:</a:t>
            </a:r>
          </a:p>
          <a:p>
            <a:pPr marL="0" indent="0">
              <a:buNone/>
            </a:pPr>
            <a:r>
              <a:rPr lang="en-US" sz="3200" dirty="0">
                <a:cs typeface="Arial"/>
              </a:rPr>
              <a:t>Assistant to perform certain tasks during clinical tasks and patient exams.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702FC68-3358-604A-8138-0C8572EA76A4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941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Case Study 1: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074615"/>
            <a:ext cx="8518000" cy="504554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>
                <a:cs typeface="Arial"/>
              </a:rPr>
              <a:t>Understand the scope of the student’s request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cs typeface="Arial"/>
              </a:rPr>
              <a:t>Consult others (faculty, colleagues, legal) 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2400" dirty="0" smtClean="0">
                <a:cs typeface="Arial"/>
              </a:rPr>
              <a:t>SOM  </a:t>
            </a:r>
            <a:r>
              <a:rPr lang="en-US" sz="2400" dirty="0">
                <a:cs typeface="Arial"/>
              </a:rPr>
              <a:t>- An undifferentiated degree program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cs typeface="Arial"/>
              </a:rPr>
              <a:t>Technical standards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cs typeface="Arial"/>
              </a:rPr>
              <a:t>Learning Outcomes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2400" dirty="0">
                <a:cs typeface="Arial"/>
              </a:rPr>
              <a:t>DS Research &amp; Creative Thinking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2400" dirty="0" smtClean="0">
                <a:cs typeface="Arial"/>
              </a:rPr>
              <a:t>Determination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2400" dirty="0" smtClean="0">
                <a:cs typeface="Arial"/>
              </a:rPr>
              <a:t>Fundamental alteration?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2400" dirty="0">
                <a:cs typeface="Arial"/>
              </a:rPr>
              <a:t>Consider </a:t>
            </a:r>
            <a:r>
              <a:rPr lang="en-US" sz="2400" dirty="0" smtClean="0">
                <a:cs typeface="Arial"/>
              </a:rPr>
              <a:t>patient </a:t>
            </a:r>
            <a:r>
              <a:rPr lang="en-US" sz="2400" dirty="0">
                <a:cs typeface="Arial"/>
              </a:rPr>
              <a:t>safety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endParaRPr lang="en-US" sz="2400" dirty="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20F63F-2AF3-2A48-A457-581EDD5A0907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Case Study 1: Outcome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05" y="1269874"/>
            <a:ext cx="8513017" cy="48364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McCauley v. The University of Kansas School of Medicine, </a:t>
            </a:r>
            <a:r>
              <a:rPr lang="en-US" sz="2800" dirty="0"/>
              <a:t>Case No. 13-3299 (10</a:t>
            </a:r>
            <a:r>
              <a:rPr lang="en-US" sz="2800" baseline="30000" dirty="0"/>
              <a:t>th</a:t>
            </a:r>
            <a:r>
              <a:rPr lang="en-US" sz="2800" dirty="0"/>
              <a:t> Cir. 2014). </a:t>
            </a:r>
          </a:p>
          <a:p>
            <a:pPr marL="0" indent="0">
              <a:buNone/>
            </a:pPr>
            <a:endParaRPr lang="en-US" sz="2800" dirty="0"/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800" dirty="0" smtClean="0"/>
              <a:t> The student was denied and dismissed. </a:t>
            </a:r>
            <a:endParaRPr lang="en-US" sz="2800" dirty="0"/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/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800" dirty="0" smtClean="0"/>
              <a:t> The </a:t>
            </a:r>
            <a:r>
              <a:rPr lang="en-US" sz="2800" dirty="0"/>
              <a:t>school has the right to set its own curriculum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/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800" dirty="0" smtClean="0"/>
              <a:t> Substantial </a:t>
            </a:r>
            <a:r>
              <a:rPr lang="en-US" sz="2800" dirty="0"/>
              <a:t>changes not required.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/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800" dirty="0" smtClean="0"/>
              <a:t> Success </a:t>
            </a:r>
            <a:r>
              <a:rPr lang="en-US" sz="2800" dirty="0"/>
              <a:t>at another medical school? </a:t>
            </a:r>
            <a:endParaRPr lang="en-US" sz="2800" dirty="0">
              <a:cs typeface="Arial"/>
            </a:endParaRP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31A6BD-B000-0C48-B102-BA5C26456DBD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754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854981"/>
            <a:ext cx="8325548" cy="4178313"/>
          </a:xfrm>
        </p:spPr>
        <p:txBody>
          <a:bodyPr/>
          <a:lstStyle/>
          <a:p>
            <a:r>
              <a:rPr lang="en-US" sz="2600" dirty="0" smtClean="0"/>
              <a:t> Flare of symptoms can affect:</a:t>
            </a:r>
          </a:p>
          <a:p>
            <a:pPr lvl="1"/>
            <a:r>
              <a:rPr lang="en-US" sz="2600" dirty="0" smtClean="0"/>
              <a:t>Joint mobility and endurance</a:t>
            </a:r>
          </a:p>
          <a:p>
            <a:pPr lvl="1"/>
            <a:r>
              <a:rPr lang="en-US" sz="2600" dirty="0" smtClean="0"/>
              <a:t>Fine motor functioning </a:t>
            </a:r>
          </a:p>
          <a:p>
            <a:pPr lvl="1"/>
            <a:r>
              <a:rPr lang="en-US" sz="2600" dirty="0" smtClean="0"/>
              <a:t>Attendance</a:t>
            </a:r>
            <a:endParaRPr lang="en-US" sz="2600" dirty="0"/>
          </a:p>
          <a:p>
            <a:r>
              <a:rPr lang="en-US" sz="2600" dirty="0" smtClean="0"/>
              <a:t> Weekly physical therapy appointments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Concerns: transportation and distance to clinical sites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Unsure what accommodations are needed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38226" y="1095761"/>
            <a:ext cx="8087171" cy="313932"/>
          </a:xfrm>
        </p:spPr>
        <p:txBody>
          <a:bodyPr/>
          <a:lstStyle/>
          <a:p>
            <a:r>
              <a:rPr lang="en-US" sz="2800" dirty="0"/>
              <a:t>Student with chronic health </a:t>
            </a:r>
            <a:r>
              <a:rPr lang="en-US" sz="2800" dirty="0" smtClean="0"/>
              <a:t>condition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D0F14B-4D11-2145-A48F-5C680BFF0C24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55439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2: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464" y="1186520"/>
            <a:ext cx="3989387" cy="489648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Physical: </a:t>
            </a:r>
          </a:p>
          <a:p>
            <a:pPr lvl="1"/>
            <a:r>
              <a:rPr lang="en-US" sz="2200" dirty="0" smtClean="0"/>
              <a:t>How </a:t>
            </a:r>
            <a:r>
              <a:rPr lang="en-US" sz="2200" dirty="0"/>
              <a:t>stable is the student’s condition</a:t>
            </a:r>
            <a:r>
              <a:rPr lang="en-US" sz="2200" dirty="0" smtClean="0"/>
              <a:t>?</a:t>
            </a:r>
          </a:p>
          <a:p>
            <a:pPr lvl="1"/>
            <a:r>
              <a:rPr lang="en-US" sz="2200" dirty="0"/>
              <a:t>What are the triggers for </a:t>
            </a:r>
            <a:r>
              <a:rPr lang="en-US" sz="2200" dirty="0" smtClean="0"/>
              <a:t>flares</a:t>
            </a:r>
            <a:endParaRPr lang="en-US" sz="2200" dirty="0"/>
          </a:p>
          <a:p>
            <a:pPr lvl="1"/>
            <a:r>
              <a:rPr lang="en-US" sz="2200" dirty="0"/>
              <a:t>What does a flare “look like”</a:t>
            </a:r>
          </a:p>
          <a:p>
            <a:pPr lvl="2"/>
            <a:r>
              <a:rPr lang="en-US" sz="2200" dirty="0"/>
              <a:t> What kind of treatment is needed? Duration?</a:t>
            </a:r>
          </a:p>
          <a:p>
            <a:pPr lvl="2"/>
            <a:r>
              <a:rPr lang="en-US" sz="2200" dirty="0"/>
              <a:t> Predictable changes?</a:t>
            </a:r>
          </a:p>
          <a:p>
            <a:pPr lvl="2"/>
            <a:r>
              <a:rPr lang="en-US" sz="2200" dirty="0"/>
              <a:t> Use of a mobility device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>
          <a:xfrm>
            <a:off x="4882627" y="1186520"/>
            <a:ext cx="4013199" cy="4746078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/>
              <a:t>Academic:</a:t>
            </a:r>
          </a:p>
          <a:p>
            <a:r>
              <a:rPr lang="en-US" sz="2200" dirty="0" smtClean="0"/>
              <a:t>Each </a:t>
            </a:r>
            <a:r>
              <a:rPr lang="en-US" sz="2200" dirty="0"/>
              <a:t>rotation: learning outcomes </a:t>
            </a:r>
          </a:p>
          <a:p>
            <a:r>
              <a:rPr lang="en-US" sz="2200" dirty="0"/>
              <a:t> Policies for:</a:t>
            </a:r>
          </a:p>
          <a:p>
            <a:pPr lvl="1"/>
            <a:r>
              <a:rPr lang="en-US" sz="2200" dirty="0"/>
              <a:t>attendance</a:t>
            </a:r>
          </a:p>
          <a:p>
            <a:pPr lvl="1"/>
            <a:r>
              <a:rPr lang="en-US" sz="2200" dirty="0"/>
              <a:t>leaves of absence</a:t>
            </a:r>
          </a:p>
          <a:p>
            <a:pPr lvl="1"/>
            <a:r>
              <a:rPr lang="en-US" sz="2200" dirty="0"/>
              <a:t>rescheduling clerkships</a:t>
            </a:r>
          </a:p>
          <a:p>
            <a:r>
              <a:rPr lang="en-US" sz="2200" dirty="0"/>
              <a:t> What other possible concerns?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4AB1A7-EEEA-E246-8B65-0CEB77A13EE2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19574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20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Case Study 2: Outcome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05" y="1169808"/>
            <a:ext cx="8235018" cy="488054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Proactive approach:</a:t>
            </a:r>
          </a:p>
          <a:p>
            <a:pPr lvl="1"/>
            <a:r>
              <a:rPr lang="en-US" sz="2600" dirty="0"/>
              <a:t>Strategic placement and order of clerkships</a:t>
            </a:r>
          </a:p>
          <a:p>
            <a:pPr lvl="1"/>
            <a:r>
              <a:rPr lang="en-US" sz="2600" dirty="0" smtClean="0"/>
              <a:t>Use </a:t>
            </a:r>
            <a:r>
              <a:rPr lang="en-US" sz="2600" dirty="0"/>
              <a:t>of a mobility device on the wards</a:t>
            </a:r>
          </a:p>
          <a:p>
            <a:pPr lvl="1"/>
            <a:r>
              <a:rPr lang="en-US" sz="2600" dirty="0"/>
              <a:t>Possible alternate exam using SIM lab after flare</a:t>
            </a:r>
          </a:p>
          <a:p>
            <a:pPr lvl="1"/>
            <a:r>
              <a:rPr lang="en-US" sz="2600" dirty="0"/>
              <a:t>Stool in surgery, brief breaks when needed. </a:t>
            </a:r>
          </a:p>
          <a:p>
            <a:pPr lvl="1"/>
            <a:r>
              <a:rPr lang="en-US" sz="2600" dirty="0"/>
              <a:t>Release from overnight call to maintain sleep hygiene</a:t>
            </a:r>
          </a:p>
          <a:p>
            <a:pPr lvl="1"/>
            <a:r>
              <a:rPr lang="en-US" sz="2600" dirty="0"/>
              <a:t>Release from clinic once per week to attend 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ECE6E0-9368-424E-AA75-B891FCBCF80D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4512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804844"/>
            <a:ext cx="8325548" cy="4178313"/>
          </a:xfrm>
        </p:spPr>
        <p:txBody>
          <a:bodyPr/>
          <a:lstStyle/>
          <a:p>
            <a:r>
              <a:rPr lang="en-US" sz="2800" dirty="0"/>
              <a:t> S</a:t>
            </a:r>
            <a:r>
              <a:rPr lang="en-US" sz="2800" dirty="0" smtClean="0"/>
              <a:t>table with compliant medication regimen</a:t>
            </a:r>
          </a:p>
          <a:p>
            <a:r>
              <a:rPr lang="en-US" sz="2800" dirty="0" smtClean="0"/>
              <a:t> Strong treatment and support team</a:t>
            </a:r>
          </a:p>
          <a:p>
            <a:r>
              <a:rPr lang="en-US" sz="2800" dirty="0" smtClean="0"/>
              <a:t> Requests: </a:t>
            </a:r>
          </a:p>
          <a:p>
            <a:pPr lvl="1"/>
            <a:r>
              <a:rPr lang="en-US" sz="2800" dirty="0" smtClean="0"/>
              <a:t>No overnight call</a:t>
            </a:r>
          </a:p>
          <a:p>
            <a:pPr lvl="1"/>
            <a:r>
              <a:rPr lang="en-US" sz="2800" dirty="0" smtClean="0"/>
              <a:t>Weekly release for appointments</a:t>
            </a:r>
          </a:p>
          <a:p>
            <a:pPr lvl="1"/>
            <a:r>
              <a:rPr lang="en-US" sz="2800" dirty="0" smtClean="0"/>
              <a:t>Exclude ER/Psych sites (previous inpatient) </a:t>
            </a:r>
          </a:p>
          <a:p>
            <a:pPr lvl="1"/>
            <a:endParaRPr lang="en-US" sz="2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04808" y="1095760"/>
            <a:ext cx="8087171" cy="508547"/>
          </a:xfrm>
        </p:spPr>
        <p:txBody>
          <a:bodyPr/>
          <a:lstStyle/>
          <a:p>
            <a:r>
              <a:rPr lang="en-US" sz="2800" dirty="0" smtClean="0"/>
              <a:t>Student with long-term psychological disability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FFCFC5-3352-6844-87B2-57714FEB0F11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82885"/>
      </p:ext>
    </p:extLst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Case Study 3: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61" y="1157784"/>
            <a:ext cx="8600362" cy="4860507"/>
          </a:xfrm>
        </p:spPr>
        <p:txBody>
          <a:bodyPr/>
          <a:lstStyle/>
          <a:p>
            <a:pPr lvl="0"/>
            <a:r>
              <a:rPr lang="en-US" sz="2800" dirty="0" smtClean="0"/>
              <a:t> Technical standards &amp; learning outcomes</a:t>
            </a:r>
            <a:endParaRPr lang="en-US" sz="2800" dirty="0"/>
          </a:p>
          <a:p>
            <a:pPr lvl="0"/>
            <a:r>
              <a:rPr lang="en-US" sz="2800" dirty="0" smtClean="0"/>
              <a:t> Attendance </a:t>
            </a:r>
            <a:r>
              <a:rPr lang="en-US" sz="2800" dirty="0"/>
              <a:t>policy</a:t>
            </a:r>
          </a:p>
          <a:p>
            <a:pPr lvl="0"/>
            <a:r>
              <a:rPr lang="en-US" sz="2800" dirty="0" smtClean="0"/>
              <a:t> Frequency &amp; location of treatment team</a:t>
            </a:r>
            <a:endParaRPr lang="en-US" sz="2800" dirty="0"/>
          </a:p>
          <a:p>
            <a:pPr lvl="0"/>
            <a:r>
              <a:rPr lang="en-US" sz="2800" dirty="0" smtClean="0"/>
              <a:t> Purpose </a:t>
            </a:r>
            <a:r>
              <a:rPr lang="en-US" sz="2800" dirty="0"/>
              <a:t>of overnight calls </a:t>
            </a:r>
          </a:p>
          <a:p>
            <a:pPr lvl="0"/>
            <a:r>
              <a:rPr lang="en-US" sz="2800" dirty="0" smtClean="0"/>
              <a:t> Medical </a:t>
            </a:r>
            <a:r>
              <a:rPr lang="en-US" sz="2800" dirty="0"/>
              <a:t>leave policy </a:t>
            </a:r>
          </a:p>
          <a:p>
            <a:pPr lvl="0"/>
            <a:r>
              <a:rPr lang="en-US" sz="2800" dirty="0" smtClean="0"/>
              <a:t> Options </a:t>
            </a:r>
            <a:r>
              <a:rPr lang="en-US" sz="2800" dirty="0"/>
              <a:t>for </a:t>
            </a:r>
            <a:r>
              <a:rPr lang="en-US" sz="2800" dirty="0" smtClean="0"/>
              <a:t>psychiatry and ER rotations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050B20-ED68-4B49-89E2-2BB942E7B3C8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009" y="6469783"/>
            <a:ext cx="246061" cy="155233"/>
          </a:xfrm>
        </p:spPr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58783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44809" y="2515234"/>
            <a:ext cx="8721322" cy="30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89000" rtl="0" eaLnBrk="1" fontAlgn="base" latinLnBrk="0" hangingPunct="1">
              <a:lnSpc>
                <a:spcPct val="88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defRPr lang="en-US" sz="2800" b="0" i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84163" algn="l" defTabSz="889000" rtl="0" eaLnBrk="1" fontAlgn="base" latinLnBrk="0" hangingPunct="1">
              <a:lnSpc>
                <a:spcPct val="88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92100" algn="l" defTabSz="889000" rtl="0" eaLnBrk="1" fontAlgn="base" latinLnBrk="0" hangingPunct="1">
              <a:lnSpc>
                <a:spcPct val="88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Wingdings" pitchFamily="2" charset="2"/>
              <a:buChar char="§"/>
              <a:defRPr lang="en-US" sz="28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1738" indent="-282575" algn="l" defTabSz="889000" rtl="0" eaLnBrk="1" fontAlgn="base" latinLnBrk="0" hangingPunct="1">
              <a:lnSpc>
                <a:spcPct val="88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lang="en-US" sz="2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00200" indent="-284163" algn="l" defTabSz="889000" rtl="0" eaLnBrk="1" fontAlgn="base" latinLnBrk="0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o"/>
              <a:defRPr lang="en-US" sz="28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057400" indent="-284163" algn="l" defTabSz="889000" rtl="0" eaLnBrk="1" fontAlgn="base" latinLnBrk="0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itchFamily="34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84163" algn="l" defTabSz="889000" rtl="0" eaLnBrk="1" fontAlgn="base" latinLnBrk="0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itchFamily="34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84163" algn="l" defTabSz="889000" rtl="0" eaLnBrk="1" fontAlgn="base" latinLnBrk="0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itchFamily="34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84163" algn="l" defTabSz="889000" rtl="0" eaLnBrk="1" fontAlgn="base" latinLnBrk="0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itchFamily="34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0">
              <a:buClr>
                <a:srgbClr val="013D79"/>
              </a:buCl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Please use the Q&amp;A panel located on the right hand side of your screen to submit your questions. Send to All Panelists. </a:t>
            </a:r>
            <a:endParaRPr lang="en-US" kern="0" dirty="0" smtClean="0"/>
          </a:p>
          <a:p>
            <a:endParaRPr lang="en-US" kern="0" dirty="0"/>
          </a:p>
        </p:txBody>
      </p:sp>
      <p:pic>
        <p:nvPicPr>
          <p:cNvPr id="5" name="Picture 4" descr="This is a screen shot of the question panel with a red arrow indicating showing participants where to go on their screen to submit questions. " title="Screen Shot of question pan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77" y="3926226"/>
            <a:ext cx="4542857" cy="24761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296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Case Study 3: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361938"/>
            <a:ext cx="8518000" cy="4798947"/>
          </a:xfrm>
        </p:spPr>
        <p:txBody>
          <a:bodyPr/>
          <a:lstStyle/>
          <a:p>
            <a:pPr lvl="0"/>
            <a:r>
              <a:rPr lang="en-US" sz="3600" dirty="0" smtClean="0"/>
              <a:t> No overnight </a:t>
            </a:r>
            <a:r>
              <a:rPr lang="en-US" sz="3600" dirty="0"/>
              <a:t>calls</a:t>
            </a:r>
          </a:p>
          <a:p>
            <a:pPr lvl="0"/>
            <a:r>
              <a:rPr lang="en-US" sz="3600" dirty="0"/>
              <a:t> </a:t>
            </a:r>
            <a:r>
              <a:rPr lang="en-US" sz="3600" dirty="0" smtClean="0"/>
              <a:t>Release </a:t>
            </a:r>
            <a:r>
              <a:rPr lang="en-US" sz="3600" dirty="0"/>
              <a:t>from clinic </a:t>
            </a:r>
            <a:r>
              <a:rPr lang="en-US" sz="3600" dirty="0" smtClean="0"/>
              <a:t>1x/</a:t>
            </a:r>
            <a:r>
              <a:rPr lang="en-US" sz="3600" dirty="0" err="1" smtClean="0"/>
              <a:t>wk</a:t>
            </a:r>
            <a:r>
              <a:rPr lang="en-US" sz="3600" dirty="0" smtClean="0"/>
              <a:t> for </a:t>
            </a:r>
            <a:r>
              <a:rPr lang="en-US" sz="3600" dirty="0"/>
              <a:t>treatment</a:t>
            </a:r>
          </a:p>
          <a:p>
            <a:pPr lvl="0"/>
            <a:r>
              <a:rPr lang="en-US" sz="3600" dirty="0" smtClean="0"/>
              <a:t>Clerkship </a:t>
            </a:r>
            <a:r>
              <a:rPr lang="en-US" sz="3600" dirty="0"/>
              <a:t>location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321AA-2A21-DC4C-9E76-2C18DC5F6301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62108"/>
      </p:ext>
    </p:extLst>
  </p:cSld>
  <p:clrMapOvr>
    <a:masterClrMapping/>
  </p:clrMapOvr>
  <p:transition xmlns:p14="http://schemas.microsoft.com/office/powerpoint/2010/main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Guiding Principles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15" y="1270000"/>
            <a:ext cx="8420308" cy="4669692"/>
          </a:xfrm>
        </p:spPr>
        <p:txBody>
          <a:bodyPr/>
          <a:lstStyle/>
          <a:p>
            <a:r>
              <a:rPr lang="en-US" sz="2800" dirty="0" smtClean="0"/>
              <a:t> Do not assume </a:t>
            </a:r>
          </a:p>
          <a:p>
            <a:r>
              <a:rPr lang="en-US" sz="2800" dirty="0" smtClean="0"/>
              <a:t> Be proactive</a:t>
            </a:r>
          </a:p>
          <a:p>
            <a:r>
              <a:rPr lang="en-US" sz="2800" dirty="0" smtClean="0"/>
              <a:t> Use </a:t>
            </a:r>
            <a:r>
              <a:rPr lang="en-US" sz="2800" dirty="0"/>
              <a:t>a pragmatic </a:t>
            </a:r>
            <a:r>
              <a:rPr lang="en-US" sz="2800" dirty="0" smtClean="0"/>
              <a:t>approach</a:t>
            </a:r>
          </a:p>
          <a:p>
            <a:r>
              <a:rPr lang="en-US" sz="2800" dirty="0" smtClean="0"/>
              <a:t> Know your policies and guiding documents</a:t>
            </a:r>
          </a:p>
          <a:p>
            <a:r>
              <a:rPr lang="en-US" sz="2800" dirty="0" smtClean="0"/>
              <a:t> DS at the center of decision making</a:t>
            </a:r>
          </a:p>
          <a:p>
            <a:r>
              <a:rPr lang="en-US" sz="2800" dirty="0" smtClean="0"/>
              <a:t> Consult with colleagues &amp; tech experts</a:t>
            </a:r>
          </a:p>
          <a:p>
            <a:r>
              <a:rPr lang="en-US" sz="2800" dirty="0" smtClean="0"/>
              <a:t> Legal </a:t>
            </a:r>
            <a:r>
              <a:rPr lang="en-US" sz="2800" dirty="0"/>
              <a:t>counsel is your best </a:t>
            </a:r>
            <a:r>
              <a:rPr lang="en-US" sz="2800" dirty="0" smtClean="0"/>
              <a:t>friend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D06639-10FD-6E4B-84AF-60BA2459F690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99608"/>
      </p:ext>
    </p:extLst>
  </p:cSld>
  <p:clrMapOvr>
    <a:masterClrMapping/>
  </p:clrMapOvr>
  <p:transition xmlns:p14="http://schemas.microsoft.com/office/powerpoint/2010/main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93" y="3001482"/>
            <a:ext cx="6252307" cy="769441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7B58B4-33BA-C347-9AEF-299E26D34B2B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9293"/>
      </p:ext>
    </p:extLst>
  </p:cSld>
  <p:clrMapOvr>
    <a:masterClrMapping/>
  </p:clrMapOvr>
  <p:transition xmlns:p14="http://schemas.microsoft.com/office/powerpoint/2010/main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pic>
        <p:nvPicPr>
          <p:cNvPr id="5" name="Content Placeholder 4" descr="9780826123749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61" r="-8842"/>
          <a:stretch/>
        </p:blipFill>
        <p:spPr>
          <a:xfrm>
            <a:off x="1156463" y="1563752"/>
            <a:ext cx="3401365" cy="4011502"/>
          </a:xfr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9234" y="1557338"/>
            <a:ext cx="3741500" cy="41412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To join the List-</a:t>
            </a:r>
            <a:r>
              <a:rPr lang="en-US" sz="2000" b="1" dirty="0" err="1" smtClean="0"/>
              <a:t>Serv</a:t>
            </a:r>
            <a:r>
              <a:rPr lang="en-US" sz="2000" b="1" dirty="0" smtClean="0"/>
              <a:t>: </a:t>
            </a:r>
          </a:p>
          <a:p>
            <a:pPr marL="0" indent="0" algn="ctr">
              <a:buNone/>
            </a:pPr>
            <a:r>
              <a:rPr lang="en-US" sz="2000" dirty="0"/>
              <a:t>Leigh </a:t>
            </a:r>
            <a:r>
              <a:rPr lang="en-US" sz="2000" dirty="0" err="1"/>
              <a:t>Culley</a:t>
            </a:r>
            <a:r>
              <a:rPr lang="en-US" sz="2000" dirty="0"/>
              <a:t> at </a:t>
            </a:r>
            <a:r>
              <a:rPr lang="en-US" sz="2000" dirty="0" err="1"/>
              <a:t>lculley@pitt.edu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b="1" dirty="0"/>
              <a:t>For more information </a:t>
            </a:r>
            <a:r>
              <a:rPr lang="en-US" sz="2000" b="1" dirty="0" smtClean="0"/>
              <a:t>about </a:t>
            </a:r>
            <a:r>
              <a:rPr lang="en-US" sz="2000" b="1" dirty="0"/>
              <a:t>the </a:t>
            </a:r>
            <a:r>
              <a:rPr lang="en-US" sz="2000" b="1" dirty="0" smtClean="0"/>
              <a:t>Coalition: </a:t>
            </a:r>
          </a:p>
          <a:p>
            <a:pPr marL="0" indent="0" algn="ctr">
              <a:buNone/>
            </a:pPr>
            <a:r>
              <a:rPr lang="en-US" sz="2000" dirty="0" err="1"/>
              <a:t>sds.ucsf.edu</a:t>
            </a:r>
            <a:r>
              <a:rPr lang="en-US" sz="2000" dirty="0"/>
              <a:t>/</a:t>
            </a:r>
            <a:r>
              <a:rPr lang="en-US" sz="2000" dirty="0" smtClean="0"/>
              <a:t>coalition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 smtClean="0"/>
              <a:t>To order the book: </a:t>
            </a:r>
          </a:p>
          <a:p>
            <a:pPr marL="0" indent="0" algn="ctr">
              <a:buNone/>
            </a:pPr>
            <a:r>
              <a:rPr lang="en-US" sz="2000" dirty="0" smtClean="0"/>
              <a:t>www.springerpub.com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Save 20% </a:t>
            </a:r>
          </a:p>
          <a:p>
            <a:pPr marL="0" indent="0" algn="ctr">
              <a:buNone/>
            </a:pPr>
            <a:r>
              <a:rPr lang="en-US" sz="2000" dirty="0"/>
              <a:t>Promo code: </a:t>
            </a:r>
            <a:r>
              <a:rPr lang="en-US" sz="2000" dirty="0" smtClean="0"/>
              <a:t>AF1504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0AAB33-421B-8041-9CD3-EC64647D3DDB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7196"/>
      </p:ext>
    </p:extLst>
  </p:cSld>
  <p:clrMapOvr>
    <a:masterClrMapping/>
  </p:clrMapOvr>
  <p:transition xmlns:p14="http://schemas.microsoft.com/office/powerpoint/2010/main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840" y="1867392"/>
            <a:ext cx="5529458" cy="3213187"/>
          </a:xfrm>
        </p:spPr>
        <p:txBody>
          <a:bodyPr/>
          <a:lstStyle/>
          <a:p>
            <a:r>
              <a:rPr lang="en-US" dirty="0" smtClean="0"/>
              <a:t>Be sure to register for the next webinar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Putting it in Writing: The Value of Creating Clear and Effective Policies for Students with Disabilities (8/20/15)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657" y="5113732"/>
            <a:ext cx="5817019" cy="121672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Details and Registration: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www.aamc.org/gsa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11583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45" y="2315567"/>
            <a:ext cx="7599057" cy="252098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Coalition wishes to thank the AAMC and for their generous support in developing this webinar series.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895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pPr algn="ctr"/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Interactive Process</a:t>
            </a:r>
          </a:p>
          <a:p>
            <a:r>
              <a:rPr lang="en-US" sz="2800" dirty="0" smtClean="0"/>
              <a:t> Considerations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Potential Accommodations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Complex case </a:t>
            </a:r>
            <a:r>
              <a:rPr lang="en-US" sz="2800" dirty="0"/>
              <a:t>s</a:t>
            </a:r>
            <a:r>
              <a:rPr lang="en-US" sz="2800" dirty="0" smtClean="0"/>
              <a:t>tudies</a:t>
            </a:r>
          </a:p>
          <a:p>
            <a:r>
              <a:rPr lang="en-US" sz="2800" dirty="0" smtClean="0"/>
              <a:t> Guiding Principles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Questions</a:t>
            </a:r>
            <a:endParaRPr lang="en-US" dirty="0" smtClean="0"/>
          </a:p>
          <a:p>
            <a:pPr marL="230187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BE79CB-864C-2F4A-8139-7C87133BED7C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</p:spPr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15348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Interactive Process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317052"/>
              </p:ext>
            </p:extLst>
          </p:nvPr>
        </p:nvGraphicFramePr>
        <p:xfrm>
          <a:off x="350889" y="1246168"/>
          <a:ext cx="8585822" cy="492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AF9616-AB8D-094A-8DBB-2C3BE8EE9840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66884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Consideration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making clinical accommodations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44889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03500"/>
            <a:ext cx="8325548" cy="4271754"/>
          </a:xfrm>
        </p:spPr>
        <p:txBody>
          <a:bodyPr/>
          <a:lstStyle/>
          <a:p>
            <a:r>
              <a:rPr lang="en-US" sz="3200" dirty="0" smtClean="0"/>
              <a:t> Don’t make assumptions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Know </a:t>
            </a:r>
            <a:r>
              <a:rPr lang="en-US" sz="3200" dirty="0"/>
              <a:t>your </a:t>
            </a:r>
            <a:r>
              <a:rPr lang="en-US" sz="3200" dirty="0" smtClean="0"/>
              <a:t>programs</a:t>
            </a:r>
          </a:p>
          <a:p>
            <a:r>
              <a:rPr lang="en-US" sz="3200" dirty="0" smtClean="0"/>
              <a:t> Students don’t know what they don’t know</a:t>
            </a:r>
          </a:p>
          <a:p>
            <a:r>
              <a:rPr lang="en-US" sz="3200" dirty="0" smtClean="0"/>
              <a:t> Take a pragmatic approach</a:t>
            </a:r>
          </a:p>
          <a:p>
            <a:r>
              <a:rPr lang="en-US" sz="3200" dirty="0" smtClean="0"/>
              <a:t> Communicate </a:t>
            </a:r>
            <a:r>
              <a:rPr lang="en-US" sz="3200" dirty="0"/>
              <a:t>early and </a:t>
            </a:r>
            <a:r>
              <a:rPr lang="en-US" sz="3200" dirty="0" smtClean="0"/>
              <a:t>often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5C17DE-2163-0D49-A175-6D2E6EF122EF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47010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Considerations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61375" y="1186520"/>
            <a:ext cx="8325548" cy="4762790"/>
          </a:xfrm>
        </p:spPr>
        <p:txBody>
          <a:bodyPr/>
          <a:lstStyle/>
          <a:p>
            <a:r>
              <a:rPr lang="en-US" sz="2800" dirty="0" smtClean="0"/>
              <a:t> Gather information from student:</a:t>
            </a:r>
          </a:p>
          <a:p>
            <a:pPr lvl="1"/>
            <a:r>
              <a:rPr lang="en-US" sz="2800" dirty="0" smtClean="0"/>
              <a:t>Previous accommodations</a:t>
            </a:r>
          </a:p>
          <a:p>
            <a:pPr lvl="1"/>
            <a:r>
              <a:rPr lang="en-US" sz="2800" dirty="0" smtClean="0"/>
              <a:t>Anticipated barriers</a:t>
            </a:r>
          </a:p>
          <a:p>
            <a:pPr lvl="1"/>
            <a:r>
              <a:rPr lang="en-US" sz="2800" dirty="0" smtClean="0"/>
              <a:t>Treatment location, frequency</a:t>
            </a:r>
          </a:p>
          <a:p>
            <a:pPr lvl="1"/>
            <a:r>
              <a:rPr lang="en-US" sz="2800" dirty="0" smtClean="0"/>
              <a:t>History and prognosis</a:t>
            </a:r>
          </a:p>
          <a:p>
            <a:r>
              <a:rPr lang="en-US" sz="2800" dirty="0" smtClean="0"/>
              <a:t> Help </a:t>
            </a:r>
            <a:r>
              <a:rPr lang="en-US" sz="2800" dirty="0"/>
              <a:t>students plan in </a:t>
            </a:r>
            <a:r>
              <a:rPr lang="en-US" sz="2800" dirty="0" smtClean="0"/>
              <a:t>advance</a:t>
            </a:r>
          </a:p>
          <a:p>
            <a:r>
              <a:rPr lang="en-US" sz="2800" dirty="0" smtClean="0"/>
              <a:t> Be </a:t>
            </a:r>
            <a:r>
              <a:rPr lang="en-US" sz="2800" dirty="0" smtClean="0"/>
              <a:t>creative </a:t>
            </a:r>
            <a:r>
              <a:rPr lang="en-US" sz="2800" dirty="0" smtClean="0"/>
              <a:t>(around episodic flares)</a:t>
            </a:r>
          </a:p>
          <a:p>
            <a:r>
              <a:rPr lang="en-US" sz="2800" dirty="0" smtClean="0"/>
              <a:t> Support </a:t>
            </a:r>
            <a:r>
              <a:rPr lang="en-US" sz="2800" dirty="0" smtClean="0"/>
              <a:t>students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4E9BA6-8B70-BE45-BB3A-B2F1535C0628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92416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03231"/>
            <a:ext cx="8325548" cy="4372023"/>
          </a:xfrm>
        </p:spPr>
        <p:txBody>
          <a:bodyPr/>
          <a:lstStyle/>
          <a:p>
            <a:r>
              <a:rPr lang="en-US" sz="2800" dirty="0" smtClean="0"/>
              <a:t> Review technical standards &amp; learning outcomes</a:t>
            </a:r>
          </a:p>
          <a:p>
            <a:r>
              <a:rPr lang="en-US" sz="2800" dirty="0" smtClean="0"/>
              <a:t> Understand program policies</a:t>
            </a:r>
            <a:endParaRPr lang="en-US" sz="2800" dirty="0"/>
          </a:p>
          <a:p>
            <a:pPr lvl="1"/>
            <a:r>
              <a:rPr lang="en-US" sz="2800" dirty="0" smtClean="0"/>
              <a:t>Attendance</a:t>
            </a:r>
            <a:endParaRPr lang="en-US" sz="2800" dirty="0"/>
          </a:p>
          <a:p>
            <a:pPr lvl="1"/>
            <a:r>
              <a:rPr lang="en-US" sz="2800" dirty="0" smtClean="0"/>
              <a:t>Time </a:t>
            </a:r>
            <a:r>
              <a:rPr lang="en-US" sz="2800" dirty="0"/>
              <a:t>to </a:t>
            </a:r>
            <a:r>
              <a:rPr lang="en-US" sz="2800" dirty="0" smtClean="0"/>
              <a:t>degree</a:t>
            </a:r>
          </a:p>
          <a:p>
            <a:pPr lvl="1"/>
            <a:r>
              <a:rPr lang="en-US" sz="2800" dirty="0" smtClean="0"/>
              <a:t>Leave </a:t>
            </a:r>
            <a:r>
              <a:rPr lang="en-US" sz="2800" dirty="0"/>
              <a:t>of absence</a:t>
            </a:r>
          </a:p>
          <a:p>
            <a:r>
              <a:rPr lang="en-US" sz="2800" dirty="0" smtClean="0"/>
              <a:t> Not </a:t>
            </a:r>
            <a:r>
              <a:rPr lang="en-US" sz="2800" dirty="0"/>
              <a:t>otherwise qualified 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DF6119-BA86-4E4F-8F81-B056F0863309}" type="datetime1">
              <a:rPr lang="en-US" smtClean="0"/>
              <a:t>6/25/15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32441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19509</TotalTime>
  <Words>1491</Words>
  <Application>Microsoft Macintosh PowerPoint</Application>
  <PresentationFormat>On-screen Show (4:3)</PresentationFormat>
  <Paragraphs>288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UCSF PPT Template</vt:lpstr>
      <vt:lpstr>UCSF PPT Template-Blue</vt:lpstr>
      <vt:lpstr>UCSF PPT Template-Blue Bar</vt:lpstr>
      <vt:lpstr>PowerPoint Presentation</vt:lpstr>
      <vt:lpstr>PowerPoint Presentation</vt:lpstr>
      <vt:lpstr> The Coalition wishes to thank the AAMC and for their generous support in developing this webinar series. </vt:lpstr>
      <vt:lpstr>Roadmap</vt:lpstr>
      <vt:lpstr>The Interactive Process</vt:lpstr>
      <vt:lpstr>Points of Consideration </vt:lpstr>
      <vt:lpstr>Considerations</vt:lpstr>
      <vt:lpstr>Considerations</vt:lpstr>
      <vt:lpstr>Considerations</vt:lpstr>
      <vt:lpstr>Potential Accommodations</vt:lpstr>
      <vt:lpstr>Potential Accommodations </vt:lpstr>
      <vt:lpstr>Case Study 1</vt:lpstr>
      <vt:lpstr>Case Study 1: Considerations</vt:lpstr>
      <vt:lpstr>Case Study 1: Outcome</vt:lpstr>
      <vt:lpstr>Case Study 2</vt:lpstr>
      <vt:lpstr>Case Study 2: Considerations</vt:lpstr>
      <vt:lpstr>Case Study 2: Outcome</vt:lpstr>
      <vt:lpstr>Case Study 3</vt:lpstr>
      <vt:lpstr>Case Study 3: Considerations</vt:lpstr>
      <vt:lpstr>Case Study 3: Outcomes</vt:lpstr>
      <vt:lpstr>Guiding Principles</vt:lpstr>
      <vt:lpstr> Questions?</vt:lpstr>
      <vt:lpstr>Resources</vt:lpstr>
      <vt:lpstr>Be sure to register for the next webinar   Putting it in Writing: The Value of Creating Clear and Effective Policies for Students with Disabilities (8/20/15)</vt:lpstr>
    </vt:vector>
  </TitlesOfParts>
  <Manager/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cp:keywords/>
  <dc:description>Derek MacDavid | derek@bigpicdesign.com</dc:description>
  <cp:lastModifiedBy>Neera Jain</cp:lastModifiedBy>
  <cp:revision>420</cp:revision>
  <cp:lastPrinted>2015-02-06T18:49:58Z</cp:lastPrinted>
  <dcterms:created xsi:type="dcterms:W3CDTF">2012-05-07T17:59:34Z</dcterms:created>
  <dcterms:modified xsi:type="dcterms:W3CDTF">2015-06-24T20:49:59Z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