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 id="2147484019" r:id="rId7"/>
  </p:sldMasterIdLst>
  <p:notesMasterIdLst>
    <p:notesMasterId r:id="rId34"/>
  </p:notesMasterIdLst>
  <p:handoutMasterIdLst>
    <p:handoutMasterId r:id="rId35"/>
  </p:handoutMasterIdLst>
  <p:sldIdLst>
    <p:sldId id="536" r:id="rId8"/>
    <p:sldId id="522" r:id="rId9"/>
    <p:sldId id="527" r:id="rId10"/>
    <p:sldId id="520" r:id="rId11"/>
    <p:sldId id="494" r:id="rId12"/>
    <p:sldId id="523" r:id="rId13"/>
    <p:sldId id="482" r:id="rId14"/>
    <p:sldId id="495" r:id="rId15"/>
    <p:sldId id="496" r:id="rId16"/>
    <p:sldId id="497" r:id="rId17"/>
    <p:sldId id="498" r:id="rId18"/>
    <p:sldId id="499" r:id="rId19"/>
    <p:sldId id="500" r:id="rId20"/>
    <p:sldId id="501" r:id="rId21"/>
    <p:sldId id="525" r:id="rId22"/>
    <p:sldId id="502" r:id="rId23"/>
    <p:sldId id="504" r:id="rId24"/>
    <p:sldId id="505" r:id="rId25"/>
    <p:sldId id="529" r:id="rId26"/>
    <p:sldId id="510" r:id="rId27"/>
    <p:sldId id="512" r:id="rId28"/>
    <p:sldId id="513" r:id="rId29"/>
    <p:sldId id="530" r:id="rId30"/>
    <p:sldId id="516" r:id="rId31"/>
    <p:sldId id="531" r:id="rId32"/>
    <p:sldId id="521" r:id="rId33"/>
  </p:sldIdLst>
  <p:sldSz cx="9144000" cy="6858000" type="letter"/>
  <p:notesSz cx="6858000" cy="9296400"/>
  <p:defaultTextStyle>
    <a:defPPr>
      <a:defRPr lang="en-US"/>
    </a:defPPr>
    <a:lvl1pPr marL="0" algn="l" defTabSz="914372" rtl="0" eaLnBrk="1" latinLnBrk="0" hangingPunct="1">
      <a:defRPr sz="1800" kern="1200">
        <a:solidFill>
          <a:schemeClr val="tx1"/>
        </a:solidFill>
        <a:latin typeface="+mn-lt"/>
        <a:ea typeface="+mn-ea"/>
        <a:cs typeface="+mn-cs"/>
      </a:defRPr>
    </a:lvl1pPr>
    <a:lvl2pPr marL="457186" algn="l" defTabSz="914372" rtl="0" eaLnBrk="1" latinLnBrk="0" hangingPunct="1">
      <a:defRPr sz="1800" kern="1200">
        <a:solidFill>
          <a:schemeClr val="tx1"/>
        </a:solidFill>
        <a:latin typeface="+mn-lt"/>
        <a:ea typeface="+mn-ea"/>
        <a:cs typeface="+mn-cs"/>
      </a:defRPr>
    </a:lvl2pPr>
    <a:lvl3pPr marL="914372" algn="l" defTabSz="914372" rtl="0" eaLnBrk="1" latinLnBrk="0" hangingPunct="1">
      <a:defRPr sz="1800" kern="1200">
        <a:solidFill>
          <a:schemeClr val="tx1"/>
        </a:solidFill>
        <a:latin typeface="+mn-lt"/>
        <a:ea typeface="+mn-ea"/>
        <a:cs typeface="+mn-cs"/>
      </a:defRPr>
    </a:lvl3pPr>
    <a:lvl4pPr marL="1371557" algn="l" defTabSz="914372" rtl="0" eaLnBrk="1" latinLnBrk="0" hangingPunct="1">
      <a:defRPr sz="1800" kern="1200">
        <a:solidFill>
          <a:schemeClr val="tx1"/>
        </a:solidFill>
        <a:latin typeface="+mn-lt"/>
        <a:ea typeface="+mn-ea"/>
        <a:cs typeface="+mn-cs"/>
      </a:defRPr>
    </a:lvl4pPr>
    <a:lvl5pPr marL="1828743" algn="l" defTabSz="914372" rtl="0" eaLnBrk="1" latinLnBrk="0" hangingPunct="1">
      <a:defRPr sz="1800" kern="1200">
        <a:solidFill>
          <a:schemeClr val="tx1"/>
        </a:solidFill>
        <a:latin typeface="+mn-lt"/>
        <a:ea typeface="+mn-ea"/>
        <a:cs typeface="+mn-cs"/>
      </a:defRPr>
    </a:lvl5pPr>
    <a:lvl6pPr marL="2285929" algn="l" defTabSz="914372" rtl="0" eaLnBrk="1" latinLnBrk="0" hangingPunct="1">
      <a:defRPr sz="1800" kern="1200">
        <a:solidFill>
          <a:schemeClr val="tx1"/>
        </a:solidFill>
        <a:latin typeface="+mn-lt"/>
        <a:ea typeface="+mn-ea"/>
        <a:cs typeface="+mn-cs"/>
      </a:defRPr>
    </a:lvl6pPr>
    <a:lvl7pPr marL="2743115" algn="l" defTabSz="914372" rtl="0" eaLnBrk="1" latinLnBrk="0" hangingPunct="1">
      <a:defRPr sz="1800" kern="1200">
        <a:solidFill>
          <a:schemeClr val="tx1"/>
        </a:solidFill>
        <a:latin typeface="+mn-lt"/>
        <a:ea typeface="+mn-ea"/>
        <a:cs typeface="+mn-cs"/>
      </a:defRPr>
    </a:lvl7pPr>
    <a:lvl8pPr marL="3200301" algn="l" defTabSz="914372" rtl="0" eaLnBrk="1" latinLnBrk="0" hangingPunct="1">
      <a:defRPr sz="1800" kern="1200">
        <a:solidFill>
          <a:schemeClr val="tx1"/>
        </a:solidFill>
        <a:latin typeface="+mn-lt"/>
        <a:ea typeface="+mn-ea"/>
        <a:cs typeface="+mn-cs"/>
      </a:defRPr>
    </a:lvl8pPr>
    <a:lvl9pPr marL="3657486" algn="l" defTabSz="9143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era Jain"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0" autoAdjust="0"/>
    <p:restoredTop sz="91158" autoAdjust="0"/>
  </p:normalViewPr>
  <p:slideViewPr>
    <p:cSldViewPr snapToGrid="0" showGuides="1">
      <p:cViewPr varScale="1">
        <p:scale>
          <a:sx n="47" d="100"/>
          <a:sy n="47" d="100"/>
        </p:scale>
        <p:origin x="2016" y="36"/>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50" d="100"/>
        <a:sy n="150" d="100"/>
      </p:scale>
      <p:origin x="0" y="1024"/>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296" indent="-114296" algn="l" defTabSz="914372"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41" indent="-112709" algn="l" defTabSz="914372"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12" indent="-117471" algn="l" defTabSz="914372"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3pPr>
    <a:lvl4pPr marL="569895" indent="-112709" algn="l" defTabSz="914372"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4pPr>
    <a:lvl5pPr marL="457186" indent="114296" algn="l" defTabSz="914372" rtl="0" eaLnBrk="1" latinLnBrk="0" hangingPunct="1">
      <a:buFont typeface="Arial" pitchFamily="34" charset="0"/>
      <a:buChar char="•"/>
      <a:defRPr sz="1100" kern="1200">
        <a:solidFill>
          <a:schemeClr val="tx1"/>
        </a:solidFill>
        <a:latin typeface="+mn-lt"/>
        <a:ea typeface="+mn-ea"/>
        <a:cs typeface="Arial" pitchFamily="34" charset="0"/>
      </a:defRPr>
    </a:lvl5pPr>
    <a:lvl6pPr marL="2285929" algn="l" defTabSz="914372" rtl="0" eaLnBrk="1" latinLnBrk="0" hangingPunct="1">
      <a:defRPr sz="1200" kern="1200">
        <a:solidFill>
          <a:schemeClr val="tx1"/>
        </a:solidFill>
        <a:latin typeface="+mn-lt"/>
        <a:ea typeface="+mn-ea"/>
        <a:cs typeface="+mn-cs"/>
      </a:defRPr>
    </a:lvl6pPr>
    <a:lvl7pPr marL="2743115" algn="l" defTabSz="914372" rtl="0" eaLnBrk="1" latinLnBrk="0" hangingPunct="1">
      <a:defRPr sz="1200" kern="1200">
        <a:solidFill>
          <a:schemeClr val="tx1"/>
        </a:solidFill>
        <a:latin typeface="+mn-lt"/>
        <a:ea typeface="+mn-ea"/>
        <a:cs typeface="+mn-cs"/>
      </a:defRPr>
    </a:lvl7pPr>
    <a:lvl8pPr marL="3200301" algn="l" defTabSz="914372" rtl="0" eaLnBrk="1" latinLnBrk="0" hangingPunct="1">
      <a:defRPr sz="1200" kern="1200">
        <a:solidFill>
          <a:schemeClr val="tx1"/>
        </a:solidFill>
        <a:latin typeface="+mn-lt"/>
        <a:ea typeface="+mn-ea"/>
        <a:cs typeface="+mn-cs"/>
      </a:defRPr>
    </a:lvl8pPr>
    <a:lvl9pPr marL="3657486" algn="l" defTabSz="9143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41BE4-D003-5C4F-8D58-F65384799A4B}"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72999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6628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sz="2800"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8250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02892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2777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573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73795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90289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837827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CCBE43A-2391-45E7-8B43-ED8842E99DAA}" type="datetime1">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5829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9577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2</a:t>
            </a:fld>
            <a:endParaRPr lang="en-US"/>
          </a:p>
        </p:txBody>
      </p:sp>
      <p:sp>
        <p:nvSpPr>
          <p:cNvPr id="8897538" name="Rectangle 2"/>
          <p:cNvSpPr>
            <a:spLocks noGrp="1" noRot="1" noChangeAspect="1" noChangeArrowheads="1" noTextEdit="1"/>
          </p:cNvSpPr>
          <p:nvPr>
            <p:ph type="sldImg"/>
          </p:nvPr>
        </p:nvSpPr>
        <p:spPr>
          <a:xfrm>
            <a:off x="1187450" y="400050"/>
            <a:ext cx="4648200" cy="3486150"/>
          </a:xfrm>
          <a:ln/>
        </p:spPr>
      </p:sp>
      <p:sp>
        <p:nvSpPr>
          <p:cNvPr id="8897539" name="Rectangle 3"/>
          <p:cNvSpPr>
            <a:spLocks noGrp="1" noChangeArrowheads="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6766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6129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77087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3225909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2C3DB80-1973-4DF0-87F1-90D93A35C65D}" type="datetime1">
              <a:rPr lang="en-US" smtClean="0">
                <a:latin typeface="Arial" pitchFamily="34" charset="0"/>
                <a:cs typeface="Arial" pitchFamily="34" charset="0"/>
              </a:rPr>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70676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ALL</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6512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description: Front cover for the book “The Guide to assisting students with disabilities: Equal</a:t>
            </a:r>
            <a:r>
              <a:rPr lang="en-US" baseline="0" dirty="0" smtClean="0"/>
              <a:t> access in Health Science and Professional Education.” It has a blue/pink background with circles and the title in a black box with white lettering for the main part of the title and blue for the subtitle. The editors names Lisa M. Meeks and </a:t>
            </a:r>
            <a:r>
              <a:rPr lang="en-US" baseline="0" dirty="0" err="1" smtClean="0"/>
              <a:t>Neera</a:t>
            </a:r>
            <a:r>
              <a:rPr lang="en-US" baseline="0" dirty="0" smtClean="0"/>
              <a:t> R Jain are in black at the bottom.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12356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Image description: Describe how to ask questions, explain</a:t>
            </a:r>
            <a:r>
              <a:rPr lang="en-US" baseline="0" dirty="0" smtClean="0"/>
              <a:t> that questions should be sent to all panelists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6746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454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5171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93564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z="600" i="1" smtClean="0">
                <a:latin typeface="Arial" pitchFamily="34" charset="0"/>
                <a:cs typeface="Arial" pitchFamily="34" charset="0"/>
              </a:rPr>
              <a:t>[ADD PRESENTATION TITLE: INSERT TAB &gt; HEADER &amp; FOOTER &gt; NOTES AND HANDOUTS]</a:t>
            </a:r>
            <a:endParaRPr lang="en-US" sz="600" i="1"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pPr algn="l"/>
              <a:t>6/10/2015</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7</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401818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6/10/2015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0514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pPr/>
              <a:t>6/10/2015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8" y="716322"/>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pPr/>
              <a:t>6/10/2015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pPr/>
              <a:t>6/10/2015</a:t>
            </a:fld>
            <a:endParaRPr lang="en-US" dirty="0"/>
          </a:p>
        </p:txBody>
      </p:sp>
      <p:sp>
        <p:nvSpPr>
          <p:cNvPr id="4" name="Text Placeholder 3"/>
          <p:cNvSpPr>
            <a:spLocks noGrp="1"/>
          </p:cNvSpPr>
          <p:nvPr>
            <p:ph type="body" sz="quarter" idx="10"/>
          </p:nvPr>
        </p:nvSpPr>
        <p:spPr>
          <a:xfrm>
            <a:off x="744351" y="4046608"/>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pPr/>
              <a:t>6/10/2015</a:t>
            </a:fld>
            <a:endParaRPr lang="en-US" dirty="0"/>
          </a:p>
        </p:txBody>
      </p:sp>
      <p:sp>
        <p:nvSpPr>
          <p:cNvPr id="17"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346335" y="2227953"/>
            <a:ext cx="8089901" cy="1443872"/>
          </a:xfrm>
        </p:spPr>
        <p:txBody>
          <a:bodyPr vert="horz" wrap="square" lIns="91438" tIns="45719" rIns="91438" bIns="45719" rtlCol="0" anchor="b" anchorCtr="0">
            <a:spAutoFit/>
          </a:bodyPr>
          <a:lstStyle>
            <a:lvl1pPr marL="280979" indent="-280979">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38" tIns="45719" rIns="91438" bIns="45719" rtlCol="0">
            <a:noAutofit/>
          </a:bodyPr>
          <a:lstStyle>
            <a:lvl1pPr marL="0" indent="0">
              <a:spcBef>
                <a:spcPts val="300"/>
              </a:spcBef>
              <a:buNone/>
              <a:defRPr lang="en-US" sz="1600" baseline="0" dirty="0" smtClean="0">
                <a:solidFill>
                  <a:schemeClr val="bg2"/>
                </a:solidFill>
              </a:defRPr>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5" y="6392865"/>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5" y="501826"/>
            <a:ext cx="8089901" cy="4122498"/>
          </a:xfrm>
        </p:spPr>
        <p:txBody>
          <a:bodyPr vert="horz" wrap="square" lIns="91438" tIns="45719" rIns="91438" bIns="45719" rtlCol="0" anchor="b" anchorCtr="0">
            <a:spAutoFit/>
          </a:bodyPr>
          <a:lstStyle>
            <a:lvl1pPr marL="280979" indent="-280979">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38" tIns="45719" rIns="91438" bIns="45719" rtlCol="0">
            <a:noAutofit/>
          </a:bodyPr>
          <a:lstStyle>
            <a:lvl1pPr marL="0" indent="0">
              <a:spcBef>
                <a:spcPts val="300"/>
              </a:spcBef>
              <a:buNone/>
              <a:defRPr lang="en-US" sz="1600" baseline="0" dirty="0" smtClean="0"/>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5"/>
            <a:ext cx="8087171" cy="313932"/>
          </a:xfrm>
        </p:spPr>
        <p:txBody>
          <a:bodyPr anchor="t"/>
          <a:lstStyle>
            <a:lvl1pPr marL="0" indent="0">
              <a:buNone/>
              <a:defRPr sz="2100" b="0">
                <a:solidFill>
                  <a:schemeClr val="tx1"/>
                </a:solidFill>
                <a:latin typeface="+mj-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4000"/>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5"/>
            <a:ext cx="3989387"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3" y="1013951"/>
            <a:ext cx="8077645" cy="383182"/>
          </a:xfrm>
        </p:spPr>
        <p:txBody>
          <a:bodyPr vert="horz" wrap="square" lIns="91438" tIns="45719" rIns="91438" bIns="45719"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8" y="1556704"/>
            <a:ext cx="4013199"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4802"/>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3"/>
            <a:ext cx="8077645" cy="383182"/>
          </a:xfrm>
        </p:spPr>
        <p:txBody>
          <a:bodyPr vert="horz" wrap="square" lIns="91438" tIns="45719" rIns="91438" bIns="45719" rtlCol="0" anchor="t">
            <a:noAutofit/>
          </a:bodyPr>
          <a:lstStyle>
            <a:lvl1pPr marL="168270" indent="-168270">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pPr/>
              <a:t>6/10/2015</a:t>
            </a:fld>
            <a:endParaRPr lang="en-US" dirty="0"/>
          </a:p>
        </p:txBody>
      </p:sp>
      <p:sp>
        <p:nvSpPr>
          <p:cNvPr id="6"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6/10/2015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7" y="739445"/>
            <a:ext cx="1388923" cy="903111"/>
          </a:xfrm>
          <a:prstGeom prst="rect">
            <a:avLst/>
          </a:prstGeom>
        </p:spPr>
      </p:pic>
      <p:sp>
        <p:nvSpPr>
          <p:cNvPr id="11" name="TextBox 10"/>
          <p:cNvSpPr txBox="1"/>
          <p:nvPr userDrawn="1"/>
        </p:nvSpPr>
        <p:spPr bwMode="auto">
          <a:xfrm>
            <a:off x="2801122" y="716322"/>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ln>
                  <a:solidFill>
                    <a:srgbClr val="052049"/>
                  </a:solidFill>
                </a:ln>
                <a:solidFill>
                  <a:srgbClr val="000000"/>
                </a:solidFill>
                <a:latin typeface="+mj-lt"/>
              </a:rPr>
              <a:t>Coalition</a:t>
            </a:r>
            <a:r>
              <a:rPr lang="en-US" sz="2200" baseline="0" dirty="0" smtClean="0">
                <a:ln>
                  <a:solidFill>
                    <a:srgbClr val="052049"/>
                  </a:solidFill>
                </a:ln>
                <a:solidFill>
                  <a:srgbClr val="000000"/>
                </a:solidFill>
                <a:latin typeface="+mj-lt"/>
              </a:rPr>
              <a:t> for Disability Access in Graduate Health Science and </a:t>
            </a:r>
          </a:p>
          <a:p>
            <a:pPr>
              <a:lnSpc>
                <a:spcPct val="90000"/>
              </a:lnSpc>
            </a:pPr>
            <a:r>
              <a:rPr lang="en-US" sz="2200" baseline="0" dirty="0" smtClean="0">
                <a:ln>
                  <a:solidFill>
                    <a:srgbClr val="052049"/>
                  </a:solidFill>
                </a:ln>
                <a:solidFill>
                  <a:srgbClr val="000000"/>
                </a:solidFill>
                <a:latin typeface="+mj-lt"/>
              </a:rPr>
              <a:t>Medical Education</a:t>
            </a:r>
            <a:endParaRPr lang="en-US" sz="2200" dirty="0" smtClean="0">
              <a:ln>
                <a:solidFill>
                  <a:srgbClr val="052049"/>
                </a:solidFill>
              </a:ln>
              <a:solidFill>
                <a:srgbClr val="000000"/>
              </a:solidFill>
              <a:latin typeface="+mj-lt"/>
            </a:endParaRPr>
          </a:p>
        </p:txBody>
      </p:sp>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3"/>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3414217"/>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3818375"/>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 y="1"/>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1"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4" y="4336065"/>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6"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9" y="1589"/>
            <a:ext cx="9139237" cy="6853237"/>
          </a:xfrm>
          <a:prstGeom prst="rect">
            <a:avLst/>
          </a:prstGeom>
          <a:noFill/>
        </p:spPr>
      </p:pic>
      <p:sp>
        <p:nvSpPr>
          <p:cNvPr id="4060162" name="Rectangle 2"/>
          <p:cNvSpPr>
            <a:spLocks noGrp="1" noChangeArrowheads="1"/>
          </p:cNvSpPr>
          <p:nvPr>
            <p:ph type="ctrTitle"/>
          </p:nvPr>
        </p:nvSpPr>
        <p:spPr>
          <a:xfrm>
            <a:off x="873125" y="2535238"/>
            <a:ext cx="7304088" cy="553996"/>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9"/>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6"/>
            <a:ext cx="1282700" cy="365125"/>
          </a:xfrm>
          <a:prstGeom prst="rect">
            <a:avLst/>
          </a:prstGeom>
          <a:noFill/>
          <a:ln w="9525">
            <a:noFill/>
            <a:miter lim="800000"/>
            <a:headEnd/>
            <a:tailEnd/>
          </a:ln>
          <a:effectLst/>
        </p:spPr>
        <p:txBody>
          <a:bodyPr lIns="0" tIns="0" rIns="0" bIns="0"/>
          <a:lstStyle/>
          <a:p>
            <a:pPr defTabSz="1066767">
              <a:spcBef>
                <a:spcPct val="50000"/>
              </a:spcBef>
            </a:pPr>
            <a:endParaRPr lang="en-US" b="0" dirty="0">
              <a:solidFill>
                <a:srgbClr val="474747"/>
              </a:solidFill>
            </a:endParaRPr>
          </a:p>
        </p:txBody>
      </p:sp>
    </p:spTree>
    <p:extLst>
      <p:ext uri="{BB962C8B-B14F-4D97-AF65-F5344CB8AC3E}">
        <p14:creationId xmlns:p14="http://schemas.microsoft.com/office/powerpoint/2010/main" val="18539686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pPr/>
              <a:t>6/10/2015</a:t>
            </a:fld>
            <a:endParaRPr lang="en-US" dirty="0"/>
          </a:p>
        </p:txBody>
      </p:sp>
      <p:sp>
        <p:nvSpPr>
          <p:cNvPr id="3" name="Text Placeholder 2"/>
          <p:cNvSpPr>
            <a:spLocks noGrp="1"/>
          </p:cNvSpPr>
          <p:nvPr>
            <p:ph type="body" sz="quarter" idx="10"/>
          </p:nvPr>
        </p:nvSpPr>
        <p:spPr>
          <a:xfrm>
            <a:off x="747714" y="4349651"/>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1"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6/10/2015</a:t>
            </a:fld>
            <a:endParaRPr lang="en-US" dirty="0"/>
          </a:p>
        </p:txBody>
      </p:sp>
      <p:sp>
        <p:nvSpPr>
          <p:cNvPr id="3" name="Text Placeholder 2"/>
          <p:cNvSpPr>
            <a:spLocks noGrp="1"/>
          </p:cNvSpPr>
          <p:nvPr>
            <p:ph type="body" sz="quarter" idx="10"/>
          </p:nvPr>
        </p:nvSpPr>
        <p:spPr>
          <a:xfrm>
            <a:off x="746125" y="4045555"/>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pPr/>
              <a:t>6/10/2015</a:t>
            </a:fld>
            <a:endParaRPr lang="en-US" dirty="0"/>
          </a:p>
        </p:txBody>
      </p:sp>
      <p:sp>
        <p:nvSpPr>
          <p:cNvPr id="4" name="Text Placeholder 3"/>
          <p:cNvSpPr>
            <a:spLocks noGrp="1"/>
          </p:cNvSpPr>
          <p:nvPr>
            <p:ph type="body" sz="quarter" idx="10"/>
          </p:nvPr>
        </p:nvSpPr>
        <p:spPr>
          <a:xfrm>
            <a:off x="745587" y="4046759"/>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6"/>
            <a:ext cx="1044588" cy="682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pPr/>
              <a:t>6/10/2015</a:t>
            </a:fld>
            <a:endParaRPr lang="en-US" dirty="0"/>
          </a:p>
        </p:txBody>
      </p:sp>
      <p:sp>
        <p:nvSpPr>
          <p:cNvPr id="4" name="Text Placeholder 3"/>
          <p:cNvSpPr>
            <a:spLocks noGrp="1"/>
          </p:cNvSpPr>
          <p:nvPr>
            <p:ph type="body" sz="quarter" idx="10"/>
          </p:nvPr>
        </p:nvSpPr>
        <p:spPr>
          <a:xfrm>
            <a:off x="744763"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0" indent="0">
              <a:buNone/>
              <a:defRPr lang="en-US" sz="1800" smtClean="0">
                <a:latin typeface="+mn-lt"/>
              </a:defRPr>
            </a:lvl2pPr>
            <a:lvl3pPr marL="687366" indent="0">
              <a:buNone/>
              <a:defRPr lang="en-US" sz="1800" smtClean="0">
                <a:latin typeface="+mn-lt"/>
              </a:defRPr>
            </a:lvl3pPr>
            <a:lvl4pPr marL="1142965" indent="0">
              <a:buNone/>
              <a:defRPr lang="en-US" sz="1800" smtClean="0">
                <a:latin typeface="+mn-lt"/>
              </a:defRPr>
            </a:lvl4pPr>
            <a:lvl5pPr marL="1601738"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pPr/>
              <a:t>6/10/2015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pPr/>
              <a:t>6/10/2015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pPr/>
              <a:t>6/10/2015</a:t>
            </a:fld>
            <a:endParaRPr lang="en-US" dirty="0"/>
          </a:p>
        </p:txBody>
      </p:sp>
      <p:sp>
        <p:nvSpPr>
          <p:cNvPr id="4" name="Text Placeholder 3"/>
          <p:cNvSpPr>
            <a:spLocks noGrp="1"/>
          </p:cNvSpPr>
          <p:nvPr>
            <p:ph type="body" sz="quarter" idx="10"/>
          </p:nvPr>
        </p:nvSpPr>
        <p:spPr>
          <a:xfrm>
            <a:off x="744351" y="4046608"/>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pPr/>
              <a:t>6/10/2015</a:t>
            </a:fld>
            <a:endParaRPr lang="en-US" dirty="0"/>
          </a:p>
        </p:txBody>
      </p:sp>
      <p:sp>
        <p:nvSpPr>
          <p:cNvPr id="17"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346335" y="2227953"/>
            <a:ext cx="8089901" cy="1443872"/>
          </a:xfrm>
        </p:spPr>
        <p:txBody>
          <a:bodyPr vert="horz" wrap="square" lIns="91438" tIns="45719" rIns="91438" bIns="45719" rtlCol="0" anchor="b" anchorCtr="0">
            <a:spAutoFit/>
          </a:bodyPr>
          <a:lstStyle>
            <a:lvl1pPr marL="280979" indent="-280979">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38" tIns="45719" rIns="91438" bIns="45719" rtlCol="0">
            <a:noAutofit/>
          </a:bodyPr>
          <a:lstStyle>
            <a:lvl1pPr marL="0" indent="0">
              <a:spcBef>
                <a:spcPts val="300"/>
              </a:spcBef>
              <a:buNone/>
              <a:defRPr lang="en-US" sz="1600" baseline="0" dirty="0" smtClean="0">
                <a:solidFill>
                  <a:schemeClr val="bg2"/>
                </a:solidFill>
              </a:defRPr>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5" y="6392865"/>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5" y="501826"/>
            <a:ext cx="8089901" cy="4122498"/>
          </a:xfrm>
        </p:spPr>
        <p:txBody>
          <a:bodyPr vert="horz" wrap="square" lIns="91438" tIns="45719" rIns="91438" bIns="45719" rtlCol="0" anchor="b" anchorCtr="0">
            <a:spAutoFit/>
          </a:bodyPr>
          <a:lstStyle>
            <a:lvl1pPr marL="280979" indent="-280979">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38" tIns="45719" rIns="91438" bIns="45719" rtlCol="0">
            <a:noAutofit/>
          </a:bodyPr>
          <a:lstStyle>
            <a:lvl1pPr marL="0" indent="0">
              <a:spcBef>
                <a:spcPts val="300"/>
              </a:spcBef>
              <a:buNone/>
              <a:defRPr lang="en-US" sz="1600" baseline="0" dirty="0" smtClean="0"/>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5"/>
            <a:ext cx="8087171" cy="313932"/>
          </a:xfrm>
        </p:spPr>
        <p:txBody>
          <a:bodyPr anchor="t"/>
          <a:lstStyle>
            <a:lvl1pPr marL="0" indent="0">
              <a:buNone/>
              <a:defRPr sz="2100" b="0">
                <a:solidFill>
                  <a:schemeClr val="bg1"/>
                </a:solidFill>
                <a:latin typeface="+mj-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8913"/>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5"/>
            <a:ext cx="3989387"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3" y="1013951"/>
            <a:ext cx="8077645" cy="383182"/>
          </a:xfrm>
        </p:spPr>
        <p:txBody>
          <a:bodyPr vert="horz" wrap="square" lIns="91438" tIns="45719" rIns="91438" bIns="45719"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8" y="1556704"/>
            <a:ext cx="4013199"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4166"/>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3"/>
            <a:ext cx="8077645" cy="383182"/>
          </a:xfrm>
        </p:spPr>
        <p:txBody>
          <a:bodyPr vert="horz" wrap="square" lIns="91438" tIns="45719" rIns="91438" bIns="45719" rtlCol="0" anchor="t">
            <a:noAutofit/>
          </a:bodyPr>
          <a:lstStyle>
            <a:lvl1pPr marL="168270" indent="-168270">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pPr/>
              <a:t>6/10/2015</a:t>
            </a:fld>
            <a:endParaRPr lang="en-US" dirty="0"/>
          </a:p>
        </p:txBody>
      </p:sp>
      <p:sp>
        <p:nvSpPr>
          <p:cNvPr id="6"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pPr/>
              <a:t>6/10/2015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3" name="Straight Connector 12"/>
          <p:cNvCxnSpPr/>
          <p:nvPr userDrawn="1"/>
        </p:nvCxnSpPr>
        <p:spPr>
          <a:xfrm>
            <a:off x="6440625" y="734838"/>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6577725" y="728387"/>
            <a:ext cx="185682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Coalition for</a:t>
            </a:r>
            <a:r>
              <a:rPr lang="en-US" sz="1000" baseline="0" dirty="0" smtClean="0">
                <a:solidFill>
                  <a:schemeClr val="bg1"/>
                </a:solidFill>
                <a:latin typeface="+mj-lt"/>
              </a:rPr>
              <a:t> Disability Access in Graduate Health Science and </a:t>
            </a:r>
          </a:p>
          <a:p>
            <a:r>
              <a:rPr lang="en-US" sz="1000" baseline="0" dirty="0" smtClean="0">
                <a:solidFill>
                  <a:schemeClr val="bg1"/>
                </a:solidFill>
                <a:latin typeface="+mj-lt"/>
              </a:rPr>
              <a:t>Medical Education</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3"/>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3414217"/>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3818375"/>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 y="1"/>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1"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4" y="4336065"/>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6"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2"/>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1"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6/10/2015</a:t>
            </a:fld>
            <a:endParaRPr lang="en-US" dirty="0"/>
          </a:p>
        </p:txBody>
      </p:sp>
      <p:sp>
        <p:nvSpPr>
          <p:cNvPr id="3" name="Text Placeholder 2"/>
          <p:cNvSpPr>
            <a:spLocks noGrp="1"/>
          </p:cNvSpPr>
          <p:nvPr>
            <p:ph type="body" sz="quarter" idx="10"/>
          </p:nvPr>
        </p:nvSpPr>
        <p:spPr>
          <a:xfrm>
            <a:off x="746125" y="4045555"/>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pPr/>
              <a:t>6/10/2015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0" indent="0">
              <a:buNone/>
              <a:defRPr lang="en-US" sz="1800" smtClean="0">
                <a:latin typeface="+mn-lt"/>
              </a:defRPr>
            </a:lvl2pPr>
            <a:lvl3pPr marL="687366" indent="0">
              <a:buNone/>
              <a:defRPr lang="en-US" sz="1800" smtClean="0">
                <a:latin typeface="+mn-lt"/>
              </a:defRPr>
            </a:lvl3pPr>
            <a:lvl4pPr marL="1142965" indent="0">
              <a:buNone/>
              <a:defRPr lang="en-US" sz="1800" smtClean="0">
                <a:latin typeface="+mn-lt"/>
              </a:defRPr>
            </a:lvl4pPr>
            <a:lvl5pPr marL="1601738"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pPr/>
              <a:t>6/10/2015</a:t>
            </a:fld>
            <a:endParaRPr lang="en-US" dirty="0"/>
          </a:p>
        </p:txBody>
      </p:sp>
      <p:sp>
        <p:nvSpPr>
          <p:cNvPr id="4" name="Text Placeholder 3"/>
          <p:cNvSpPr>
            <a:spLocks noGrp="1"/>
          </p:cNvSpPr>
          <p:nvPr>
            <p:ph type="body" sz="quarter" idx="10"/>
          </p:nvPr>
        </p:nvSpPr>
        <p:spPr>
          <a:xfrm>
            <a:off x="745587" y="4046759"/>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pPr/>
              <a:t>6/10/2015</a:t>
            </a:fld>
            <a:endParaRPr lang="en-US" dirty="0"/>
          </a:p>
        </p:txBody>
      </p:sp>
      <p:sp>
        <p:nvSpPr>
          <p:cNvPr id="4" name="Text Placeholder 3"/>
          <p:cNvSpPr>
            <a:spLocks noGrp="1"/>
          </p:cNvSpPr>
          <p:nvPr>
            <p:ph type="body" sz="quarter" idx="10"/>
          </p:nvPr>
        </p:nvSpPr>
        <p:spPr>
          <a:xfrm>
            <a:off x="744763"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0" indent="0">
              <a:buNone/>
              <a:defRPr lang="en-US" sz="1800" smtClean="0">
                <a:latin typeface="+mn-lt"/>
              </a:defRPr>
            </a:lvl2pPr>
            <a:lvl3pPr marL="687366" indent="0">
              <a:buNone/>
              <a:defRPr lang="en-US" sz="1800" smtClean="0">
                <a:latin typeface="+mn-lt"/>
              </a:defRPr>
            </a:lvl3pPr>
            <a:lvl4pPr marL="1142965" indent="0">
              <a:buNone/>
              <a:defRPr lang="en-US" sz="1800" smtClean="0">
                <a:latin typeface="+mn-lt"/>
              </a:defRPr>
            </a:lvl4pPr>
            <a:lvl5pPr marL="1601738"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4"/>
            <a:ext cx="6859588" cy="5153025"/>
          </a:xfrm>
          <a:prstGeom prst="rect">
            <a:avLst/>
          </a:prstGeom>
          <a:solidFill>
            <a:schemeClr val="accent6"/>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pPr/>
              <a:t>6/10/2015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4"/>
            <a:ext cx="6859588" cy="5153025"/>
          </a:xfrm>
          <a:prstGeom prst="rect">
            <a:avLst/>
          </a:prstGeom>
          <a:solidFill>
            <a:schemeClr val="accent3"/>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pPr/>
              <a:t>6/10/2015</a:t>
            </a:fld>
            <a:endParaRPr lang="en-US" dirty="0"/>
          </a:p>
        </p:txBody>
      </p:sp>
      <p:sp>
        <p:nvSpPr>
          <p:cNvPr id="4" name="Text Placeholder 3"/>
          <p:cNvSpPr>
            <a:spLocks noGrp="1"/>
          </p:cNvSpPr>
          <p:nvPr>
            <p:ph type="body" sz="quarter" idx="10"/>
          </p:nvPr>
        </p:nvSpPr>
        <p:spPr>
          <a:xfrm>
            <a:off x="744351" y="4046608"/>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pPr/>
              <a:t>6/10/2015</a:t>
            </a:fld>
            <a:endParaRPr lang="en-US" dirty="0"/>
          </a:p>
        </p:txBody>
      </p:sp>
      <p:sp>
        <p:nvSpPr>
          <p:cNvPr id="17"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6" y="6396039"/>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5" y="6392865"/>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5" y="2227953"/>
            <a:ext cx="8089901" cy="1443872"/>
          </a:xfrm>
        </p:spPr>
        <p:txBody>
          <a:bodyPr vert="horz" wrap="square" lIns="91438" tIns="45719" rIns="91438" bIns="45719" rtlCol="0" anchor="b" anchorCtr="0">
            <a:spAutoFit/>
          </a:bodyPr>
          <a:lstStyle>
            <a:lvl1pPr marL="280979" indent="-280979">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38" tIns="45719" rIns="91438" bIns="45719" rtlCol="0">
            <a:noAutofit/>
          </a:bodyPr>
          <a:lstStyle>
            <a:lvl1pPr marL="0" indent="0">
              <a:spcBef>
                <a:spcPts val="300"/>
              </a:spcBef>
              <a:buNone/>
              <a:defRPr lang="en-US" sz="1600" baseline="0" dirty="0" smtClean="0">
                <a:solidFill>
                  <a:schemeClr val="bg2"/>
                </a:solidFill>
              </a:defRPr>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1"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6/10/2015</a:t>
            </a:fld>
            <a:endParaRPr lang="en-US" dirty="0"/>
          </a:p>
        </p:txBody>
      </p:sp>
      <p:sp>
        <p:nvSpPr>
          <p:cNvPr id="3" name="Text Placeholder 2"/>
          <p:cNvSpPr>
            <a:spLocks noGrp="1"/>
          </p:cNvSpPr>
          <p:nvPr>
            <p:ph type="body" sz="quarter" idx="10"/>
          </p:nvPr>
        </p:nvSpPr>
        <p:spPr>
          <a:xfrm>
            <a:off x="746125" y="4045555"/>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5" y="501826"/>
            <a:ext cx="8089901" cy="4122498"/>
          </a:xfrm>
        </p:spPr>
        <p:txBody>
          <a:bodyPr vert="horz" wrap="square" lIns="91438" tIns="45719" rIns="91438" bIns="45719" rtlCol="0" anchor="b" anchorCtr="0">
            <a:spAutoFit/>
          </a:bodyPr>
          <a:lstStyle>
            <a:lvl1pPr marL="280979" indent="-280979">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38" tIns="45719" rIns="91438" bIns="45719" rtlCol="0">
            <a:noAutofit/>
          </a:bodyPr>
          <a:lstStyle>
            <a:lvl1pPr marL="0" indent="0">
              <a:spcBef>
                <a:spcPts val="300"/>
              </a:spcBef>
              <a:buNone/>
              <a:defRPr lang="en-US" sz="1600" baseline="0" dirty="0" smtClean="0"/>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3"/>
            <a:ext cx="8089901" cy="577079"/>
          </a:xfrm>
        </p:spPr>
        <p:txBody>
          <a:bodyPr vert="horz" wrap="square" lIns="91438" tIns="45719" rIns="91438" bIns="45719"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5"/>
            <a:ext cx="8087171" cy="313932"/>
          </a:xfrm>
        </p:spPr>
        <p:txBody>
          <a:bodyPr anchor="t"/>
          <a:lstStyle>
            <a:lvl1pPr marL="0" indent="0">
              <a:buNone/>
              <a:defRPr sz="2100" b="0">
                <a:solidFill>
                  <a:schemeClr val="tx1"/>
                </a:solidFill>
                <a:latin typeface="+mj-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pPr/>
              <a:t>6/10/2015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8913"/>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5"/>
            <a:ext cx="3989387"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3" y="1013951"/>
            <a:ext cx="8077645" cy="383182"/>
          </a:xfrm>
        </p:spPr>
        <p:txBody>
          <a:bodyPr vert="horz" wrap="square" lIns="91438" tIns="45719" rIns="91438" bIns="45719"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8" y="1556704"/>
            <a:ext cx="4013199" cy="3978016"/>
          </a:xfrm>
        </p:spPr>
        <p:txBody>
          <a:bodyPr vert="horz" wrap="square" lIns="91438" tIns="45719" rIns="91438" bIns="4571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8913"/>
            <a:ext cx="8080375" cy="575094"/>
          </a:xfrm>
        </p:spPr>
        <p:txBody>
          <a:bodyPr vert="horz" wrap="square" lIns="91438" tIns="45719" rIns="91438" bIns="45719"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3"/>
            <a:ext cx="8077645" cy="383182"/>
          </a:xfrm>
        </p:spPr>
        <p:txBody>
          <a:bodyPr vert="horz" wrap="square" lIns="91438" tIns="45719" rIns="91438" bIns="45719" rtlCol="0" anchor="t">
            <a:noAutofit/>
          </a:bodyPr>
          <a:lstStyle>
            <a:lvl1pPr marL="168270" indent="-168270">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pPr/>
              <a:t>6/10/2015</a:t>
            </a:fld>
            <a:endParaRPr lang="en-US" dirty="0"/>
          </a:p>
        </p:txBody>
      </p:sp>
      <p:sp>
        <p:nvSpPr>
          <p:cNvPr id="6"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pPr/>
              <a:t>6/10/2015</a:t>
            </a:fld>
            <a:endParaRPr lang="en-US" dirty="0"/>
          </a:p>
        </p:txBody>
      </p:sp>
      <p:sp>
        <p:nvSpPr>
          <p:cNvPr id="8"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3"/>
            <a:ext cx="2110616"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3414217"/>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1"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6/10/2015</a:t>
            </a:fld>
            <a:endParaRPr lang="en-US" dirty="0"/>
          </a:p>
        </p:txBody>
      </p:sp>
      <p:sp>
        <p:nvSpPr>
          <p:cNvPr id="3" name="Text Placeholder 2"/>
          <p:cNvSpPr>
            <a:spLocks noGrp="1"/>
          </p:cNvSpPr>
          <p:nvPr>
            <p:ph type="body" sz="quarter" idx="10"/>
          </p:nvPr>
        </p:nvSpPr>
        <p:spPr>
          <a:xfrm>
            <a:off x="746125" y="4045555"/>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8"/>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1"/>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8"/>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8" y="756611"/>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3818375"/>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 y="1"/>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1"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4" y="4336065"/>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6" y="2924450"/>
            <a:ext cx="2223280"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8" y="1588"/>
            <a:ext cx="9139237" cy="6853237"/>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8"/>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dirty="0">
              <a:solidFill>
                <a:srgbClr val="474747"/>
              </a:solidFill>
            </a:endParaRPr>
          </a:p>
        </p:txBody>
      </p:sp>
    </p:spTree>
    <p:extLst>
      <p:ext uri="{BB962C8B-B14F-4D97-AF65-F5344CB8AC3E}">
        <p14:creationId xmlns:p14="http://schemas.microsoft.com/office/powerpoint/2010/main" val="1264790645"/>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3033214211"/>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49943563"/>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4430" y="212798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69913" y="611188"/>
            <a:ext cx="8386762" cy="620712"/>
          </a:xfrm>
        </p:spPr>
        <p:txBody>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2384414262"/>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1304882297"/>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2773112959"/>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230D8EF5-BCC2-AD44-B4CC-3BF89CD3BC9D}"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17839706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9913" y="611188"/>
            <a:ext cx="8386762" cy="6207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1401763"/>
            <a:ext cx="7988300" cy="4767262"/>
          </a:xfrm>
        </p:spPr>
        <p:txBody>
          <a:bodyPr/>
          <a:lstStyle/>
          <a:p>
            <a:pPr lvl="0"/>
            <a:endParaRPr lang="en-US" noProof="0" dirty="0" smtClean="0"/>
          </a:p>
        </p:txBody>
      </p:sp>
    </p:spTree>
    <p:extLst>
      <p:ext uri="{BB962C8B-B14F-4D97-AF65-F5344CB8AC3E}">
        <p14:creationId xmlns:p14="http://schemas.microsoft.com/office/powerpoint/2010/main" val="36987257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only -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14992"/>
            <a:ext cx="2133600" cy="365125"/>
          </a:xfrm>
          <a:prstGeom prst="rect">
            <a:avLst/>
          </a:prstGeom>
        </p:spPr>
        <p:txBody>
          <a:bodyPr/>
          <a:lstStyle>
            <a:lvl1pPr>
              <a:defRPr sz="1800" b="1"/>
            </a:lvl1pPr>
          </a:lstStyle>
          <a:p>
            <a:fld id="{51AC3CF6-25CD-4E75-9FFD-C5B9E43CD78B}" type="slidenum">
              <a:rPr lang="en-US" smtClean="0">
                <a:solidFill>
                  <a:srgbClr val="092F6D"/>
                </a:solidFill>
              </a:rPr>
              <a:pPr/>
              <a:t>‹#›</a:t>
            </a:fld>
            <a:endParaRPr lang="en-US" dirty="0">
              <a:solidFill>
                <a:srgbClr val="092F6D"/>
              </a:solidFill>
            </a:endParaRPr>
          </a:p>
        </p:txBody>
      </p:sp>
    </p:spTree>
    <p:extLst>
      <p:ext uri="{BB962C8B-B14F-4D97-AF65-F5344CB8AC3E}">
        <p14:creationId xmlns:p14="http://schemas.microsoft.com/office/powerpoint/2010/main" val="78935007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1"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6/10/2015</a:t>
            </a:fld>
            <a:endParaRPr lang="en-US" dirty="0"/>
          </a:p>
        </p:txBody>
      </p:sp>
      <p:sp>
        <p:nvSpPr>
          <p:cNvPr id="3" name="Text Placeholder 2"/>
          <p:cNvSpPr>
            <a:spLocks noGrp="1"/>
          </p:cNvSpPr>
          <p:nvPr>
            <p:ph type="body" sz="quarter" idx="10"/>
          </p:nvPr>
        </p:nvSpPr>
        <p:spPr>
          <a:xfrm>
            <a:off x="746125" y="4045555"/>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2"/>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6"/>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6"/>
          <p:cNvSpPr>
            <a:spLocks noGrp="1"/>
          </p:cNvSpPr>
          <p:nvPr>
            <p:ph type="dt" sz="half" idx="10"/>
          </p:nvPr>
        </p:nvSpPr>
        <p:spPr>
          <a:xfrm rot="5400000">
            <a:off x="7589045" y="1081881"/>
            <a:ext cx="2011362" cy="384175"/>
          </a:xfrm>
          <a:prstGeom prst="rect">
            <a:avLst/>
          </a:prstGeom>
        </p:spPr>
        <p:txBody>
          <a:bodyPr rtlCol="0"/>
          <a:lstStyle>
            <a:lvl1pPr>
              <a:defRPr/>
            </a:lvl1pPr>
          </a:lstStyle>
          <a:p>
            <a:pPr defTabSz="457200">
              <a:defRPr/>
            </a:pPr>
            <a:endParaRPr lang="en-US">
              <a:solidFill>
                <a:srgbClr val="092F6D"/>
              </a:solidFill>
            </a:endParaRPr>
          </a:p>
        </p:txBody>
      </p:sp>
      <p:sp>
        <p:nvSpPr>
          <p:cNvPr id="5" name="Footer Placeholder 9"/>
          <p:cNvSpPr>
            <a:spLocks noGrp="1"/>
          </p:cNvSpPr>
          <p:nvPr>
            <p:ph type="ftr" sz="quarter" idx="11"/>
          </p:nvPr>
        </p:nvSpPr>
        <p:spPr>
          <a:xfrm rot="5400000">
            <a:off x="6989763" y="3736975"/>
            <a:ext cx="3200400" cy="365125"/>
          </a:xfrm>
          <a:prstGeom prst="rect">
            <a:avLst/>
          </a:prstGeom>
        </p:spPr>
        <p:txBody>
          <a:bodyPr rtlCol="0"/>
          <a:lstStyle>
            <a:lvl1pPr>
              <a:defRPr/>
            </a:lvl1pPr>
          </a:lstStyle>
          <a:p>
            <a:pPr defTabSz="457200">
              <a:defRPr/>
            </a:pPr>
            <a:endParaRPr lang="en-US">
              <a:solidFill>
                <a:srgbClr val="092F6D"/>
              </a:solidFill>
            </a:endParaRPr>
          </a:p>
        </p:txBody>
      </p:sp>
    </p:spTree>
    <p:extLst>
      <p:ext uri="{BB962C8B-B14F-4D97-AF65-F5344CB8AC3E}">
        <p14:creationId xmlns:p14="http://schemas.microsoft.com/office/powerpoint/2010/main" val="15615045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6"/>
          <p:cNvSpPr>
            <a:spLocks noGrp="1"/>
          </p:cNvSpPr>
          <p:nvPr>
            <p:ph type="dt" sz="half" idx="10"/>
          </p:nvPr>
        </p:nvSpPr>
        <p:spPr>
          <a:xfrm rot="5400000">
            <a:off x="7589045" y="1081881"/>
            <a:ext cx="2011362" cy="384175"/>
          </a:xfrm>
          <a:prstGeom prst="rect">
            <a:avLst/>
          </a:prstGeom>
        </p:spPr>
        <p:txBody>
          <a:bodyPr rtlCol="0"/>
          <a:lstStyle>
            <a:lvl1pPr>
              <a:defRPr/>
            </a:lvl1pPr>
          </a:lstStyle>
          <a:p>
            <a:pPr defTabSz="457200">
              <a:defRPr/>
            </a:pPr>
            <a:endParaRPr lang="en-US">
              <a:solidFill>
                <a:srgbClr val="092F6D"/>
              </a:solidFill>
            </a:endParaRPr>
          </a:p>
        </p:txBody>
      </p:sp>
      <p:sp>
        <p:nvSpPr>
          <p:cNvPr id="5" name="Footer Placeholder 9"/>
          <p:cNvSpPr>
            <a:spLocks noGrp="1"/>
          </p:cNvSpPr>
          <p:nvPr>
            <p:ph type="ftr" sz="quarter" idx="11"/>
          </p:nvPr>
        </p:nvSpPr>
        <p:spPr>
          <a:xfrm rot="5400000">
            <a:off x="6989763" y="3736975"/>
            <a:ext cx="3200400" cy="365125"/>
          </a:xfrm>
          <a:prstGeom prst="rect">
            <a:avLst/>
          </a:prstGeom>
        </p:spPr>
        <p:txBody>
          <a:bodyPr rtlCol="0"/>
          <a:lstStyle>
            <a:lvl1pPr>
              <a:defRPr/>
            </a:lvl1pPr>
          </a:lstStyle>
          <a:p>
            <a:pPr defTabSz="457200">
              <a:defRPr/>
            </a:pPr>
            <a:endParaRPr lang="en-US">
              <a:solidFill>
                <a:srgbClr val="092F6D"/>
              </a:solidFill>
            </a:endParaRPr>
          </a:p>
        </p:txBody>
      </p:sp>
    </p:spTree>
    <p:extLst>
      <p:ext uri="{BB962C8B-B14F-4D97-AF65-F5344CB8AC3E}">
        <p14:creationId xmlns:p14="http://schemas.microsoft.com/office/powerpoint/2010/main" val="501654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6"/>
          <p:cNvSpPr>
            <a:spLocks noGrp="1"/>
          </p:cNvSpPr>
          <p:nvPr>
            <p:ph type="dt" sz="half" idx="10"/>
          </p:nvPr>
        </p:nvSpPr>
        <p:spPr>
          <a:xfrm rot="5400000">
            <a:off x="7589045" y="1081881"/>
            <a:ext cx="2011362" cy="384175"/>
          </a:xfrm>
          <a:prstGeom prst="rect">
            <a:avLst/>
          </a:prstGeom>
        </p:spPr>
        <p:txBody>
          <a:bodyPr rtlCol="0"/>
          <a:lstStyle>
            <a:lvl1pPr>
              <a:defRPr/>
            </a:lvl1pPr>
          </a:lstStyle>
          <a:p>
            <a:pPr defTabSz="457200">
              <a:defRPr/>
            </a:pPr>
            <a:endParaRPr lang="en-US">
              <a:solidFill>
                <a:srgbClr val="092F6D"/>
              </a:solidFill>
            </a:endParaRPr>
          </a:p>
        </p:txBody>
      </p:sp>
      <p:sp>
        <p:nvSpPr>
          <p:cNvPr id="5" name="Footer Placeholder 9"/>
          <p:cNvSpPr>
            <a:spLocks noGrp="1"/>
          </p:cNvSpPr>
          <p:nvPr>
            <p:ph type="ftr" sz="quarter" idx="11"/>
          </p:nvPr>
        </p:nvSpPr>
        <p:spPr>
          <a:xfrm rot="5400000">
            <a:off x="6989763" y="3736975"/>
            <a:ext cx="3200400" cy="365125"/>
          </a:xfrm>
          <a:prstGeom prst="rect">
            <a:avLst/>
          </a:prstGeom>
        </p:spPr>
        <p:txBody>
          <a:bodyPr rtlCol="0"/>
          <a:lstStyle>
            <a:lvl1pPr>
              <a:defRPr/>
            </a:lvl1pPr>
          </a:lstStyle>
          <a:p>
            <a:pPr defTabSz="457200">
              <a:defRPr/>
            </a:pPr>
            <a:endParaRPr lang="en-US">
              <a:solidFill>
                <a:srgbClr val="092F6D"/>
              </a:solidFill>
            </a:endParaRPr>
          </a:p>
        </p:txBody>
      </p:sp>
    </p:spTree>
    <p:extLst>
      <p:ext uri="{BB962C8B-B14F-4D97-AF65-F5344CB8AC3E}">
        <p14:creationId xmlns:p14="http://schemas.microsoft.com/office/powerpoint/2010/main" val="233710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tx1"/>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pPr/>
              <a:t>6/10/2015</a:t>
            </a:fld>
            <a:endParaRPr lang="en-US" dirty="0"/>
          </a:p>
        </p:txBody>
      </p:sp>
      <p:sp>
        <p:nvSpPr>
          <p:cNvPr id="4" name="Text Placeholder 3"/>
          <p:cNvSpPr>
            <a:spLocks noGrp="1"/>
          </p:cNvSpPr>
          <p:nvPr>
            <p:ph type="body" sz="quarter" idx="10"/>
          </p:nvPr>
        </p:nvSpPr>
        <p:spPr>
          <a:xfrm>
            <a:off x="745587" y="4046759"/>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1" y="742094"/>
            <a:ext cx="1041033"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4"/>
            <a:ext cx="6859588" cy="5153025"/>
          </a:xfrm>
          <a:prstGeom prst="rect">
            <a:avLst/>
          </a:prstGeom>
          <a:solidFill>
            <a:schemeClr val="accent5"/>
          </a:solidFill>
          <a:ln w="19050" algn="ctr">
            <a:no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31"/>
            <a:ext cx="6576108"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5"/>
            <a:ext cx="6550480"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pPr/>
              <a:t>6/10/2015</a:t>
            </a:fld>
            <a:endParaRPr lang="en-US" dirty="0"/>
          </a:p>
        </p:txBody>
      </p:sp>
      <p:sp>
        <p:nvSpPr>
          <p:cNvPr id="4" name="Text Placeholder 3"/>
          <p:cNvSpPr>
            <a:spLocks noGrp="1"/>
          </p:cNvSpPr>
          <p:nvPr>
            <p:ph type="body" sz="quarter" idx="10"/>
          </p:nvPr>
        </p:nvSpPr>
        <p:spPr>
          <a:xfrm>
            <a:off x="744763"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0" indent="0">
              <a:buNone/>
              <a:defRPr lang="en-US" sz="1800" smtClean="0">
                <a:latin typeface="+mn-lt"/>
              </a:defRPr>
            </a:lvl2pPr>
            <a:lvl3pPr marL="687366" indent="0">
              <a:buNone/>
              <a:defRPr lang="en-US" sz="1800" smtClean="0">
                <a:latin typeface="+mn-lt"/>
              </a:defRPr>
            </a:lvl3pPr>
            <a:lvl4pPr marL="1142965" indent="0">
              <a:buNone/>
              <a:defRPr lang="en-US" sz="1800" smtClean="0">
                <a:latin typeface="+mn-lt"/>
              </a:defRPr>
            </a:lvl4pPr>
            <a:lvl5pPr marL="1601738"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4" y="742960"/>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4.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1" y="434994"/>
            <a:ext cx="8089900" cy="577079"/>
          </a:xfrm>
          <a:prstGeom prst="rect">
            <a:avLst/>
          </a:prstGeom>
        </p:spPr>
        <p:txBody>
          <a:bodyPr vert="horz" wrap="square" lIns="91438" tIns="45719" rIns="91438" bIns="45719"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90" y="1565577"/>
            <a:ext cx="8089901" cy="1661993"/>
          </a:xfrm>
          <a:prstGeom prst="rect">
            <a:avLst/>
          </a:prstGeom>
        </p:spPr>
        <p:txBody>
          <a:bodyPr vert="horz" wrap="square" lIns="91438" tIns="45719" rIns="91438" bIns="45719"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2069" name="Freeform 77"/>
          <p:cNvSpPr>
            <a:spLocks/>
          </p:cNvSpPr>
          <p:nvPr userDrawn="1"/>
        </p:nvSpPr>
        <p:spPr bwMode="auto">
          <a:xfrm>
            <a:off x="8129588" y="6394451"/>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38" tIns="45719" rIns="91438" bIns="45719"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8" r:id="rId24"/>
  </p:sldLayoutIdLst>
  <p:transition>
    <p:fade/>
  </p:transition>
  <p:timing>
    <p:tnLst>
      <p:par>
        <p:cTn id="1" dur="indefinite" restart="never" nodeType="tmRoot"/>
      </p:par>
    </p:tnLst>
  </p:timing>
  <p:hf hdr="0"/>
  <p:txStyles>
    <p:titleStyle>
      <a:lvl1pPr algn="l" defTabSz="914372"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0" indent="-168270" algn="l" defTabSz="914372"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186"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27"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668" indent="-228593" algn="l" defTabSz="914372"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22"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522"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9"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2" rtl="0" eaLnBrk="1" latinLnBrk="0" hangingPunct="1">
        <a:defRPr sz="1800" kern="1200">
          <a:solidFill>
            <a:schemeClr val="tx1"/>
          </a:solidFill>
          <a:latin typeface="+mn-lt"/>
          <a:ea typeface="+mn-ea"/>
          <a:cs typeface="+mn-cs"/>
        </a:defRPr>
      </a:lvl1pPr>
      <a:lvl2pPr marL="457186" algn="l" defTabSz="914372" rtl="0" eaLnBrk="1" latinLnBrk="0" hangingPunct="1">
        <a:defRPr sz="1800" kern="1200">
          <a:solidFill>
            <a:schemeClr val="tx1"/>
          </a:solidFill>
          <a:latin typeface="+mn-lt"/>
          <a:ea typeface="+mn-ea"/>
          <a:cs typeface="+mn-cs"/>
        </a:defRPr>
      </a:lvl2pPr>
      <a:lvl3pPr marL="914372" algn="l" defTabSz="914372" rtl="0" eaLnBrk="1" latinLnBrk="0" hangingPunct="1">
        <a:defRPr sz="1800" kern="1200">
          <a:solidFill>
            <a:schemeClr val="tx1"/>
          </a:solidFill>
          <a:latin typeface="+mn-lt"/>
          <a:ea typeface="+mn-ea"/>
          <a:cs typeface="+mn-cs"/>
        </a:defRPr>
      </a:lvl3pPr>
      <a:lvl4pPr marL="1371557" algn="l" defTabSz="914372" rtl="0" eaLnBrk="1" latinLnBrk="0" hangingPunct="1">
        <a:defRPr sz="1800" kern="1200">
          <a:solidFill>
            <a:schemeClr val="tx1"/>
          </a:solidFill>
          <a:latin typeface="+mn-lt"/>
          <a:ea typeface="+mn-ea"/>
          <a:cs typeface="+mn-cs"/>
        </a:defRPr>
      </a:lvl4pPr>
      <a:lvl5pPr marL="1828743" algn="l" defTabSz="914372" rtl="0" eaLnBrk="1" latinLnBrk="0" hangingPunct="1">
        <a:defRPr sz="1800" kern="1200">
          <a:solidFill>
            <a:schemeClr val="tx1"/>
          </a:solidFill>
          <a:latin typeface="+mn-lt"/>
          <a:ea typeface="+mn-ea"/>
          <a:cs typeface="+mn-cs"/>
        </a:defRPr>
      </a:lvl5pPr>
      <a:lvl6pPr marL="2285929" algn="l" defTabSz="914372" rtl="0" eaLnBrk="1" latinLnBrk="0" hangingPunct="1">
        <a:defRPr sz="1800" kern="1200">
          <a:solidFill>
            <a:schemeClr val="tx1"/>
          </a:solidFill>
          <a:latin typeface="+mn-lt"/>
          <a:ea typeface="+mn-ea"/>
          <a:cs typeface="+mn-cs"/>
        </a:defRPr>
      </a:lvl6pPr>
      <a:lvl7pPr marL="2743115" algn="l" defTabSz="914372" rtl="0" eaLnBrk="1" latinLnBrk="0" hangingPunct="1">
        <a:defRPr sz="1800" kern="1200">
          <a:solidFill>
            <a:schemeClr val="tx1"/>
          </a:solidFill>
          <a:latin typeface="+mn-lt"/>
          <a:ea typeface="+mn-ea"/>
          <a:cs typeface="+mn-cs"/>
        </a:defRPr>
      </a:lvl7pPr>
      <a:lvl8pPr marL="3200301" algn="l" defTabSz="914372" rtl="0" eaLnBrk="1" latinLnBrk="0" hangingPunct="1">
        <a:defRPr sz="1800" kern="1200">
          <a:solidFill>
            <a:schemeClr val="tx1"/>
          </a:solidFill>
          <a:latin typeface="+mn-lt"/>
          <a:ea typeface="+mn-ea"/>
          <a:cs typeface="+mn-cs"/>
        </a:defRPr>
      </a:lvl8pPr>
      <a:lvl9pPr marL="3657486" algn="l" defTabSz="9143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9"/>
            <a:ext cx="8089900" cy="577079"/>
          </a:xfrm>
          <a:prstGeom prst="rect">
            <a:avLst/>
          </a:prstGeom>
        </p:spPr>
        <p:txBody>
          <a:bodyPr vert="horz" wrap="square" lIns="91438" tIns="45719" rIns="91438" bIns="45719"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90" y="1555417"/>
            <a:ext cx="8089901" cy="1661993"/>
          </a:xfrm>
          <a:prstGeom prst="rect">
            <a:avLst/>
          </a:prstGeom>
        </p:spPr>
        <p:txBody>
          <a:bodyPr vert="horz" wrap="square" lIns="91438" tIns="45719" rIns="91438" bIns="45719"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5" y="6392865"/>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372"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0" indent="-168270" algn="l" defTabSz="914372"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186" indent="-227006" algn="l" defTabSz="914372"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27" indent="-227006" algn="l" defTabSz="914372"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668" indent="-228593" algn="l" defTabSz="914372"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22" indent="-227006" algn="l" defTabSz="914372"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522"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9"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2" rtl="0" eaLnBrk="1" latinLnBrk="0" hangingPunct="1">
        <a:defRPr sz="1800" kern="1200">
          <a:solidFill>
            <a:schemeClr val="tx1"/>
          </a:solidFill>
          <a:latin typeface="+mn-lt"/>
          <a:ea typeface="+mn-ea"/>
          <a:cs typeface="+mn-cs"/>
        </a:defRPr>
      </a:lvl1pPr>
      <a:lvl2pPr marL="457186" algn="l" defTabSz="914372" rtl="0" eaLnBrk="1" latinLnBrk="0" hangingPunct="1">
        <a:defRPr sz="1800" kern="1200">
          <a:solidFill>
            <a:schemeClr val="tx1"/>
          </a:solidFill>
          <a:latin typeface="+mn-lt"/>
          <a:ea typeface="+mn-ea"/>
          <a:cs typeface="+mn-cs"/>
        </a:defRPr>
      </a:lvl2pPr>
      <a:lvl3pPr marL="914372" algn="l" defTabSz="914372" rtl="0" eaLnBrk="1" latinLnBrk="0" hangingPunct="1">
        <a:defRPr sz="1800" kern="1200">
          <a:solidFill>
            <a:schemeClr val="tx1"/>
          </a:solidFill>
          <a:latin typeface="+mn-lt"/>
          <a:ea typeface="+mn-ea"/>
          <a:cs typeface="+mn-cs"/>
        </a:defRPr>
      </a:lvl3pPr>
      <a:lvl4pPr marL="1371557" algn="l" defTabSz="914372" rtl="0" eaLnBrk="1" latinLnBrk="0" hangingPunct="1">
        <a:defRPr sz="1800" kern="1200">
          <a:solidFill>
            <a:schemeClr val="tx1"/>
          </a:solidFill>
          <a:latin typeface="+mn-lt"/>
          <a:ea typeface="+mn-ea"/>
          <a:cs typeface="+mn-cs"/>
        </a:defRPr>
      </a:lvl4pPr>
      <a:lvl5pPr marL="1828743" algn="l" defTabSz="914372" rtl="0" eaLnBrk="1" latinLnBrk="0" hangingPunct="1">
        <a:defRPr sz="1800" kern="1200">
          <a:solidFill>
            <a:schemeClr val="tx1"/>
          </a:solidFill>
          <a:latin typeface="+mn-lt"/>
          <a:ea typeface="+mn-ea"/>
          <a:cs typeface="+mn-cs"/>
        </a:defRPr>
      </a:lvl5pPr>
      <a:lvl6pPr marL="2285929" algn="l" defTabSz="914372" rtl="0" eaLnBrk="1" latinLnBrk="0" hangingPunct="1">
        <a:defRPr sz="1800" kern="1200">
          <a:solidFill>
            <a:schemeClr val="tx1"/>
          </a:solidFill>
          <a:latin typeface="+mn-lt"/>
          <a:ea typeface="+mn-ea"/>
          <a:cs typeface="+mn-cs"/>
        </a:defRPr>
      </a:lvl6pPr>
      <a:lvl7pPr marL="2743115" algn="l" defTabSz="914372" rtl="0" eaLnBrk="1" latinLnBrk="0" hangingPunct="1">
        <a:defRPr sz="1800" kern="1200">
          <a:solidFill>
            <a:schemeClr val="tx1"/>
          </a:solidFill>
          <a:latin typeface="+mn-lt"/>
          <a:ea typeface="+mn-ea"/>
          <a:cs typeface="+mn-cs"/>
        </a:defRPr>
      </a:lvl7pPr>
      <a:lvl8pPr marL="3200301" algn="l" defTabSz="914372" rtl="0" eaLnBrk="1" latinLnBrk="0" hangingPunct="1">
        <a:defRPr sz="1800" kern="1200">
          <a:solidFill>
            <a:schemeClr val="tx1"/>
          </a:solidFill>
          <a:latin typeface="+mn-lt"/>
          <a:ea typeface="+mn-ea"/>
          <a:cs typeface="+mn-cs"/>
        </a:defRPr>
      </a:lvl8pPr>
      <a:lvl9pPr marL="3657486" algn="l" defTabSz="9143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lIns="91438" tIns="45719" rIns="91438" bIns="45719"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1" y="434359"/>
            <a:ext cx="8089900" cy="577079"/>
          </a:xfrm>
          <a:prstGeom prst="rect">
            <a:avLst/>
          </a:prstGeom>
        </p:spPr>
        <p:txBody>
          <a:bodyPr vert="horz" wrap="square" lIns="91438" tIns="45719" rIns="91438" bIns="45719"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90" y="1555417"/>
            <a:ext cx="8089901" cy="1661993"/>
          </a:xfrm>
          <a:prstGeom prst="rect">
            <a:avLst/>
          </a:prstGeom>
        </p:spPr>
        <p:txBody>
          <a:bodyPr vert="horz" wrap="square" lIns="91438" tIns="45719" rIns="91438" bIns="45719"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pPr/>
              <a:t>6/10/2015</a:t>
            </a:fld>
            <a:endParaRPr lang="en-US" dirty="0"/>
          </a:p>
        </p:txBody>
      </p:sp>
      <p:sp>
        <p:nvSpPr>
          <p:cNvPr id="11"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5" y="6392865"/>
            <a:ext cx="799313"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timing>
    <p:tnLst>
      <p:par>
        <p:cTn id="1" dur="indefinite" restart="never" nodeType="tmRoot"/>
      </p:par>
    </p:tnLst>
  </p:timing>
  <p:hf hdr="0"/>
  <p:txStyles>
    <p:titleStyle>
      <a:lvl1pPr algn="l" defTabSz="914372"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0" indent="-168270" algn="l" defTabSz="914372"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186"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27"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668" indent="-228593" algn="l" defTabSz="914372"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22" indent="-227006" algn="l" defTabSz="914372"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522"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4"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9" indent="-228593" algn="l" defTabSz="9143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2" rtl="0" eaLnBrk="1" latinLnBrk="0" hangingPunct="1">
        <a:defRPr sz="1800" kern="1200">
          <a:solidFill>
            <a:schemeClr val="tx1"/>
          </a:solidFill>
          <a:latin typeface="+mn-lt"/>
          <a:ea typeface="+mn-ea"/>
          <a:cs typeface="+mn-cs"/>
        </a:defRPr>
      </a:lvl1pPr>
      <a:lvl2pPr marL="457186" algn="l" defTabSz="914372" rtl="0" eaLnBrk="1" latinLnBrk="0" hangingPunct="1">
        <a:defRPr sz="1800" kern="1200">
          <a:solidFill>
            <a:schemeClr val="tx1"/>
          </a:solidFill>
          <a:latin typeface="+mn-lt"/>
          <a:ea typeface="+mn-ea"/>
          <a:cs typeface="+mn-cs"/>
        </a:defRPr>
      </a:lvl2pPr>
      <a:lvl3pPr marL="914372" algn="l" defTabSz="914372" rtl="0" eaLnBrk="1" latinLnBrk="0" hangingPunct="1">
        <a:defRPr sz="1800" kern="1200">
          <a:solidFill>
            <a:schemeClr val="tx1"/>
          </a:solidFill>
          <a:latin typeface="+mn-lt"/>
          <a:ea typeface="+mn-ea"/>
          <a:cs typeface="+mn-cs"/>
        </a:defRPr>
      </a:lvl3pPr>
      <a:lvl4pPr marL="1371557" algn="l" defTabSz="914372" rtl="0" eaLnBrk="1" latinLnBrk="0" hangingPunct="1">
        <a:defRPr sz="1800" kern="1200">
          <a:solidFill>
            <a:schemeClr val="tx1"/>
          </a:solidFill>
          <a:latin typeface="+mn-lt"/>
          <a:ea typeface="+mn-ea"/>
          <a:cs typeface="+mn-cs"/>
        </a:defRPr>
      </a:lvl4pPr>
      <a:lvl5pPr marL="1828743" algn="l" defTabSz="914372" rtl="0" eaLnBrk="1" latinLnBrk="0" hangingPunct="1">
        <a:defRPr sz="1800" kern="1200">
          <a:solidFill>
            <a:schemeClr val="tx1"/>
          </a:solidFill>
          <a:latin typeface="+mn-lt"/>
          <a:ea typeface="+mn-ea"/>
          <a:cs typeface="+mn-cs"/>
        </a:defRPr>
      </a:lvl5pPr>
      <a:lvl6pPr marL="2285929" algn="l" defTabSz="914372" rtl="0" eaLnBrk="1" latinLnBrk="0" hangingPunct="1">
        <a:defRPr sz="1800" kern="1200">
          <a:solidFill>
            <a:schemeClr val="tx1"/>
          </a:solidFill>
          <a:latin typeface="+mn-lt"/>
          <a:ea typeface="+mn-ea"/>
          <a:cs typeface="+mn-cs"/>
        </a:defRPr>
      </a:lvl6pPr>
      <a:lvl7pPr marL="2743115" algn="l" defTabSz="914372" rtl="0" eaLnBrk="1" latinLnBrk="0" hangingPunct="1">
        <a:defRPr sz="1800" kern="1200">
          <a:solidFill>
            <a:schemeClr val="tx1"/>
          </a:solidFill>
          <a:latin typeface="+mn-lt"/>
          <a:ea typeface="+mn-ea"/>
          <a:cs typeface="+mn-cs"/>
        </a:defRPr>
      </a:lvl7pPr>
      <a:lvl8pPr marL="3200301" algn="l" defTabSz="914372" rtl="0" eaLnBrk="1" latinLnBrk="0" hangingPunct="1">
        <a:defRPr sz="1800" kern="1200">
          <a:solidFill>
            <a:schemeClr val="tx1"/>
          </a:solidFill>
          <a:latin typeface="+mn-lt"/>
          <a:ea typeface="+mn-ea"/>
          <a:cs typeface="+mn-cs"/>
        </a:defRPr>
      </a:lvl8pPr>
      <a:lvl9pPr marL="3657486" algn="l" defTabSz="9143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469670"/>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260245"/>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dirty="0">
              <a:solidFill>
                <a:srgbClr val="474747"/>
              </a:solidFill>
            </a:endParaRPr>
          </a:p>
        </p:txBody>
      </p:sp>
      <p:pic>
        <p:nvPicPr>
          <p:cNvPr id="1105" name="Picture 81" descr="AAMCsymbol"/>
          <p:cNvPicPr>
            <a:picLocks noChangeAspect="1" noChangeArrowheads="1"/>
          </p:cNvPicPr>
          <p:nvPr/>
        </p:nvPicPr>
        <p:blipFill>
          <a:blip r:embed="rId14" cstate="print"/>
          <a:srcRect/>
          <a:stretch>
            <a:fillRect/>
          </a:stretch>
        </p:blipFill>
        <p:spPr bwMode="auto">
          <a:xfrm>
            <a:off x="7986713" y="6022975"/>
            <a:ext cx="1023937" cy="768350"/>
          </a:xfrm>
          <a:prstGeom prst="rect">
            <a:avLst/>
          </a:prstGeom>
          <a:noFill/>
        </p:spPr>
      </p:pic>
      <p:sp>
        <p:nvSpPr>
          <p:cNvPr id="6"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pPr defTabSz="457200"/>
            <a:fld id="{230D8EF5-BCC2-AD44-B4CC-3BF89CD3BC9D}" type="slidenum">
              <a:rPr lang="en-US" smtClean="0">
                <a:solidFill>
                  <a:srgbClr val="092F6D"/>
                </a:solidFill>
              </a:rPr>
              <a:pPr defTabSz="457200"/>
              <a:t>‹#›</a:t>
            </a:fld>
            <a:endParaRPr lang="en-US" dirty="0">
              <a:solidFill>
                <a:srgbClr val="092F6D"/>
              </a:solidFill>
            </a:endParaRPr>
          </a:p>
        </p:txBody>
      </p:sp>
    </p:spTree>
    <p:extLst>
      <p:ext uri="{BB962C8B-B14F-4D97-AF65-F5344CB8AC3E}">
        <p14:creationId xmlns:p14="http://schemas.microsoft.com/office/powerpoint/2010/main" val="391791422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ransition/>
  <p:timing>
    <p:tnLst>
      <p:par>
        <p:cTn id="1" dur="indefinite" restart="never" nodeType="tmRoot"/>
      </p:par>
    </p:tnLst>
  </p:timing>
  <p:txStyles>
    <p:titleStyle>
      <a:lvl1pPr algn="l" defTabSz="889000" rtl="0" eaLnBrk="1" fontAlgn="base" hangingPunct="1">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dirty="0" smtClean="0">
                <a:latin typeface="Garamond" panose="02020404030301010803" pitchFamily="18" charset="0"/>
              </a:rPr>
              <a:t>Closed Captioning</a:t>
            </a:r>
          </a:p>
        </p:txBody>
      </p:sp>
      <p:sp>
        <p:nvSpPr>
          <p:cNvPr id="5" name="Content Placeholder 4"/>
          <p:cNvSpPr>
            <a:spLocks noGrp="1"/>
          </p:cNvSpPr>
          <p:nvPr>
            <p:ph idx="1"/>
          </p:nvPr>
        </p:nvSpPr>
        <p:spPr/>
        <p:txBody>
          <a:bodyPr/>
          <a:lstStyle/>
          <a:p>
            <a:pPr marL="0" indent="0">
              <a:buNone/>
            </a:pPr>
            <a:r>
              <a:rPr lang="en-US" dirty="0">
                <a:latin typeface="Garamond" panose="02020404030301010803" pitchFamily="18" charset="0"/>
              </a:rPr>
              <a:t>To view close captioning for today’s webinar, you will need to open a separate window or web browser than you are using for the webinar. You can also view it from a mobile device.</a:t>
            </a:r>
            <a:br>
              <a:rPr lang="en-US" dirty="0">
                <a:latin typeface="Garamond" panose="02020404030301010803" pitchFamily="18" charset="0"/>
              </a:rPr>
            </a:br>
            <a:r>
              <a:rPr lang="en-US" dirty="0" smtClean="0">
                <a:latin typeface="Garamond" panose="02020404030301010803" pitchFamily="18" charset="0"/>
              </a:rPr>
              <a:t/>
            </a:r>
            <a:br>
              <a:rPr lang="en-US" dirty="0" smtClean="0">
                <a:latin typeface="Garamond" panose="02020404030301010803" pitchFamily="18" charset="0"/>
              </a:rPr>
            </a:br>
            <a:r>
              <a:rPr lang="en-US" dirty="0" smtClean="0">
                <a:latin typeface="Garamond" panose="02020404030301010803" pitchFamily="18" charset="0"/>
              </a:rPr>
              <a:t>At </a:t>
            </a:r>
            <a:r>
              <a:rPr lang="en-US" dirty="0">
                <a:latin typeface="Garamond" panose="02020404030301010803" pitchFamily="18" charset="0"/>
              </a:rPr>
              <a:t>the start time for the webinar, please copy the link below into your browser: http://www.captionedtext.com and please enter the confirmation number: 2619666</a:t>
            </a:r>
            <a:br>
              <a:rPr lang="en-US" dirty="0">
                <a:latin typeface="Garamond" panose="02020404030301010803" pitchFamily="18" charset="0"/>
              </a:rPr>
            </a:br>
            <a:endParaRPr lang="en-US" dirty="0">
              <a:latin typeface="Garamond" panose="02020404030301010803" pitchFamily="18" charset="0"/>
            </a:endParaRPr>
          </a:p>
          <a:p>
            <a:pPr marL="0" indent="0">
              <a:buNone/>
            </a:pPr>
            <a:r>
              <a:rPr lang="en-US" dirty="0">
                <a:latin typeface="Garamond" panose="02020404030301010803" pitchFamily="18" charset="0"/>
              </a:rPr>
              <a:t>If you have any difficulty with the close captioning please send a chat message to “AAMC meetings” or send an email to Ashley Makarsky at amakarsky@aamc.org.</a:t>
            </a:r>
          </a:p>
          <a:p>
            <a:pPr marL="514350" indent="-514350">
              <a:defRPr/>
            </a:pPr>
            <a:endParaRPr lang="en-US" dirty="0" smtClean="0"/>
          </a:p>
          <a:p>
            <a:pPr marL="514350" indent="-514350">
              <a:buFontTx/>
              <a:buAutoNum type="arabicPeriod"/>
              <a:defRPr/>
            </a:pPr>
            <a:endParaRPr lang="en-US" dirty="0" smtClean="0"/>
          </a:p>
          <a:p>
            <a:pPr>
              <a:defRPr/>
            </a:pPr>
            <a:endParaRPr lang="en-US" dirty="0"/>
          </a:p>
        </p:txBody>
      </p:sp>
    </p:spTree>
    <p:extLst>
      <p:ext uri="{BB962C8B-B14F-4D97-AF65-F5344CB8AC3E}">
        <p14:creationId xmlns:p14="http://schemas.microsoft.com/office/powerpoint/2010/main" val="10617569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#1: Addressing </a:t>
            </a:r>
            <a:r>
              <a:rPr lang="en-US" dirty="0"/>
              <a:t>L</a:t>
            </a:r>
            <a:r>
              <a:rPr lang="en-US" dirty="0" smtClean="0"/>
              <a:t>egitimate Concerns</a:t>
            </a:r>
            <a:endParaRPr lang="en-US" dirty="0"/>
          </a:p>
        </p:txBody>
      </p:sp>
      <p:sp>
        <p:nvSpPr>
          <p:cNvPr id="3" name="Content Placeholder 2"/>
          <p:cNvSpPr>
            <a:spLocks noGrp="1"/>
          </p:cNvSpPr>
          <p:nvPr>
            <p:ph idx="1"/>
          </p:nvPr>
        </p:nvSpPr>
        <p:spPr>
          <a:xfrm>
            <a:off x="661375" y="1323087"/>
            <a:ext cx="8325548" cy="4516136"/>
          </a:xfrm>
        </p:spPr>
        <p:txBody>
          <a:bodyPr/>
          <a:lstStyle/>
          <a:p>
            <a:r>
              <a:rPr lang="en-US" sz="2800" dirty="0" smtClean="0"/>
              <a:t> When </a:t>
            </a:r>
            <a:r>
              <a:rPr lang="en-US" sz="2800" dirty="0"/>
              <a:t>accommodations conflict with standards – start a discussion</a:t>
            </a:r>
          </a:p>
          <a:p>
            <a:r>
              <a:rPr lang="en-US" sz="2800" dirty="0" smtClean="0"/>
              <a:t> “</a:t>
            </a:r>
            <a:r>
              <a:rPr lang="en-US" sz="2800" b="1" dirty="0"/>
              <a:t>Reasoned deliberations</a:t>
            </a:r>
            <a:r>
              <a:rPr lang="en-US" sz="2800" dirty="0"/>
              <a:t>” must take place to determine if the requested accommodations would fundamentally alter the program</a:t>
            </a:r>
          </a:p>
          <a:p>
            <a:pPr lvl="1"/>
            <a:r>
              <a:rPr lang="en-US" sz="2800" dirty="0"/>
              <a:t>Discuss the “</a:t>
            </a:r>
            <a:r>
              <a:rPr lang="en-US" sz="2800" b="1" dirty="0"/>
              <a:t>unique qualities</a:t>
            </a:r>
            <a:r>
              <a:rPr lang="en-US" sz="2800" dirty="0"/>
              <a:t>” of the requested accommodation</a:t>
            </a:r>
          </a:p>
          <a:p>
            <a:pPr lvl="1"/>
            <a:r>
              <a:rPr lang="en-US" sz="2800" dirty="0"/>
              <a:t>Consider alternative accommodations</a:t>
            </a:r>
          </a:p>
          <a:p>
            <a:r>
              <a:rPr lang="en-US" sz="2800" dirty="0" smtClean="0"/>
              <a:t> Essentialness </a:t>
            </a:r>
            <a:r>
              <a:rPr lang="en-US" sz="2800" dirty="0"/>
              <a:t>must be </a:t>
            </a:r>
            <a:r>
              <a:rPr lang="en-US" sz="2800" b="1" dirty="0"/>
              <a:t>more than tradition</a:t>
            </a:r>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32136892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5094"/>
          </a:xfrm>
        </p:spPr>
        <p:txBody>
          <a:bodyPr/>
          <a:lstStyle/>
          <a:p>
            <a:r>
              <a:rPr lang="en-US" dirty="0" smtClean="0"/>
              <a:t>Myth #1: Scenario  </a:t>
            </a:r>
            <a:endParaRPr lang="en-US" dirty="0"/>
          </a:p>
        </p:txBody>
      </p:sp>
      <p:sp>
        <p:nvSpPr>
          <p:cNvPr id="3" name="Content Placeholder 2"/>
          <p:cNvSpPr>
            <a:spLocks noGrp="1"/>
          </p:cNvSpPr>
          <p:nvPr>
            <p:ph idx="1"/>
          </p:nvPr>
        </p:nvSpPr>
        <p:spPr>
          <a:xfrm>
            <a:off x="604071" y="740929"/>
            <a:ext cx="8382853" cy="5134939"/>
          </a:xfrm>
        </p:spPr>
        <p:txBody>
          <a:bodyPr/>
          <a:lstStyle/>
          <a:p>
            <a:pPr marL="0" indent="0">
              <a:buNone/>
            </a:pPr>
            <a:endParaRPr lang="en-US" dirty="0"/>
          </a:p>
          <a:p>
            <a:r>
              <a:rPr lang="en-US" sz="2800" dirty="0" smtClean="0"/>
              <a:t> Student </a:t>
            </a:r>
            <a:r>
              <a:rPr lang="en-US" sz="2800" dirty="0"/>
              <a:t>with a well-documented history of </a:t>
            </a:r>
            <a:r>
              <a:rPr lang="en-US" sz="2800" dirty="0" smtClean="0"/>
              <a:t>severe </a:t>
            </a:r>
            <a:r>
              <a:rPr lang="en-US" sz="2800" dirty="0"/>
              <a:t>chronic health condition that results in frequent, extended hospitalizations</a:t>
            </a:r>
          </a:p>
          <a:p>
            <a:r>
              <a:rPr lang="en-US" sz="2800" dirty="0" smtClean="0"/>
              <a:t> Student </a:t>
            </a:r>
            <a:r>
              <a:rPr lang="en-US" sz="2800" dirty="0"/>
              <a:t>qualified for, and frequently used, accommodations through undergraduate career</a:t>
            </a:r>
          </a:p>
          <a:p>
            <a:r>
              <a:rPr lang="en-US" sz="2800" dirty="0" smtClean="0"/>
              <a:t> Prior </a:t>
            </a:r>
            <a:r>
              <a:rPr lang="en-US" sz="2800" dirty="0"/>
              <a:t>to starting medical school, student requests the following accommodations:</a:t>
            </a:r>
          </a:p>
          <a:p>
            <a:pPr lvl="1"/>
            <a:r>
              <a:rPr lang="en-US" sz="2800" dirty="0"/>
              <a:t>“Leniency in absence policies”</a:t>
            </a:r>
          </a:p>
          <a:p>
            <a:pPr lvl="1"/>
            <a:r>
              <a:rPr lang="en-US" sz="2800" dirty="0"/>
              <a:t>Make up exams and homework for time missed</a:t>
            </a:r>
          </a:p>
          <a:p>
            <a:pPr lvl="1"/>
            <a:r>
              <a:rPr lang="en-US" sz="2800" dirty="0"/>
              <a:t>Extra tutoring to cover missed material</a:t>
            </a:r>
          </a:p>
          <a:p>
            <a:pPr lvl="1"/>
            <a:endParaRPr lang="en-US" sz="2400" dirty="0"/>
          </a:p>
          <a:p>
            <a:endParaRPr lang="en-US" dirty="0"/>
          </a:p>
          <a:p>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29757736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6335" y="1860491"/>
            <a:ext cx="8089901" cy="2763834"/>
          </a:xfrm>
        </p:spPr>
        <p:txBody>
          <a:bodyPr/>
          <a:lstStyle/>
          <a:p>
            <a:r>
              <a:rPr lang="en-US" dirty="0" smtClean="0"/>
              <a:t>Myth #2:</a:t>
            </a:r>
            <a:br>
              <a:rPr lang="en-US" dirty="0" smtClean="0"/>
            </a:br>
            <a:r>
              <a:rPr lang="en-US" dirty="0"/>
              <a:t>Providing accommodations to students with disabilities compromises patient safety</a:t>
            </a:r>
            <a:r>
              <a:rPr lang="en-US" dirty="0" smtClean="0"/>
              <a:t>.</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13642002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3732" y="438913"/>
            <a:ext cx="8089901" cy="577081"/>
          </a:xfrm>
        </p:spPr>
        <p:txBody>
          <a:bodyPr/>
          <a:lstStyle/>
          <a:p>
            <a:r>
              <a:rPr lang="en-US" dirty="0" smtClean="0"/>
              <a:t>Myth #2: Dispelling The </a:t>
            </a:r>
            <a:r>
              <a:rPr lang="en-US" dirty="0"/>
              <a:t>M</a:t>
            </a:r>
            <a:r>
              <a:rPr lang="en-US" dirty="0" smtClean="0"/>
              <a:t>yth</a:t>
            </a:r>
            <a:endParaRPr lang="en-US" dirty="0"/>
          </a:p>
        </p:txBody>
      </p:sp>
      <p:sp>
        <p:nvSpPr>
          <p:cNvPr id="8" name="Content Placeholder 7"/>
          <p:cNvSpPr>
            <a:spLocks noGrp="1"/>
          </p:cNvSpPr>
          <p:nvPr>
            <p:ph idx="1"/>
          </p:nvPr>
        </p:nvSpPr>
        <p:spPr>
          <a:xfrm>
            <a:off x="435429" y="1088571"/>
            <a:ext cx="8402081" cy="5032911"/>
          </a:xfrm>
        </p:spPr>
        <p:txBody>
          <a:bodyPr/>
          <a:lstStyle/>
          <a:p>
            <a:pPr>
              <a:lnSpc>
                <a:spcPct val="100000"/>
              </a:lnSpc>
            </a:pPr>
            <a:r>
              <a:rPr lang="en-US" sz="3000" dirty="0" smtClean="0"/>
              <a:t> Patient </a:t>
            </a:r>
            <a:r>
              <a:rPr lang="en-US" sz="3000" dirty="0"/>
              <a:t>safety is one of the most fundamental aspects of health care: </a:t>
            </a:r>
            <a:r>
              <a:rPr lang="en-US" sz="3000" b="1" dirty="0"/>
              <a:t>accommodations should never compromise safety.</a:t>
            </a:r>
          </a:p>
          <a:p>
            <a:pPr>
              <a:lnSpc>
                <a:spcPct val="100000"/>
              </a:lnSpc>
            </a:pPr>
            <a:r>
              <a:rPr lang="en-US" sz="3000" dirty="0" smtClean="0"/>
              <a:t> Patient </a:t>
            </a:r>
            <a:r>
              <a:rPr lang="en-US" sz="3000" dirty="0"/>
              <a:t>safety concerns must be reasonable, legitimate and well informed.</a:t>
            </a:r>
          </a:p>
          <a:p>
            <a:pPr>
              <a:lnSpc>
                <a:spcPct val="100000"/>
              </a:lnSpc>
            </a:pPr>
            <a:r>
              <a:rPr lang="en-US" sz="3000" dirty="0" smtClean="0"/>
              <a:t> Clinical </a:t>
            </a:r>
            <a:r>
              <a:rPr lang="en-US" sz="3000" dirty="0"/>
              <a:t>setting safety policies, procedures and checks should be in place for </a:t>
            </a:r>
            <a:r>
              <a:rPr lang="en-US" sz="3000" b="1" dirty="0"/>
              <a:t>all</a:t>
            </a:r>
            <a:r>
              <a:rPr lang="en-US" sz="3000" dirty="0"/>
              <a:t> medical </a:t>
            </a:r>
            <a:r>
              <a:rPr lang="en-US" sz="3000" dirty="0" smtClean="0"/>
              <a:t>professionals</a:t>
            </a:r>
            <a:endParaRPr lang="en-US" sz="3000" dirty="0"/>
          </a:p>
        </p:txBody>
      </p:sp>
      <p:sp>
        <p:nvSpPr>
          <p:cNvPr id="4" name="Date Placeholder 3"/>
          <p:cNvSpPr>
            <a:spLocks noGrp="1"/>
          </p:cNvSpPr>
          <p:nvPr>
            <p:ph type="dt" sz="half" idx="2"/>
          </p:nvPr>
        </p:nvSpPr>
        <p:spPr/>
        <p:txBody>
          <a:bodyPr/>
          <a:lstStyle/>
          <a:p>
            <a:fld id="{FE6E1587-BC69-4B74-AFFA-2A7C92D282DA}"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23070442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#2: Addressing Legitimate Concerns</a:t>
            </a:r>
            <a:endParaRPr lang="en-US" dirty="0"/>
          </a:p>
        </p:txBody>
      </p:sp>
      <p:sp>
        <p:nvSpPr>
          <p:cNvPr id="3" name="Content Placeholder 2"/>
          <p:cNvSpPr>
            <a:spLocks noGrp="1"/>
          </p:cNvSpPr>
          <p:nvPr>
            <p:ph idx="1"/>
          </p:nvPr>
        </p:nvSpPr>
        <p:spPr>
          <a:xfrm>
            <a:off x="528321" y="1197429"/>
            <a:ext cx="8458602" cy="4722167"/>
          </a:xfrm>
        </p:spPr>
        <p:txBody>
          <a:bodyPr/>
          <a:lstStyle/>
          <a:p>
            <a:pPr>
              <a:lnSpc>
                <a:spcPct val="100000"/>
              </a:lnSpc>
            </a:pPr>
            <a:r>
              <a:rPr lang="en-US" sz="3200" dirty="0" smtClean="0"/>
              <a:t> Each </a:t>
            </a:r>
            <a:r>
              <a:rPr lang="en-US" sz="3200" dirty="0"/>
              <a:t>clinical setting should have specific safety requirements that must be evaluated individually</a:t>
            </a:r>
          </a:p>
          <a:p>
            <a:pPr>
              <a:lnSpc>
                <a:spcPct val="100000"/>
              </a:lnSpc>
            </a:pPr>
            <a:r>
              <a:rPr lang="en-US" sz="3200" dirty="0" smtClean="0"/>
              <a:t> Clinical </a:t>
            </a:r>
            <a:r>
              <a:rPr lang="en-US" sz="3200" dirty="0"/>
              <a:t>settings that have “direct impact” on the body may have much more stringent levels of safety required</a:t>
            </a:r>
          </a:p>
          <a:p>
            <a:pPr>
              <a:lnSpc>
                <a:spcPct val="100000"/>
              </a:lnSpc>
            </a:pPr>
            <a:r>
              <a:rPr lang="en-US" sz="3200" dirty="0" smtClean="0"/>
              <a:t> Open </a:t>
            </a:r>
            <a:r>
              <a:rPr lang="en-US" sz="3200" dirty="0"/>
              <a:t>communication and a team approach is essential to evaluate any proposed threat to safety</a:t>
            </a:r>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36001985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#2: Scenario </a:t>
            </a:r>
            <a:endParaRPr lang="en-US" dirty="0"/>
          </a:p>
        </p:txBody>
      </p:sp>
      <p:sp>
        <p:nvSpPr>
          <p:cNvPr id="3" name="Content Placeholder 2"/>
          <p:cNvSpPr>
            <a:spLocks noGrp="1"/>
          </p:cNvSpPr>
          <p:nvPr>
            <p:ph idx="1"/>
          </p:nvPr>
        </p:nvSpPr>
        <p:spPr>
          <a:xfrm>
            <a:off x="308429" y="1233714"/>
            <a:ext cx="8678494" cy="4894649"/>
          </a:xfrm>
        </p:spPr>
        <p:txBody>
          <a:bodyPr/>
          <a:lstStyle/>
          <a:p>
            <a:r>
              <a:rPr lang="en-US" sz="2800" dirty="0" smtClean="0"/>
              <a:t> Student enters medical school with no identified disability</a:t>
            </a:r>
          </a:p>
          <a:p>
            <a:r>
              <a:rPr lang="en-US" sz="2800" dirty="0" smtClean="0"/>
              <a:t> Midway through M2 develops disability</a:t>
            </a:r>
          </a:p>
          <a:p>
            <a:pPr lvl="1"/>
            <a:r>
              <a:rPr lang="en-US" sz="2800" dirty="0" smtClean="0"/>
              <a:t>Accommodations </a:t>
            </a:r>
            <a:r>
              <a:rPr lang="en-US" sz="2800" dirty="0"/>
              <a:t>include: </a:t>
            </a:r>
            <a:r>
              <a:rPr lang="en-US" sz="2800" dirty="0" smtClean="0"/>
              <a:t>50</a:t>
            </a:r>
            <a:r>
              <a:rPr lang="en-US" sz="2800" dirty="0"/>
              <a:t>% extended time on </a:t>
            </a:r>
            <a:r>
              <a:rPr lang="en-US" sz="2800" dirty="0" smtClean="0"/>
              <a:t>exams; 15-minute </a:t>
            </a:r>
            <a:r>
              <a:rPr lang="en-US" sz="2800" dirty="0"/>
              <a:t>rest breaks off the clock for every 1.5 hours of testing</a:t>
            </a:r>
            <a:r>
              <a:rPr lang="en-US" sz="2800" dirty="0" smtClean="0"/>
              <a:t> </a:t>
            </a:r>
          </a:p>
          <a:p>
            <a:r>
              <a:rPr lang="en-US" sz="2800" dirty="0" smtClean="0"/>
              <a:t> Student now entering 3</a:t>
            </a:r>
            <a:r>
              <a:rPr lang="en-US" sz="2800" baseline="30000" dirty="0" smtClean="0"/>
              <a:t>rd</a:t>
            </a:r>
            <a:r>
              <a:rPr lang="en-US" sz="2800" dirty="0" smtClean="0"/>
              <a:t> year clerkships</a:t>
            </a:r>
          </a:p>
          <a:p>
            <a:r>
              <a:rPr lang="en-US" sz="2800" dirty="0" smtClean="0"/>
              <a:t> Medication side effects and functional limitations:</a:t>
            </a:r>
          </a:p>
          <a:p>
            <a:pPr lvl="1"/>
            <a:r>
              <a:rPr lang="en-US" sz="2800" dirty="0" smtClean="0"/>
              <a:t>mild headache</a:t>
            </a:r>
          </a:p>
          <a:p>
            <a:pPr lvl="1"/>
            <a:r>
              <a:rPr lang="en-US" sz="2800" dirty="0" smtClean="0"/>
              <a:t>hand tremor (side effect of medication)</a:t>
            </a:r>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6335" y="1860491"/>
            <a:ext cx="8089901" cy="2763834"/>
          </a:xfrm>
        </p:spPr>
        <p:txBody>
          <a:bodyPr/>
          <a:lstStyle/>
          <a:p>
            <a:r>
              <a:rPr lang="en-US" dirty="0" smtClean="0"/>
              <a:t>Myth #3:</a:t>
            </a:r>
            <a:br>
              <a:rPr lang="en-US" dirty="0" smtClean="0"/>
            </a:br>
            <a:r>
              <a:rPr lang="en-US" dirty="0"/>
              <a:t>Accommodations in the clinical setting do not prepare students for the “real world.</a:t>
            </a:r>
            <a:r>
              <a:rPr lang="en-US" dirty="0" smtClean="0"/>
              <a:t>”</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556969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#3: Dispelling The </a:t>
            </a:r>
            <a:r>
              <a:rPr lang="en-US" dirty="0"/>
              <a:t>M</a:t>
            </a:r>
            <a:r>
              <a:rPr lang="en-US" dirty="0" smtClean="0"/>
              <a:t>yth</a:t>
            </a:r>
            <a:endParaRPr lang="en-US" dirty="0"/>
          </a:p>
        </p:txBody>
      </p:sp>
      <p:sp>
        <p:nvSpPr>
          <p:cNvPr id="3" name="Content Placeholder 2"/>
          <p:cNvSpPr>
            <a:spLocks noGrp="1"/>
          </p:cNvSpPr>
          <p:nvPr>
            <p:ph idx="1"/>
          </p:nvPr>
        </p:nvSpPr>
        <p:spPr>
          <a:xfrm>
            <a:off x="661375" y="1234881"/>
            <a:ext cx="8325548" cy="4736839"/>
          </a:xfrm>
        </p:spPr>
        <p:txBody>
          <a:bodyPr/>
          <a:lstStyle/>
          <a:p>
            <a:r>
              <a:rPr lang="en-US" sz="2800" dirty="0" smtClean="0"/>
              <a:t> Universities </a:t>
            </a:r>
            <a:r>
              <a:rPr lang="en-US" sz="2800" dirty="0"/>
              <a:t>are educational institutions </a:t>
            </a:r>
            <a:r>
              <a:rPr lang="en-US" sz="2800" b="1" dirty="0"/>
              <a:t>not </a:t>
            </a:r>
            <a:r>
              <a:rPr lang="en-US" sz="2800" dirty="0"/>
              <a:t>employers</a:t>
            </a:r>
          </a:p>
          <a:p>
            <a:r>
              <a:rPr lang="en-US" sz="2800" dirty="0" smtClean="0"/>
              <a:t> Accommodations are available </a:t>
            </a:r>
            <a:r>
              <a:rPr lang="en-US" sz="2800" dirty="0"/>
              <a:t>in the work place </a:t>
            </a:r>
            <a:endParaRPr lang="en-US" sz="2800" dirty="0" smtClean="0"/>
          </a:p>
          <a:p>
            <a:r>
              <a:rPr lang="en-US" sz="2800" dirty="0"/>
              <a:t> </a:t>
            </a:r>
            <a:r>
              <a:rPr lang="en-US" sz="2800" dirty="0" smtClean="0"/>
              <a:t>“Reasonableness” </a:t>
            </a:r>
            <a:r>
              <a:rPr lang="en-US" sz="2800" dirty="0"/>
              <a:t>of accommodations can differ between academic and clinical settings</a:t>
            </a:r>
          </a:p>
          <a:p>
            <a:r>
              <a:rPr lang="en-US" sz="2800" dirty="0" smtClean="0"/>
              <a:t> In </a:t>
            </a:r>
            <a:r>
              <a:rPr lang="en-US" sz="2800" dirty="0"/>
              <a:t>most cases, we cannot deny an accommodation simply because it may not be available in the </a:t>
            </a:r>
            <a:r>
              <a:rPr lang="en-US" sz="2800" dirty="0" smtClean="0"/>
              <a:t>workplace, licensing exams, etc.</a:t>
            </a:r>
            <a:endParaRPr lang="en-US" sz="2800"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27645889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#3: Addressing Legitimate Concerns</a:t>
            </a:r>
            <a:endParaRPr lang="en-US" dirty="0"/>
          </a:p>
        </p:txBody>
      </p:sp>
      <p:sp>
        <p:nvSpPr>
          <p:cNvPr id="3" name="Content Placeholder 2"/>
          <p:cNvSpPr>
            <a:spLocks noGrp="1"/>
          </p:cNvSpPr>
          <p:nvPr>
            <p:ph idx="1"/>
          </p:nvPr>
        </p:nvSpPr>
        <p:spPr/>
        <p:txBody>
          <a:bodyPr/>
          <a:lstStyle/>
          <a:p>
            <a:r>
              <a:rPr lang="en-US" sz="2800" dirty="0"/>
              <a:t>Technical standards grounded in the current world of work should be </a:t>
            </a:r>
            <a:r>
              <a:rPr lang="en-US" sz="2800" dirty="0" smtClean="0"/>
              <a:t>upheld</a:t>
            </a:r>
            <a:endParaRPr lang="en-US" sz="2800" dirty="0"/>
          </a:p>
          <a:p>
            <a:r>
              <a:rPr lang="en-US" sz="2800" dirty="0"/>
              <a:t>Essential skills should relate directly to the reality of the workplace</a:t>
            </a:r>
          </a:p>
          <a:p>
            <a:r>
              <a:rPr lang="en-US" sz="2800" dirty="0"/>
              <a:t>Workplace opportunities would be extremely limited if these skills were </a:t>
            </a:r>
            <a:r>
              <a:rPr lang="en-US" sz="2800" dirty="0" smtClean="0"/>
              <a:t>eliminated</a:t>
            </a:r>
          </a:p>
          <a:p>
            <a:pPr marL="0" indent="0">
              <a:buNone/>
            </a:pP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23405996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#3 Scenario</a:t>
            </a:r>
            <a:endParaRPr lang="en-US" dirty="0"/>
          </a:p>
        </p:txBody>
      </p:sp>
      <p:sp>
        <p:nvSpPr>
          <p:cNvPr id="3" name="Content Placeholder 2"/>
          <p:cNvSpPr>
            <a:spLocks noGrp="1"/>
          </p:cNvSpPr>
          <p:nvPr>
            <p:ph idx="1"/>
          </p:nvPr>
        </p:nvSpPr>
        <p:spPr>
          <a:xfrm>
            <a:off x="661375" y="1270095"/>
            <a:ext cx="8325548" cy="4997101"/>
          </a:xfrm>
        </p:spPr>
        <p:txBody>
          <a:bodyPr/>
          <a:lstStyle/>
          <a:p>
            <a:r>
              <a:rPr lang="en-US" dirty="0" smtClean="0"/>
              <a:t> Student requests accommodation of extended time for OSCE</a:t>
            </a:r>
          </a:p>
          <a:p>
            <a:r>
              <a:rPr lang="en-US" dirty="0" smtClean="0"/>
              <a:t> School initially says no citing: patient load management, </a:t>
            </a:r>
            <a:r>
              <a:rPr lang="en-US" dirty="0"/>
              <a:t>l</a:t>
            </a:r>
            <a:r>
              <a:rPr lang="en-US" dirty="0" smtClean="0"/>
              <a:t>icensing exam expectations, scheduling barriers</a:t>
            </a:r>
            <a:endParaRPr lang="en-US" dirty="0"/>
          </a:p>
          <a:p>
            <a:r>
              <a:rPr lang="en-US" dirty="0"/>
              <a:t> </a:t>
            </a:r>
            <a:r>
              <a:rPr lang="en-US" dirty="0" smtClean="0"/>
              <a:t>Explore exam objectives: What is being measured?</a:t>
            </a:r>
          </a:p>
          <a:p>
            <a:r>
              <a:rPr lang="en-US" dirty="0" smtClean="0"/>
              <a:t> Discrete portions of exam: preparation, patient encounter, charting</a:t>
            </a:r>
          </a:p>
          <a:p>
            <a:r>
              <a:rPr lang="en-US" dirty="0"/>
              <a:t> </a:t>
            </a:r>
            <a:r>
              <a:rPr lang="en-US" dirty="0" smtClean="0"/>
              <a:t>Accommodations available on USMLE Step 2</a:t>
            </a:r>
          </a:p>
          <a:p>
            <a:r>
              <a:rPr lang="en-US" dirty="0"/>
              <a:t> </a:t>
            </a:r>
            <a:r>
              <a:rPr lang="en-US" dirty="0" smtClean="0"/>
              <a:t>Human variation in medical practice</a:t>
            </a:r>
          </a:p>
          <a:p>
            <a:r>
              <a:rPr lang="en-US" dirty="0"/>
              <a:t> </a:t>
            </a:r>
            <a:r>
              <a:rPr lang="en-US" dirty="0" smtClean="0"/>
              <a:t>Reality of 1.5 </a:t>
            </a:r>
            <a:r>
              <a:rPr lang="en-US" dirty="0" err="1" smtClean="0"/>
              <a:t>ext</a:t>
            </a:r>
            <a:r>
              <a:rPr lang="en-US" dirty="0" smtClean="0"/>
              <a:t> time = 3 minutes, not 1 hour</a:t>
            </a:r>
          </a:p>
          <a:p>
            <a:r>
              <a:rPr lang="en-US" dirty="0" smtClean="0"/>
              <a:t> Outcome: </a:t>
            </a:r>
          </a:p>
          <a:p>
            <a:pPr lvl="1"/>
            <a:r>
              <a:rPr lang="en-US" dirty="0" smtClean="0"/>
              <a:t>Requests reviewed case by case</a:t>
            </a:r>
          </a:p>
          <a:p>
            <a:pPr lvl="1"/>
            <a:r>
              <a:rPr lang="en-US" dirty="0"/>
              <a:t>P</a:t>
            </a:r>
            <a:r>
              <a:rPr lang="en-US" dirty="0" smtClean="0"/>
              <a:t>re-book additional day for exams with accommodations</a:t>
            </a:r>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19</a:t>
            </a:fld>
            <a:endParaRPr lang="en-US" dirty="0"/>
          </a:p>
        </p:txBody>
      </p:sp>
    </p:spTree>
    <p:extLst>
      <p:ext uri="{BB962C8B-B14F-4D97-AF65-F5344CB8AC3E}">
        <p14:creationId xmlns:p14="http://schemas.microsoft.com/office/powerpoint/2010/main" val="24885632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9" name="Rectangle 17"/>
          <p:cNvSpPr>
            <a:spLocks noGrp="1" noChangeArrowheads="1"/>
          </p:cNvSpPr>
          <p:nvPr>
            <p:ph type="subTitle" idx="1"/>
          </p:nvPr>
        </p:nvSpPr>
        <p:spPr>
          <a:xfrm>
            <a:off x="712789" y="3260750"/>
            <a:ext cx="5611253" cy="3597250"/>
          </a:xfrm>
          <a:noFill/>
          <a:ln/>
        </p:spPr>
        <p:txBody>
          <a:bodyPr/>
          <a:lstStyle/>
          <a:p>
            <a:pPr marL="0" indent="0">
              <a:spcBef>
                <a:spcPts val="0"/>
              </a:spcBef>
              <a:buNone/>
            </a:pPr>
            <a:r>
              <a:rPr lang="en-US" sz="2000" b="1" dirty="0"/>
              <a:t>Joan </a:t>
            </a:r>
            <a:r>
              <a:rPr lang="en-US" sz="2000" b="1" dirty="0" err="1"/>
              <a:t>Bisagno</a:t>
            </a:r>
            <a:r>
              <a:rPr lang="en-US" sz="2000" b="1" dirty="0"/>
              <a:t>, PhD </a:t>
            </a:r>
            <a:endParaRPr lang="en-US" sz="2000" dirty="0"/>
          </a:p>
          <a:p>
            <a:pPr marL="0" indent="0">
              <a:spcBef>
                <a:spcPts val="0"/>
              </a:spcBef>
              <a:buNone/>
            </a:pPr>
            <a:r>
              <a:rPr lang="en-US" sz="2000" i="1" dirty="0" smtClean="0"/>
              <a:t>Stanford University</a:t>
            </a:r>
          </a:p>
          <a:p>
            <a:pPr marL="0" indent="0">
              <a:spcBef>
                <a:spcPts val="0"/>
              </a:spcBef>
              <a:buNone/>
            </a:pPr>
            <a:endParaRPr lang="en-US" sz="2000" i="1" dirty="0"/>
          </a:p>
          <a:p>
            <a:pPr marL="0" indent="0">
              <a:spcBef>
                <a:spcPts val="0"/>
              </a:spcBef>
              <a:buNone/>
            </a:pPr>
            <a:r>
              <a:rPr lang="en-US" sz="2000" b="1" dirty="0"/>
              <a:t>Barbara Hammer, </a:t>
            </a:r>
            <a:r>
              <a:rPr lang="en-US" sz="2000" b="1" dirty="0" smtClean="0"/>
              <a:t>MEd</a:t>
            </a:r>
          </a:p>
          <a:p>
            <a:pPr marL="0" indent="0">
              <a:spcBef>
                <a:spcPts val="0"/>
              </a:spcBef>
              <a:buNone/>
            </a:pPr>
            <a:r>
              <a:rPr lang="en-US" sz="2000" i="1" dirty="0" smtClean="0"/>
              <a:t>University </a:t>
            </a:r>
            <a:r>
              <a:rPr lang="en-US" sz="2000" i="1" dirty="0"/>
              <a:t>of Missouri</a:t>
            </a:r>
          </a:p>
          <a:p>
            <a:pPr marL="0" indent="0">
              <a:spcBef>
                <a:spcPts val="0"/>
              </a:spcBef>
              <a:buNone/>
            </a:pPr>
            <a:endParaRPr lang="en-US" sz="2000" dirty="0" smtClean="0"/>
          </a:p>
          <a:p>
            <a:pPr marL="0" indent="0">
              <a:spcBef>
                <a:spcPts val="0"/>
              </a:spcBef>
              <a:buNone/>
            </a:pPr>
            <a:r>
              <a:rPr lang="en-US" sz="2000" b="1" dirty="0" smtClean="0"/>
              <a:t>Neera </a:t>
            </a:r>
            <a:r>
              <a:rPr lang="en-US" sz="2000" b="1" dirty="0"/>
              <a:t>R. Jain, MS, </a:t>
            </a:r>
            <a:r>
              <a:rPr lang="en-US" sz="2000" b="1" dirty="0" smtClean="0"/>
              <a:t>CRC</a:t>
            </a:r>
          </a:p>
          <a:p>
            <a:pPr marL="0" indent="0">
              <a:spcBef>
                <a:spcPts val="0"/>
              </a:spcBef>
              <a:buNone/>
            </a:pPr>
            <a:r>
              <a:rPr lang="en-US" sz="2000" i="1" dirty="0" smtClean="0"/>
              <a:t>University of California, San Francisco</a:t>
            </a:r>
          </a:p>
          <a:p>
            <a:pPr marL="0" indent="0">
              <a:spcBef>
                <a:spcPts val="0"/>
              </a:spcBef>
              <a:buNone/>
            </a:pPr>
            <a:r>
              <a:rPr lang="en-US" sz="2000" i="1" dirty="0" smtClean="0"/>
              <a:t>Auckland </a:t>
            </a:r>
            <a:r>
              <a:rPr lang="en-US" sz="2000" i="1" dirty="0"/>
              <a:t>Disability </a:t>
            </a:r>
            <a:r>
              <a:rPr lang="en-US" sz="2000" i="1" dirty="0" smtClean="0"/>
              <a:t>Law Centre</a:t>
            </a:r>
          </a:p>
          <a:p>
            <a:pPr marL="0" indent="0">
              <a:spcBef>
                <a:spcPts val="0"/>
              </a:spcBef>
              <a:buNone/>
            </a:pPr>
            <a:endParaRPr lang="en-US" sz="2000" i="1" dirty="0"/>
          </a:p>
          <a:p>
            <a:pPr marL="0" indent="0">
              <a:spcBef>
                <a:spcPts val="0"/>
              </a:spcBef>
              <a:buNone/>
            </a:pPr>
            <a:r>
              <a:rPr lang="en-US" sz="2000" b="1" dirty="0"/>
              <a:t>Tim Montgomery, </a:t>
            </a:r>
            <a:r>
              <a:rPr lang="en-US" sz="2000" b="1" dirty="0" smtClean="0"/>
              <a:t>MA</a:t>
            </a:r>
          </a:p>
          <a:p>
            <a:pPr marL="0" indent="0">
              <a:spcBef>
                <a:spcPts val="0"/>
              </a:spcBef>
              <a:buNone/>
            </a:pPr>
            <a:r>
              <a:rPr lang="en-US" sz="2000" i="1" dirty="0" smtClean="0"/>
              <a:t>Northwestern </a:t>
            </a:r>
            <a:r>
              <a:rPr lang="en-US" sz="2000" i="1" dirty="0"/>
              <a:t>University</a:t>
            </a:r>
          </a:p>
          <a:p>
            <a:pPr marL="0" indent="0">
              <a:spcBef>
                <a:spcPct val="0"/>
              </a:spcBef>
              <a:buNone/>
            </a:pPr>
            <a:endParaRPr lang="en-US" sz="2400" dirty="0"/>
          </a:p>
        </p:txBody>
      </p:sp>
      <p:sp>
        <p:nvSpPr>
          <p:cNvPr id="2" name="TextBox 1"/>
          <p:cNvSpPr txBox="1"/>
          <p:nvPr/>
        </p:nvSpPr>
        <p:spPr bwMode="auto">
          <a:xfrm>
            <a:off x="731745" y="1558151"/>
            <a:ext cx="5828689" cy="1348382"/>
          </a:xfrm>
          <a:prstGeom prst="rect">
            <a:avLst/>
          </a:prstGeom>
          <a:noFill/>
          <a:ln w="19050" algn="ctr">
            <a:noFill/>
            <a:miter lim="800000"/>
            <a:headEnd/>
            <a:tailEnd/>
          </a:ln>
        </p:spPr>
        <p:txBody>
          <a:bodyPr wrap="square" lIns="0" tIns="0" rIns="0" bIns="0" rtlCol="0">
            <a:spAutoFit/>
          </a:bodyPr>
          <a:lstStyle/>
          <a:p>
            <a:pPr defTabSz="888973">
              <a:lnSpc>
                <a:spcPct val="80000"/>
              </a:lnSpc>
              <a:buClr>
                <a:srgbClr val="DADDFE"/>
              </a:buClr>
            </a:pPr>
            <a:r>
              <a:rPr lang="en-US" sz="3600" dirty="0" smtClean="0">
                <a:solidFill>
                  <a:srgbClr val="052049"/>
                </a:solidFill>
              </a:rPr>
              <a:t>The AAMC Group on Student Affairs is pleased to introduce our speakers today:</a:t>
            </a:r>
            <a:endParaRPr lang="en-US" sz="3600" i="1" dirty="0">
              <a:solidFill>
                <a:srgbClr val="052049"/>
              </a:solidFill>
            </a:endParaRPr>
          </a:p>
        </p:txBody>
      </p:sp>
    </p:spTree>
    <p:extLst>
      <p:ext uri="{BB962C8B-B14F-4D97-AF65-F5344CB8AC3E}">
        <p14:creationId xmlns:p14="http://schemas.microsoft.com/office/powerpoint/2010/main" val="42512358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6335" y="1860491"/>
            <a:ext cx="8089901" cy="2763834"/>
          </a:xfrm>
        </p:spPr>
        <p:txBody>
          <a:bodyPr/>
          <a:lstStyle/>
          <a:p>
            <a:r>
              <a:rPr lang="en-US" dirty="0" smtClean="0"/>
              <a:t>Myth #4:</a:t>
            </a:r>
            <a:br>
              <a:rPr lang="en-US" dirty="0" smtClean="0"/>
            </a:br>
            <a:r>
              <a:rPr lang="en-US" dirty="0"/>
              <a:t>Students with disabilities cannot handle the intensity of health science programs</a:t>
            </a:r>
            <a:r>
              <a:rPr lang="en-US" dirty="0" smtClean="0"/>
              <a:t>.</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22949675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#4: Dispelling The </a:t>
            </a:r>
            <a:r>
              <a:rPr lang="en-US" dirty="0"/>
              <a:t>M</a:t>
            </a:r>
            <a:r>
              <a:rPr lang="en-US" dirty="0" smtClean="0"/>
              <a:t>yth</a:t>
            </a:r>
            <a:endParaRPr lang="en-US" dirty="0"/>
          </a:p>
        </p:txBody>
      </p:sp>
      <p:sp>
        <p:nvSpPr>
          <p:cNvPr id="3" name="Content Placeholder 2"/>
          <p:cNvSpPr>
            <a:spLocks noGrp="1"/>
          </p:cNvSpPr>
          <p:nvPr>
            <p:ph idx="1"/>
          </p:nvPr>
        </p:nvSpPr>
        <p:spPr>
          <a:xfrm>
            <a:off x="377131" y="839474"/>
            <a:ext cx="8510732" cy="5065744"/>
          </a:xfrm>
        </p:spPr>
        <p:txBody>
          <a:bodyPr/>
          <a:lstStyle/>
          <a:p>
            <a:r>
              <a:rPr lang="en-US" sz="2400" dirty="0" smtClean="0"/>
              <a:t> Same successes </a:t>
            </a:r>
            <a:r>
              <a:rPr lang="en-US" sz="2400" dirty="0"/>
              <a:t>and challenges as their non-disabled </a:t>
            </a:r>
            <a:r>
              <a:rPr lang="en-US" sz="2400" dirty="0" smtClean="0"/>
              <a:t>peers</a:t>
            </a:r>
          </a:p>
          <a:p>
            <a:pPr lvl="1"/>
            <a:r>
              <a:rPr lang="en-US" sz="2400" dirty="0" smtClean="0"/>
              <a:t>Inherent stressors of medical school</a:t>
            </a:r>
            <a:endParaRPr lang="en-US" sz="2400" dirty="0"/>
          </a:p>
          <a:p>
            <a:pPr lvl="1"/>
            <a:r>
              <a:rPr lang="en-US" sz="2400" dirty="0"/>
              <a:t>Divorce/relationship difficulties</a:t>
            </a:r>
          </a:p>
          <a:p>
            <a:pPr lvl="1"/>
            <a:r>
              <a:rPr lang="en-US" sz="2400" dirty="0"/>
              <a:t>Financial struggles</a:t>
            </a:r>
          </a:p>
          <a:p>
            <a:pPr lvl="1"/>
            <a:r>
              <a:rPr lang="en-US" sz="2400" dirty="0"/>
              <a:t>Family/personal acute/chronic health challenges</a:t>
            </a:r>
          </a:p>
          <a:p>
            <a:pPr lvl="1"/>
            <a:r>
              <a:rPr lang="en-US" sz="2400" dirty="0"/>
              <a:t>Academic difficulties; some for the first </a:t>
            </a:r>
            <a:r>
              <a:rPr lang="en-US" sz="2400" dirty="0" smtClean="0"/>
              <a:t>time</a:t>
            </a:r>
          </a:p>
          <a:p>
            <a:r>
              <a:rPr lang="en-US" sz="2400" dirty="0" smtClean="0"/>
              <a:t> </a:t>
            </a:r>
            <a:r>
              <a:rPr lang="en-US" sz="2400" dirty="0"/>
              <a:t> Students with disabilities have no more or less ability to handle the intensity of the programs, but need to feel supported by the school so they: </a:t>
            </a:r>
            <a:r>
              <a:rPr lang="en-US" sz="2400" dirty="0" smtClean="0"/>
              <a:t>	</a:t>
            </a:r>
          </a:p>
          <a:p>
            <a:pPr lvl="1"/>
            <a:r>
              <a:rPr lang="en-US" sz="1800" dirty="0" smtClean="0"/>
              <a:t>Can </a:t>
            </a:r>
            <a:r>
              <a:rPr lang="en-US" sz="1800" dirty="0"/>
              <a:t>develop resiliency and coping strategies to use in the </a:t>
            </a:r>
            <a:r>
              <a:rPr lang="en-US" sz="1800" dirty="0" smtClean="0"/>
              <a:t>future</a:t>
            </a:r>
          </a:p>
          <a:p>
            <a:pPr marL="515921" lvl="2" indent="0">
              <a:buNone/>
            </a:pPr>
            <a:r>
              <a:rPr lang="en-US" sz="1800" dirty="0" smtClean="0"/>
              <a:t>Don't </a:t>
            </a:r>
            <a:r>
              <a:rPr lang="en-US" sz="1800" dirty="0"/>
              <a:t>hesitate to disclose and forgo support and assistance</a:t>
            </a:r>
            <a:r>
              <a:rPr lang="en-US" sz="2400" dirty="0"/>
              <a:t>.</a:t>
            </a:r>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42733266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3"/>
            <a:ext cx="8089901" cy="577081"/>
          </a:xfrm>
        </p:spPr>
        <p:txBody>
          <a:bodyPr/>
          <a:lstStyle/>
          <a:p>
            <a:r>
              <a:rPr lang="en-US" dirty="0" smtClean="0"/>
              <a:t>Myth #4: Addressing Legitimate Concerns</a:t>
            </a:r>
            <a:endParaRPr lang="en-US" dirty="0"/>
          </a:p>
        </p:txBody>
      </p:sp>
      <p:sp>
        <p:nvSpPr>
          <p:cNvPr id="3" name="Content Placeholder 2"/>
          <p:cNvSpPr>
            <a:spLocks noGrp="1"/>
          </p:cNvSpPr>
          <p:nvPr>
            <p:ph idx="1"/>
          </p:nvPr>
        </p:nvSpPr>
        <p:spPr>
          <a:xfrm>
            <a:off x="340137" y="1406189"/>
            <a:ext cx="8503410" cy="4649490"/>
          </a:xfrm>
        </p:spPr>
        <p:txBody>
          <a:bodyPr/>
          <a:lstStyle/>
          <a:p>
            <a:r>
              <a:rPr lang="en-US" sz="2800" dirty="0" smtClean="0"/>
              <a:t> Avoid making stereotyped </a:t>
            </a:r>
            <a:r>
              <a:rPr lang="en-US" sz="2800" dirty="0"/>
              <a:t>assumption about a particular disability</a:t>
            </a:r>
          </a:p>
          <a:p>
            <a:r>
              <a:rPr lang="en-US" sz="2800" dirty="0" smtClean="0"/>
              <a:t> Base </a:t>
            </a:r>
            <a:r>
              <a:rPr lang="en-US" sz="2800" dirty="0"/>
              <a:t>concerns on actual student performance, not assumptions about </a:t>
            </a:r>
            <a:r>
              <a:rPr lang="en-US" sz="2800" dirty="0" smtClean="0"/>
              <a:t>students ability re: disability</a:t>
            </a:r>
            <a:endParaRPr lang="en-US" sz="2800" dirty="0"/>
          </a:p>
          <a:p>
            <a:r>
              <a:rPr lang="en-US" sz="2800" dirty="0" smtClean="0"/>
              <a:t> Coordinate </a:t>
            </a:r>
            <a:r>
              <a:rPr lang="en-US" sz="2800" dirty="0"/>
              <a:t>campus resources to address the challenges of </a:t>
            </a:r>
            <a:r>
              <a:rPr lang="en-US" sz="2800" u="sng" dirty="0"/>
              <a:t>all students</a:t>
            </a:r>
          </a:p>
          <a:p>
            <a:r>
              <a:rPr lang="en-US" sz="2800" dirty="0" smtClean="0"/>
              <a:t> Proactively </a:t>
            </a:r>
            <a:r>
              <a:rPr lang="en-US" sz="2800" dirty="0"/>
              <a:t>address academic support, mental and physical health, self care, and work life </a:t>
            </a:r>
            <a:r>
              <a:rPr lang="en-US" sz="2800" dirty="0" smtClean="0"/>
              <a:t>balance</a:t>
            </a:r>
            <a:endParaRPr lang="en-US" sz="2800"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22</a:t>
            </a:fld>
            <a:endParaRPr lang="en-US" dirty="0"/>
          </a:p>
        </p:txBody>
      </p:sp>
    </p:spTree>
    <p:extLst>
      <p:ext uri="{BB962C8B-B14F-4D97-AF65-F5344CB8AC3E}">
        <p14:creationId xmlns:p14="http://schemas.microsoft.com/office/powerpoint/2010/main" val="6904148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#4 Scenario</a:t>
            </a:r>
            <a:endParaRPr lang="en-US" dirty="0"/>
          </a:p>
        </p:txBody>
      </p:sp>
      <p:sp>
        <p:nvSpPr>
          <p:cNvPr id="3" name="Content Placeholder 2"/>
          <p:cNvSpPr>
            <a:spLocks noGrp="1"/>
          </p:cNvSpPr>
          <p:nvPr>
            <p:ph idx="1"/>
          </p:nvPr>
        </p:nvSpPr>
        <p:spPr>
          <a:xfrm>
            <a:off x="435429" y="1034143"/>
            <a:ext cx="8551494" cy="5152571"/>
          </a:xfrm>
        </p:spPr>
        <p:txBody>
          <a:bodyPr/>
          <a:lstStyle/>
          <a:p>
            <a:r>
              <a:rPr lang="en-US" sz="2400" dirty="0" smtClean="0"/>
              <a:t> Student enters medical school.</a:t>
            </a:r>
          </a:p>
          <a:p>
            <a:r>
              <a:rPr lang="en-US" sz="2400" dirty="0" smtClean="0"/>
              <a:t> Family lives with the student; parents, spouse (could not work for temporary health reasons), 2 young children</a:t>
            </a:r>
          </a:p>
          <a:p>
            <a:r>
              <a:rPr lang="en-US" sz="2400" dirty="0" smtClean="0"/>
              <a:t> All household responsibilities falling on the student  shoulders.</a:t>
            </a:r>
          </a:p>
          <a:p>
            <a:r>
              <a:rPr lang="en-US" sz="2400" dirty="0" smtClean="0"/>
              <a:t> Limited time to study and prepare academically.</a:t>
            </a:r>
          </a:p>
          <a:p>
            <a:r>
              <a:rPr lang="en-US" sz="2400" dirty="0" smtClean="0"/>
              <a:t> Begins to struggle academically; student’s academic success has been a significant part of the student identity</a:t>
            </a:r>
          </a:p>
          <a:p>
            <a:r>
              <a:rPr lang="en-US" sz="2400" dirty="0" smtClean="0"/>
              <a:t> Financial limitations and restrictions; while the student is seen as the primary provider</a:t>
            </a:r>
          </a:p>
          <a:p>
            <a:r>
              <a:rPr lang="en-US" sz="2400" dirty="0" smtClean="0"/>
              <a:t> Student feels </a:t>
            </a:r>
            <a:r>
              <a:rPr lang="en-US" sz="2400" dirty="0"/>
              <a:t>i</a:t>
            </a:r>
            <a:r>
              <a:rPr lang="en-US" sz="2400" dirty="0" smtClean="0"/>
              <a:t>mmensely overwhelmed and begins to contemplate suicide.</a:t>
            </a:r>
          </a:p>
          <a:p>
            <a:endParaRPr lang="en-US" dirty="0" smtClean="0"/>
          </a:p>
          <a:p>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23</a:t>
            </a:fld>
            <a:endParaRPr lang="en-US" dirty="0"/>
          </a:p>
        </p:txBody>
      </p:sp>
    </p:spTree>
    <p:extLst>
      <p:ext uri="{BB962C8B-B14F-4D97-AF65-F5344CB8AC3E}">
        <p14:creationId xmlns:p14="http://schemas.microsoft.com/office/powerpoint/2010/main" val="4335323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5" y="2439144"/>
            <a:ext cx="8089901" cy="1236276"/>
          </a:xfrm>
        </p:spPr>
        <p:txBody>
          <a:bodyPr/>
          <a:lstStyle/>
          <a:p>
            <a:pPr algn="ctr"/>
            <a:r>
              <a:rPr lang="en-US" dirty="0" smtClean="0"/>
              <a:t>Questions?</a:t>
            </a:r>
            <a:endParaRPr lang="en-US" dirty="0"/>
          </a:p>
        </p:txBody>
      </p:sp>
      <p:sp>
        <p:nvSpPr>
          <p:cNvPr id="4" name="Date Placeholder 3"/>
          <p:cNvSpPr>
            <a:spLocks noGrp="1"/>
          </p:cNvSpPr>
          <p:nvPr>
            <p:ph type="dt" sz="half" idx="2"/>
          </p:nvPr>
        </p:nvSpPr>
        <p:spPr/>
        <p:txBody>
          <a:bodyPr/>
          <a:lstStyle/>
          <a:p>
            <a:fld id="{246CF9AC-6A51-4688-94F1-A84FFC89ABF2}"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a:t>Coalition for Disability Access in Graduate Health Science and Medical Education</a:t>
            </a:r>
          </a:p>
        </p:txBody>
      </p:sp>
      <p:sp>
        <p:nvSpPr>
          <p:cNvPr id="6" name="Slide Number Placeholder 5"/>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383668846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732" y="438912"/>
            <a:ext cx="8089901" cy="577081"/>
          </a:xfrm>
        </p:spPr>
        <p:txBody>
          <a:bodyPr/>
          <a:lstStyle/>
          <a:p>
            <a:r>
              <a:rPr lang="en-US" dirty="0" smtClean="0"/>
              <a:t>Resources</a:t>
            </a:r>
            <a:endParaRPr lang="en-US" dirty="0"/>
          </a:p>
        </p:txBody>
      </p:sp>
      <p:pic>
        <p:nvPicPr>
          <p:cNvPr id="5" name="Content Placeholder 4" descr="This image is a photo of the front cover of the book, The guide to assisting students with disabilties: Equal access in Health Science and Professional Education. It has a blue/pink background with circles and the title is in a black box with white lettering for the main title portion, and blue lettering for the subtitle. The editors names are in black at the bottom of the cover. Lisa M. Meeks and Neera R Jain. "/>
          <p:cNvPicPr>
            <a:picLocks noGrp="1" noChangeAspect="1"/>
          </p:cNvPicPr>
          <p:nvPr>
            <p:ph idx="1"/>
          </p:nvPr>
        </p:nvPicPr>
        <p:blipFill rotWithShape="1">
          <a:blip r:embed="rId3">
            <a:extLst>
              <a:ext uri="{28A0092B-C50C-407E-A947-70E740481C1C}">
                <a14:useLocalDpi xmlns:a14="http://schemas.microsoft.com/office/drawing/2010/main" val="0"/>
              </a:ext>
            </a:extLst>
          </a:blip>
          <a:srcRect l="-8061" r="-8842"/>
          <a:stretch/>
        </p:blipFill>
        <p:spPr>
          <a:xfrm>
            <a:off x="1156463" y="1563752"/>
            <a:ext cx="3401365" cy="4011502"/>
          </a:xfrm>
        </p:spPr>
      </p:pic>
      <p:sp>
        <p:nvSpPr>
          <p:cNvPr id="3" name="Content Placeholder 2"/>
          <p:cNvSpPr>
            <a:spLocks noGrp="1"/>
          </p:cNvSpPr>
          <p:nvPr>
            <p:ph idx="4294967295"/>
          </p:nvPr>
        </p:nvSpPr>
        <p:spPr>
          <a:xfrm>
            <a:off x="4739234" y="1557338"/>
            <a:ext cx="3741500" cy="3976687"/>
          </a:xfrm>
        </p:spPr>
        <p:txBody>
          <a:bodyPr/>
          <a:lstStyle/>
          <a:p>
            <a:pPr marL="0" indent="0" algn="ctr">
              <a:buNone/>
            </a:pPr>
            <a:r>
              <a:rPr lang="en-US" sz="2000" b="1" dirty="0"/>
              <a:t>To join the List-</a:t>
            </a:r>
            <a:r>
              <a:rPr lang="en-US" sz="2000" b="1" dirty="0" err="1"/>
              <a:t>Serv</a:t>
            </a:r>
            <a:r>
              <a:rPr lang="en-US" sz="2000" b="1" dirty="0"/>
              <a:t> contact: </a:t>
            </a:r>
            <a:endParaRPr lang="en-US" sz="2000" b="1" dirty="0" smtClean="0"/>
          </a:p>
          <a:p>
            <a:pPr marL="0" indent="0" algn="ctr">
              <a:buNone/>
            </a:pPr>
            <a:r>
              <a:rPr lang="en-US" sz="2000" dirty="0"/>
              <a:t>Leigh </a:t>
            </a:r>
            <a:r>
              <a:rPr lang="en-US" sz="2000" dirty="0" err="1"/>
              <a:t>Culley</a:t>
            </a:r>
            <a:r>
              <a:rPr lang="en-US" sz="2000" dirty="0"/>
              <a:t> at </a:t>
            </a:r>
            <a:r>
              <a:rPr lang="en-US" sz="2000" dirty="0" err="1"/>
              <a:t>lculley@pitt.edu</a:t>
            </a:r>
            <a:r>
              <a:rPr lang="en-US" sz="2000" dirty="0"/>
              <a:t> </a:t>
            </a:r>
            <a:endParaRPr lang="en-US" sz="2000" dirty="0" smtClean="0"/>
          </a:p>
          <a:p>
            <a:pPr marL="0" indent="0" algn="ctr">
              <a:buNone/>
            </a:pPr>
            <a:r>
              <a:rPr lang="en-US" sz="2000" b="1" dirty="0"/>
              <a:t>For more information on the Coalition go to: </a:t>
            </a:r>
            <a:endParaRPr lang="en-US" sz="2000" b="1" dirty="0" smtClean="0"/>
          </a:p>
          <a:p>
            <a:pPr marL="0" indent="0" algn="ctr">
              <a:buNone/>
            </a:pPr>
            <a:r>
              <a:rPr lang="en-US" sz="2000" dirty="0" err="1"/>
              <a:t>sds.ucsf.edu</a:t>
            </a:r>
            <a:r>
              <a:rPr lang="en-US" sz="2000" dirty="0"/>
              <a:t>/</a:t>
            </a:r>
            <a:r>
              <a:rPr lang="en-US" sz="2000" dirty="0" smtClean="0"/>
              <a:t>coalition</a:t>
            </a:r>
            <a:endParaRPr lang="en-US" sz="2000" dirty="0"/>
          </a:p>
          <a:p>
            <a:pPr marL="0" indent="0" algn="ctr">
              <a:buNone/>
            </a:pPr>
            <a:r>
              <a:rPr lang="en-US" sz="2000" b="1" dirty="0" smtClean="0"/>
              <a:t>To order the book visit: </a:t>
            </a:r>
          </a:p>
          <a:p>
            <a:pPr marL="0" indent="0" algn="ctr">
              <a:buNone/>
            </a:pPr>
            <a:r>
              <a:rPr lang="en-US" sz="2000" dirty="0"/>
              <a:t>Save 20% </a:t>
            </a:r>
          </a:p>
          <a:p>
            <a:pPr marL="0" indent="0" algn="ctr">
              <a:buNone/>
            </a:pPr>
            <a:r>
              <a:rPr lang="en-US" sz="2000" dirty="0" err="1" smtClean="0"/>
              <a:t>www.springerpub.com</a:t>
            </a:r>
            <a:r>
              <a:rPr lang="en-US" sz="2000" dirty="0" smtClean="0"/>
              <a:t> </a:t>
            </a:r>
            <a:endParaRPr lang="en-US" sz="2000" dirty="0"/>
          </a:p>
          <a:p>
            <a:pPr marL="0" indent="0" algn="ctr">
              <a:buNone/>
            </a:pPr>
            <a:r>
              <a:rPr lang="en-US" sz="2000" dirty="0"/>
              <a:t>Promo code: AF1504</a:t>
            </a:r>
            <a:r>
              <a:rPr lang="en-US" sz="2000" dirty="0" smtClean="0"/>
              <a:t> </a:t>
            </a: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31239626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946" y="1873759"/>
            <a:ext cx="7304088" cy="2769989"/>
          </a:xfrm>
        </p:spPr>
        <p:txBody>
          <a:bodyPr/>
          <a:lstStyle/>
          <a:p>
            <a:r>
              <a:rPr lang="en-US" dirty="0" smtClean="0"/>
              <a:t>Be sure to register for the next </a:t>
            </a:r>
            <a:br>
              <a:rPr lang="en-US" dirty="0" smtClean="0"/>
            </a:br>
            <a:r>
              <a:rPr lang="en-US" dirty="0" smtClean="0"/>
              <a:t>webinar</a:t>
            </a:r>
            <a:br>
              <a:rPr lang="en-US" dirty="0" smtClean="0"/>
            </a:br>
            <a:r>
              <a:rPr lang="en-US" dirty="0" smtClean="0"/>
              <a:t>“Clinical Accommodations: </a:t>
            </a:r>
            <a:br>
              <a:rPr lang="en-US" dirty="0" smtClean="0"/>
            </a:br>
            <a:r>
              <a:rPr lang="en-US" dirty="0" smtClean="0"/>
              <a:t>Upholding Standards While </a:t>
            </a:r>
            <a:br>
              <a:rPr lang="en-US" dirty="0" smtClean="0"/>
            </a:br>
            <a:r>
              <a:rPr lang="en-US" dirty="0" smtClean="0"/>
              <a:t>Creating Equal Access” </a:t>
            </a:r>
            <a:br>
              <a:rPr lang="en-US" dirty="0" smtClean="0"/>
            </a:br>
            <a:r>
              <a:rPr lang="en-US" dirty="0" smtClean="0"/>
              <a:t>(7/9/15)</a:t>
            </a:r>
            <a:endParaRPr lang="en-US" dirty="0"/>
          </a:p>
        </p:txBody>
      </p:sp>
      <p:sp>
        <p:nvSpPr>
          <p:cNvPr id="3" name="Subtitle 2"/>
          <p:cNvSpPr>
            <a:spLocks noGrp="1"/>
          </p:cNvSpPr>
          <p:nvPr>
            <p:ph type="subTitle" idx="1"/>
          </p:nvPr>
        </p:nvSpPr>
        <p:spPr>
          <a:xfrm>
            <a:off x="532657" y="4467530"/>
            <a:ext cx="7304088" cy="1273175"/>
          </a:xfrm>
        </p:spPr>
        <p:txBody>
          <a:bodyPr/>
          <a:lstStyle/>
          <a:p>
            <a:endParaRPr lang="en-US" dirty="0" smtClean="0">
              <a:solidFill>
                <a:schemeClr val="tx2"/>
              </a:solidFill>
            </a:endParaRPr>
          </a:p>
          <a:p>
            <a:r>
              <a:rPr lang="en-US" dirty="0" smtClean="0">
                <a:solidFill>
                  <a:schemeClr val="tx2"/>
                </a:solidFill>
              </a:rPr>
              <a:t>Details and Registration can be found</a:t>
            </a:r>
          </a:p>
          <a:p>
            <a:r>
              <a:rPr lang="en-US" dirty="0" smtClean="0">
                <a:solidFill>
                  <a:schemeClr val="tx2"/>
                </a:solidFill>
              </a:rPr>
              <a:t>www.aamc.org/gsa</a:t>
            </a:r>
            <a:endParaRPr lang="en-US" dirty="0">
              <a:solidFill>
                <a:schemeClr val="tx2"/>
              </a:solidFill>
            </a:endParaRPr>
          </a:p>
        </p:txBody>
      </p:sp>
    </p:spTree>
    <p:extLst>
      <p:ext uri="{BB962C8B-B14F-4D97-AF65-F5344CB8AC3E}">
        <p14:creationId xmlns:p14="http://schemas.microsoft.com/office/powerpoint/2010/main" val="24384354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44809" y="2515234"/>
            <a:ext cx="8721322" cy="303474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marL="0" indent="0" algn="l" defTabSz="889000" rtl="0" eaLnBrk="1" fontAlgn="base" latinLnBrk="0" hangingPunct="1">
              <a:lnSpc>
                <a:spcPct val="88000"/>
              </a:lnSpc>
              <a:spcBef>
                <a:spcPct val="50000"/>
              </a:spcBef>
              <a:spcAft>
                <a:spcPct val="0"/>
              </a:spcAft>
              <a:buClr>
                <a:schemeClr val="tx1"/>
              </a:buClr>
              <a:buSzPct val="90000"/>
              <a:buFont typeface="Arial" pitchFamily="34" charset="0"/>
              <a:buNone/>
              <a:defRPr lang="en-US" sz="2800" b="0" i="1" kern="1200" spc="0" baseline="0">
                <a:solidFill>
                  <a:schemeClr val="tx1"/>
                </a:solidFill>
                <a:latin typeface="+mn-lt"/>
                <a:ea typeface="+mn-ea"/>
                <a:cs typeface="+mn-cs"/>
              </a:defRPr>
            </a:lvl1pPr>
            <a:lvl2pPr marL="398463" indent="-284163" algn="l" defTabSz="889000" rtl="0" eaLnBrk="1" fontAlgn="base" latinLnBrk="0" hangingPunct="1">
              <a:lnSpc>
                <a:spcPct val="88000"/>
              </a:lnSpc>
              <a:spcBef>
                <a:spcPct val="35000"/>
              </a:spcBef>
              <a:spcAft>
                <a:spcPct val="0"/>
              </a:spcAft>
              <a:buClr>
                <a:schemeClr val="tx1"/>
              </a:buClr>
              <a:buFont typeface="Arial" panose="020B0604020202020204" pitchFamily="34" charset="0"/>
              <a:buChar char="•"/>
              <a:defRPr lang="en-US" sz="2800" b="0" kern="1200">
                <a:solidFill>
                  <a:schemeClr val="tx1"/>
                </a:solidFill>
                <a:latin typeface="+mn-lt"/>
                <a:ea typeface="+mn-ea"/>
                <a:cs typeface="+mn-cs"/>
              </a:defRPr>
            </a:lvl2pPr>
            <a:lvl3pPr marL="804863" indent="-292100" algn="l" defTabSz="889000" rtl="0" eaLnBrk="1" fontAlgn="base" latinLnBrk="0" hangingPunct="1">
              <a:lnSpc>
                <a:spcPct val="88000"/>
              </a:lnSpc>
              <a:spcBef>
                <a:spcPct val="25000"/>
              </a:spcBef>
              <a:spcAft>
                <a:spcPct val="0"/>
              </a:spcAft>
              <a:buClr>
                <a:schemeClr val="accent4"/>
              </a:buClr>
              <a:buSzPct val="80000"/>
              <a:buFont typeface="Wingdings" pitchFamily="2" charset="2"/>
              <a:buChar char="§"/>
              <a:defRPr lang="en-US" sz="2800" b="0" kern="1200">
                <a:solidFill>
                  <a:schemeClr val="accent4"/>
                </a:solidFill>
                <a:latin typeface="+mn-lt"/>
                <a:ea typeface="+mn-ea"/>
                <a:cs typeface="+mn-cs"/>
              </a:defRPr>
            </a:lvl3pPr>
            <a:lvl4pPr marL="1201738" indent="-282575" algn="l" defTabSz="889000" rtl="0" eaLnBrk="1" fontAlgn="base" latinLnBrk="0" hangingPunct="1">
              <a:lnSpc>
                <a:spcPct val="88000"/>
              </a:lnSpc>
              <a:spcBef>
                <a:spcPct val="15000"/>
              </a:spcBef>
              <a:spcAft>
                <a:spcPct val="0"/>
              </a:spcAft>
              <a:buClr>
                <a:schemeClr val="accent1"/>
              </a:buClr>
              <a:buSzPct val="80000"/>
              <a:buFont typeface="Arial" charset="0"/>
              <a:buChar char="–"/>
              <a:defRPr lang="en-US" sz="2800" b="0" kern="1200">
                <a:solidFill>
                  <a:schemeClr val="accent1"/>
                </a:solidFill>
                <a:latin typeface="+mn-lt"/>
                <a:ea typeface="+mn-ea"/>
                <a:cs typeface="+mn-cs"/>
              </a:defRPr>
            </a:lvl4pPr>
            <a:lvl5pPr marL="1600200" indent="-284163" algn="l" defTabSz="889000" rtl="0" eaLnBrk="1" fontAlgn="base" latinLnBrk="0" hangingPunct="1">
              <a:lnSpc>
                <a:spcPct val="88000"/>
              </a:lnSpc>
              <a:spcBef>
                <a:spcPct val="5000"/>
              </a:spcBef>
              <a:spcAft>
                <a:spcPct val="0"/>
              </a:spcAft>
              <a:buClr>
                <a:schemeClr val="accent5"/>
              </a:buClr>
              <a:buSzPct val="80000"/>
              <a:buFont typeface="Arial" panose="020B0604020202020204" pitchFamily="34" charset="0"/>
              <a:buChar char="o"/>
              <a:defRPr lang="en-US" sz="2800" b="0" kern="1200">
                <a:solidFill>
                  <a:schemeClr val="accent5"/>
                </a:solidFill>
                <a:latin typeface="+mn-lt"/>
                <a:ea typeface="+mn-ea"/>
                <a:cs typeface="+mn-cs"/>
              </a:defRPr>
            </a:lvl5pPr>
            <a:lvl6pPr marL="20574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6pPr>
            <a:lvl7pPr marL="25146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7pPr>
            <a:lvl8pPr marL="29718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8pPr>
            <a:lvl9pPr marL="34290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9pPr>
          </a:lstStyle>
          <a:p>
            <a:pPr marL="114300" lvl="1" indent="0">
              <a:buClr>
                <a:srgbClr val="013D79"/>
              </a:buClr>
              <a:buFontTx/>
              <a:buNone/>
            </a:pPr>
            <a:r>
              <a:rPr lang="en-US" dirty="0" smtClean="0">
                <a:solidFill>
                  <a:schemeClr val="bg1"/>
                </a:solidFill>
              </a:rPr>
              <a:t>Please use the Q&amp;A panel located on the right hand side of your screen to submit your questions. Send to All Panelists. </a:t>
            </a:r>
            <a:endParaRPr lang="en-US" kern="0" dirty="0" smtClean="0"/>
          </a:p>
          <a:p>
            <a:endParaRPr lang="en-US" kern="0" dirty="0"/>
          </a:p>
        </p:txBody>
      </p:sp>
      <p:pic>
        <p:nvPicPr>
          <p:cNvPr id="5" name="Picture 4" descr="This is a screen shot of the question panel with a red arrow indicating showing participants where to go on their screen to submit questions. " title="Screen Shot of question panel"/>
          <p:cNvPicPr>
            <a:picLocks noChangeAspect="1"/>
          </p:cNvPicPr>
          <p:nvPr/>
        </p:nvPicPr>
        <p:blipFill>
          <a:blip r:embed="rId3"/>
          <a:stretch>
            <a:fillRect/>
          </a:stretch>
        </p:blipFill>
        <p:spPr>
          <a:xfrm>
            <a:off x="2392677" y="3926226"/>
            <a:ext cx="4542857" cy="2476190"/>
          </a:xfrm>
          <a:prstGeom prst="rect">
            <a:avLst/>
          </a:prstGeom>
          <a:ln>
            <a:noFill/>
          </a:ln>
        </p:spPr>
      </p:pic>
    </p:spTree>
    <p:extLst>
      <p:ext uri="{BB962C8B-B14F-4D97-AF65-F5344CB8AC3E}">
        <p14:creationId xmlns:p14="http://schemas.microsoft.com/office/powerpoint/2010/main" val="42167179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7" y="2779039"/>
            <a:ext cx="6595720" cy="2874890"/>
          </a:xfrm>
        </p:spPr>
        <p:txBody>
          <a:bodyPr/>
          <a:lstStyle/>
          <a:p>
            <a:r>
              <a:rPr lang="en-US" dirty="0" smtClean="0"/>
              <a:t/>
            </a:r>
            <a:br>
              <a:rPr lang="en-US" dirty="0" smtClean="0"/>
            </a:br>
            <a:r>
              <a:rPr lang="en-US" dirty="0" smtClean="0"/>
              <a:t>The Coalition wishes to thank the AAMC and for their generous support in developing this webinar series. </a:t>
            </a:r>
            <a:endParaRPr lang="en-US" dirty="0"/>
          </a:p>
        </p:txBody>
      </p:sp>
    </p:spTree>
    <p:extLst>
      <p:ext uri="{BB962C8B-B14F-4D97-AF65-F5344CB8AC3E}">
        <p14:creationId xmlns:p14="http://schemas.microsoft.com/office/powerpoint/2010/main" val="33960720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19934"/>
            <a:ext cx="6595720" cy="682236"/>
          </a:xfrm>
        </p:spPr>
        <p:txBody>
          <a:bodyPr/>
          <a:lstStyle/>
          <a:p>
            <a:r>
              <a:rPr lang="en-US" sz="4000" dirty="0" smtClean="0"/>
              <a:t>Separating Fact from Fiction:</a:t>
            </a:r>
            <a:endParaRPr lang="en-US" sz="4000" dirty="0"/>
          </a:p>
        </p:txBody>
      </p:sp>
      <p:sp>
        <p:nvSpPr>
          <p:cNvPr id="3" name="Text Placeholder 2"/>
          <p:cNvSpPr>
            <a:spLocks noGrp="1"/>
          </p:cNvSpPr>
          <p:nvPr>
            <p:ph type="body" idx="1"/>
          </p:nvPr>
        </p:nvSpPr>
        <p:spPr>
          <a:xfrm>
            <a:off x="654696" y="3474943"/>
            <a:ext cx="8033983" cy="1904536"/>
          </a:xfrm>
        </p:spPr>
        <p:txBody>
          <a:bodyPr/>
          <a:lstStyle/>
          <a:p>
            <a:r>
              <a:rPr lang="en-US" sz="4000" dirty="0" smtClean="0"/>
              <a:t>Debunking Disability Myths and Addressing Legitimate Concerns</a:t>
            </a:r>
            <a:endParaRPr lang="en-US" sz="4000" dirty="0"/>
          </a:p>
        </p:txBody>
      </p:sp>
    </p:spTree>
    <p:extLst>
      <p:ext uri="{BB962C8B-B14F-4D97-AF65-F5344CB8AC3E}">
        <p14:creationId xmlns:p14="http://schemas.microsoft.com/office/powerpoint/2010/main" val="10078516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5" y="863296"/>
            <a:ext cx="8089901" cy="3761028"/>
          </a:xfrm>
        </p:spPr>
        <p:txBody>
          <a:bodyPr/>
          <a:lstStyle/>
          <a:p>
            <a:r>
              <a:rPr lang="en-US" sz="3600" dirty="0" smtClean="0"/>
              <a:t/>
            </a:r>
            <a:br>
              <a:rPr lang="en-US" sz="3600" dirty="0" smtClean="0"/>
            </a:br>
            <a:r>
              <a:rPr lang="en-US" sz="3600" dirty="0"/>
              <a:t/>
            </a:r>
            <a:br>
              <a:rPr lang="en-US" sz="3600" dirty="0"/>
            </a:br>
            <a:r>
              <a:rPr lang="en-US" dirty="0" smtClean="0"/>
              <a:t>“Possibility </a:t>
            </a:r>
            <a:r>
              <a:rPr lang="en-US" dirty="0"/>
              <a:t>is ultimately defined by an individual; whereas, limitations are often defined by society.</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 Christopher Read, Former Assistive Technology Specialist</a:t>
            </a:r>
          </a:p>
          <a:p>
            <a:endParaRPr lang="en-US" dirty="0" smtClean="0"/>
          </a:p>
          <a:p>
            <a:endParaRPr lang="en-US" dirty="0"/>
          </a:p>
        </p:txBody>
      </p:sp>
      <p:sp>
        <p:nvSpPr>
          <p:cNvPr id="4" name="Date Placeholder 3"/>
          <p:cNvSpPr>
            <a:spLocks noGrp="1"/>
          </p:cNvSpPr>
          <p:nvPr>
            <p:ph type="dt" sz="half" idx="2"/>
          </p:nvPr>
        </p:nvSpPr>
        <p:spPr/>
        <p:txBody>
          <a:bodyPr/>
          <a:lstStyle/>
          <a:p>
            <a:fld id="{246CF9AC-6A51-4688-94F1-A84FFC89ABF2}"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dirty="0"/>
              <a:t>Coalition for Disability Access in Graduate Health Science and Medical Education</a:t>
            </a:r>
          </a:p>
        </p:txBody>
      </p:sp>
      <p:sp>
        <p:nvSpPr>
          <p:cNvPr id="6" name="Slide Number Placeholder 5"/>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35696680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8429" y="1106713"/>
            <a:ext cx="8678494" cy="4934857"/>
          </a:xfrm>
        </p:spPr>
        <p:txBody>
          <a:bodyPr/>
          <a:lstStyle/>
          <a:p>
            <a:r>
              <a:rPr lang="en-US" sz="2800" dirty="0" smtClean="0"/>
              <a:t> Introduce 4 prevailing myths about students with disabilities studying medicine</a:t>
            </a:r>
          </a:p>
          <a:p>
            <a:r>
              <a:rPr lang="en-US" sz="2800" dirty="0" smtClean="0"/>
              <a:t> Dispel each myth by discussing the reality of the experiences of students with disabilities</a:t>
            </a:r>
          </a:p>
          <a:p>
            <a:r>
              <a:rPr lang="en-US" sz="2800" dirty="0" smtClean="0"/>
              <a:t> Discuss the legitimate concerns that underlie each myth</a:t>
            </a:r>
          </a:p>
          <a:p>
            <a:r>
              <a:rPr lang="en-US" sz="2800" dirty="0" smtClean="0"/>
              <a:t> Explain best practices to provide access without diminishing outcomes for students and patients</a:t>
            </a:r>
          </a:p>
          <a:p>
            <a:r>
              <a:rPr lang="en-US" sz="2800" dirty="0" smtClean="0"/>
              <a:t> Questions</a:t>
            </a:r>
          </a:p>
        </p:txBody>
      </p:sp>
      <p:sp>
        <p:nvSpPr>
          <p:cNvPr id="5" name="Date Placeholder 4"/>
          <p:cNvSpPr>
            <a:spLocks noGrp="1"/>
          </p:cNvSpPr>
          <p:nvPr>
            <p:ph type="dt" sz="half" idx="2"/>
          </p:nvPr>
        </p:nvSpPr>
        <p:spPr/>
        <p:txBody>
          <a:bodyPr/>
          <a:lstStyle/>
          <a:p>
            <a:fld id="{CDBBF217-1A36-4572-B37B-6583DA0CC0CD}" type="datetime1">
              <a:rPr lang="en-US" smtClean="0"/>
              <a:pPr/>
              <a:t>6/10/2015</a:t>
            </a:fld>
            <a:endParaRPr lang="en-US" dirty="0"/>
          </a:p>
        </p:txBody>
      </p:sp>
      <p:sp>
        <p:nvSpPr>
          <p:cNvPr id="6" name="Footer Placeholder 5"/>
          <p:cNvSpPr>
            <a:spLocks noGrp="1"/>
          </p:cNvSpPr>
          <p:nvPr>
            <p:ph type="ftr" sz="quarter" idx="3"/>
          </p:nvPr>
        </p:nvSpPr>
        <p:spPr/>
        <p:txBody>
          <a:bodyPr/>
          <a:lstStyle/>
          <a:p>
            <a:r>
              <a:rPr lang="en-US" dirty="0"/>
              <a:t>Coalition for Disability Access in Graduate Health Science and Medical Education</a:t>
            </a:r>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1300838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5" y="1860491"/>
            <a:ext cx="8089901" cy="2763834"/>
          </a:xfrm>
        </p:spPr>
        <p:txBody>
          <a:bodyPr/>
          <a:lstStyle/>
          <a:p>
            <a:r>
              <a:rPr lang="en-US" dirty="0" smtClean="0"/>
              <a:t>Myth #1:</a:t>
            </a:r>
            <a:br>
              <a:rPr lang="en-US" dirty="0" smtClean="0"/>
            </a:br>
            <a:r>
              <a:rPr lang="en-US" dirty="0" smtClean="0"/>
              <a:t>Students </a:t>
            </a:r>
            <a:r>
              <a:rPr lang="en-US" dirty="0"/>
              <a:t>with disabilities cannot fulfill the rigorous requirements of medical </a:t>
            </a:r>
            <a:r>
              <a:rPr lang="en-US" dirty="0" smtClean="0"/>
              <a:t>programs.</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322774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3732" y="438913"/>
            <a:ext cx="8089901" cy="577081"/>
          </a:xfrm>
        </p:spPr>
        <p:txBody>
          <a:bodyPr/>
          <a:lstStyle/>
          <a:p>
            <a:r>
              <a:rPr lang="en-US" dirty="0" smtClean="0"/>
              <a:t>Myth #1: Dispelling </a:t>
            </a:r>
            <a:r>
              <a:rPr lang="en-US" dirty="0"/>
              <a:t>T</a:t>
            </a:r>
            <a:r>
              <a:rPr lang="en-US" dirty="0" smtClean="0"/>
              <a:t>he Myth</a:t>
            </a:r>
            <a:endParaRPr lang="en-US" dirty="0"/>
          </a:p>
        </p:txBody>
      </p:sp>
      <p:sp>
        <p:nvSpPr>
          <p:cNvPr id="8" name="Content Placeholder 7"/>
          <p:cNvSpPr>
            <a:spLocks noGrp="1"/>
          </p:cNvSpPr>
          <p:nvPr>
            <p:ph idx="1"/>
          </p:nvPr>
        </p:nvSpPr>
        <p:spPr>
          <a:xfrm>
            <a:off x="670309" y="1358369"/>
            <a:ext cx="8149561" cy="4551419"/>
          </a:xfrm>
        </p:spPr>
        <p:txBody>
          <a:bodyPr/>
          <a:lstStyle/>
          <a:p>
            <a:r>
              <a:rPr lang="en-US" sz="2800" b="1" dirty="0" smtClean="0"/>
              <a:t> All</a:t>
            </a:r>
            <a:r>
              <a:rPr lang="en-US" sz="2800" dirty="0" smtClean="0"/>
              <a:t> </a:t>
            </a:r>
            <a:r>
              <a:rPr lang="en-US" sz="2800" dirty="0"/>
              <a:t>students must meet the same academic and technical requirements and standards as their non disabled peers - </a:t>
            </a:r>
            <a:r>
              <a:rPr lang="en-US" sz="2800" b="1" dirty="0"/>
              <a:t>with or without accommodations</a:t>
            </a:r>
            <a:br>
              <a:rPr lang="en-US" sz="2800" b="1" dirty="0"/>
            </a:br>
            <a:endParaRPr lang="en-US" sz="2800" b="1" dirty="0"/>
          </a:p>
          <a:p>
            <a:r>
              <a:rPr lang="en-US" sz="2800" dirty="0" smtClean="0"/>
              <a:t> Academic </a:t>
            </a:r>
            <a:r>
              <a:rPr lang="en-US" sz="2800" dirty="0"/>
              <a:t>and technical standards provide a clear guide for </a:t>
            </a:r>
            <a:r>
              <a:rPr lang="en-US" sz="2800" b="1" dirty="0"/>
              <a:t>“what” </a:t>
            </a:r>
            <a:r>
              <a:rPr lang="en-US" sz="2800" dirty="0"/>
              <a:t>is deemed </a:t>
            </a:r>
            <a:r>
              <a:rPr lang="en-US" sz="2800" b="1" dirty="0"/>
              <a:t>“essential”</a:t>
            </a:r>
            <a:r>
              <a:rPr lang="en-US" sz="2800" dirty="0"/>
              <a:t/>
            </a:r>
            <a:br>
              <a:rPr lang="en-US" sz="2800" dirty="0"/>
            </a:br>
            <a:endParaRPr lang="en-US" sz="2800" dirty="0"/>
          </a:p>
          <a:p>
            <a:r>
              <a:rPr lang="en-US" sz="2800" b="1" dirty="0" smtClean="0"/>
              <a:t> “</a:t>
            </a:r>
            <a:r>
              <a:rPr lang="en-US" sz="2800" b="1" dirty="0"/>
              <a:t>How” </a:t>
            </a:r>
            <a:r>
              <a:rPr lang="en-US" sz="2800" dirty="0"/>
              <a:t>students will meet those standards begins the discussion about accommodations</a:t>
            </a:r>
          </a:p>
        </p:txBody>
      </p:sp>
      <p:sp>
        <p:nvSpPr>
          <p:cNvPr id="4" name="Date Placeholder 3"/>
          <p:cNvSpPr>
            <a:spLocks noGrp="1"/>
          </p:cNvSpPr>
          <p:nvPr>
            <p:ph type="dt" sz="half" idx="2"/>
          </p:nvPr>
        </p:nvSpPr>
        <p:spPr/>
        <p:txBody>
          <a:bodyPr/>
          <a:lstStyle/>
          <a:p>
            <a:fld id="{FE6E1587-BC69-4B74-AFFA-2A7C92D282DA}" type="datetime1">
              <a:rPr lang="en-US" smtClean="0"/>
              <a:pPr/>
              <a:t>6/10/2015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1156030379"/>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AAMC White template">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5531</TotalTime>
  <Words>1763</Words>
  <Application>Microsoft Office PowerPoint</Application>
  <PresentationFormat>Letter Paper (8.5x11 in)</PresentationFormat>
  <Paragraphs>258</Paragraphs>
  <Slides>26</Slides>
  <Notes>25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Arial Black</vt:lpstr>
      <vt:lpstr>Calibri</vt:lpstr>
      <vt:lpstr>Garamond</vt:lpstr>
      <vt:lpstr>Wingdings</vt:lpstr>
      <vt:lpstr>UCSF PPT Template</vt:lpstr>
      <vt:lpstr>UCSF PPT Template-Blue</vt:lpstr>
      <vt:lpstr>UCSF PPT Template-Blue Bar</vt:lpstr>
      <vt:lpstr>AAMC White template</vt:lpstr>
      <vt:lpstr>Closed Captioning</vt:lpstr>
      <vt:lpstr>PowerPoint Presentation</vt:lpstr>
      <vt:lpstr>PowerPoint Presentation</vt:lpstr>
      <vt:lpstr> The Coalition wishes to thank the AAMC and for their generous support in developing this webinar series. </vt:lpstr>
      <vt:lpstr>Separating Fact from Fiction:</vt:lpstr>
      <vt:lpstr>  “Possibility is ultimately defined by an individual; whereas, limitations are often defined by society.”</vt:lpstr>
      <vt:lpstr>Overview</vt:lpstr>
      <vt:lpstr>Myth #1: Students with disabilities cannot fulfill the rigorous requirements of medical programs.</vt:lpstr>
      <vt:lpstr>Myth #1: Dispelling The Myth</vt:lpstr>
      <vt:lpstr>Myth #1: Addressing Legitimate Concerns</vt:lpstr>
      <vt:lpstr>Myth #1: Scenario  </vt:lpstr>
      <vt:lpstr>Myth #2: Providing accommodations to students with disabilities compromises patient safety.</vt:lpstr>
      <vt:lpstr>Myth #2: Dispelling The Myth</vt:lpstr>
      <vt:lpstr>Myth #2: Addressing Legitimate Concerns</vt:lpstr>
      <vt:lpstr>Myth #2: Scenario </vt:lpstr>
      <vt:lpstr>Myth #3: Accommodations in the clinical setting do not prepare students for the “real world.”</vt:lpstr>
      <vt:lpstr>Myth #3: Dispelling The Myth</vt:lpstr>
      <vt:lpstr>Myth #3: Addressing Legitimate Concerns</vt:lpstr>
      <vt:lpstr>Myth #3 Scenario</vt:lpstr>
      <vt:lpstr>Myth #4: Students with disabilities cannot handle the intensity of health science programs.</vt:lpstr>
      <vt:lpstr>Myth #4: Dispelling The Myth</vt:lpstr>
      <vt:lpstr>Myth #4: Addressing Legitimate Concerns</vt:lpstr>
      <vt:lpstr>Myth #4 Scenario</vt:lpstr>
      <vt:lpstr>Questions?</vt:lpstr>
      <vt:lpstr>Resources</vt:lpstr>
      <vt:lpstr>Be sure to register for the next  webinar “Clinical Accommodations:  Upholding Standards While  Creating Equal Access”  (7/9/15)</vt:lpstr>
    </vt:vector>
  </TitlesOfParts>
  <Company>UCSF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Jayme Bograd</cp:lastModifiedBy>
  <cp:revision>371</cp:revision>
  <cp:lastPrinted>2015-05-09T01:35:19Z</cp:lastPrinted>
  <dcterms:created xsi:type="dcterms:W3CDTF">2015-05-09T01:44:27Z</dcterms:created>
  <dcterms:modified xsi:type="dcterms:W3CDTF">2015-06-10T17:20:44Z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