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2" r:id="rId4"/>
    <p:sldMasterId id="2147483952" r:id="rId5"/>
    <p:sldMasterId id="2147483971" r:id="rId6"/>
  </p:sldMasterIdLst>
  <p:notesMasterIdLst>
    <p:notesMasterId r:id="rId33"/>
  </p:notesMasterIdLst>
  <p:handoutMasterIdLst>
    <p:handoutMasterId r:id="rId34"/>
  </p:handoutMasterIdLst>
  <p:sldIdLst>
    <p:sldId id="534" r:id="rId7"/>
    <p:sldId id="536" r:id="rId8"/>
    <p:sldId id="562" r:id="rId9"/>
    <p:sldId id="482" r:id="rId10"/>
    <p:sldId id="501" r:id="rId11"/>
    <p:sldId id="500" r:id="rId12"/>
    <p:sldId id="525" r:id="rId13"/>
    <p:sldId id="542" r:id="rId14"/>
    <p:sldId id="502" r:id="rId15"/>
    <p:sldId id="527" r:id="rId16"/>
    <p:sldId id="519" r:id="rId17"/>
    <p:sldId id="552" r:id="rId18"/>
    <p:sldId id="550" r:id="rId19"/>
    <p:sldId id="553" r:id="rId20"/>
    <p:sldId id="554" r:id="rId21"/>
    <p:sldId id="555" r:id="rId22"/>
    <p:sldId id="556" r:id="rId23"/>
    <p:sldId id="557" r:id="rId24"/>
    <p:sldId id="503" r:id="rId25"/>
    <p:sldId id="551" r:id="rId26"/>
    <p:sldId id="558" r:id="rId27"/>
    <p:sldId id="559" r:id="rId28"/>
    <p:sldId id="560" r:id="rId29"/>
    <p:sldId id="543" r:id="rId30"/>
    <p:sldId id="535" r:id="rId31"/>
    <p:sldId id="537" r:id="rId32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orient="horz" pos="231">
          <p15:clr>
            <a:srgbClr val="A4A3A4"/>
          </p15:clr>
        </p15:guide>
        <p15:guide id="10" pos="230">
          <p15:clr>
            <a:srgbClr val="A4A3A4"/>
          </p15:clr>
        </p15:guide>
        <p15:guide id="11" pos="553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474">
          <p15:clr>
            <a:srgbClr val="A4A3A4"/>
          </p15:clr>
        </p15:guide>
        <p15:guide id="17" pos="455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592">
          <p15:clr>
            <a:srgbClr val="A4A3A4"/>
          </p15:clr>
        </p15:guide>
        <p15:guide id="2" orient="horz" pos="5542">
          <p15:clr>
            <a:srgbClr val="A4A3A4"/>
          </p15:clr>
        </p15:guide>
        <p15:guide id="3" orient="horz" pos="5777">
          <p15:clr>
            <a:srgbClr val="A4A3A4"/>
          </p15:clr>
        </p15:guide>
        <p15:guide id="4" pos="286">
          <p15:clr>
            <a:srgbClr val="A4A3A4"/>
          </p15:clr>
        </p15:guide>
        <p15:guide id="5" pos="40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8F8"/>
    <a:srgbClr val="000000"/>
    <a:srgbClr val="F48024"/>
    <a:srgbClr val="90BD31"/>
    <a:srgbClr val="18A3AC"/>
    <a:srgbClr val="178CCB"/>
    <a:srgbClr val="EC1848"/>
    <a:srgbClr val="052049"/>
    <a:srgbClr val="E8E7DE"/>
    <a:srgbClr val="F5F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80" autoAdjust="0"/>
    <p:restoredTop sz="82847" autoAdjust="0"/>
  </p:normalViewPr>
  <p:slideViewPr>
    <p:cSldViewPr snapToGrid="0" showGuides="1">
      <p:cViewPr varScale="1">
        <p:scale>
          <a:sx n="79" d="100"/>
          <a:sy n="79" d="100"/>
        </p:scale>
        <p:origin x="-3184" y="-96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orient="horz" pos="231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450" y="-11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9839E-93E7-402F-982C-40AF355A396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0A8BE37-C9CA-4DE4-92A1-7D1057017D2A}">
      <dgm:prSet phldrT="[Text]"/>
      <dgm:spPr/>
      <dgm:t>
        <a:bodyPr/>
        <a:lstStyle/>
        <a:p>
          <a:r>
            <a:rPr lang="en-US" dirty="0" smtClean="0"/>
            <a:t>1973 Section 504</a:t>
          </a:r>
          <a:endParaRPr lang="en-US" dirty="0"/>
        </a:p>
      </dgm:t>
    </dgm:pt>
    <dgm:pt modelId="{8FDB2AAB-E4AD-420A-AC1C-6CAE72C34C53}" type="parTrans" cxnId="{09AB474D-51E5-4E5D-8DCC-CEEAD2ED628D}">
      <dgm:prSet/>
      <dgm:spPr/>
      <dgm:t>
        <a:bodyPr/>
        <a:lstStyle/>
        <a:p>
          <a:endParaRPr lang="en-US"/>
        </a:p>
      </dgm:t>
    </dgm:pt>
    <dgm:pt modelId="{25247F10-1479-4F34-A87F-52CF0876CB3D}" type="sibTrans" cxnId="{09AB474D-51E5-4E5D-8DCC-CEEAD2ED628D}">
      <dgm:prSet/>
      <dgm:spPr/>
      <dgm:t>
        <a:bodyPr/>
        <a:lstStyle/>
        <a:p>
          <a:endParaRPr lang="en-US"/>
        </a:p>
      </dgm:t>
    </dgm:pt>
    <dgm:pt modelId="{7B984AC3-E621-4C38-B0D3-052B4A2E6A96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en-US" dirty="0" smtClean="0"/>
            <a:t>1990 </a:t>
          </a:r>
        </a:p>
        <a:p>
          <a:pPr>
            <a:spcAft>
              <a:spcPct val="35000"/>
            </a:spcAft>
          </a:pPr>
          <a:r>
            <a:rPr lang="en-US" dirty="0" smtClean="0"/>
            <a:t>ADA</a:t>
          </a:r>
          <a:endParaRPr lang="en-US" dirty="0"/>
        </a:p>
      </dgm:t>
    </dgm:pt>
    <dgm:pt modelId="{3E25AAF5-B5A7-4B0F-B466-CC12D193705C}" type="parTrans" cxnId="{F5AFF460-3FD9-42FA-9AC9-502BC9B2807D}">
      <dgm:prSet/>
      <dgm:spPr/>
      <dgm:t>
        <a:bodyPr/>
        <a:lstStyle/>
        <a:p>
          <a:endParaRPr lang="en-US"/>
        </a:p>
      </dgm:t>
    </dgm:pt>
    <dgm:pt modelId="{5B07E2CA-6401-4CB0-95A1-1D459A5BC6C8}" type="sibTrans" cxnId="{F5AFF460-3FD9-42FA-9AC9-502BC9B2807D}">
      <dgm:prSet/>
      <dgm:spPr/>
      <dgm:t>
        <a:bodyPr/>
        <a:lstStyle/>
        <a:p>
          <a:endParaRPr lang="en-US"/>
        </a:p>
      </dgm:t>
    </dgm:pt>
    <dgm:pt modelId="{99E9F7A8-1B41-41E0-8D0B-1135CAF8B856}">
      <dgm:prSet phldrT="[Text]"/>
      <dgm:spPr/>
      <dgm:t>
        <a:bodyPr/>
        <a:lstStyle/>
        <a:p>
          <a:r>
            <a:rPr lang="en-US" dirty="0" smtClean="0"/>
            <a:t>2008 ADAAA</a:t>
          </a:r>
          <a:endParaRPr lang="en-US" dirty="0"/>
        </a:p>
      </dgm:t>
    </dgm:pt>
    <dgm:pt modelId="{83EB75A2-CC4D-4956-8B74-6496356FF02E}" type="parTrans" cxnId="{7E178183-F596-4402-B940-FF0943843EB6}">
      <dgm:prSet/>
      <dgm:spPr/>
      <dgm:t>
        <a:bodyPr/>
        <a:lstStyle/>
        <a:p>
          <a:endParaRPr lang="en-US"/>
        </a:p>
      </dgm:t>
    </dgm:pt>
    <dgm:pt modelId="{F9C54D56-938B-4536-BE7F-962E0AA22FBD}" type="sibTrans" cxnId="{7E178183-F596-4402-B940-FF0943843EB6}">
      <dgm:prSet/>
      <dgm:spPr/>
      <dgm:t>
        <a:bodyPr/>
        <a:lstStyle/>
        <a:p>
          <a:endParaRPr lang="en-US"/>
        </a:p>
      </dgm:t>
    </dgm:pt>
    <dgm:pt modelId="{E2D6B73B-5ABE-41A7-855C-61CC1BA11C02}" type="pres">
      <dgm:prSet presAssocID="{2C59839E-93E7-402F-982C-40AF355A3969}" presName="CompostProcess" presStyleCnt="0">
        <dgm:presLayoutVars>
          <dgm:dir/>
          <dgm:resizeHandles val="exact"/>
        </dgm:presLayoutVars>
      </dgm:prSet>
      <dgm:spPr/>
    </dgm:pt>
    <dgm:pt modelId="{E828248B-E9E4-44A5-BF24-70943A7CC352}" type="pres">
      <dgm:prSet presAssocID="{2C59839E-93E7-402F-982C-40AF355A3969}" presName="arrow" presStyleLbl="bgShp" presStyleIdx="0" presStyleCnt="1" custScaleX="117647" custLinFactNeighborY="-296"/>
      <dgm:spPr/>
      <dgm:t>
        <a:bodyPr/>
        <a:lstStyle/>
        <a:p>
          <a:endParaRPr lang="en-US"/>
        </a:p>
      </dgm:t>
    </dgm:pt>
    <dgm:pt modelId="{CEE0CB78-9090-4DC5-9E03-BB58F5647ADB}" type="pres">
      <dgm:prSet presAssocID="{2C59839E-93E7-402F-982C-40AF355A3969}" presName="linearProcess" presStyleCnt="0"/>
      <dgm:spPr/>
    </dgm:pt>
    <dgm:pt modelId="{0A8807E9-1FF6-4B53-B44C-31E6EC3D5FB3}" type="pres">
      <dgm:prSet presAssocID="{D0A8BE37-C9CA-4DE4-92A1-7D1057017D2A}" presName="textNode" presStyleLbl="node1" presStyleIdx="0" presStyleCnt="3" custScaleX="84054" custLinFactX="-3909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EB660-703B-4C39-81DD-E355EAD108FE}" type="pres">
      <dgm:prSet presAssocID="{25247F10-1479-4F34-A87F-52CF0876CB3D}" presName="sibTrans" presStyleCnt="0"/>
      <dgm:spPr/>
    </dgm:pt>
    <dgm:pt modelId="{C55EFAA6-DB3A-40D2-8922-55583862C6CF}" type="pres">
      <dgm:prSet presAssocID="{7B984AC3-E621-4C38-B0D3-052B4A2E6A96}" presName="textNode" presStyleLbl="node1" presStyleIdx="1" presStyleCnt="3" custScaleX="86261" custLinFactX="-6663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3BF5A-F5FC-4102-BF08-A120ADB1457C}" type="pres">
      <dgm:prSet presAssocID="{5B07E2CA-6401-4CB0-95A1-1D459A5BC6C8}" presName="sibTrans" presStyleCnt="0"/>
      <dgm:spPr/>
    </dgm:pt>
    <dgm:pt modelId="{37983650-288A-4248-BEA8-E60D679A9A89}" type="pres">
      <dgm:prSet presAssocID="{99E9F7A8-1B41-41E0-8D0B-1135CAF8B856}" presName="textNode" presStyleLbl="node1" presStyleIdx="2" presStyleCnt="3" custScaleX="85309" custLinFactX="-9038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178183-F596-4402-B940-FF0943843EB6}" srcId="{2C59839E-93E7-402F-982C-40AF355A3969}" destId="{99E9F7A8-1B41-41E0-8D0B-1135CAF8B856}" srcOrd="2" destOrd="0" parTransId="{83EB75A2-CC4D-4956-8B74-6496356FF02E}" sibTransId="{F9C54D56-938B-4536-BE7F-962E0AA22FBD}"/>
    <dgm:cxn modelId="{09AB474D-51E5-4E5D-8DCC-CEEAD2ED628D}" srcId="{2C59839E-93E7-402F-982C-40AF355A3969}" destId="{D0A8BE37-C9CA-4DE4-92A1-7D1057017D2A}" srcOrd="0" destOrd="0" parTransId="{8FDB2AAB-E4AD-420A-AC1C-6CAE72C34C53}" sibTransId="{25247F10-1479-4F34-A87F-52CF0876CB3D}"/>
    <dgm:cxn modelId="{F5AFF460-3FD9-42FA-9AC9-502BC9B2807D}" srcId="{2C59839E-93E7-402F-982C-40AF355A3969}" destId="{7B984AC3-E621-4C38-B0D3-052B4A2E6A96}" srcOrd="1" destOrd="0" parTransId="{3E25AAF5-B5A7-4B0F-B466-CC12D193705C}" sibTransId="{5B07E2CA-6401-4CB0-95A1-1D459A5BC6C8}"/>
    <dgm:cxn modelId="{B2F6E3FD-9564-CD44-B839-FDF98F51EF9D}" type="presOf" srcId="{2C59839E-93E7-402F-982C-40AF355A3969}" destId="{E2D6B73B-5ABE-41A7-855C-61CC1BA11C02}" srcOrd="0" destOrd="0" presId="urn:microsoft.com/office/officeart/2005/8/layout/hProcess9"/>
    <dgm:cxn modelId="{08801F92-411A-8343-86C7-E155D867DB22}" type="presOf" srcId="{7B984AC3-E621-4C38-B0D3-052B4A2E6A96}" destId="{C55EFAA6-DB3A-40D2-8922-55583862C6CF}" srcOrd="0" destOrd="0" presId="urn:microsoft.com/office/officeart/2005/8/layout/hProcess9"/>
    <dgm:cxn modelId="{D0BA60F2-B05D-8242-A68A-2574C9E4C052}" type="presOf" srcId="{D0A8BE37-C9CA-4DE4-92A1-7D1057017D2A}" destId="{0A8807E9-1FF6-4B53-B44C-31E6EC3D5FB3}" srcOrd="0" destOrd="0" presId="urn:microsoft.com/office/officeart/2005/8/layout/hProcess9"/>
    <dgm:cxn modelId="{9E81F796-27E8-AE49-874F-E861C9A5B69B}" type="presOf" srcId="{99E9F7A8-1B41-41E0-8D0B-1135CAF8B856}" destId="{37983650-288A-4248-BEA8-E60D679A9A89}" srcOrd="0" destOrd="0" presId="urn:microsoft.com/office/officeart/2005/8/layout/hProcess9"/>
    <dgm:cxn modelId="{F27FACFC-FB9A-F244-95BF-8CF72ABD4333}" type="presParOf" srcId="{E2D6B73B-5ABE-41A7-855C-61CC1BA11C02}" destId="{E828248B-E9E4-44A5-BF24-70943A7CC352}" srcOrd="0" destOrd="0" presId="urn:microsoft.com/office/officeart/2005/8/layout/hProcess9"/>
    <dgm:cxn modelId="{2B7F6A2C-18F9-384C-A7F2-B252DEEFC2E3}" type="presParOf" srcId="{E2D6B73B-5ABE-41A7-855C-61CC1BA11C02}" destId="{CEE0CB78-9090-4DC5-9E03-BB58F5647ADB}" srcOrd="1" destOrd="0" presId="urn:microsoft.com/office/officeart/2005/8/layout/hProcess9"/>
    <dgm:cxn modelId="{ACBED0BD-BDDA-E344-B7F1-9C78544E8DE9}" type="presParOf" srcId="{CEE0CB78-9090-4DC5-9E03-BB58F5647ADB}" destId="{0A8807E9-1FF6-4B53-B44C-31E6EC3D5FB3}" srcOrd="0" destOrd="0" presId="urn:microsoft.com/office/officeart/2005/8/layout/hProcess9"/>
    <dgm:cxn modelId="{5D1B6AC3-08E6-F94F-BD6C-1353DE4DEA1C}" type="presParOf" srcId="{CEE0CB78-9090-4DC5-9E03-BB58F5647ADB}" destId="{C5FEB660-703B-4C39-81DD-E355EAD108FE}" srcOrd="1" destOrd="0" presId="urn:microsoft.com/office/officeart/2005/8/layout/hProcess9"/>
    <dgm:cxn modelId="{5A0F0A13-5A57-B040-9318-4271C2736D49}" type="presParOf" srcId="{CEE0CB78-9090-4DC5-9E03-BB58F5647ADB}" destId="{C55EFAA6-DB3A-40D2-8922-55583862C6CF}" srcOrd="2" destOrd="0" presId="urn:microsoft.com/office/officeart/2005/8/layout/hProcess9"/>
    <dgm:cxn modelId="{17D65163-4286-5E4A-A589-5F6937EDE56F}" type="presParOf" srcId="{CEE0CB78-9090-4DC5-9E03-BB58F5647ADB}" destId="{0A03BF5A-F5FC-4102-BF08-A120ADB1457C}" srcOrd="3" destOrd="0" presId="urn:microsoft.com/office/officeart/2005/8/layout/hProcess9"/>
    <dgm:cxn modelId="{B00C8C2F-EED2-7841-B3BE-16C2ACD2E1B5}" type="presParOf" srcId="{CEE0CB78-9090-4DC5-9E03-BB58F5647ADB}" destId="{37983650-288A-4248-BEA8-E60D679A9A8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31C6E9-8D60-7C4D-B2C0-33760CD5EB41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3684CF-0FB3-5140-9F8F-1AC5F6AE3819}">
      <dgm:prSet phldrT="[Text]" custT="1"/>
      <dgm:spPr/>
      <dgm:t>
        <a:bodyPr/>
        <a:lstStyle/>
        <a:p>
          <a:r>
            <a:rPr lang="en-US" sz="2900" dirty="0" smtClean="0"/>
            <a:t>Accommodations</a:t>
          </a:r>
          <a:endParaRPr lang="en-US" sz="2900" dirty="0"/>
        </a:p>
      </dgm:t>
    </dgm:pt>
    <dgm:pt modelId="{06488F51-1481-084E-A818-AFB599B5ECC3}" type="parTrans" cxnId="{35A2637A-DCE1-C348-BEA9-BA0650C309DA}">
      <dgm:prSet/>
      <dgm:spPr/>
      <dgm:t>
        <a:bodyPr/>
        <a:lstStyle/>
        <a:p>
          <a:endParaRPr lang="en-US"/>
        </a:p>
      </dgm:t>
    </dgm:pt>
    <dgm:pt modelId="{03D6CDC8-9417-2347-99C1-FF7DA408A2AB}" type="sibTrans" cxnId="{35A2637A-DCE1-C348-BEA9-BA0650C309DA}">
      <dgm:prSet/>
      <dgm:spPr/>
      <dgm:t>
        <a:bodyPr/>
        <a:lstStyle/>
        <a:p>
          <a:endParaRPr lang="en-US"/>
        </a:p>
      </dgm:t>
    </dgm:pt>
    <dgm:pt modelId="{44146206-AC3D-494D-95CD-32CC90B1EC4F}">
      <dgm:prSet phldrT="[Text]"/>
      <dgm:spPr/>
      <dgm:t>
        <a:bodyPr/>
        <a:lstStyle/>
        <a:p>
          <a:r>
            <a:rPr lang="en-US" dirty="0" smtClean="0"/>
            <a:t>Student interview</a:t>
          </a:r>
          <a:endParaRPr lang="en-US" dirty="0"/>
        </a:p>
      </dgm:t>
    </dgm:pt>
    <dgm:pt modelId="{8727321D-EF0A-6C44-804E-DC9B53FCF1A3}" type="parTrans" cxnId="{C28614C4-60B2-504D-AB4E-5D11AA7963F9}">
      <dgm:prSet/>
      <dgm:spPr/>
      <dgm:t>
        <a:bodyPr/>
        <a:lstStyle/>
        <a:p>
          <a:endParaRPr lang="en-US"/>
        </a:p>
      </dgm:t>
    </dgm:pt>
    <dgm:pt modelId="{6FC1025E-4570-7748-91D4-8A285D20433E}" type="sibTrans" cxnId="{C28614C4-60B2-504D-AB4E-5D11AA7963F9}">
      <dgm:prSet/>
      <dgm:spPr/>
      <dgm:t>
        <a:bodyPr/>
        <a:lstStyle/>
        <a:p>
          <a:endParaRPr lang="en-US"/>
        </a:p>
      </dgm:t>
    </dgm:pt>
    <dgm:pt modelId="{7A840766-18EC-0C4C-B765-F75C9ED173D6}">
      <dgm:prSet phldrT="[Text]"/>
      <dgm:spPr/>
      <dgm:t>
        <a:bodyPr/>
        <a:lstStyle/>
        <a:p>
          <a:r>
            <a:rPr lang="en-US" dirty="0" smtClean="0"/>
            <a:t>Documentation</a:t>
          </a:r>
          <a:endParaRPr lang="en-US" dirty="0"/>
        </a:p>
      </dgm:t>
    </dgm:pt>
    <dgm:pt modelId="{54D43C88-415F-004B-9345-111E84B0D991}" type="parTrans" cxnId="{2E059BE1-4222-D841-BF5F-1EFF6AA5BE82}">
      <dgm:prSet/>
      <dgm:spPr/>
      <dgm:t>
        <a:bodyPr/>
        <a:lstStyle/>
        <a:p>
          <a:endParaRPr lang="en-US"/>
        </a:p>
      </dgm:t>
    </dgm:pt>
    <dgm:pt modelId="{FE717DF1-B47B-DE45-93A7-61A11B1FD662}" type="sibTrans" cxnId="{2E059BE1-4222-D841-BF5F-1EFF6AA5BE82}">
      <dgm:prSet/>
      <dgm:spPr/>
      <dgm:t>
        <a:bodyPr/>
        <a:lstStyle/>
        <a:p>
          <a:endParaRPr lang="en-US"/>
        </a:p>
      </dgm:t>
    </dgm:pt>
    <dgm:pt modelId="{F343BD36-0610-DA44-B074-7C1837483605}">
      <dgm:prSet phldrT="[Text]"/>
      <dgm:spPr/>
      <dgm:t>
        <a:bodyPr/>
        <a:lstStyle/>
        <a:p>
          <a:r>
            <a:rPr lang="en-US" dirty="0" smtClean="0"/>
            <a:t>Observation</a:t>
          </a:r>
          <a:endParaRPr lang="en-US" dirty="0"/>
        </a:p>
      </dgm:t>
    </dgm:pt>
    <dgm:pt modelId="{4CED0E5F-1371-504C-A1DE-6A1231FBE581}" type="parTrans" cxnId="{9C191A70-A622-0F4D-9DFA-C53454873002}">
      <dgm:prSet/>
      <dgm:spPr/>
      <dgm:t>
        <a:bodyPr/>
        <a:lstStyle/>
        <a:p>
          <a:endParaRPr lang="en-US"/>
        </a:p>
      </dgm:t>
    </dgm:pt>
    <dgm:pt modelId="{2BCA7ED2-0523-9E4A-A1E9-D521D58F0D96}" type="sibTrans" cxnId="{9C191A70-A622-0F4D-9DFA-C53454873002}">
      <dgm:prSet/>
      <dgm:spPr/>
      <dgm:t>
        <a:bodyPr/>
        <a:lstStyle/>
        <a:p>
          <a:endParaRPr lang="en-US"/>
        </a:p>
      </dgm:t>
    </dgm:pt>
    <dgm:pt modelId="{33D4A9C7-0F5B-0646-ADA1-4765156353FE}" type="pres">
      <dgm:prSet presAssocID="{BB31C6E9-8D60-7C4D-B2C0-33760CD5EB4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CB5EC4-0C68-AC4D-9B33-01FFF720526D}" type="pres">
      <dgm:prSet presAssocID="{9A3684CF-0FB3-5140-9F8F-1AC5F6AE3819}" presName="centerShape" presStyleLbl="node0" presStyleIdx="0" presStyleCnt="1" custScaleX="138082" custScaleY="89368"/>
      <dgm:spPr/>
      <dgm:t>
        <a:bodyPr/>
        <a:lstStyle/>
        <a:p>
          <a:endParaRPr lang="en-US"/>
        </a:p>
      </dgm:t>
    </dgm:pt>
    <dgm:pt modelId="{213D9D94-01BC-C14C-9A2A-2EB2691BD339}" type="pres">
      <dgm:prSet presAssocID="{8727321D-EF0A-6C44-804E-DC9B53FCF1A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D9EDA715-DADA-0744-B838-AD27B0620E3F}" type="pres">
      <dgm:prSet presAssocID="{44146206-AC3D-494D-95CD-32CC90B1EC4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82DCA-D878-ED41-BEAF-EB88FBBB8F76}" type="pres">
      <dgm:prSet presAssocID="{54D43C88-415F-004B-9345-111E84B0D991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BA90C1B2-8505-164A-9AEA-494118A5C6DF}" type="pres">
      <dgm:prSet presAssocID="{7A840766-18EC-0C4C-B765-F75C9ED173D6}" presName="node" presStyleLbl="node1" presStyleIdx="1" presStyleCnt="3" custRadScaleRad="90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BDAF1-2D57-3349-992B-06D19CE44C93}" type="pres">
      <dgm:prSet presAssocID="{4CED0E5F-1371-504C-A1DE-6A1231FBE581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0477E608-AB12-CF46-BA78-F50B847C6D8D}" type="pres">
      <dgm:prSet presAssocID="{F343BD36-0610-DA44-B074-7C183748360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8614C4-60B2-504D-AB4E-5D11AA7963F9}" srcId="{9A3684CF-0FB3-5140-9F8F-1AC5F6AE3819}" destId="{44146206-AC3D-494D-95CD-32CC90B1EC4F}" srcOrd="0" destOrd="0" parTransId="{8727321D-EF0A-6C44-804E-DC9B53FCF1A3}" sibTransId="{6FC1025E-4570-7748-91D4-8A285D20433E}"/>
    <dgm:cxn modelId="{D331FD9E-38B4-A645-97CF-AC96E19FCBF5}" type="presOf" srcId="{4CED0E5F-1371-504C-A1DE-6A1231FBE581}" destId="{C79BDAF1-2D57-3349-992B-06D19CE44C93}" srcOrd="0" destOrd="0" presId="urn:microsoft.com/office/officeart/2005/8/layout/radial4"/>
    <dgm:cxn modelId="{725CB744-19D8-F64D-9D12-51F58D0307DB}" type="presOf" srcId="{BB31C6E9-8D60-7C4D-B2C0-33760CD5EB41}" destId="{33D4A9C7-0F5B-0646-ADA1-4765156353FE}" srcOrd="0" destOrd="0" presId="urn:microsoft.com/office/officeart/2005/8/layout/radial4"/>
    <dgm:cxn modelId="{5D8A5754-A3F0-374E-BA8F-8B97126DA086}" type="presOf" srcId="{9A3684CF-0FB3-5140-9F8F-1AC5F6AE3819}" destId="{C7CB5EC4-0C68-AC4D-9B33-01FFF720526D}" srcOrd="0" destOrd="0" presId="urn:microsoft.com/office/officeart/2005/8/layout/radial4"/>
    <dgm:cxn modelId="{35A2637A-DCE1-C348-BEA9-BA0650C309DA}" srcId="{BB31C6E9-8D60-7C4D-B2C0-33760CD5EB41}" destId="{9A3684CF-0FB3-5140-9F8F-1AC5F6AE3819}" srcOrd="0" destOrd="0" parTransId="{06488F51-1481-084E-A818-AFB599B5ECC3}" sibTransId="{03D6CDC8-9417-2347-99C1-FF7DA408A2AB}"/>
    <dgm:cxn modelId="{61428975-8D3C-1A4E-98D3-2F83CA2A50EC}" type="presOf" srcId="{F343BD36-0610-DA44-B074-7C1837483605}" destId="{0477E608-AB12-CF46-BA78-F50B847C6D8D}" srcOrd="0" destOrd="0" presId="urn:microsoft.com/office/officeart/2005/8/layout/radial4"/>
    <dgm:cxn modelId="{92154FEA-E581-A341-953C-2EBC183B66FF}" type="presOf" srcId="{7A840766-18EC-0C4C-B765-F75C9ED173D6}" destId="{BA90C1B2-8505-164A-9AEA-494118A5C6DF}" srcOrd="0" destOrd="0" presId="urn:microsoft.com/office/officeart/2005/8/layout/radial4"/>
    <dgm:cxn modelId="{7EF95828-C6E2-4544-A6BF-28C4E7941A1C}" type="presOf" srcId="{44146206-AC3D-494D-95CD-32CC90B1EC4F}" destId="{D9EDA715-DADA-0744-B838-AD27B0620E3F}" srcOrd="0" destOrd="0" presId="urn:microsoft.com/office/officeart/2005/8/layout/radial4"/>
    <dgm:cxn modelId="{9C191A70-A622-0F4D-9DFA-C53454873002}" srcId="{9A3684CF-0FB3-5140-9F8F-1AC5F6AE3819}" destId="{F343BD36-0610-DA44-B074-7C1837483605}" srcOrd="2" destOrd="0" parTransId="{4CED0E5F-1371-504C-A1DE-6A1231FBE581}" sibTransId="{2BCA7ED2-0523-9E4A-A1E9-D521D58F0D96}"/>
    <dgm:cxn modelId="{8071629B-52BD-034E-8539-7A52C0DC16DF}" type="presOf" srcId="{8727321D-EF0A-6C44-804E-DC9B53FCF1A3}" destId="{213D9D94-01BC-C14C-9A2A-2EB2691BD339}" srcOrd="0" destOrd="0" presId="urn:microsoft.com/office/officeart/2005/8/layout/radial4"/>
    <dgm:cxn modelId="{2E13C5F9-C3C4-014A-BDEA-D3453D96C7DB}" type="presOf" srcId="{54D43C88-415F-004B-9345-111E84B0D991}" destId="{8C882DCA-D878-ED41-BEAF-EB88FBBB8F76}" srcOrd="0" destOrd="0" presId="urn:microsoft.com/office/officeart/2005/8/layout/radial4"/>
    <dgm:cxn modelId="{2E059BE1-4222-D841-BF5F-1EFF6AA5BE82}" srcId="{9A3684CF-0FB3-5140-9F8F-1AC5F6AE3819}" destId="{7A840766-18EC-0C4C-B765-F75C9ED173D6}" srcOrd="1" destOrd="0" parTransId="{54D43C88-415F-004B-9345-111E84B0D991}" sibTransId="{FE717DF1-B47B-DE45-93A7-61A11B1FD662}"/>
    <dgm:cxn modelId="{EE6AE297-EC17-E842-B005-CB1E69352786}" type="presParOf" srcId="{33D4A9C7-0F5B-0646-ADA1-4765156353FE}" destId="{C7CB5EC4-0C68-AC4D-9B33-01FFF720526D}" srcOrd="0" destOrd="0" presId="urn:microsoft.com/office/officeart/2005/8/layout/radial4"/>
    <dgm:cxn modelId="{56F8FEF0-1DFF-9145-894C-A731C2AF5067}" type="presParOf" srcId="{33D4A9C7-0F5B-0646-ADA1-4765156353FE}" destId="{213D9D94-01BC-C14C-9A2A-2EB2691BD339}" srcOrd="1" destOrd="0" presId="urn:microsoft.com/office/officeart/2005/8/layout/radial4"/>
    <dgm:cxn modelId="{625EF139-11E5-5B4D-A163-1934655E37BB}" type="presParOf" srcId="{33D4A9C7-0F5B-0646-ADA1-4765156353FE}" destId="{D9EDA715-DADA-0744-B838-AD27B0620E3F}" srcOrd="2" destOrd="0" presId="urn:microsoft.com/office/officeart/2005/8/layout/radial4"/>
    <dgm:cxn modelId="{36D70836-0BC2-734B-964C-960834252634}" type="presParOf" srcId="{33D4A9C7-0F5B-0646-ADA1-4765156353FE}" destId="{8C882DCA-D878-ED41-BEAF-EB88FBBB8F76}" srcOrd="3" destOrd="0" presId="urn:microsoft.com/office/officeart/2005/8/layout/radial4"/>
    <dgm:cxn modelId="{8E253E61-EDE9-5D42-98AA-16BA192E3D91}" type="presParOf" srcId="{33D4A9C7-0F5B-0646-ADA1-4765156353FE}" destId="{BA90C1B2-8505-164A-9AEA-494118A5C6DF}" srcOrd="4" destOrd="0" presId="urn:microsoft.com/office/officeart/2005/8/layout/radial4"/>
    <dgm:cxn modelId="{F78D39A4-42AD-0A4F-8BE8-507E8306D70F}" type="presParOf" srcId="{33D4A9C7-0F5B-0646-ADA1-4765156353FE}" destId="{C79BDAF1-2D57-3349-992B-06D19CE44C93}" srcOrd="5" destOrd="0" presId="urn:microsoft.com/office/officeart/2005/8/layout/radial4"/>
    <dgm:cxn modelId="{AEFFF4D7-DA68-7540-AA5D-A8FE5523364C}" type="presParOf" srcId="{33D4A9C7-0F5B-0646-ADA1-4765156353FE}" destId="{0477E608-AB12-CF46-BA78-F50B847C6D8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8248B-E9E4-44A5-BF24-70943A7CC352}">
      <dsp:nvSpPr>
        <dsp:cNvPr id="0" name=""/>
        <dsp:cNvSpPr/>
      </dsp:nvSpPr>
      <dsp:spPr>
        <a:xfrm>
          <a:off x="2" y="0"/>
          <a:ext cx="8324845" cy="401161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807E9-1FF6-4B53-B44C-31E6EC3D5FB3}">
      <dsp:nvSpPr>
        <dsp:cNvPr id="0" name=""/>
        <dsp:cNvSpPr/>
      </dsp:nvSpPr>
      <dsp:spPr>
        <a:xfrm>
          <a:off x="214198" y="1203483"/>
          <a:ext cx="2252278" cy="1604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1973 Section 504</a:t>
          </a:r>
          <a:endParaRPr lang="en-US" sz="3200" kern="1200" dirty="0"/>
        </a:p>
      </dsp:txBody>
      <dsp:txXfrm>
        <a:off x="292530" y="1281815"/>
        <a:ext cx="2095614" cy="1447981"/>
      </dsp:txXfrm>
    </dsp:sp>
    <dsp:sp modelId="{C55EFAA6-DB3A-40D2-8922-55583862C6CF}">
      <dsp:nvSpPr>
        <dsp:cNvPr id="0" name=""/>
        <dsp:cNvSpPr/>
      </dsp:nvSpPr>
      <dsp:spPr>
        <a:xfrm>
          <a:off x="2602022" y="1203483"/>
          <a:ext cx="2311416" cy="1604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/>
            <a:t>1990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ADA</a:t>
          </a:r>
          <a:endParaRPr lang="en-US" sz="3200" kern="1200" dirty="0"/>
        </a:p>
      </dsp:txBody>
      <dsp:txXfrm>
        <a:off x="2680354" y="1281815"/>
        <a:ext cx="2154752" cy="1447981"/>
      </dsp:txXfrm>
    </dsp:sp>
    <dsp:sp modelId="{37983650-288A-4248-BEA8-E60D679A9A89}">
      <dsp:nvSpPr>
        <dsp:cNvPr id="0" name=""/>
        <dsp:cNvSpPr/>
      </dsp:nvSpPr>
      <dsp:spPr>
        <a:xfrm>
          <a:off x="5059140" y="1203483"/>
          <a:ext cx="2285906" cy="1604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2008 ADAAA</a:t>
          </a:r>
          <a:endParaRPr lang="en-US" sz="3200" kern="1200" dirty="0"/>
        </a:p>
      </dsp:txBody>
      <dsp:txXfrm>
        <a:off x="5137472" y="1281815"/>
        <a:ext cx="2129242" cy="1447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B5EC4-0C68-AC4D-9B33-01FFF720526D}">
      <dsp:nvSpPr>
        <dsp:cNvPr id="0" name=""/>
        <dsp:cNvSpPr/>
      </dsp:nvSpPr>
      <dsp:spPr>
        <a:xfrm>
          <a:off x="2723442" y="3786680"/>
          <a:ext cx="3697114" cy="239280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Accommodations</a:t>
          </a:r>
          <a:endParaRPr lang="en-US" sz="2900" kern="1200" dirty="0"/>
        </a:p>
      </dsp:txBody>
      <dsp:txXfrm>
        <a:off x="3264872" y="4137099"/>
        <a:ext cx="2614254" cy="1691970"/>
      </dsp:txXfrm>
    </dsp:sp>
    <dsp:sp modelId="{213D9D94-01BC-C14C-9A2A-2EB2691BD339}">
      <dsp:nvSpPr>
        <dsp:cNvPr id="0" name=""/>
        <dsp:cNvSpPr/>
      </dsp:nvSpPr>
      <dsp:spPr>
        <a:xfrm rot="12900000">
          <a:off x="1180449" y="3008266"/>
          <a:ext cx="2232230" cy="76308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EDA715-DADA-0744-B838-AD27B0620E3F}">
      <dsp:nvSpPr>
        <dsp:cNvPr id="0" name=""/>
        <dsp:cNvSpPr/>
      </dsp:nvSpPr>
      <dsp:spPr>
        <a:xfrm>
          <a:off x="110494" y="1732188"/>
          <a:ext cx="2543603" cy="2034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Student interview</a:t>
          </a:r>
          <a:endParaRPr lang="en-US" sz="2900" kern="1200" dirty="0"/>
        </a:p>
      </dsp:txBody>
      <dsp:txXfrm>
        <a:off x="170094" y="1791788"/>
        <a:ext cx="2424403" cy="1915682"/>
      </dsp:txXfrm>
    </dsp:sp>
    <dsp:sp modelId="{8C882DCA-D878-ED41-BEAF-EB88FBBB8F76}">
      <dsp:nvSpPr>
        <dsp:cNvPr id="0" name=""/>
        <dsp:cNvSpPr/>
      </dsp:nvSpPr>
      <dsp:spPr>
        <a:xfrm rot="16200000">
          <a:off x="3470597" y="2175531"/>
          <a:ext cx="2202804" cy="76308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90C1B2-8505-164A-9AEA-494118A5C6DF}">
      <dsp:nvSpPr>
        <dsp:cNvPr id="0" name=""/>
        <dsp:cNvSpPr/>
      </dsp:nvSpPr>
      <dsp:spPr>
        <a:xfrm>
          <a:off x="3300198" y="438228"/>
          <a:ext cx="2543603" cy="2034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Documentation</a:t>
          </a:r>
          <a:endParaRPr lang="en-US" sz="2900" kern="1200" dirty="0"/>
        </a:p>
      </dsp:txBody>
      <dsp:txXfrm>
        <a:off x="3359798" y="497828"/>
        <a:ext cx="2424403" cy="1915682"/>
      </dsp:txXfrm>
    </dsp:sp>
    <dsp:sp modelId="{C79BDAF1-2D57-3349-992B-06D19CE44C93}">
      <dsp:nvSpPr>
        <dsp:cNvPr id="0" name=""/>
        <dsp:cNvSpPr/>
      </dsp:nvSpPr>
      <dsp:spPr>
        <a:xfrm rot="19500000">
          <a:off x="5731319" y="3008266"/>
          <a:ext cx="2232230" cy="76308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77E608-AB12-CF46-BA78-F50B847C6D8D}">
      <dsp:nvSpPr>
        <dsp:cNvPr id="0" name=""/>
        <dsp:cNvSpPr/>
      </dsp:nvSpPr>
      <dsp:spPr>
        <a:xfrm>
          <a:off x="6489901" y="1732188"/>
          <a:ext cx="2543603" cy="2034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Observation</a:t>
          </a:r>
          <a:endParaRPr lang="en-US" sz="2900" kern="1200" dirty="0"/>
        </a:p>
      </dsp:txBody>
      <dsp:txXfrm>
        <a:off x="6549501" y="1791788"/>
        <a:ext cx="2424403" cy="1915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9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xfrm>
            <a:off x="2220616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1199311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41507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9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8028" y="399934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227340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 i="0"/>
            </a:lvl1pPr>
          </a:lstStyle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06035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 i="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8231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00DD42-4994-45A4-A65E-9843E63605F1}" type="slidenum">
              <a:rPr lang="en-US"/>
              <a:pPr/>
              <a:t>1</a:t>
            </a:fld>
            <a:endParaRPr lang="en-US"/>
          </a:p>
        </p:txBody>
      </p:sp>
      <p:sp>
        <p:nvSpPr>
          <p:cNvPr id="889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400050"/>
            <a:ext cx="4648200" cy="3486150"/>
          </a:xfrm>
          <a:ln/>
        </p:spPr>
      </p:sp>
      <p:sp>
        <p:nvSpPr>
          <p:cNvPr id="889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23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75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78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aseline="0" dirty="0" smtClean="0"/>
              <a:t>Image description: The image has three blue square boxes with the words student interview, documentation and observation written in them. They also have grey arrows pointing to a blue oblong with accommodations written in the oblong. </a:t>
            </a:r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93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aseline="0" dirty="0" smtClean="0">
                <a:solidFill>
                  <a:schemeClr val="tx1"/>
                </a:solidFill>
              </a:rPr>
              <a:t>Image description: This photo is of Casey Martin, world famous golfer, leaning against a green golf cart on the fairway. He is wearing khaki pants and a blue Nike t-shirt with white </a:t>
            </a:r>
            <a:r>
              <a:rPr lang="en-US" baseline="0" dirty="0" err="1" smtClean="0">
                <a:solidFill>
                  <a:schemeClr val="tx1"/>
                </a:solidFill>
              </a:rPr>
              <a:t>nike</a:t>
            </a:r>
            <a:r>
              <a:rPr lang="en-US" baseline="0" dirty="0" smtClean="0">
                <a:solidFill>
                  <a:schemeClr val="tx1"/>
                </a:solidFill>
              </a:rPr>
              <a:t> hat and white golf shoes. </a:t>
            </a:r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B17E9-37B2-3244-AFDD-CD74DE5133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27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78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78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78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78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78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B17E9-37B2-3244-AFDD-CD74DE5133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2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66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54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54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90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90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5/4/15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82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smtClean="0"/>
              <a:t>description: The </a:t>
            </a:r>
            <a:r>
              <a:rPr lang="en-US" dirty="0" smtClean="0"/>
              <a:t>UCSF logo</a:t>
            </a:r>
            <a:r>
              <a:rPr lang="en-US" baseline="0" dirty="0" smtClean="0"/>
              <a:t> of all white letters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4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Imagine description: As you can see there is a red arrow</a:t>
            </a:r>
            <a:r>
              <a:rPr lang="en-US" baseline="0" dirty="0" smtClean="0"/>
              <a:t> pointing to the dropdown menu on your screen showing where to go to ask your questions.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66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5/4/15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Image</a:t>
            </a:r>
            <a:r>
              <a:rPr lang="en-US" baseline="0" dirty="0" smtClean="0"/>
              <a:t> Description: A picture of the supreme court with a gold door. The photo also shows a blue sky.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85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Image description: A grey arrow with three blue boxes indicating</a:t>
            </a:r>
            <a:r>
              <a:rPr lang="en-US" baseline="0" dirty="0" smtClean="0"/>
              <a:t> the progression of the laws that guide the ADA.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85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5/4/15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71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5/4/15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2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description: This image is of the 50 yard line on a football field, the field is green and the letters five and zero are written in white with a line down the middle.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B17E9-37B2-3244-AFDD-CD74DE5133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Relationship Id="rId3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F96F4B4-0732-824B-889A-5DD3384689BF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 bwMode="auto">
          <a:xfrm>
            <a:off x="2878737" y="716321"/>
            <a:ext cx="5143430" cy="91973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Coalition</a:t>
            </a:r>
            <a:r>
              <a:rPr lang="en-US" sz="2200" baseline="0" dirty="0" smtClean="0">
                <a:solidFill>
                  <a:schemeClr val="bg1"/>
                </a:solidFill>
                <a:latin typeface="+mj-lt"/>
              </a:rPr>
              <a:t> for Disability Access in Graduate Health Science and </a:t>
            </a:r>
          </a:p>
          <a:p>
            <a:pPr>
              <a:lnSpc>
                <a:spcPct val="90000"/>
              </a:lnSpc>
            </a:pPr>
            <a:r>
              <a:rPr lang="en-US" sz="2200" baseline="0" dirty="0" smtClean="0">
                <a:solidFill>
                  <a:schemeClr val="bg1"/>
                </a:solidFill>
                <a:latin typeface="+mj-lt"/>
              </a:rPr>
              <a:t>Medical Education</a:t>
            </a:r>
            <a:endParaRPr lang="en-US" sz="22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2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7745083-9C41-D642-B183-2BFBEAA7846F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06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6A651-1E87-9542-B728-9052CD388DF8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4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9B9882-EB39-A54E-98A7-A2D05DC02EA4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670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3379B0C-C282-9E42-9840-E1C28086D5EF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76B8663-3D20-F04D-BD77-172626AEF4EB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00A46F8-071D-184B-86E1-45801EE47B6A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160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3999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AAA1F38-7A1D-B048-90F5-CC3670DD5E2F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801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F7DC20-1E7B-BC4D-8F75-78194BE62FFB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382976A-48FA-EF44-A3FB-8C3B5DC5EC70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2192790-539B-614C-9FF2-F0F7498E3977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943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hit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483457E-B014-234E-8E10-E7B5E0A6B921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tx2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CSF_sig_navy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6" y="739445"/>
            <a:ext cx="1388923" cy="90311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 bwMode="auto">
          <a:xfrm>
            <a:off x="2801121" y="716321"/>
            <a:ext cx="5143430" cy="91973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>
                <a:ln>
                  <a:solidFill>
                    <a:srgbClr val="052049"/>
                  </a:solidFill>
                </a:ln>
                <a:solidFill>
                  <a:srgbClr val="000000"/>
                </a:solidFill>
                <a:latin typeface="+mj-lt"/>
              </a:rPr>
              <a:t>Coalition</a:t>
            </a:r>
            <a:r>
              <a:rPr lang="en-US" sz="2200" baseline="0" dirty="0" smtClean="0">
                <a:ln>
                  <a:solidFill>
                    <a:srgbClr val="052049"/>
                  </a:solidFill>
                </a:ln>
                <a:solidFill>
                  <a:srgbClr val="000000"/>
                </a:solidFill>
                <a:latin typeface="+mj-lt"/>
              </a:rPr>
              <a:t> for Disability Access in Graduate Health Science and </a:t>
            </a:r>
          </a:p>
          <a:p>
            <a:pPr>
              <a:lnSpc>
                <a:spcPct val="90000"/>
              </a:lnSpc>
            </a:pPr>
            <a:r>
              <a:rPr lang="en-US" sz="2200" baseline="0" dirty="0" smtClean="0">
                <a:ln>
                  <a:solidFill>
                    <a:srgbClr val="052049"/>
                  </a:solidFill>
                </a:ln>
                <a:solidFill>
                  <a:srgbClr val="000000"/>
                </a:solidFill>
                <a:latin typeface="+mj-lt"/>
              </a:rPr>
              <a:t>Medical Education</a:t>
            </a:r>
            <a:endParaRPr lang="en-US" sz="2200" dirty="0" smtClean="0">
              <a:ln>
                <a:solidFill>
                  <a:srgbClr val="052049"/>
                </a:solidFill>
              </a:ln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64129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186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8273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58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149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0198" name="Picture 38" descr="AAMC_revPPTtitle_w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1588"/>
            <a:ext cx="9139237" cy="6853237"/>
          </a:xfrm>
          <a:prstGeom prst="rect">
            <a:avLst/>
          </a:prstGeom>
          <a:noFill/>
        </p:spPr>
      </p:pic>
      <p:sp>
        <p:nvSpPr>
          <p:cNvPr id="406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3125" y="2535238"/>
            <a:ext cx="7304088" cy="1187450"/>
          </a:xfrm>
        </p:spPr>
        <p:txBody>
          <a:bodyPr anchor="t"/>
          <a:lstStyle>
            <a:lvl1pPr>
              <a:lnSpc>
                <a:spcPct val="8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6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73125" y="4681538"/>
            <a:ext cx="7304088" cy="1273175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060164" name="Text Box 4"/>
          <p:cNvSpPr txBox="1">
            <a:spLocks noChangeArrowheads="1"/>
          </p:cNvSpPr>
          <p:nvPr/>
        </p:nvSpPr>
        <p:spPr bwMode="auto">
          <a:xfrm>
            <a:off x="1085850" y="4740275"/>
            <a:ext cx="12827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066800">
              <a:spcBef>
                <a:spcPct val="50000"/>
              </a:spcBef>
            </a:pPr>
            <a:endParaRPr lang="en-US" b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73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E531AB6-F7AC-AF4D-A7AA-67781EA12301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4" y="4349650"/>
            <a:ext cx="6477000" cy="48993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cs typeface="Arial" pitchFamily="34" charset="0"/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79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A7879D5-B3C5-C446-8B70-ADD9179C37A2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3949DE3-EA9B-7542-B4A7-BEC05C4ED698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4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748376" y="742095"/>
            <a:ext cx="1044588" cy="68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9744273-8102-2441-9F75-12A355F9DF2A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5810A4-AA34-1342-A3EB-92818C0B833A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B83366B-8E3B-4B44-8A57-DA34B42E4EAA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8934BA6-E8C4-C440-A8B6-A3DFFF744956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246ECD3-766F-A34B-ADED-D1DD637FA2A2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6DC6B3B-5560-9F4A-86C1-40443EB5AA06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756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A3CE55B-E9AC-9848-96CD-34C26862D9D0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002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810FB86-BC06-3646-8583-8350D9FD6DF9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991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124443C-CF7F-A840-8CEE-5623670DBD36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849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166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6FC8BE8-A226-7C49-9428-B1AD3A22209E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743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726C59A-5B99-FB45-8C2B-703A4B979745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67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344D46-DED8-D446-B2D3-9C337CA7C787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307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06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E705EA7-0618-BE4B-B4DE-AECCDFBF117F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440625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auto">
          <a:xfrm>
            <a:off x="6577725" y="728386"/>
            <a:ext cx="1856828" cy="4616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Coalition for</a:t>
            </a:r>
            <a:r>
              <a:rPr lang="en-US" sz="1000" baseline="0" dirty="0" smtClean="0">
                <a:solidFill>
                  <a:schemeClr val="bg1"/>
                </a:solidFill>
                <a:latin typeface="+mj-lt"/>
              </a:rPr>
              <a:t> Disability Access in Graduate Health Science and </a:t>
            </a:r>
          </a:p>
          <a:p>
            <a:r>
              <a:rPr lang="en-US" sz="1000" baseline="0" dirty="0" smtClean="0">
                <a:solidFill>
                  <a:schemeClr val="bg1"/>
                </a:solidFill>
                <a:latin typeface="+mj-lt"/>
              </a:rPr>
              <a:t>Medical Education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5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00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52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8629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85481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36CE70A-00B6-5647-A7BD-A511371D5D72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F6FD4EC-9A4A-704C-9483-9B1B0BA5E688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2099"/>
            <a:ext cx="6477000" cy="4603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7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D8BC981-E53D-2A4A-A29A-D3D8E58CE81F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2B0FA44-6313-174C-8BDA-D26B8CA1F4BC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E39A601-E76F-2645-9DC0-1327348D6C5E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69025E-B70B-2647-A9AB-ECE8EF1DDB0D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2438C1-9A3B-8546-A6CE-57DD2939F852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131175" y="6396038"/>
            <a:ext cx="650875" cy="315912"/>
            <a:chOff x="5122" y="4029"/>
            <a:chExt cx="410" cy="199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122" y="4029"/>
              <a:ext cx="41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/>
            <p:cNvSpPr>
              <a:spLocks/>
            </p:cNvSpPr>
            <p:nvPr userDrawn="1"/>
          </p:nvSpPr>
          <p:spPr bwMode="auto">
            <a:xfrm>
              <a:off x="5122" y="4027"/>
              <a:ext cx="408" cy="199"/>
            </a:xfrm>
            <a:custGeom>
              <a:avLst/>
              <a:gdLst>
                <a:gd name="T0" fmla="*/ 200 w 200"/>
                <a:gd name="T1" fmla="*/ 30 h 96"/>
                <a:gd name="T2" fmla="*/ 154 w 200"/>
                <a:gd name="T3" fmla="*/ 74 h 96"/>
                <a:gd name="T4" fmla="*/ 137 w 200"/>
                <a:gd name="T5" fmla="*/ 57 h 96"/>
                <a:gd name="T6" fmla="*/ 117 w 200"/>
                <a:gd name="T7" fmla="*/ 52 h 96"/>
                <a:gd name="T8" fmla="*/ 114 w 200"/>
                <a:gd name="T9" fmla="*/ 49 h 96"/>
                <a:gd name="T10" fmla="*/ 114 w 200"/>
                <a:gd name="T11" fmla="*/ 47 h 96"/>
                <a:gd name="T12" fmla="*/ 116 w 200"/>
                <a:gd name="T13" fmla="*/ 42 h 96"/>
                <a:gd name="T14" fmla="*/ 116 w 200"/>
                <a:gd name="T15" fmla="*/ 42 h 96"/>
                <a:gd name="T16" fmla="*/ 117 w 200"/>
                <a:gd name="T17" fmla="*/ 41 h 96"/>
                <a:gd name="T18" fmla="*/ 134 w 200"/>
                <a:gd name="T19" fmla="*/ 41 h 96"/>
                <a:gd name="T20" fmla="*/ 152 w 200"/>
                <a:gd name="T21" fmla="*/ 49 h 96"/>
                <a:gd name="T22" fmla="*/ 127 w 200"/>
                <a:gd name="T23" fmla="*/ 28 h 96"/>
                <a:gd name="T24" fmla="*/ 102 w 200"/>
                <a:gd name="T25" fmla="*/ 42 h 96"/>
                <a:gd name="T26" fmla="*/ 102 w 200"/>
                <a:gd name="T27" fmla="*/ 44 h 96"/>
                <a:gd name="T28" fmla="*/ 70 w 200"/>
                <a:gd name="T29" fmla="*/ 34 h 96"/>
                <a:gd name="T30" fmla="*/ 102 w 200"/>
                <a:gd name="T31" fmla="*/ 23 h 96"/>
                <a:gd name="T32" fmla="*/ 87 w 200"/>
                <a:gd name="T33" fmla="*/ 0 h 96"/>
                <a:gd name="T34" fmla="*/ 55 w 200"/>
                <a:gd name="T35" fmla="*/ 2 h 96"/>
                <a:gd name="T36" fmla="*/ 41 w 200"/>
                <a:gd name="T37" fmla="*/ 42 h 96"/>
                <a:gd name="T38" fmla="*/ 14 w 200"/>
                <a:gd name="T39" fmla="*/ 42 h 96"/>
                <a:gd name="T40" fmla="*/ 0 w 200"/>
                <a:gd name="T41" fmla="*/ 2 h 96"/>
                <a:gd name="T42" fmla="*/ 28 w 200"/>
                <a:gd name="T43" fmla="*/ 68 h 96"/>
                <a:gd name="T44" fmla="*/ 55 w 200"/>
                <a:gd name="T45" fmla="*/ 37 h 96"/>
                <a:gd name="T46" fmla="*/ 107 w 200"/>
                <a:gd name="T47" fmla="*/ 61 h 96"/>
                <a:gd name="T48" fmla="*/ 122 w 200"/>
                <a:gd name="T49" fmla="*/ 67 h 96"/>
                <a:gd name="T50" fmla="*/ 138 w 200"/>
                <a:gd name="T51" fmla="*/ 71 h 96"/>
                <a:gd name="T52" fmla="*/ 135 w 200"/>
                <a:gd name="T53" fmla="*/ 84 h 96"/>
                <a:gd name="T54" fmla="*/ 116 w 200"/>
                <a:gd name="T55" fmla="*/ 81 h 96"/>
                <a:gd name="T56" fmla="*/ 100 w 200"/>
                <a:gd name="T57" fmla="*/ 74 h 96"/>
                <a:gd name="T58" fmla="*/ 128 w 200"/>
                <a:gd name="T59" fmla="*/ 96 h 96"/>
                <a:gd name="T60" fmla="*/ 154 w 200"/>
                <a:gd name="T61" fmla="*/ 77 h 96"/>
                <a:gd name="T62" fmla="*/ 168 w 200"/>
                <a:gd name="T63" fmla="*/ 95 h 96"/>
                <a:gd name="T64" fmla="*/ 196 w 200"/>
                <a:gd name="T65" fmla="*/ 68 h 96"/>
                <a:gd name="T66" fmla="*/ 168 w 200"/>
                <a:gd name="T67" fmla="*/ 57 h 96"/>
                <a:gd name="T68" fmla="*/ 200 w 200"/>
                <a:gd name="T69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96">
                  <a:moveTo>
                    <a:pt x="200" y="42"/>
                  </a:moveTo>
                  <a:cubicBezTo>
                    <a:pt x="200" y="30"/>
                    <a:pt x="200" y="30"/>
                    <a:pt x="200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4" y="74"/>
                    <a:pt x="154" y="74"/>
                    <a:pt x="154" y="74"/>
                  </a:cubicBezTo>
                  <a:cubicBezTo>
                    <a:pt x="154" y="69"/>
                    <a:pt x="152" y="65"/>
                    <a:pt x="148" y="62"/>
                  </a:cubicBezTo>
                  <a:cubicBezTo>
                    <a:pt x="146" y="60"/>
                    <a:pt x="142" y="59"/>
                    <a:pt x="137" y="57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1" y="54"/>
                    <a:pt x="118" y="53"/>
                    <a:pt x="117" y="52"/>
                  </a:cubicBezTo>
                  <a:cubicBezTo>
                    <a:pt x="116" y="51"/>
                    <a:pt x="115" y="51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8"/>
                    <a:pt x="114" y="47"/>
                  </a:cubicBezTo>
                  <a:cubicBezTo>
                    <a:pt x="114" y="45"/>
                    <a:pt x="115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7" y="41"/>
                    <a:pt x="117" y="41"/>
                  </a:cubicBezTo>
                  <a:cubicBezTo>
                    <a:pt x="119" y="40"/>
                    <a:pt x="122" y="39"/>
                    <a:pt x="126" y="39"/>
                  </a:cubicBezTo>
                  <a:cubicBezTo>
                    <a:pt x="129" y="39"/>
                    <a:pt x="132" y="39"/>
                    <a:pt x="134" y="41"/>
                  </a:cubicBezTo>
                  <a:cubicBezTo>
                    <a:pt x="137" y="42"/>
                    <a:pt x="139" y="45"/>
                    <a:pt x="139" y="49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2"/>
                    <a:pt x="149" y="37"/>
                    <a:pt x="144" y="33"/>
                  </a:cubicBezTo>
                  <a:cubicBezTo>
                    <a:pt x="139" y="29"/>
                    <a:pt x="134" y="28"/>
                    <a:pt x="127" y="28"/>
                  </a:cubicBezTo>
                  <a:cubicBezTo>
                    <a:pt x="118" y="28"/>
                    <a:pt x="112" y="30"/>
                    <a:pt x="108" y="33"/>
                  </a:cubicBezTo>
                  <a:cubicBezTo>
                    <a:pt x="105" y="36"/>
                    <a:pt x="103" y="39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3"/>
                    <a:pt x="102" y="44"/>
                  </a:cubicBezTo>
                  <a:cubicBezTo>
                    <a:pt x="100" y="51"/>
                    <a:pt x="95" y="56"/>
                    <a:pt x="87" y="56"/>
                  </a:cubicBezTo>
                  <a:cubicBezTo>
                    <a:pt x="74" y="56"/>
                    <a:pt x="70" y="45"/>
                    <a:pt x="70" y="34"/>
                  </a:cubicBezTo>
                  <a:cubicBezTo>
                    <a:pt x="70" y="23"/>
                    <a:pt x="74" y="12"/>
                    <a:pt x="87" y="12"/>
                  </a:cubicBezTo>
                  <a:cubicBezTo>
                    <a:pt x="94" y="12"/>
                    <a:pt x="101" y="17"/>
                    <a:pt x="102" y="23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4" y="8"/>
                    <a:pt x="102" y="0"/>
                    <a:pt x="87" y="0"/>
                  </a:cubicBezTo>
                  <a:cubicBezTo>
                    <a:pt x="68" y="0"/>
                    <a:pt x="56" y="14"/>
                    <a:pt x="55" y="3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52"/>
                    <a:pt x="38" y="56"/>
                    <a:pt x="28" y="56"/>
                  </a:cubicBezTo>
                  <a:cubicBezTo>
                    <a:pt x="16" y="56"/>
                    <a:pt x="14" y="49"/>
                    <a:pt x="14" y="4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0"/>
                    <a:pt x="10" y="68"/>
                    <a:pt x="28" y="68"/>
                  </a:cubicBezTo>
                  <a:cubicBezTo>
                    <a:pt x="45" y="68"/>
                    <a:pt x="55" y="60"/>
                    <a:pt x="55" y="42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6" y="55"/>
                    <a:pt x="68" y="68"/>
                    <a:pt x="87" y="68"/>
                  </a:cubicBezTo>
                  <a:cubicBezTo>
                    <a:pt x="95" y="68"/>
                    <a:pt x="102" y="66"/>
                    <a:pt x="107" y="61"/>
                  </a:cubicBezTo>
                  <a:cubicBezTo>
                    <a:pt x="107" y="61"/>
                    <a:pt x="108" y="62"/>
                    <a:pt x="108" y="62"/>
                  </a:cubicBezTo>
                  <a:cubicBezTo>
                    <a:pt x="111" y="64"/>
                    <a:pt x="115" y="65"/>
                    <a:pt x="122" y="67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33" y="69"/>
                    <a:pt x="136" y="70"/>
                    <a:pt x="138" y="71"/>
                  </a:cubicBezTo>
                  <a:cubicBezTo>
                    <a:pt x="140" y="73"/>
                    <a:pt x="141" y="74"/>
                    <a:pt x="141" y="76"/>
                  </a:cubicBezTo>
                  <a:cubicBezTo>
                    <a:pt x="141" y="80"/>
                    <a:pt x="139" y="83"/>
                    <a:pt x="135" y="84"/>
                  </a:cubicBezTo>
                  <a:cubicBezTo>
                    <a:pt x="133" y="85"/>
                    <a:pt x="131" y="85"/>
                    <a:pt x="127" y="85"/>
                  </a:cubicBezTo>
                  <a:cubicBezTo>
                    <a:pt x="122" y="85"/>
                    <a:pt x="118" y="84"/>
                    <a:pt x="116" y="81"/>
                  </a:cubicBezTo>
                  <a:cubicBezTo>
                    <a:pt x="115" y="79"/>
                    <a:pt x="114" y="77"/>
                    <a:pt x="113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81"/>
                    <a:pt x="103" y="86"/>
                    <a:pt x="108" y="90"/>
                  </a:cubicBezTo>
                  <a:cubicBezTo>
                    <a:pt x="113" y="94"/>
                    <a:pt x="119" y="96"/>
                    <a:pt x="128" y="96"/>
                  </a:cubicBezTo>
                  <a:cubicBezTo>
                    <a:pt x="136" y="96"/>
                    <a:pt x="143" y="94"/>
                    <a:pt x="147" y="90"/>
                  </a:cubicBezTo>
                  <a:cubicBezTo>
                    <a:pt x="151" y="87"/>
                    <a:pt x="154" y="82"/>
                    <a:pt x="154" y="77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42"/>
                    <a:pt x="168" y="42"/>
                    <a:pt x="168" y="42"/>
                  </a:cubicBezTo>
                  <a:lnTo>
                    <a:pt x="200" y="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8605129-33A2-3E43-8C93-CC5BACC2F037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5" name="Picture 14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9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4ACEE60-AF1F-624C-871B-E221226E5C02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23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895C810-C323-714F-A0A5-80DDAFD7DDBF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682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205753B-742B-E141-8D19-8B42E6886AEA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14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AE7EF0F-9D10-5645-9E70-D708C6E48EB1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16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ACA1E5C-D059-5545-9316-76F696F8B05B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147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1E34F9-7E76-1546-BD10-EB8E66844854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5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E0B21A3-1310-8442-8856-3CB0EBE5EC4F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925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1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665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007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8C371FD-5022-284D-9255-D03D6A459866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3785492" y="756610"/>
            <a:ext cx="1345153" cy="4154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900" dirty="0" smtClean="0">
                <a:solidFill>
                  <a:schemeClr val="bg1"/>
                </a:solidFill>
                <a:latin typeface="+mj-lt"/>
              </a:rPr>
            </a:br>
            <a:r>
              <a:rPr lang="en-US" sz="900" dirty="0" smtClean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007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 bwMode="auto">
          <a:xfrm>
            <a:off x="5297863" y="756610"/>
            <a:ext cx="765029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900" dirty="0" smtClean="0">
                <a:solidFill>
                  <a:schemeClr val="bg1"/>
                </a:solidFill>
                <a:latin typeface="+mj-lt"/>
              </a:rPr>
            </a:br>
            <a:r>
              <a:rPr lang="en-US" sz="900" dirty="0" smtClean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6289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 bwMode="auto">
          <a:xfrm>
            <a:off x="6221297" y="756610"/>
            <a:ext cx="975995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900" baseline="0" dirty="0" smtClean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9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8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371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0198" name="Picture 38" descr="AAMC_revPPTtitle_w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1588"/>
            <a:ext cx="9139237" cy="6853237"/>
          </a:xfrm>
          <a:prstGeom prst="rect">
            <a:avLst/>
          </a:prstGeom>
          <a:noFill/>
        </p:spPr>
      </p:pic>
      <p:sp>
        <p:nvSpPr>
          <p:cNvPr id="406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3125" y="2535238"/>
            <a:ext cx="7304088" cy="1187450"/>
          </a:xfrm>
        </p:spPr>
        <p:txBody>
          <a:bodyPr anchor="t"/>
          <a:lstStyle>
            <a:lvl1pPr>
              <a:lnSpc>
                <a:spcPct val="8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6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73125" y="4681538"/>
            <a:ext cx="7304088" cy="1273175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060164" name="Text Box 4"/>
          <p:cNvSpPr txBox="1">
            <a:spLocks noChangeArrowheads="1"/>
          </p:cNvSpPr>
          <p:nvPr/>
        </p:nvSpPr>
        <p:spPr bwMode="auto">
          <a:xfrm>
            <a:off x="1085850" y="4740275"/>
            <a:ext cx="12827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066800">
              <a:spcBef>
                <a:spcPct val="50000"/>
              </a:spcBef>
            </a:pPr>
            <a:endParaRPr lang="en-US" b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3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B899873-CEF1-4E40-BF56-E4E46169B032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 bwMode="auto">
          <a:xfrm>
            <a:off x="2878737" y="716321"/>
            <a:ext cx="5143430" cy="91973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Coalition</a:t>
            </a:r>
            <a:r>
              <a:rPr lang="en-US" sz="2200" baseline="0" dirty="0" smtClean="0">
                <a:solidFill>
                  <a:schemeClr val="bg1"/>
                </a:solidFill>
                <a:latin typeface="+mj-lt"/>
              </a:rPr>
              <a:t> for Disability Access in Graduate Health Science and </a:t>
            </a:r>
          </a:p>
          <a:p>
            <a:pPr>
              <a:lnSpc>
                <a:spcPct val="90000"/>
              </a:lnSpc>
            </a:pPr>
            <a:r>
              <a:rPr lang="en-US" sz="2200" baseline="0" dirty="0" smtClean="0">
                <a:solidFill>
                  <a:schemeClr val="bg1"/>
                </a:solidFill>
                <a:latin typeface="+mj-lt"/>
              </a:rPr>
              <a:t>Medical Education</a:t>
            </a:r>
            <a:endParaRPr lang="en-US" sz="22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559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40"/>
            <a:ext cx="8197114" cy="3117862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tx2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tx2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tx2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0289" y="5686764"/>
            <a:ext cx="1371600" cy="927100"/>
          </a:xfrm>
          <a:prstGeom prst="rect">
            <a:avLst/>
          </a:prstGeom>
        </p:spPr>
      </p:pic>
      <p:pic>
        <p:nvPicPr>
          <p:cNvPr id="7" name="Picture 6" descr="AngleBackground_gold_RGB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7" t="2698" r="20731" b="93348"/>
          <a:stretch/>
        </p:blipFill>
        <p:spPr>
          <a:xfrm>
            <a:off x="-71554" y="-139701"/>
            <a:ext cx="9367953" cy="47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7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D4C3D42-7858-A740-851B-AA6E42036F46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043299" y="591021"/>
            <a:ext cx="0" cy="9601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2298281" y="742095"/>
            <a:ext cx="1487211" cy="682055"/>
            <a:chOff x="2749439" y="752601"/>
            <a:chExt cx="1487211" cy="682055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749439" y="752601"/>
              <a:ext cx="1065834" cy="682055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2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 bwMode="auto">
            <a:xfrm>
              <a:off x="2785238" y="908465"/>
              <a:ext cx="1451412" cy="3877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Partner </a:t>
              </a:r>
              <a:br>
                <a:rPr lang="en-US" sz="14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Logo</a:t>
              </a:r>
            </a:p>
          </p:txBody>
        </p:sp>
      </p:grpSp>
      <p:pic>
        <p:nvPicPr>
          <p:cNvPr id="17" name="Picture 16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69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CA4569A-D7C7-5248-89DB-3B3ADB4CDAAA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7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E07CB70-0495-D748-900D-FECAAAFDFEB6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39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20" Type="http://schemas.openxmlformats.org/officeDocument/2006/relationships/image" Target="../media/image4.emf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2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3.xml"/><Relationship Id="rId22" Type="http://schemas.openxmlformats.org/officeDocument/2006/relationships/theme" Target="../theme/theme3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6557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5D0FF77-CD97-8E4A-BC4A-28815F73B9C9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9" name="Freeform 77"/>
          <p:cNvSpPr>
            <a:spLocks/>
          </p:cNvSpPr>
          <p:nvPr userDrawn="1"/>
        </p:nvSpPr>
        <p:spPr bwMode="auto">
          <a:xfrm>
            <a:off x="8129588" y="6394450"/>
            <a:ext cx="647700" cy="311150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6" r:id="rId2"/>
    <p:sldLayoutId id="2147483933" r:id="rId3"/>
    <p:sldLayoutId id="2147484012" r:id="rId4"/>
    <p:sldLayoutId id="2147483934" r:id="rId5"/>
    <p:sldLayoutId id="2147484013" r:id="rId6"/>
    <p:sldLayoutId id="2147484015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50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4018" r:id="rId24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473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D0BBC11-9FDD-5843-9508-ECA88DAAEB96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0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C8D329D-13BB-664D-99D1-942EC61EC55B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41"/>
          <p:cNvPicPr>
            <a:picLocks noChangeAspect="1" noChangeArrowheads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72" r:id="rId2"/>
    <p:sldLayoutId id="2147484008" r:id="rId3"/>
    <p:sldLayoutId id="2147484009" r:id="rId4"/>
    <p:sldLayoutId id="2147484010" r:id="rId5"/>
    <p:sldLayoutId id="2147484011" r:id="rId6"/>
    <p:sldLayoutId id="2147484001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  <p:sldLayoutId id="2147484019" r:id="rId19"/>
    <p:sldLayoutId id="2147484020" r:id="rId20"/>
    <p:sldLayoutId id="2147484021" r:id="rId2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6529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712788" y="4176763"/>
            <a:ext cx="4711967" cy="2222450"/>
          </a:xfrm>
          <a:noFill/>
          <a:ln/>
        </p:spPr>
        <p:txBody>
          <a:bodyPr/>
          <a:lstStyle/>
          <a:p>
            <a:pPr marL="0" indent="0" defTabSz="8890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1267F"/>
              </a:buClr>
              <a:buSzPct val="90000"/>
              <a:buNone/>
            </a:pPr>
            <a:r>
              <a:rPr lang="en-US" sz="1800" dirty="0"/>
              <a:t>Elisa Laird-Metke, </a:t>
            </a:r>
            <a:r>
              <a:rPr lang="en-US" sz="1800" dirty="0" smtClean="0"/>
              <a:t>J.D.</a:t>
            </a:r>
            <a:endParaRPr lang="en-US" sz="1800" dirty="0"/>
          </a:p>
          <a:p>
            <a:pPr marL="0" lvl="0" indent="0" defTabSz="8890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1267F"/>
              </a:buClr>
              <a:buSzPct val="90000"/>
              <a:buNone/>
            </a:pPr>
            <a:r>
              <a:rPr lang="en-US" sz="1800" kern="0" dirty="0" smtClean="0">
                <a:solidFill>
                  <a:schemeClr val="tx1"/>
                </a:solidFill>
              </a:rPr>
              <a:t>University </a:t>
            </a:r>
            <a:r>
              <a:rPr lang="en-US" sz="1800" kern="0" dirty="0">
                <a:solidFill>
                  <a:schemeClr val="tx1"/>
                </a:solidFill>
              </a:rPr>
              <a:t>of California, San Francisco</a:t>
            </a:r>
          </a:p>
          <a:p>
            <a:pPr marL="0" lvl="0" indent="0" defTabSz="8890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1267F"/>
              </a:buClr>
              <a:buSzPct val="90000"/>
              <a:buNone/>
            </a:pPr>
            <a:endParaRPr lang="en-US" sz="1800" kern="0" dirty="0" smtClean="0">
              <a:solidFill>
                <a:schemeClr val="tx1"/>
              </a:solidFill>
            </a:endParaRPr>
          </a:p>
          <a:p>
            <a:pPr marL="0" lvl="0" indent="0" defTabSz="8890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1267F"/>
              </a:buClr>
              <a:buSzPct val="90000"/>
              <a:buNone/>
            </a:pPr>
            <a:r>
              <a:rPr lang="en-US" sz="1800" kern="0" dirty="0" smtClean="0"/>
              <a:t>Jon McGough, M.Ed.(c)</a:t>
            </a:r>
          </a:p>
          <a:p>
            <a:pPr marL="0" lvl="0" indent="0" defTabSz="8890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1267F"/>
              </a:buClr>
              <a:buSzPct val="90000"/>
              <a:buNone/>
            </a:pPr>
            <a:r>
              <a:rPr lang="en-US" sz="1800" kern="0" dirty="0" smtClean="0">
                <a:solidFill>
                  <a:schemeClr val="tx1"/>
                </a:solidFill>
              </a:rPr>
              <a:t>University </a:t>
            </a:r>
            <a:r>
              <a:rPr lang="en-US" sz="1800" kern="0" dirty="0">
                <a:solidFill>
                  <a:schemeClr val="tx1"/>
                </a:solidFill>
              </a:rPr>
              <a:t>of </a:t>
            </a:r>
            <a:r>
              <a:rPr lang="en-US" sz="1800" kern="0" dirty="0" smtClean="0">
                <a:solidFill>
                  <a:schemeClr val="tx1"/>
                </a:solidFill>
              </a:rPr>
              <a:t>Washington</a:t>
            </a:r>
          </a:p>
          <a:p>
            <a:pPr marL="0" lvl="0" indent="0" defTabSz="889000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1267F"/>
              </a:buClr>
              <a:buSzPct val="90000"/>
              <a:buNone/>
            </a:pPr>
            <a:endParaRPr lang="en-US" sz="1800" kern="0" dirty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sz="1800" dirty="0" smtClean="0"/>
              <a:t>Lisa Meeks, Ph.D.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1800" kern="0" dirty="0"/>
              <a:t>University of California, San </a:t>
            </a:r>
            <a:r>
              <a:rPr lang="en-US" sz="1800" kern="0" dirty="0" smtClean="0"/>
              <a:t>Francisco</a:t>
            </a:r>
            <a:endParaRPr lang="en-US" sz="1800" kern="0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712788" y="1975224"/>
            <a:ext cx="5828689" cy="134838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lvl="0" defTabSz="889000">
              <a:lnSpc>
                <a:spcPct val="80000"/>
              </a:lnSpc>
              <a:buClr>
                <a:srgbClr val="DADDFE"/>
              </a:buClr>
            </a:pPr>
            <a:r>
              <a:rPr lang="en-US" sz="3600" b="1" dirty="0"/>
              <a:t>Disability Law 101: What Faculty Need to Know About Student Accommodations</a:t>
            </a:r>
            <a:endParaRPr lang="en-US" sz="3600" b="1" i="1" dirty="0">
              <a:solidFill>
                <a:srgbClr val="052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68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8024" y="1337161"/>
            <a:ext cx="8905976" cy="4830722"/>
          </a:xfrm>
        </p:spPr>
        <p:txBody>
          <a:bodyPr/>
          <a:lstStyle/>
          <a:p>
            <a:r>
              <a:rPr lang="en-US" sz="3600" dirty="0" smtClean="0"/>
              <a:t> Understand disability laws and school’s obligations.</a:t>
            </a:r>
          </a:p>
          <a:p>
            <a:r>
              <a:rPr lang="en-US" sz="3600" dirty="0" smtClean="0"/>
              <a:t> Work on behalf of the school.</a:t>
            </a:r>
          </a:p>
          <a:p>
            <a:r>
              <a:rPr lang="en-US" sz="3600" dirty="0" smtClean="0"/>
              <a:t> Work on behalf of students.</a:t>
            </a:r>
          </a:p>
          <a:p>
            <a:r>
              <a:rPr lang="en-US" sz="3600" dirty="0" smtClean="0"/>
              <a:t> Knowledge of common accommodations.</a:t>
            </a:r>
          </a:p>
          <a:p>
            <a:r>
              <a:rPr lang="en-US" sz="3600" dirty="0" smtClean="0"/>
              <a:t> Problem solve for uncommon accommodations.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38168" y="350324"/>
            <a:ext cx="8905832" cy="1525802"/>
          </a:xfrm>
        </p:spPr>
        <p:txBody>
          <a:bodyPr/>
          <a:lstStyle/>
          <a:p>
            <a:r>
              <a:rPr lang="en-US" sz="5400" b="1" dirty="0" smtClean="0"/>
              <a:t>What does the DS office do?</a:t>
            </a:r>
            <a:endParaRPr lang="en-US" sz="5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646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6255" y="299165"/>
            <a:ext cx="8571717" cy="769441"/>
          </a:xfrm>
        </p:spPr>
        <p:txBody>
          <a:bodyPr/>
          <a:lstStyle/>
          <a:p>
            <a:r>
              <a:rPr lang="en-US" b="1" dirty="0" smtClean="0"/>
              <a:t>ADA definition of “disability”</a:t>
            </a:r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4284" y="1196109"/>
            <a:ext cx="8495157" cy="498716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A physical impairment that substantially limits one or more major life activities.</a:t>
            </a:r>
          </a:p>
          <a:p>
            <a:pPr>
              <a:spcBef>
                <a:spcPts val="900"/>
              </a:spcBef>
            </a:pPr>
            <a:r>
              <a:rPr lang="en-US" sz="2800" u="sng" dirty="0"/>
              <a:t>Major life activities </a:t>
            </a:r>
            <a:r>
              <a:rPr lang="en-US" sz="2800" u="sng" dirty="0" smtClean="0"/>
              <a:t>include</a:t>
            </a:r>
            <a:r>
              <a:rPr lang="en-US" sz="2800" dirty="0" smtClean="0"/>
              <a:t>: performing </a:t>
            </a:r>
            <a:r>
              <a:rPr lang="en-US" sz="2800" dirty="0"/>
              <a:t>manual tasks, seeing, hearing, eating, sleeping, walking, standing, lifting, bending, speaking, breathing, learning, reading, concentrating, thinking, communicating, and working.</a:t>
            </a:r>
          </a:p>
          <a:p>
            <a:pPr>
              <a:spcBef>
                <a:spcPts val="900"/>
              </a:spcBef>
            </a:pPr>
            <a:r>
              <a:rPr lang="en-US" sz="2800" u="sng" dirty="0"/>
              <a:t>Major Bodily Functions </a:t>
            </a:r>
            <a:r>
              <a:rPr lang="en-US" sz="2800" u="sng" dirty="0" smtClean="0"/>
              <a:t>include: </a:t>
            </a:r>
            <a:r>
              <a:rPr lang="en-US" sz="2800" dirty="0" smtClean="0"/>
              <a:t>functions </a:t>
            </a:r>
            <a:r>
              <a:rPr lang="en-US" sz="2800" dirty="0"/>
              <a:t>of the immune system, normal cell growth, digestive, bowel, bladder, neurological, brain, respiratory, circulatory, endocrine, and reproductive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362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Coalition for Disability Access in Graduate Health Science and Medical Education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26821601"/>
              </p:ext>
            </p:extLst>
          </p:nvPr>
        </p:nvGraphicFramePr>
        <p:xfrm>
          <a:off x="0" y="0"/>
          <a:ext cx="9144000" cy="625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7628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07B1F0-4061-674C-B006-2463A6146E1D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 descr="Photo of golfer Casey Martin, half sitting half leaning on his golf cart, which is parked on a golf course fairway. His legs are visibly thin and he looks tired." title="Casey Martin leaning on his golf c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710" y="0"/>
            <a:ext cx="97507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11893" y="0"/>
            <a:ext cx="330982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Photo: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www.compleatgolfer.co.za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130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03" y="1279666"/>
            <a:ext cx="8478448" cy="630632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600" dirty="0" smtClean="0"/>
              <a:t>Work with DS staff to determine accommodations.</a:t>
            </a:r>
          </a:p>
          <a:p>
            <a:r>
              <a:rPr lang="en-US" sz="3200" dirty="0" smtClean="0"/>
              <a:t> The interactive process is critical!</a:t>
            </a:r>
          </a:p>
          <a:p>
            <a:pPr marL="0" indent="0">
              <a:buNone/>
            </a:pPr>
            <a:r>
              <a:rPr lang="en-US" sz="2800" i="1" dirty="0" smtClean="0"/>
              <a:t>-</a:t>
            </a:r>
            <a:r>
              <a:rPr lang="en-US" sz="2800" i="1" dirty="0" err="1" smtClean="0"/>
              <a:t>Zuckle</a:t>
            </a:r>
            <a:r>
              <a:rPr lang="en-US" sz="2800" i="1" dirty="0" smtClean="0"/>
              <a:t> (1999), </a:t>
            </a:r>
            <a:r>
              <a:rPr lang="en-US" sz="2800" i="1" dirty="0" err="1" smtClean="0"/>
              <a:t>Kaltenberger</a:t>
            </a:r>
            <a:r>
              <a:rPr lang="en-US" sz="2800" i="1" dirty="0" smtClean="0"/>
              <a:t> (1998), </a:t>
            </a:r>
            <a:r>
              <a:rPr lang="en-US" sz="2800" i="1" dirty="0" err="1" smtClean="0"/>
              <a:t>McGuinness</a:t>
            </a:r>
            <a:r>
              <a:rPr lang="en-US" sz="2800" i="1" dirty="0" smtClean="0"/>
              <a:t> (1998), Wynne (1991), Wong (1999).</a:t>
            </a:r>
            <a:endParaRPr lang="en-US" sz="2800" dirty="0"/>
          </a:p>
          <a:p>
            <a:r>
              <a:rPr lang="en-US" sz="3300" dirty="0" smtClean="0"/>
              <a:t> Key players must be involved: disability experts AND faculty.</a:t>
            </a:r>
          </a:p>
          <a:p>
            <a:pPr marL="0" indent="0">
              <a:buNone/>
            </a:pPr>
            <a:r>
              <a:rPr lang="en-US" sz="2800" i="1" dirty="0" smtClean="0"/>
              <a:t>-OCR </a:t>
            </a:r>
            <a:r>
              <a:rPr lang="en-US" sz="2800" i="1" dirty="0"/>
              <a:t>letter to U.C. Santa </a:t>
            </a:r>
            <a:r>
              <a:rPr lang="en-US" sz="2800" i="1" dirty="0" smtClean="0"/>
              <a:t>Cruz (1999)(Faculty alone cannot determine accommodations).</a:t>
            </a:r>
            <a:endParaRPr lang="en-US" sz="2800" dirty="0" smtClean="0"/>
          </a:p>
          <a:p>
            <a:pPr marL="0" indent="0">
              <a:buNone/>
            </a:pPr>
            <a:endParaRPr lang="en-US" sz="33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4208" y="438912"/>
            <a:ext cx="8929792" cy="1339982"/>
          </a:xfrm>
        </p:spPr>
        <p:txBody>
          <a:bodyPr/>
          <a:lstStyle/>
          <a:p>
            <a:pPr marL="0" indent="0"/>
            <a:r>
              <a:rPr lang="en-US" sz="4700" b="1" dirty="0" smtClean="0"/>
              <a:t>Faculty’s role in accommodations:</a:t>
            </a:r>
            <a:endParaRPr lang="en-US" sz="4700" b="1" dirty="0"/>
          </a:p>
        </p:txBody>
      </p:sp>
    </p:spTree>
    <p:extLst>
      <p:ext uri="{BB962C8B-B14F-4D97-AF65-F5344CB8AC3E}">
        <p14:creationId xmlns:p14="http://schemas.microsoft.com/office/powerpoint/2010/main" val="42194385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03" y="1279666"/>
            <a:ext cx="8325548" cy="401150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2</a:t>
            </a:r>
            <a:r>
              <a:rPr lang="en-US" sz="3600" dirty="0" smtClean="0"/>
              <a:t>. Implement the accommodations approved by DS staff.</a:t>
            </a:r>
          </a:p>
          <a:p>
            <a:r>
              <a:rPr lang="en-US" sz="3600" dirty="0" smtClean="0"/>
              <a:t> </a:t>
            </a:r>
            <a:r>
              <a:rPr lang="en-US" sz="3200" dirty="0" smtClean="0"/>
              <a:t>OCR case decision: </a:t>
            </a:r>
            <a:r>
              <a:rPr lang="en-US" sz="3200" dirty="0"/>
              <a:t>Faculty can’t refuse to implement approved </a:t>
            </a:r>
            <a:r>
              <a:rPr lang="en-US" sz="3200" dirty="0" smtClean="0"/>
              <a:t>accommodations.</a:t>
            </a:r>
          </a:p>
          <a:p>
            <a:pPr marL="0" indent="0">
              <a:buNone/>
            </a:pPr>
            <a:r>
              <a:rPr lang="en-US" sz="2800" dirty="0" smtClean="0"/>
              <a:t>-OCR letter to Kennesaw State University (2013)</a:t>
            </a:r>
          </a:p>
          <a:p>
            <a:r>
              <a:rPr lang="en-US" sz="3200" dirty="0" smtClean="0"/>
              <a:t> If </a:t>
            </a:r>
            <a:r>
              <a:rPr lang="en-US" sz="3200" dirty="0"/>
              <a:t>you have </a:t>
            </a:r>
            <a:r>
              <a:rPr lang="en-US" sz="3200" dirty="0" smtClean="0"/>
              <a:t>concerns about accommodations, </a:t>
            </a:r>
            <a:r>
              <a:rPr lang="en-US" sz="3200" dirty="0"/>
              <a:t>contact </a:t>
            </a:r>
            <a:r>
              <a:rPr lang="en-US" sz="3200" dirty="0" smtClean="0"/>
              <a:t>DS.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4208" y="438912"/>
            <a:ext cx="8929792" cy="1339982"/>
          </a:xfrm>
        </p:spPr>
        <p:txBody>
          <a:bodyPr/>
          <a:lstStyle/>
          <a:p>
            <a:pPr marL="0" indent="0"/>
            <a:r>
              <a:rPr lang="en-US" sz="4700" b="1" dirty="0" smtClean="0"/>
              <a:t>Faculty’s role in accommodations:</a:t>
            </a:r>
            <a:endParaRPr lang="en-US" sz="4700" b="1" dirty="0"/>
          </a:p>
        </p:txBody>
      </p:sp>
    </p:spTree>
    <p:extLst>
      <p:ext uri="{BB962C8B-B14F-4D97-AF65-F5344CB8AC3E}">
        <p14:creationId xmlns:p14="http://schemas.microsoft.com/office/powerpoint/2010/main" val="190255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02" y="1279666"/>
            <a:ext cx="8616297" cy="466964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3. Ensure students know about DS office.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Students must follow established procedures for requesting accommodations.</a:t>
            </a:r>
          </a:p>
          <a:p>
            <a:pPr marL="0" indent="0">
              <a:buNone/>
            </a:pPr>
            <a:r>
              <a:rPr lang="en-US" sz="2800" dirty="0" smtClean="0"/>
              <a:t>-OCR cases: A.T. Still (2009), Western Mich.(2000), Texas Women’s U. (2000), Coll. of St</a:t>
            </a:r>
            <a:r>
              <a:rPr lang="en-US" sz="2800" dirty="0"/>
              <a:t>.</a:t>
            </a:r>
            <a:r>
              <a:rPr lang="en-US" sz="2800" dirty="0" smtClean="0"/>
              <a:t> Rose (2001).</a:t>
            </a:r>
          </a:p>
          <a:p>
            <a:r>
              <a:rPr lang="en-US" sz="3200" dirty="0" smtClean="0"/>
              <a:t>If students don’t know about the process for requesting accommodations, they cannot be held responsible for failing to fulfill them.</a:t>
            </a:r>
          </a:p>
          <a:p>
            <a:pPr marL="0" indent="0">
              <a:buNone/>
            </a:pPr>
            <a:r>
              <a:rPr lang="en-US" sz="2800" dirty="0" smtClean="0"/>
              <a:t>-OCR Letter to Concord Career Institute (2005).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4208" y="438912"/>
            <a:ext cx="8929792" cy="1339982"/>
          </a:xfrm>
        </p:spPr>
        <p:txBody>
          <a:bodyPr/>
          <a:lstStyle/>
          <a:p>
            <a:pPr marL="0" indent="0"/>
            <a:r>
              <a:rPr lang="en-US" sz="4700" b="1" dirty="0" smtClean="0"/>
              <a:t>Faculty’s role in accommodations:</a:t>
            </a:r>
            <a:endParaRPr lang="en-US" sz="4700" b="1" dirty="0"/>
          </a:p>
        </p:txBody>
      </p:sp>
    </p:spTree>
    <p:extLst>
      <p:ext uri="{BB962C8B-B14F-4D97-AF65-F5344CB8AC3E}">
        <p14:creationId xmlns:p14="http://schemas.microsoft.com/office/powerpoint/2010/main" val="18377344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02" y="1279666"/>
            <a:ext cx="8616297" cy="466964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4</a:t>
            </a:r>
            <a:r>
              <a:rPr lang="en-US" sz="3600" dirty="0" smtClean="0"/>
              <a:t>. Refer students to DS office.</a:t>
            </a:r>
          </a:p>
          <a:p>
            <a:r>
              <a:rPr lang="en-US" sz="3200" dirty="0" smtClean="0"/>
              <a:t> Student disclosing disability to faculty = student disclosing to the institution.</a:t>
            </a:r>
          </a:p>
          <a:p>
            <a:pPr marL="0" indent="0">
              <a:buNone/>
            </a:pPr>
            <a:r>
              <a:rPr lang="en-US" sz="2800" dirty="0" smtClean="0"/>
              <a:t>-North v. Widener University (2012).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word “disability” is not necessary to constitute </a:t>
            </a:r>
            <a:r>
              <a:rPr lang="en-US" sz="3200" dirty="0" smtClean="0"/>
              <a:t>disclosure—disclosure could be as simple as mentioning undergoing treatment or having an ailment.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4208" y="438912"/>
            <a:ext cx="8929792" cy="1339982"/>
          </a:xfrm>
        </p:spPr>
        <p:txBody>
          <a:bodyPr/>
          <a:lstStyle/>
          <a:p>
            <a:pPr marL="0" indent="0"/>
            <a:r>
              <a:rPr lang="en-US" sz="4700" b="1" dirty="0" smtClean="0"/>
              <a:t>Faculty’s role in accommodations:</a:t>
            </a:r>
            <a:endParaRPr lang="en-US" sz="4700" b="1" dirty="0"/>
          </a:p>
        </p:txBody>
      </p:sp>
    </p:spTree>
    <p:extLst>
      <p:ext uri="{BB962C8B-B14F-4D97-AF65-F5344CB8AC3E}">
        <p14:creationId xmlns:p14="http://schemas.microsoft.com/office/powerpoint/2010/main" val="20909620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03" y="1693514"/>
            <a:ext cx="8325548" cy="425579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What faculty DON’T have to do:</a:t>
            </a:r>
          </a:p>
          <a:p>
            <a:r>
              <a:rPr lang="en-US" sz="3200" dirty="0" smtClean="0"/>
              <a:t> Tolerate inappropriate behavior from students—professionalism standards are not waived, even for disability.</a:t>
            </a:r>
          </a:p>
          <a:p>
            <a:pPr marL="0" indent="0">
              <a:buNone/>
            </a:pPr>
            <a:r>
              <a:rPr lang="en-US" sz="2800" dirty="0"/>
              <a:t>-Halpern v. Wake Forest University Health </a:t>
            </a:r>
            <a:r>
              <a:rPr lang="en-US" sz="2800" dirty="0" smtClean="0"/>
              <a:t>Sciences (2012).</a:t>
            </a:r>
            <a:endParaRPr lang="en-US" sz="2800" dirty="0"/>
          </a:p>
          <a:p>
            <a:endParaRPr lang="en-US" sz="3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4208" y="438912"/>
            <a:ext cx="8929792" cy="1339982"/>
          </a:xfrm>
        </p:spPr>
        <p:txBody>
          <a:bodyPr/>
          <a:lstStyle/>
          <a:p>
            <a:pPr marL="0" indent="0"/>
            <a:r>
              <a:rPr lang="en-US" sz="4700" b="1" dirty="0" smtClean="0"/>
              <a:t>Faculty’s role in accommodations:</a:t>
            </a:r>
            <a:endParaRPr lang="en-US" sz="4700" b="1" dirty="0"/>
          </a:p>
        </p:txBody>
      </p:sp>
    </p:spTree>
    <p:extLst>
      <p:ext uri="{BB962C8B-B14F-4D97-AF65-F5344CB8AC3E}">
        <p14:creationId xmlns:p14="http://schemas.microsoft.com/office/powerpoint/2010/main" val="1451014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54811" y="1476157"/>
            <a:ext cx="8716199" cy="4011502"/>
          </a:xfrm>
          <a:prstGeom prst="rect">
            <a:avLst/>
          </a:prstGeom>
        </p:spPr>
        <p:txBody>
          <a:bodyPr/>
          <a:lstStyle>
            <a:lvl1pPr marL="168275" indent="-168275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42950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312863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21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3600" smtClean="0"/>
              <a:t>Schools “shall not impose or apply eligibility criteria that screen out or tend to screen out an individual with a disability or any class of individuals with disabilities…unless such criteria can be shown to be necessary for the provision of the service, program, or activity being offered.”</a:t>
            </a:r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356" y="380515"/>
            <a:ext cx="8089901" cy="738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kern="1200" cap="none" spc="0" baseline="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sz="4800" b="1" dirty="0" smtClean="0"/>
              <a:t>Technical Standards</a:t>
            </a:r>
            <a:endParaRPr lang="en-US" sz="48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97771" y="5483039"/>
            <a:ext cx="7552787" cy="4497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168275" indent="-168275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42950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21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312863" indent="-227013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21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28 </a:t>
            </a:r>
            <a:r>
              <a:rPr lang="en-US" sz="2800" dirty="0"/>
              <a:t>C.F.R. 35.130(b)(8); 28 C.F.R. 36.301(a).</a:t>
            </a:r>
            <a:r>
              <a:rPr lang="en-US" sz="2800" dirty="0" smtClean="0"/>
              <a:t> 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502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46" y="2779039"/>
            <a:ext cx="6595720" cy="287489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Coalition wishes to thank the AAMC and for their generous support in developing this webinar series.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882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060" y="438912"/>
            <a:ext cx="8419255" cy="725199"/>
          </a:xfrm>
        </p:spPr>
        <p:txBody>
          <a:bodyPr/>
          <a:lstStyle/>
          <a:p>
            <a:pPr marL="0" indent="0"/>
            <a:r>
              <a:rPr lang="en-US" sz="4700" b="1" dirty="0" smtClean="0"/>
              <a:t>Technical Standards</a:t>
            </a:r>
            <a:endParaRPr lang="en-US" sz="4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03" y="1279666"/>
            <a:ext cx="8325548" cy="4669644"/>
          </a:xfrm>
        </p:spPr>
        <p:txBody>
          <a:bodyPr/>
          <a:lstStyle/>
          <a:p>
            <a:pPr fontAlgn="base"/>
            <a:r>
              <a:rPr lang="en-US" sz="2800" dirty="0" smtClean="0"/>
              <a:t>Examples:</a:t>
            </a:r>
          </a:p>
          <a:p>
            <a:pPr marL="230187" lvl="1" indent="0" fontAlgn="base">
              <a:buNone/>
            </a:pPr>
            <a:r>
              <a:rPr lang="en-US" sz="2800" i="1" dirty="0" smtClean="0"/>
              <a:t>Ability </a:t>
            </a:r>
            <a:r>
              <a:rPr lang="en-US" sz="2800" i="1" dirty="0"/>
              <a:t>to hear a </a:t>
            </a:r>
            <a:r>
              <a:rPr lang="en-US" sz="2800" i="1" dirty="0" smtClean="0"/>
              <a:t>heartbeat</a:t>
            </a:r>
          </a:p>
          <a:p>
            <a:pPr lvl="2" fontAlgn="base"/>
            <a:r>
              <a:rPr lang="en-US" sz="2800" dirty="0" smtClean="0"/>
              <a:t> </a:t>
            </a:r>
            <a:r>
              <a:rPr lang="en-US" sz="2800" dirty="0"/>
              <a:t>would likely be impermissible because individuals who cannot hear may just as effectively rely on digital stethoscopes to “see” a heartbeat on a </a:t>
            </a:r>
            <a:r>
              <a:rPr lang="en-US" sz="2800" dirty="0" smtClean="0"/>
              <a:t>screen.</a:t>
            </a:r>
          </a:p>
          <a:p>
            <a:pPr marL="230187" lvl="1" indent="0" fontAlgn="base">
              <a:buNone/>
            </a:pPr>
            <a:r>
              <a:rPr lang="en-US" sz="2800" i="1" dirty="0" smtClean="0"/>
              <a:t>Ability </a:t>
            </a:r>
            <a:r>
              <a:rPr lang="en-US" sz="2800" i="1" dirty="0"/>
              <a:t>to detect a </a:t>
            </a:r>
            <a:r>
              <a:rPr lang="en-US" sz="2800" i="1" dirty="0" smtClean="0"/>
              <a:t>heartbeat </a:t>
            </a:r>
          </a:p>
          <a:p>
            <a:pPr lvl="2" fontAlgn="base"/>
            <a:r>
              <a:rPr lang="en-US" sz="2800" dirty="0" smtClean="0"/>
              <a:t>more </a:t>
            </a:r>
            <a:r>
              <a:rPr lang="en-US" sz="2800" dirty="0"/>
              <a:t>clearly describes the desired skill, without screening out the entire class of </a:t>
            </a:r>
            <a:r>
              <a:rPr lang="en-US" sz="2800" dirty="0" smtClean="0"/>
              <a:t>individuals with reduced hearing.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986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060" y="438912"/>
            <a:ext cx="8419255" cy="725199"/>
          </a:xfrm>
        </p:spPr>
        <p:txBody>
          <a:bodyPr/>
          <a:lstStyle/>
          <a:p>
            <a:pPr marL="0" indent="0"/>
            <a:r>
              <a:rPr lang="en-US" sz="4700" b="1" dirty="0" smtClean="0"/>
              <a:t>Technical Standards</a:t>
            </a:r>
            <a:endParaRPr lang="en-US" sz="4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03" y="1799832"/>
            <a:ext cx="8325548" cy="4669644"/>
          </a:xfrm>
        </p:spPr>
        <p:txBody>
          <a:bodyPr/>
          <a:lstStyle/>
          <a:p>
            <a:pPr fontAlgn="base"/>
            <a:r>
              <a:rPr lang="en-US" sz="3600" dirty="0" smtClean="0"/>
              <a:t> Schools must create the technical standards themselves—this task can’t be punted to another entity, such as a clerkship site.</a:t>
            </a:r>
          </a:p>
          <a:p>
            <a:pPr marL="0" indent="0" fontAlgn="base">
              <a:buNone/>
            </a:pPr>
            <a:r>
              <a:rPr lang="en-US" sz="2800" dirty="0" smtClean="0"/>
              <a:t>-OCR Letter to Milligan College (2011).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841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670" y="1088526"/>
            <a:ext cx="8325548" cy="470998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“In determining whether an individual poses a direct threat to the health or safety of others, a [school]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 must </a:t>
            </a:r>
            <a:r>
              <a:rPr lang="en-US" sz="2800" dirty="0"/>
              <a:t>make an </a:t>
            </a:r>
            <a:r>
              <a:rPr lang="en-US" sz="2800" u="sng" dirty="0"/>
              <a:t>individualized assessment</a:t>
            </a:r>
            <a:r>
              <a:rPr lang="en-US" sz="2800" dirty="0"/>
              <a:t>,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 based </a:t>
            </a:r>
            <a:r>
              <a:rPr lang="en-US" sz="2800" dirty="0"/>
              <a:t>on reasonable judgment that relies on </a:t>
            </a:r>
            <a:r>
              <a:rPr lang="en-US" sz="2800" u="sng" dirty="0"/>
              <a:t>current medical knowledge</a:t>
            </a:r>
            <a:r>
              <a:rPr lang="en-US" sz="2800" dirty="0"/>
              <a:t> or on the best available objective evidence,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 to </a:t>
            </a:r>
            <a:r>
              <a:rPr lang="en-US" sz="2800" dirty="0"/>
              <a:t>ascertain: the </a:t>
            </a:r>
            <a:r>
              <a:rPr lang="en-US" sz="2800" u="sng" dirty="0"/>
              <a:t>nature, duration, and severity of the risk</a:t>
            </a:r>
            <a:r>
              <a:rPr lang="en-US" sz="2800" dirty="0"/>
              <a:t>; the </a:t>
            </a:r>
            <a:r>
              <a:rPr lang="en-US" sz="2800" u="sng" dirty="0"/>
              <a:t>probability</a:t>
            </a:r>
            <a:r>
              <a:rPr lang="en-US" sz="2800" dirty="0"/>
              <a:t> that the potential injury will actually occur;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 and </a:t>
            </a:r>
            <a:r>
              <a:rPr lang="en-US" sz="2800" dirty="0"/>
              <a:t>whether reasonable modifications of policies, practices, or procedures or the provision of auxiliary aids or services will </a:t>
            </a:r>
            <a:r>
              <a:rPr lang="en-US" sz="2800" u="sng" dirty="0"/>
              <a:t>mitigate the risk</a:t>
            </a:r>
            <a:r>
              <a:rPr lang="en-US" sz="2800" dirty="0"/>
              <a:t>.”</a:t>
            </a:r>
            <a:endParaRPr lang="en-US" sz="2800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6421841" y="5847542"/>
            <a:ext cx="2942106" cy="486449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28 C.F.R. 36.208.</a:t>
            </a:r>
            <a:r>
              <a:rPr lang="en-US" sz="2400" dirty="0"/>
              <a:t> 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356" y="349738"/>
            <a:ext cx="8089901" cy="76944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20" baseline="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b="1" dirty="0" smtClean="0"/>
              <a:t>Patient Safety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26388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67" y="1532211"/>
            <a:ext cx="8564865" cy="353192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Featherstone v. Pacific Northwest University of Health Sciences (2014).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600" i="1" dirty="0" smtClean="0"/>
              <a:t>Compare to case we started with: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600" dirty="0"/>
              <a:t>Southeastern Community College v. </a:t>
            </a:r>
            <a:r>
              <a:rPr lang="en-US" sz="3600" dirty="0" smtClean="0"/>
              <a:t>Davis (1979).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356" y="349738"/>
            <a:ext cx="8089901" cy="76944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20" baseline="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b="1" dirty="0" smtClean="0"/>
              <a:t>Patient Safety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26346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2524147" y="2539851"/>
            <a:ext cx="4234598" cy="6771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 smtClean="0"/>
              <a:t>QUESTIONS ?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2618950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194" y="1202192"/>
            <a:ext cx="6391991" cy="321318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Be sure to register for the next </a:t>
            </a:r>
            <a:br>
              <a:rPr lang="en-US" dirty="0"/>
            </a:br>
            <a:r>
              <a:rPr lang="en-US" dirty="0" smtClean="0"/>
              <a:t>webinar </a:t>
            </a:r>
            <a:r>
              <a:rPr lang="en-US" dirty="0"/>
              <a:t>on June 10, 2015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Separating </a:t>
            </a:r>
            <a:r>
              <a:rPr lang="en-US" b="1" dirty="0"/>
              <a:t>Fact From Fiction: Debunking Disability Myths and Addressing Legitimate </a:t>
            </a:r>
            <a:r>
              <a:rPr lang="en-US" b="1" dirty="0" smtClean="0"/>
              <a:t>Concerns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058" y="5066098"/>
            <a:ext cx="7304088" cy="12731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2"/>
                </a:solidFill>
              </a:rPr>
              <a:t>Details and Registration can be found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t </a:t>
            </a:r>
            <a:r>
              <a:rPr lang="en-US" dirty="0" err="1" smtClean="0">
                <a:solidFill>
                  <a:schemeClr val="tx2"/>
                </a:solidFill>
              </a:rPr>
              <a:t>www.aamc.org</a:t>
            </a:r>
            <a:r>
              <a:rPr lang="en-US" dirty="0" smtClean="0">
                <a:solidFill>
                  <a:schemeClr val="tx2"/>
                </a:solidFill>
              </a:rPr>
              <a:t>/</a:t>
            </a:r>
            <a:r>
              <a:rPr lang="en-US" dirty="0" err="1" smtClean="0">
                <a:solidFill>
                  <a:schemeClr val="tx2"/>
                </a:solidFill>
              </a:rPr>
              <a:t>gsa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28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102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44809" y="2515234"/>
            <a:ext cx="8721322" cy="303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889000" rtl="0" eaLnBrk="1" fontAlgn="base" latinLnBrk="0" hangingPunct="1">
              <a:lnSpc>
                <a:spcPct val="88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itchFamily="34" charset="0"/>
              <a:buNone/>
              <a:defRPr lang="en-US" sz="2800" b="0" i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284163" algn="l" defTabSz="889000" rtl="0" eaLnBrk="1" fontAlgn="base" latinLnBrk="0" hangingPunct="1">
              <a:lnSpc>
                <a:spcPct val="88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92100" algn="l" defTabSz="889000" rtl="0" eaLnBrk="1" fontAlgn="base" latinLnBrk="0" hangingPunct="1">
              <a:lnSpc>
                <a:spcPct val="88000"/>
              </a:lnSpc>
              <a:spcBef>
                <a:spcPct val="25000"/>
              </a:spcBef>
              <a:spcAft>
                <a:spcPct val="0"/>
              </a:spcAft>
              <a:buClr>
                <a:schemeClr val="accent4"/>
              </a:buClr>
              <a:buSzPct val="80000"/>
              <a:buFont typeface="Wingdings" pitchFamily="2" charset="2"/>
              <a:buChar char="§"/>
              <a:defRPr lang="en-US" sz="2800" b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1738" indent="-282575" algn="l" defTabSz="889000" rtl="0" eaLnBrk="1" fontAlgn="base" latinLnBrk="0" hangingPunct="1">
              <a:lnSpc>
                <a:spcPct val="88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Arial" charset="0"/>
              <a:buChar char="–"/>
              <a:defRPr lang="en-US"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600200" indent="-284163" algn="l" defTabSz="889000" rtl="0" eaLnBrk="1" fontAlgn="base" latinLnBrk="0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accent5"/>
              </a:buClr>
              <a:buSzPct val="80000"/>
              <a:buFont typeface="Arial" panose="020B0604020202020204" pitchFamily="34" charset="0"/>
              <a:buChar char="o"/>
              <a:defRPr lang="en-US" sz="28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057400" indent="-284163" algn="l" defTabSz="889000" rtl="0" eaLnBrk="1" fontAlgn="base" latinLnBrk="0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itchFamily="34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84163" algn="l" defTabSz="889000" rtl="0" eaLnBrk="1" fontAlgn="base" latinLnBrk="0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itchFamily="34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84163" algn="l" defTabSz="889000" rtl="0" eaLnBrk="1" fontAlgn="base" latinLnBrk="0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itchFamily="34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84163" algn="l" defTabSz="889000" rtl="0" eaLnBrk="1" fontAlgn="base" latinLnBrk="0" hangingPunct="1">
              <a:lnSpc>
                <a:spcPct val="88000"/>
              </a:lnSpc>
              <a:spcBef>
                <a:spcPct val="5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itchFamily="34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buClr>
                <a:srgbClr val="013D79"/>
              </a:buClr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Please use the Q&amp;A panel located on the right hand side of your screen to submit your questions. Send to All Panelists. </a:t>
            </a:r>
            <a:endParaRPr lang="en-US" kern="0" dirty="0" smtClean="0"/>
          </a:p>
          <a:p>
            <a:endParaRPr lang="en-US" kern="0" dirty="0"/>
          </a:p>
        </p:txBody>
      </p:sp>
      <p:pic>
        <p:nvPicPr>
          <p:cNvPr id="5" name="Picture 4" descr="This is a screen shot of the question panel with a red arrow indicating showing participants where to go on their screen to submit questions. " title="Screen Shot of question pan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77" y="3926226"/>
            <a:ext cx="4542857" cy="24761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5415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684803"/>
          </a:xfrm>
        </p:spPr>
        <p:txBody>
          <a:bodyPr/>
          <a:lstStyle/>
          <a:p>
            <a:r>
              <a:rPr lang="en-US" sz="4400" b="1" dirty="0" smtClean="0"/>
              <a:t>Today’s Topics:</a:t>
            </a:r>
            <a:endParaRPr lang="en-US" sz="4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38226" y="1246155"/>
            <a:ext cx="8351216" cy="464099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Why are </a:t>
            </a:r>
            <a:r>
              <a:rPr lang="en-US" sz="2800" dirty="0" smtClean="0"/>
              <a:t>more </a:t>
            </a:r>
            <a:r>
              <a:rPr lang="en-US" sz="2800" dirty="0"/>
              <a:t>students </a:t>
            </a:r>
            <a:r>
              <a:rPr lang="en-US" sz="2800" dirty="0" smtClean="0"/>
              <a:t>receiving disability </a:t>
            </a:r>
            <a:r>
              <a:rPr lang="en-US" sz="2800" dirty="0"/>
              <a:t>accommodations?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/>
              <a:t>What are the disability laws applicable to higher education?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/>
              <a:t>How is “disability” determined, and what are a school’s obligations?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/>
              <a:t>Faculty’s role regarding the determination and implementation of disability accommodations.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smtClean="0"/>
              <a:t>How disability accommodations intersect with patient safety and technical </a:t>
            </a:r>
            <a:r>
              <a:rPr lang="en-US" sz="2800" dirty="0"/>
              <a:t>s</a:t>
            </a:r>
            <a:r>
              <a:rPr lang="en-US" sz="2800" dirty="0" smtClean="0"/>
              <a:t>tandards.</a:t>
            </a:r>
          </a:p>
          <a:p>
            <a:endParaRPr lang="en-US" sz="28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38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684803"/>
          </a:xfrm>
        </p:spPr>
        <p:txBody>
          <a:bodyPr/>
          <a:lstStyle/>
          <a:p>
            <a:r>
              <a:rPr lang="en-US" sz="4400" dirty="0" smtClean="0"/>
              <a:t>Evolution of the Law</a:t>
            </a:r>
            <a:endParaRPr lang="en-US" sz="4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E420318-A4E5-1D4B-AA38-90A23A555DE9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A picture of the Supreme Court with a blue sky " title="Supreme Cou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373" y="-45706"/>
            <a:ext cx="9849779" cy="70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25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684803"/>
          </a:xfrm>
        </p:spPr>
        <p:txBody>
          <a:bodyPr/>
          <a:lstStyle/>
          <a:p>
            <a:r>
              <a:rPr lang="en-US" sz="4400" b="1" dirty="0" smtClean="0"/>
              <a:t>Evolution of Disability Law</a:t>
            </a:r>
            <a:endParaRPr lang="en-US" sz="44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Coalition for Disability Access in Graduate Health Science and Medical Education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988957"/>
              </p:ext>
            </p:extLst>
          </p:nvPr>
        </p:nvGraphicFramePr>
        <p:xfrm>
          <a:off x="555158" y="1654505"/>
          <a:ext cx="8324850" cy="4011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554735" y="2102290"/>
            <a:ext cx="6321056" cy="553998"/>
          </a:xfrm>
          <a:prstGeom prst="rect">
            <a:avLst/>
          </a:prstGeom>
          <a:solidFill>
            <a:schemeClr val="bg2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State Law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441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227247"/>
            <a:ext cx="8089901" cy="738664"/>
          </a:xfrm>
        </p:spPr>
        <p:txBody>
          <a:bodyPr/>
          <a:lstStyle/>
          <a:p>
            <a:r>
              <a:rPr lang="en-US" sz="4800" b="1" dirty="0" smtClean="0"/>
              <a:t>Why More Students Now?</a:t>
            </a:r>
            <a:endParaRPr lang="en-US" sz="48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Coalition for Disability Access in Graduate Health Science and Medical Education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idx="10"/>
          </p:nvPr>
        </p:nvSpPr>
        <p:spPr>
          <a:xfrm>
            <a:off x="638224" y="652468"/>
            <a:ext cx="8505775" cy="5235914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§"/>
            </a:pPr>
            <a:endParaRPr lang="en-US" sz="2800" dirty="0" smtClean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3600" dirty="0" smtClean="0"/>
              <a:t>More </a:t>
            </a:r>
            <a:r>
              <a:rPr lang="en-US" sz="3600" dirty="0"/>
              <a:t>students with disabilities attending </a:t>
            </a:r>
            <a:r>
              <a:rPr lang="en-US" sz="3600" dirty="0" smtClean="0"/>
              <a:t>college.</a:t>
            </a:r>
            <a:endParaRPr lang="en-US" sz="3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600" dirty="0" smtClean="0"/>
              <a:t>Increased </a:t>
            </a:r>
            <a:r>
              <a:rPr lang="en-US" sz="3600" dirty="0"/>
              <a:t>awareness </a:t>
            </a:r>
            <a:r>
              <a:rPr lang="en-US" sz="3600" dirty="0" smtClean="0"/>
              <a:t>and reduced stigma. </a:t>
            </a:r>
            <a:endParaRPr lang="en-US" sz="3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600" dirty="0" smtClean="0"/>
              <a:t>Changes </a:t>
            </a:r>
            <a:r>
              <a:rPr lang="en-US" sz="3600" dirty="0"/>
              <a:t>in the law in 2008 mean more students are eligible for disability </a:t>
            </a:r>
            <a:r>
              <a:rPr lang="en-US" sz="3600" dirty="0" smtClean="0"/>
              <a:t>services.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117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748" y="234523"/>
            <a:ext cx="8089901" cy="738664"/>
          </a:xfrm>
        </p:spPr>
        <p:txBody>
          <a:bodyPr/>
          <a:lstStyle/>
          <a:p>
            <a:r>
              <a:rPr lang="en-US" sz="4800" b="1" dirty="0" smtClean="0"/>
              <a:t>Benefits of Accommodations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384" y="1153341"/>
            <a:ext cx="8555616" cy="4719361"/>
          </a:xfrm>
        </p:spPr>
        <p:txBody>
          <a:bodyPr/>
          <a:lstStyle/>
          <a:p>
            <a:r>
              <a:rPr lang="en-US" sz="3200" dirty="0" smtClean="0"/>
              <a:t> </a:t>
            </a:r>
            <a:r>
              <a:rPr lang="en-US" sz="3400" dirty="0" smtClean="0"/>
              <a:t>Improved </a:t>
            </a:r>
            <a:r>
              <a:rPr lang="en-US" sz="3400" dirty="0"/>
              <a:t>student retention and </a:t>
            </a:r>
            <a:r>
              <a:rPr lang="en-US" sz="3400" dirty="0" smtClean="0"/>
              <a:t>graduation. </a:t>
            </a:r>
            <a:endParaRPr lang="en-US" sz="3400" dirty="0"/>
          </a:p>
          <a:p>
            <a:r>
              <a:rPr lang="en-US" sz="3400" dirty="0" smtClean="0"/>
              <a:t> Reduced </a:t>
            </a:r>
            <a:r>
              <a:rPr lang="en-US" sz="3400" dirty="0"/>
              <a:t>disability-related complaints and </a:t>
            </a:r>
            <a:r>
              <a:rPr lang="en-US" sz="3400" dirty="0" smtClean="0"/>
              <a:t>litigation.</a:t>
            </a:r>
            <a:endParaRPr lang="en-US" sz="3400" dirty="0"/>
          </a:p>
          <a:p>
            <a:r>
              <a:rPr lang="en-US" sz="3400" dirty="0" smtClean="0"/>
              <a:t> Increased </a:t>
            </a:r>
            <a:r>
              <a:rPr lang="en-US" sz="3400" dirty="0"/>
              <a:t>diversity in medical </a:t>
            </a:r>
            <a:r>
              <a:rPr lang="en-US" sz="3400" dirty="0" smtClean="0"/>
              <a:t>programs.</a:t>
            </a:r>
            <a:endParaRPr lang="en-US" sz="3400" dirty="0"/>
          </a:p>
          <a:p>
            <a:r>
              <a:rPr lang="en-US" sz="3400" dirty="0" smtClean="0"/>
              <a:t> Schools can </a:t>
            </a:r>
            <a:r>
              <a:rPr lang="en-US" sz="3400" dirty="0"/>
              <a:t>meet new NIH requirements in grant applications for describing university efforts to recruit, </a:t>
            </a:r>
            <a:r>
              <a:rPr lang="en-US" sz="3400" dirty="0" smtClean="0"/>
              <a:t>retain, </a:t>
            </a:r>
            <a:r>
              <a:rPr lang="en-US" sz="3400" dirty="0"/>
              <a:t>and graduate students with </a:t>
            </a:r>
            <a:r>
              <a:rPr lang="en-US" sz="3400" dirty="0" smtClean="0"/>
              <a:t>disabilities.</a:t>
            </a:r>
            <a:endParaRPr lang="en-US" sz="3400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729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74B5792-9B04-A84C-8839-7953A3C51B8D}" type="datetime1">
              <a:rPr lang="en-US" smtClean="0"/>
              <a:t>5/4/15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Coalition for Disability Access in Graduate Health Science and Medical 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A picture of a football field with green grass and a 50 depicting the 50 yard line in white lettering" title="50 yard l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8144" y="0"/>
            <a:ext cx="13338047" cy="69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033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CSF PPT Templat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CSF PPT Template-Blu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UCSF PPT Template-Blue Bar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PPT Template</Template>
  <TotalTime>39970</TotalTime>
  <Words>1891</Words>
  <Application>Microsoft Macintosh PowerPoint</Application>
  <PresentationFormat>On-screen Show (4:3)</PresentationFormat>
  <Paragraphs>231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UCSF PPT Template</vt:lpstr>
      <vt:lpstr>UCSF PPT Template-Blue</vt:lpstr>
      <vt:lpstr>UCSF PPT Template-Blue Bar</vt:lpstr>
      <vt:lpstr>PowerPoint Presentation</vt:lpstr>
      <vt:lpstr> The Coalition wishes to thank the AAMC and for their generous support in developing this webinar series. </vt:lpstr>
      <vt:lpstr>PowerPoint Presentation</vt:lpstr>
      <vt:lpstr>Today’s Topics:</vt:lpstr>
      <vt:lpstr>Evolution of the Law</vt:lpstr>
      <vt:lpstr>Evolution of Disability Law</vt:lpstr>
      <vt:lpstr>Why More Students Now?</vt:lpstr>
      <vt:lpstr>Benefits of Accommodations</vt:lpstr>
      <vt:lpstr>PowerPoint Presentation</vt:lpstr>
      <vt:lpstr>What does the DS office do?</vt:lpstr>
      <vt:lpstr>ADA definition of “disability”</vt:lpstr>
      <vt:lpstr>PowerPoint Presentation</vt:lpstr>
      <vt:lpstr>PowerPoint Presentation</vt:lpstr>
      <vt:lpstr>Faculty’s role in accommodations:</vt:lpstr>
      <vt:lpstr>Faculty’s role in accommodations:</vt:lpstr>
      <vt:lpstr>Faculty’s role in accommodations:</vt:lpstr>
      <vt:lpstr>Faculty’s role in accommodations:</vt:lpstr>
      <vt:lpstr>Faculty’s role in accommodations:</vt:lpstr>
      <vt:lpstr>PowerPoint Presentation</vt:lpstr>
      <vt:lpstr>Technical Standards</vt:lpstr>
      <vt:lpstr>Technical Standards</vt:lpstr>
      <vt:lpstr>PowerPoint Presentation</vt:lpstr>
      <vt:lpstr>PowerPoint Presentation</vt:lpstr>
      <vt:lpstr>PowerPoint Presentation</vt:lpstr>
      <vt:lpstr>Be sure to register for the next  webinar on June 10, 2015:  Separating Fact From Fiction: Debunking Disability Myths and Addressing Legitimate Concerns  </vt:lpstr>
      <vt:lpstr>PowerPoint Presentation</vt:lpstr>
    </vt:vector>
  </TitlesOfParts>
  <Manager/>
  <Company>UCSF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cp:keywords/>
  <dc:description>Derek MacDavid | derek@bigpicdesign.com</dc:description>
  <cp:lastModifiedBy>test</cp:lastModifiedBy>
  <cp:revision>426</cp:revision>
  <cp:lastPrinted>2015-02-06T18:49:58Z</cp:lastPrinted>
  <dcterms:created xsi:type="dcterms:W3CDTF">2012-05-07T17:59:34Z</dcterms:created>
  <dcterms:modified xsi:type="dcterms:W3CDTF">2015-05-04T21:16:09Z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