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32"/>
  </p:notesMasterIdLst>
  <p:handoutMasterIdLst>
    <p:handoutMasterId r:id="rId33"/>
  </p:handoutMasterIdLst>
  <p:sldIdLst>
    <p:sldId id="519" r:id="rId7"/>
    <p:sldId id="494" r:id="rId8"/>
    <p:sldId id="496" r:id="rId9"/>
    <p:sldId id="478" r:id="rId10"/>
    <p:sldId id="511" r:id="rId11"/>
    <p:sldId id="510" r:id="rId12"/>
    <p:sldId id="513" r:id="rId13"/>
    <p:sldId id="500" r:id="rId14"/>
    <p:sldId id="486" r:id="rId15"/>
    <p:sldId id="512" r:id="rId16"/>
    <p:sldId id="482" r:id="rId17"/>
    <p:sldId id="515" r:id="rId18"/>
    <p:sldId id="485" r:id="rId19"/>
    <p:sldId id="516" r:id="rId20"/>
    <p:sldId id="498" r:id="rId21"/>
    <p:sldId id="487" r:id="rId22"/>
    <p:sldId id="497" r:id="rId23"/>
    <p:sldId id="509" r:id="rId24"/>
    <p:sldId id="502" r:id="rId25"/>
    <p:sldId id="504" r:id="rId26"/>
    <p:sldId id="506" r:id="rId27"/>
    <p:sldId id="499" r:id="rId28"/>
    <p:sldId id="514" r:id="rId29"/>
    <p:sldId id="467" r:id="rId30"/>
    <p:sldId id="520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976" autoAdjust="0"/>
  </p:normalViewPr>
  <p:slideViewPr>
    <p:cSldViewPr snapToGrid="0" showGuides="1">
      <p:cViewPr>
        <p:scale>
          <a:sx n="116" d="100"/>
          <a:sy n="116" d="100"/>
        </p:scale>
        <p:origin x="-1152" y="6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648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685777559055"/>
          <c:y val="0.155999753937008"/>
          <c:w val="0.58229695071169"/>
          <c:h val="0.672075807970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by Category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Learning</c:v>
                </c:pt>
                <c:pt idx="1">
                  <c:v>Psychological</c:v>
                </c:pt>
                <c:pt idx="2">
                  <c:v>Chronic Health</c:v>
                </c:pt>
                <c:pt idx="3">
                  <c:v>Physical</c:v>
                </c:pt>
                <c:pt idx="4">
                  <c:v>Sensory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19.31</c:v>
                </c:pt>
                <c:pt idx="1">
                  <c:v>52.83</c:v>
                </c:pt>
                <c:pt idx="2">
                  <c:v>13.01</c:v>
                </c:pt>
                <c:pt idx="3">
                  <c:v>6.42</c:v>
                </c:pt>
                <c:pt idx="4">
                  <c:v>5.51</c:v>
                </c:pt>
                <c:pt idx="5">
                  <c:v>3.19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83496"/>
        <c:axId val="2081900312"/>
      </c:barChart>
      <c:valAx>
        <c:axId val="20819003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Percentages 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.388764541226006"/>
              <c:y val="0.8107745506208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1983496"/>
        <c:crosses val="autoZero"/>
        <c:crossBetween val="between"/>
      </c:valAx>
      <c:catAx>
        <c:axId val="2081983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19003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F2A62-E99E-F64C-ABCA-2B69AB87B38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2CF1E3-5093-D14A-9F25-6B8C67DA6A3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The Coalition</a:t>
          </a:r>
          <a:endParaRPr lang="en-US" dirty="0">
            <a:latin typeface="+mj-lt"/>
          </a:endParaRPr>
        </a:p>
      </dgm:t>
    </dgm:pt>
    <dgm:pt modelId="{E16D598F-1A88-484E-9C44-C45AA46631F9}" type="parTrans" cxnId="{B3587942-BCC6-6441-B57F-2F35418668DC}">
      <dgm:prSet/>
      <dgm:spPr/>
      <dgm:t>
        <a:bodyPr/>
        <a:lstStyle/>
        <a:p>
          <a:endParaRPr lang="en-US"/>
        </a:p>
      </dgm:t>
    </dgm:pt>
    <dgm:pt modelId="{AE2A7981-0839-6046-82EE-95C09815B1CB}" type="sibTrans" cxnId="{B3587942-BCC6-6441-B57F-2F35418668DC}">
      <dgm:prSet/>
      <dgm:spPr/>
      <dgm:t>
        <a:bodyPr/>
        <a:lstStyle/>
        <a:p>
          <a:endParaRPr lang="en-US"/>
        </a:p>
      </dgm:t>
    </dgm:pt>
    <dgm:pt modelId="{10734D9A-0791-E648-BED1-0D7DDE5D12F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The University of Chicago</a:t>
          </a:r>
          <a:endParaRPr lang="en-US" dirty="0">
            <a:latin typeface="+mj-lt"/>
          </a:endParaRPr>
        </a:p>
      </dgm:t>
    </dgm:pt>
    <dgm:pt modelId="{D7B08785-516D-2E44-9BAE-440D6FB1BFD8}" type="parTrans" cxnId="{80B7B0E4-38BA-FF43-BC36-727BE31EF1EB}">
      <dgm:prSet/>
      <dgm:spPr/>
      <dgm:t>
        <a:bodyPr/>
        <a:lstStyle/>
        <a:p>
          <a:endParaRPr lang="en-US"/>
        </a:p>
      </dgm:t>
    </dgm:pt>
    <dgm:pt modelId="{214ADFBF-0EE7-874D-B31B-502823A2BDB8}" type="sibTrans" cxnId="{80B7B0E4-38BA-FF43-BC36-727BE31EF1EB}">
      <dgm:prSet/>
      <dgm:spPr/>
      <dgm:t>
        <a:bodyPr/>
        <a:lstStyle/>
        <a:p>
          <a:endParaRPr lang="en-US"/>
        </a:p>
      </dgm:t>
    </dgm:pt>
    <dgm:pt modelId="{60255ACD-52C7-CF4B-8D9F-D7C04C0E0CF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UCSF</a:t>
          </a:r>
          <a:endParaRPr lang="en-US" dirty="0">
            <a:latin typeface="+mj-lt"/>
          </a:endParaRPr>
        </a:p>
      </dgm:t>
    </dgm:pt>
    <dgm:pt modelId="{0B71AB1A-0FA2-954D-B8FB-9079A467D260}" type="parTrans" cxnId="{C15B0E06-9BFE-F741-9913-80CDFBD7C4CF}">
      <dgm:prSet/>
      <dgm:spPr/>
      <dgm:t>
        <a:bodyPr/>
        <a:lstStyle/>
        <a:p>
          <a:endParaRPr lang="en-US"/>
        </a:p>
      </dgm:t>
    </dgm:pt>
    <dgm:pt modelId="{D94677E5-D8F2-CB43-8147-915F188CA584}" type="sibTrans" cxnId="{C15B0E06-9BFE-F741-9913-80CDFBD7C4CF}">
      <dgm:prSet/>
      <dgm:spPr/>
      <dgm:t>
        <a:bodyPr/>
        <a:lstStyle/>
        <a:p>
          <a:endParaRPr lang="en-US"/>
        </a:p>
      </dgm:t>
    </dgm:pt>
    <dgm:pt modelId="{67A267FB-E199-E443-921B-9BB7D72A8A5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Northwestern</a:t>
          </a:r>
          <a:endParaRPr lang="en-US" dirty="0">
            <a:latin typeface="+mj-lt"/>
          </a:endParaRPr>
        </a:p>
      </dgm:t>
    </dgm:pt>
    <dgm:pt modelId="{DA03F3ED-9FA7-6247-9099-B0F8666739C2}" type="parTrans" cxnId="{2DB7C34A-3D02-F442-9EA3-2C7C40BF70A4}">
      <dgm:prSet/>
      <dgm:spPr/>
      <dgm:t>
        <a:bodyPr/>
        <a:lstStyle/>
        <a:p>
          <a:endParaRPr lang="en-US"/>
        </a:p>
      </dgm:t>
    </dgm:pt>
    <dgm:pt modelId="{B130CCC6-73E9-FC44-A056-45669BA31349}" type="sibTrans" cxnId="{2DB7C34A-3D02-F442-9EA3-2C7C40BF70A4}">
      <dgm:prSet/>
      <dgm:spPr/>
      <dgm:t>
        <a:bodyPr/>
        <a:lstStyle/>
        <a:p>
          <a:endParaRPr lang="en-US"/>
        </a:p>
      </dgm:t>
    </dgm:pt>
    <dgm:pt modelId="{A9AA99B9-9233-0540-A3A9-C1D470F1C706}" type="pres">
      <dgm:prSet presAssocID="{2D8F2A62-E99E-F64C-ABCA-2B69AB87B3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D49FD-12A9-F545-8D1E-508609B0E1AB}" type="pres">
      <dgm:prSet presAssocID="{662CF1E3-5093-D14A-9F25-6B8C67DA6A3F}" presName="centerShape" presStyleLbl="node0" presStyleIdx="0" presStyleCnt="1"/>
      <dgm:spPr/>
      <dgm:t>
        <a:bodyPr/>
        <a:lstStyle/>
        <a:p>
          <a:endParaRPr lang="en-US"/>
        </a:p>
      </dgm:t>
    </dgm:pt>
    <dgm:pt modelId="{153338F1-1CE8-C249-8FFB-AC79AE3AD96A}" type="pres">
      <dgm:prSet presAssocID="{D7B08785-516D-2E44-9BAE-440D6FB1BFD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ED6A408-65C3-2F4D-AC50-A2BAF7616152}" type="pres">
      <dgm:prSet presAssocID="{10734D9A-0791-E648-BED1-0D7DDE5D12FB}" presName="node" presStyleLbl="node1" presStyleIdx="0" presStyleCnt="3" custRadScaleRad="116577" custRadScaleInc="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7B252-3A80-BA47-A5DA-74C788FC27F4}" type="pres">
      <dgm:prSet presAssocID="{0B71AB1A-0FA2-954D-B8FB-9079A467D26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FF334F0-2FEC-554F-80EB-998D3401A116}" type="pres">
      <dgm:prSet presAssocID="{60255ACD-52C7-CF4B-8D9F-D7C04C0E0CF3}" presName="node" presStyleLbl="node1" presStyleIdx="1" presStyleCnt="3" custRadScaleRad="101574" custRadScaleInc="-1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A39D5-4777-D64F-91F3-A8A0C7A7569D}" type="pres">
      <dgm:prSet presAssocID="{DA03F3ED-9FA7-6247-9099-B0F8666739C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DFF63D0-AC6F-D047-B80B-57AC1D452923}" type="pres">
      <dgm:prSet presAssocID="{67A267FB-E199-E443-921B-9BB7D72A8A51}" presName="node" presStyleLbl="node1" presStyleIdx="2" presStyleCnt="3" custRadScaleRad="119926" custRadScaleInc="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7C34A-3D02-F442-9EA3-2C7C40BF70A4}" srcId="{662CF1E3-5093-D14A-9F25-6B8C67DA6A3F}" destId="{67A267FB-E199-E443-921B-9BB7D72A8A51}" srcOrd="2" destOrd="0" parTransId="{DA03F3ED-9FA7-6247-9099-B0F8666739C2}" sibTransId="{B130CCC6-73E9-FC44-A056-45669BA31349}"/>
    <dgm:cxn modelId="{33F9FAB6-9A32-4447-AD12-DD7E6199C386}" type="presOf" srcId="{D7B08785-516D-2E44-9BAE-440D6FB1BFD8}" destId="{153338F1-1CE8-C249-8FFB-AC79AE3AD96A}" srcOrd="0" destOrd="0" presId="urn:microsoft.com/office/officeart/2005/8/layout/radial4"/>
    <dgm:cxn modelId="{032423AE-8CFC-D04E-8E90-D2AA6F0B462F}" type="presOf" srcId="{0B71AB1A-0FA2-954D-B8FB-9079A467D260}" destId="{BE57B252-3A80-BA47-A5DA-74C788FC27F4}" srcOrd="0" destOrd="0" presId="urn:microsoft.com/office/officeart/2005/8/layout/radial4"/>
    <dgm:cxn modelId="{B3587942-BCC6-6441-B57F-2F35418668DC}" srcId="{2D8F2A62-E99E-F64C-ABCA-2B69AB87B389}" destId="{662CF1E3-5093-D14A-9F25-6B8C67DA6A3F}" srcOrd="0" destOrd="0" parTransId="{E16D598F-1A88-484E-9C44-C45AA46631F9}" sibTransId="{AE2A7981-0839-6046-82EE-95C09815B1CB}"/>
    <dgm:cxn modelId="{C15B0E06-9BFE-F741-9913-80CDFBD7C4CF}" srcId="{662CF1E3-5093-D14A-9F25-6B8C67DA6A3F}" destId="{60255ACD-52C7-CF4B-8D9F-D7C04C0E0CF3}" srcOrd="1" destOrd="0" parTransId="{0B71AB1A-0FA2-954D-B8FB-9079A467D260}" sibTransId="{D94677E5-D8F2-CB43-8147-915F188CA584}"/>
    <dgm:cxn modelId="{A3AECD41-E64B-484A-BA5C-714184ACE3C7}" type="presOf" srcId="{DA03F3ED-9FA7-6247-9099-B0F8666739C2}" destId="{8A2A39D5-4777-D64F-91F3-A8A0C7A7569D}" srcOrd="0" destOrd="0" presId="urn:microsoft.com/office/officeart/2005/8/layout/radial4"/>
    <dgm:cxn modelId="{80B7B0E4-38BA-FF43-BC36-727BE31EF1EB}" srcId="{662CF1E3-5093-D14A-9F25-6B8C67DA6A3F}" destId="{10734D9A-0791-E648-BED1-0D7DDE5D12FB}" srcOrd="0" destOrd="0" parTransId="{D7B08785-516D-2E44-9BAE-440D6FB1BFD8}" sibTransId="{214ADFBF-0EE7-874D-B31B-502823A2BDB8}"/>
    <dgm:cxn modelId="{896FD3AB-E945-254B-A22A-EDB5CD1F3577}" type="presOf" srcId="{67A267FB-E199-E443-921B-9BB7D72A8A51}" destId="{8DFF63D0-AC6F-D047-B80B-57AC1D452923}" srcOrd="0" destOrd="0" presId="urn:microsoft.com/office/officeart/2005/8/layout/radial4"/>
    <dgm:cxn modelId="{0B490018-0574-CE4B-ADE5-CDA9D8464B2C}" type="presOf" srcId="{10734D9A-0791-E648-BED1-0D7DDE5D12FB}" destId="{9ED6A408-65C3-2F4D-AC50-A2BAF7616152}" srcOrd="0" destOrd="0" presId="urn:microsoft.com/office/officeart/2005/8/layout/radial4"/>
    <dgm:cxn modelId="{498D49C9-8CCB-6A4F-8C87-3CCCBB3AA355}" type="presOf" srcId="{60255ACD-52C7-CF4B-8D9F-D7C04C0E0CF3}" destId="{EFF334F0-2FEC-554F-80EB-998D3401A116}" srcOrd="0" destOrd="0" presId="urn:microsoft.com/office/officeart/2005/8/layout/radial4"/>
    <dgm:cxn modelId="{D9B625C8-71CF-6143-B3EF-C7F48C84AAC5}" type="presOf" srcId="{2D8F2A62-E99E-F64C-ABCA-2B69AB87B389}" destId="{A9AA99B9-9233-0540-A3A9-C1D470F1C706}" srcOrd="0" destOrd="0" presId="urn:microsoft.com/office/officeart/2005/8/layout/radial4"/>
    <dgm:cxn modelId="{6C6023F7-4945-2A45-B98D-93F21B36A16C}" type="presOf" srcId="{662CF1E3-5093-D14A-9F25-6B8C67DA6A3F}" destId="{D2AD49FD-12A9-F545-8D1E-508609B0E1AB}" srcOrd="0" destOrd="0" presId="urn:microsoft.com/office/officeart/2005/8/layout/radial4"/>
    <dgm:cxn modelId="{AC895FA7-5A00-8944-96F6-B3CBAAB88752}" type="presParOf" srcId="{A9AA99B9-9233-0540-A3A9-C1D470F1C706}" destId="{D2AD49FD-12A9-F545-8D1E-508609B0E1AB}" srcOrd="0" destOrd="0" presId="urn:microsoft.com/office/officeart/2005/8/layout/radial4"/>
    <dgm:cxn modelId="{402314C7-C33D-BA4A-ADC1-3EDE820CF1BB}" type="presParOf" srcId="{A9AA99B9-9233-0540-A3A9-C1D470F1C706}" destId="{153338F1-1CE8-C249-8FFB-AC79AE3AD96A}" srcOrd="1" destOrd="0" presId="urn:microsoft.com/office/officeart/2005/8/layout/radial4"/>
    <dgm:cxn modelId="{3695F816-6FEF-E641-BD54-7DF906DD4BA0}" type="presParOf" srcId="{A9AA99B9-9233-0540-A3A9-C1D470F1C706}" destId="{9ED6A408-65C3-2F4D-AC50-A2BAF7616152}" srcOrd="2" destOrd="0" presId="urn:microsoft.com/office/officeart/2005/8/layout/radial4"/>
    <dgm:cxn modelId="{B50A54E0-FD19-4943-8D71-4E1EC5175F9B}" type="presParOf" srcId="{A9AA99B9-9233-0540-A3A9-C1D470F1C706}" destId="{BE57B252-3A80-BA47-A5DA-74C788FC27F4}" srcOrd="3" destOrd="0" presId="urn:microsoft.com/office/officeart/2005/8/layout/radial4"/>
    <dgm:cxn modelId="{0DE6BAA1-2071-7941-89DD-E432245FD645}" type="presParOf" srcId="{A9AA99B9-9233-0540-A3A9-C1D470F1C706}" destId="{EFF334F0-2FEC-554F-80EB-998D3401A116}" srcOrd="4" destOrd="0" presId="urn:microsoft.com/office/officeart/2005/8/layout/radial4"/>
    <dgm:cxn modelId="{C3E95051-3ECE-E944-B62D-BC905C79F05B}" type="presParOf" srcId="{A9AA99B9-9233-0540-A3A9-C1D470F1C706}" destId="{8A2A39D5-4777-D64F-91F3-A8A0C7A7569D}" srcOrd="5" destOrd="0" presId="urn:microsoft.com/office/officeart/2005/8/layout/radial4"/>
    <dgm:cxn modelId="{B7557EEA-FF60-E74F-8301-A9130F4B583E}" type="presParOf" srcId="{A9AA99B9-9233-0540-A3A9-C1D470F1C706}" destId="{8DFF63D0-AC6F-D047-B80B-57AC1D4529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9FD-12A9-F545-8D1E-508609B0E1AB}">
      <dsp:nvSpPr>
        <dsp:cNvPr id="0" name=""/>
        <dsp:cNvSpPr/>
      </dsp:nvSpPr>
      <dsp:spPr>
        <a:xfrm>
          <a:off x="3119968" y="2540550"/>
          <a:ext cx="2132525" cy="2132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j-lt"/>
            </a:rPr>
            <a:t>The Coalition</a:t>
          </a:r>
          <a:endParaRPr lang="en-US" sz="2900" kern="1200" dirty="0">
            <a:latin typeface="+mj-lt"/>
          </a:endParaRPr>
        </a:p>
      </dsp:txBody>
      <dsp:txXfrm>
        <a:off x="3432269" y="2852851"/>
        <a:ext cx="1507923" cy="1507923"/>
      </dsp:txXfrm>
    </dsp:sp>
    <dsp:sp modelId="{153338F1-1CE8-C249-8FFB-AC79AE3AD96A}">
      <dsp:nvSpPr>
        <dsp:cNvPr id="0" name=""/>
        <dsp:cNvSpPr/>
      </dsp:nvSpPr>
      <dsp:spPr>
        <a:xfrm rot="12906012">
          <a:off x="1331939" y="2024880"/>
          <a:ext cx="2071653" cy="60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6A408-65C3-2F4D-AC50-A2BAF7616152}">
      <dsp:nvSpPr>
        <dsp:cNvPr id="0" name=""/>
        <dsp:cNvSpPr/>
      </dsp:nvSpPr>
      <dsp:spPr>
        <a:xfrm>
          <a:off x="507357" y="922796"/>
          <a:ext cx="2025898" cy="1620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The University of Chicago</a:t>
          </a:r>
          <a:endParaRPr lang="en-US" sz="2400" kern="1200" dirty="0">
            <a:latin typeface="+mj-lt"/>
          </a:endParaRPr>
        </a:p>
      </dsp:txBody>
      <dsp:txXfrm>
        <a:off x="554826" y="970265"/>
        <a:ext cx="1930960" cy="1525781"/>
      </dsp:txXfrm>
    </dsp:sp>
    <dsp:sp modelId="{BE57B252-3A80-BA47-A5DA-74C788FC27F4}">
      <dsp:nvSpPr>
        <dsp:cNvPr id="0" name=""/>
        <dsp:cNvSpPr/>
      </dsp:nvSpPr>
      <dsp:spPr>
        <a:xfrm rot="16159616">
          <a:off x="3345376" y="1324024"/>
          <a:ext cx="1635213" cy="60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334F0-2FEC-554F-80EB-998D3401A116}">
      <dsp:nvSpPr>
        <dsp:cNvPr id="0" name=""/>
        <dsp:cNvSpPr/>
      </dsp:nvSpPr>
      <dsp:spPr>
        <a:xfrm>
          <a:off x="3140429" y="0"/>
          <a:ext cx="2025898" cy="1620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UCSF</a:t>
          </a:r>
          <a:endParaRPr lang="en-US" sz="2400" kern="1200" dirty="0">
            <a:latin typeface="+mj-lt"/>
          </a:endParaRPr>
        </a:p>
      </dsp:txBody>
      <dsp:txXfrm>
        <a:off x="3187898" y="47469"/>
        <a:ext cx="1930960" cy="1525781"/>
      </dsp:txXfrm>
    </dsp:sp>
    <dsp:sp modelId="{8A2A39D5-4777-D64F-91F3-A8A0C7A7569D}">
      <dsp:nvSpPr>
        <dsp:cNvPr id="0" name=""/>
        <dsp:cNvSpPr/>
      </dsp:nvSpPr>
      <dsp:spPr>
        <a:xfrm rot="19590000">
          <a:off x="5000796" y="2048905"/>
          <a:ext cx="2160113" cy="6077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F63D0-AC6F-D047-B80B-57AC1D452923}">
      <dsp:nvSpPr>
        <dsp:cNvPr id="0" name=""/>
        <dsp:cNvSpPr/>
      </dsp:nvSpPr>
      <dsp:spPr>
        <a:xfrm>
          <a:off x="5968548" y="946307"/>
          <a:ext cx="2025898" cy="1620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Northwestern</a:t>
          </a:r>
          <a:endParaRPr lang="en-US" sz="2400" kern="1200" dirty="0">
            <a:latin typeface="+mj-lt"/>
          </a:endParaRPr>
        </a:p>
      </dsp:txBody>
      <dsp:txXfrm>
        <a:off x="6016017" y="993776"/>
        <a:ext cx="1930960" cy="1525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D42-4994-45A4-A65E-9843E63605F1}" type="slidenum">
              <a:rPr lang="en-US"/>
              <a:pPr/>
              <a:t>1</a:t>
            </a:fld>
            <a:endParaRPr lang="en-US"/>
          </a:p>
        </p:txBody>
      </p:sp>
      <p:sp>
        <p:nvSpPr>
          <p:cNvPr id="88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400050"/>
            <a:ext cx="4648200" cy="3486150"/>
          </a:xfrm>
          <a:ln/>
        </p:spPr>
      </p:sp>
      <p:sp>
        <p:nvSpPr>
          <p:cNvPr id="88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200" dirty="0" smtClean="0">
                <a:solidFill>
                  <a:srgbClr val="052049"/>
                </a:solidFill>
              </a:rPr>
              <a:t>The AAMC is pleased to introduce our speakers in the first of our 6 part series to</a:t>
            </a:r>
            <a:r>
              <a:rPr lang="en-US" sz="1200" baseline="0" dirty="0" smtClean="0">
                <a:solidFill>
                  <a:srgbClr val="052049"/>
                </a:solidFill>
              </a:rPr>
              <a:t> help student services providers and others understand the landscape of medical students with disabilities</a:t>
            </a:r>
            <a:r>
              <a:rPr lang="en-US" sz="1200" dirty="0" smtClean="0">
                <a:solidFill>
                  <a:srgbClr val="052049"/>
                </a:solidFill>
              </a:rPr>
              <a:t>. </a:t>
            </a:r>
            <a:r>
              <a:rPr lang="en-US" sz="1200" kern="0" dirty="0" smtClean="0">
                <a:solidFill>
                  <a:schemeClr val="tx1"/>
                </a:solidFill>
              </a:rPr>
              <a:t>Lisa M. Meeks, Ph.D., University of California, San Francisco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200" kern="0" dirty="0" smtClean="0">
                <a:solidFill>
                  <a:schemeClr val="tx1"/>
                </a:solidFill>
              </a:rPr>
              <a:t>Tim Montgomery, M.A., Northwestern University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200" kern="0" dirty="0" smtClean="0">
                <a:solidFill>
                  <a:schemeClr val="tx1"/>
                </a:solidFill>
              </a:rPr>
              <a:t>Gregory </a:t>
            </a:r>
            <a:r>
              <a:rPr lang="en-US" sz="1200" kern="0" dirty="0" err="1" smtClean="0">
                <a:solidFill>
                  <a:schemeClr val="tx1"/>
                </a:solidFill>
              </a:rPr>
              <a:t>Moorehead</a:t>
            </a:r>
            <a:r>
              <a:rPr lang="en-US" sz="1200" kern="0" dirty="0" smtClean="0">
                <a:solidFill>
                  <a:schemeClr val="tx1"/>
                </a:solidFill>
              </a:rPr>
              <a:t>, </a:t>
            </a:r>
            <a:r>
              <a:rPr lang="en-US" sz="1200" kern="0" dirty="0" err="1" smtClean="0">
                <a:solidFill>
                  <a:schemeClr val="tx1"/>
                </a:solidFill>
              </a:rPr>
              <a:t>Ed.D</a:t>
            </a:r>
            <a:r>
              <a:rPr lang="en-US" sz="1200" kern="0" dirty="0" smtClean="0">
                <a:solidFill>
                  <a:schemeClr val="tx1"/>
                </a:solidFill>
              </a:rPr>
              <a:t>., The University of Chicago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200" dirty="0" smtClean="0">
                <a:solidFill>
                  <a:srgbClr val="052049"/>
                </a:solidFill>
              </a:rPr>
              <a:t>Before we go further, there</a:t>
            </a:r>
            <a:r>
              <a:rPr lang="en-US" sz="1200" baseline="0" dirty="0" smtClean="0">
                <a:solidFill>
                  <a:srgbClr val="052049"/>
                </a:solidFill>
              </a:rPr>
              <a:t> will be a recording of this session available for review later and we ask that you p</a:t>
            </a:r>
            <a:r>
              <a:rPr lang="en-US" sz="1200" dirty="0" smtClean="0">
                <a:solidFill>
                  <a:srgbClr val="052049"/>
                </a:solidFill>
              </a:rPr>
              <a:t>lease</a:t>
            </a:r>
            <a:r>
              <a:rPr lang="en-US" sz="1200" baseline="0" dirty="0" smtClean="0">
                <a:solidFill>
                  <a:srgbClr val="052049"/>
                </a:solidFill>
              </a:rPr>
              <a:t> put your phones on mute and use the chat feature to ask questions, provide feedback or comments. </a:t>
            </a:r>
            <a:endParaRPr lang="en-US" sz="1200" kern="0" dirty="0" smtClean="0">
              <a:solidFill>
                <a:schemeClr val="tx1"/>
              </a:solidFill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i="1" dirty="0" smtClean="0">
              <a:solidFill>
                <a:srgbClr val="05204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5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3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</a:t>
            </a:r>
            <a:r>
              <a:rPr lang="en-US" baseline="0" dirty="0" smtClean="0"/>
              <a:t> description:</a:t>
            </a:r>
          </a:p>
          <a:p>
            <a:pPr marL="0" indent="0">
              <a:buNone/>
            </a:pPr>
            <a:r>
              <a:rPr lang="en-US" baseline="0" dirty="0" smtClean="0"/>
              <a:t>Three navy squares with the words “The University of Chicago” “UCSF” and “Northwestern” in them have gray arrows extending from them to point to a circle that says “The Coalition”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8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3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4/2/15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 description:</a:t>
            </a:r>
          </a:p>
          <a:p>
            <a:pPr marL="0" indent="0">
              <a:buNone/>
            </a:pPr>
            <a:r>
              <a:rPr lang="en-US" dirty="0" smtClean="0"/>
              <a:t>Bar graph depicting the data from the Prevalence Survey by disability type in percentages</a:t>
            </a:r>
          </a:p>
          <a:p>
            <a:pPr marL="0" indent="0">
              <a:buNone/>
            </a:pPr>
            <a:r>
              <a:rPr lang="en-US" dirty="0" smtClean="0"/>
              <a:t>N =</a:t>
            </a:r>
            <a:r>
              <a:rPr lang="en-US" baseline="0" dirty="0" smtClean="0"/>
              <a:t> </a:t>
            </a:r>
            <a:r>
              <a:rPr lang="en-US" baseline="0" dirty="0" smtClean="0"/>
              <a:t>1253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Other: approximately 3%</a:t>
            </a:r>
          </a:p>
          <a:p>
            <a:pPr marL="0" indent="0">
              <a:buNone/>
            </a:pPr>
            <a:r>
              <a:rPr lang="en-US" baseline="0" dirty="0" smtClean="0"/>
              <a:t>Sensory: approximately </a:t>
            </a:r>
            <a:r>
              <a:rPr lang="en-US" baseline="0" dirty="0" smtClean="0"/>
              <a:t>5%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Physical: approximately </a:t>
            </a:r>
            <a:r>
              <a:rPr lang="en-US" baseline="0" dirty="0" smtClean="0"/>
              <a:t>6%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Chronic Health: : approximately 5%</a:t>
            </a:r>
          </a:p>
          <a:p>
            <a:pPr marL="0" indent="0">
              <a:buNone/>
            </a:pPr>
            <a:r>
              <a:rPr lang="en-US" baseline="0" dirty="0" smtClean="0"/>
              <a:t>Psychological: : approximately </a:t>
            </a:r>
            <a:r>
              <a:rPr lang="en-US" baseline="0" dirty="0" smtClean="0"/>
              <a:t>53%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Learning: : </a:t>
            </a:r>
            <a:r>
              <a:rPr lang="en-US" baseline="0" smtClean="0"/>
              <a:t>approximately </a:t>
            </a:r>
            <a:r>
              <a:rPr lang="en-US" baseline="0" smtClean="0"/>
              <a:t>19%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1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4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7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auto">
          <a:xfrm>
            <a:off x="2801121" y="716321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Coalition</a:t>
            </a: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ln>
                  <a:solidFill>
                    <a:srgbClr val="052049"/>
                  </a:solidFill>
                </a:ln>
                <a:solidFill>
                  <a:srgbClr val="000000"/>
                </a:solidFill>
                <a:latin typeface="+mj-lt"/>
              </a:rPr>
              <a:t>Medical Education</a:t>
            </a:r>
            <a:endParaRPr lang="en-US" sz="2200" dirty="0" smtClean="0">
              <a:ln>
                <a:solidFill>
                  <a:srgbClr val="052049"/>
                </a:solidFill>
              </a:ln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440625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6577725" y="728386"/>
            <a:ext cx="185682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Coalition for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Disability Access in Graduate Health Science and </a:t>
            </a:r>
          </a:p>
          <a:p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1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21" Type="http://schemas.openxmlformats.org/officeDocument/2006/relationships/image" Target="../media/image4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4018" r:id="rId1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6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77367" y="4976813"/>
            <a:ext cx="6437843" cy="1422400"/>
          </a:xfrm>
          <a:noFill/>
          <a:ln/>
        </p:spPr>
        <p:txBody>
          <a:bodyPr/>
          <a:lstStyle/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kern="0" dirty="0">
                <a:solidFill>
                  <a:schemeClr val="tx1"/>
                </a:solidFill>
              </a:rPr>
              <a:t>Lisa M. Meeks, Ph.D., University of California, San Francisco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kern="0" dirty="0">
                <a:solidFill>
                  <a:schemeClr val="tx1"/>
                </a:solidFill>
              </a:rPr>
              <a:t>Tim Montgomery, M.A., Northwestern University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kern="0" dirty="0">
                <a:solidFill>
                  <a:schemeClr val="tx1"/>
                </a:solidFill>
              </a:rPr>
              <a:t>Gregory </a:t>
            </a:r>
            <a:r>
              <a:rPr lang="en-US" sz="1800" kern="0" dirty="0" err="1">
                <a:solidFill>
                  <a:schemeClr val="tx1"/>
                </a:solidFill>
              </a:rPr>
              <a:t>Moorehead</a:t>
            </a:r>
            <a:r>
              <a:rPr lang="en-US" sz="1800" kern="0" dirty="0">
                <a:solidFill>
                  <a:schemeClr val="tx1"/>
                </a:solidFill>
              </a:rPr>
              <a:t>, </a:t>
            </a:r>
            <a:r>
              <a:rPr lang="en-US" sz="1800" kern="0" dirty="0" err="1">
                <a:solidFill>
                  <a:schemeClr val="tx1"/>
                </a:solidFill>
              </a:rPr>
              <a:t>Ed.D</a:t>
            </a:r>
            <a:r>
              <a:rPr lang="en-US" sz="1800" kern="0" dirty="0">
                <a:solidFill>
                  <a:schemeClr val="tx1"/>
                </a:solidFill>
              </a:rPr>
              <a:t>., The University of </a:t>
            </a:r>
            <a:r>
              <a:rPr lang="en-US" sz="1800" kern="0" dirty="0" smtClean="0">
                <a:solidFill>
                  <a:schemeClr val="tx1"/>
                </a:solidFill>
              </a:rPr>
              <a:t>Chicago</a:t>
            </a:r>
          </a:p>
          <a:p>
            <a:pPr marL="0" lvl="0" indent="0" defTabSz="88900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1267F"/>
              </a:buClr>
              <a:buSzPct val="90000"/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Elisa Laird-</a:t>
            </a:r>
            <a:r>
              <a:rPr lang="en-US" sz="1800" kern="0" dirty="0" err="1" smtClean="0">
                <a:solidFill>
                  <a:schemeClr val="tx1"/>
                </a:solidFill>
              </a:rPr>
              <a:t>Metke</a:t>
            </a:r>
            <a:r>
              <a:rPr lang="en-US" sz="1800" kern="0" dirty="0" smtClean="0">
                <a:solidFill>
                  <a:schemeClr val="tx1"/>
                </a:solidFill>
              </a:rPr>
              <a:t>, J.D., University of California, San Francisco</a:t>
            </a:r>
            <a:endParaRPr lang="en-US" sz="1800" kern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712788" y="1975224"/>
            <a:ext cx="5828689" cy="134838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0" defTabSz="889000">
              <a:lnSpc>
                <a:spcPct val="80000"/>
              </a:lnSpc>
              <a:buClr>
                <a:srgbClr val="DADDFE"/>
              </a:buClr>
            </a:pPr>
            <a:r>
              <a:rPr lang="en-US" sz="3600" dirty="0" smtClean="0">
                <a:solidFill>
                  <a:srgbClr val="052049"/>
                </a:solidFill>
              </a:rPr>
              <a:t>The AAMC Group on Student Affairs is pleased to introduce our speakers today:</a:t>
            </a:r>
            <a:endParaRPr lang="en-US" sz="3600" i="1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2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Need for Specialization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52089"/>
            <a:ext cx="8325548" cy="4151974"/>
          </a:xfrm>
        </p:spPr>
        <p:txBody>
          <a:bodyPr/>
          <a:lstStyle/>
          <a:p>
            <a:r>
              <a:rPr lang="en-US" dirty="0" smtClean="0"/>
              <a:t>Unique </a:t>
            </a:r>
            <a:r>
              <a:rPr lang="en-US" dirty="0"/>
              <a:t>curriculum including complex clinical or research </a:t>
            </a:r>
            <a:r>
              <a:rPr lang="en-US" dirty="0" smtClean="0"/>
              <a:t>components</a:t>
            </a:r>
          </a:p>
          <a:p>
            <a:r>
              <a:rPr lang="en-US" dirty="0"/>
              <a:t>Technical s</a:t>
            </a:r>
            <a:r>
              <a:rPr lang="en-US" dirty="0" smtClean="0"/>
              <a:t>tandards</a:t>
            </a:r>
          </a:p>
          <a:p>
            <a:r>
              <a:rPr lang="en-US" dirty="0" smtClean="0"/>
              <a:t>Medical equipment</a:t>
            </a:r>
          </a:p>
          <a:p>
            <a:r>
              <a:rPr lang="en-US" dirty="0" smtClean="0"/>
              <a:t>Electronic medical records</a:t>
            </a:r>
          </a:p>
          <a:p>
            <a:r>
              <a:rPr lang="en-US" dirty="0" smtClean="0"/>
              <a:t>Clinical hierarchy</a:t>
            </a:r>
          </a:p>
          <a:p>
            <a:r>
              <a:rPr lang="en-US" dirty="0" smtClean="0"/>
              <a:t>Professional communication</a:t>
            </a:r>
          </a:p>
          <a:p>
            <a:r>
              <a:rPr lang="en-US" dirty="0" smtClean="0"/>
              <a:t>Assistive technology unique to medicine</a:t>
            </a:r>
          </a:p>
          <a:p>
            <a:r>
              <a:rPr lang="en-US" dirty="0" smtClean="0"/>
              <a:t>Board and licensing </a:t>
            </a:r>
            <a:r>
              <a:rPr lang="en-US" dirty="0"/>
              <a:t>e</a:t>
            </a:r>
            <a:r>
              <a:rPr lang="en-US" dirty="0" smtClean="0"/>
              <a:t>xams and agencies</a:t>
            </a:r>
          </a:p>
          <a:p>
            <a:r>
              <a:rPr lang="en-US" dirty="0" smtClean="0"/>
              <a:t>Legal requirements specific to medical context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14708" y="1022805"/>
            <a:ext cx="8087171" cy="313932"/>
          </a:xfrm>
        </p:spPr>
        <p:txBody>
          <a:bodyPr/>
          <a:lstStyle/>
          <a:p>
            <a:r>
              <a:rPr lang="en-US" i="1" dirty="0" smtClean="0"/>
              <a:t>Must have clear understanding of Medical Education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986756" y="58791"/>
            <a:ext cx="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237757651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Prevalence of SWD in 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04850" y="1152525"/>
            <a:ext cx="8439150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Dr. Matthew Smith, Northwestern University School of Medicine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Dr. Lisa Meeks, University of California, San Francisco</a:t>
            </a:r>
            <a:endParaRPr lang="en-US" sz="32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Thank </a:t>
            </a:r>
            <a:r>
              <a:rPr lang="en-US" sz="1800" i="1" dirty="0"/>
              <a:t>you to AAMC Group on Student Affairs for communication and dissemination </a:t>
            </a:r>
            <a:r>
              <a:rPr lang="en-US" sz="1800" i="1" dirty="0" smtClean="0"/>
              <a:t>efforts</a:t>
            </a:r>
            <a:endParaRPr lang="en-US" sz="1800" i="1" dirty="0"/>
          </a:p>
          <a:p>
            <a:pPr marL="0" indent="0">
              <a:buNone/>
            </a:pPr>
            <a:r>
              <a:rPr lang="en-US" sz="1800" i="1" dirty="0" smtClean="0"/>
              <a:t>Special thank you to Judith Wentz and Tim Tucker for data collection and verification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SWE in UME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survey explores the number of students with disabilities by:</a:t>
            </a:r>
          </a:p>
          <a:p>
            <a:r>
              <a:rPr lang="en-US" dirty="0" smtClean="0"/>
              <a:t>Disability type</a:t>
            </a:r>
          </a:p>
          <a:p>
            <a:r>
              <a:rPr lang="en-US" dirty="0" smtClean="0"/>
              <a:t>Year</a:t>
            </a:r>
          </a:p>
          <a:p>
            <a:r>
              <a:rPr lang="en-US" dirty="0" smtClean="0"/>
              <a:t>Approved accommodations</a:t>
            </a:r>
          </a:p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63C71C-E15B-4273-8FC5-6D8F0B255339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57413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Survey: Findings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40321" y="1011992"/>
            <a:ext cx="8077645" cy="4860488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dirty="0" smtClean="0"/>
              <a:t>71</a:t>
            </a:r>
            <a:r>
              <a:rPr lang="en-US" dirty="0" smtClean="0"/>
              <a:t> </a:t>
            </a:r>
            <a:r>
              <a:rPr lang="en-US" dirty="0" smtClean="0"/>
              <a:t>Schools reporting (as of </a:t>
            </a:r>
            <a:r>
              <a:rPr lang="en-US" dirty="0" smtClean="0"/>
              <a:t>April 1, 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N = </a:t>
            </a:r>
            <a:r>
              <a:rPr lang="en-US" dirty="0" smtClean="0"/>
              <a:t>1253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45% </a:t>
            </a:r>
            <a:r>
              <a:rPr lang="en-US" dirty="0" smtClean="0"/>
              <a:t>response rate MD programs, </a:t>
            </a:r>
            <a:r>
              <a:rPr lang="en-US" dirty="0" smtClean="0"/>
              <a:t>13% </a:t>
            </a:r>
            <a:r>
              <a:rPr lang="en-US" dirty="0" smtClean="0"/>
              <a:t>DO programs</a:t>
            </a:r>
          </a:p>
          <a:p>
            <a:endParaRPr lang="en-US" dirty="0" smtClean="0"/>
          </a:p>
          <a:p>
            <a:r>
              <a:rPr lang="en-US" dirty="0" smtClean="0"/>
              <a:t>Mean number of SWD in programs: </a:t>
            </a:r>
            <a:r>
              <a:rPr lang="en-US" dirty="0" smtClean="0"/>
              <a:t>3%</a:t>
            </a:r>
            <a:endParaRPr lang="en-US" dirty="0" smtClean="0"/>
          </a:p>
          <a:p>
            <a:r>
              <a:rPr lang="en-US" dirty="0" smtClean="0"/>
              <a:t>Range of SWD in programs: </a:t>
            </a:r>
            <a:r>
              <a:rPr lang="en-US" dirty="0" smtClean="0"/>
              <a:t>1 </a:t>
            </a:r>
            <a:r>
              <a:rPr lang="en-US" dirty="0" smtClean="0"/>
              <a:t>– 12.64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68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70" y="438912"/>
            <a:ext cx="8080375" cy="1047979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Prevalence Survey: 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Percentage by Disability Type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87005250"/>
              </p:ext>
            </p:extLst>
          </p:nvPr>
        </p:nvGraphicFramePr>
        <p:xfrm>
          <a:off x="612018" y="1610879"/>
          <a:ext cx="7113568" cy="455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The spirit of the ADA, not just the strong arm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788308" y="1781757"/>
            <a:ext cx="7795484" cy="41103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goals of the ADA include: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promote </a:t>
            </a:r>
            <a:r>
              <a:rPr lang="en-US" sz="2400" i="1" dirty="0"/>
              <a:t>equal opportunity, full participation, independent living and economic self-sufficiency.</a:t>
            </a:r>
            <a:endParaRPr lang="en-US" sz="2400" dirty="0"/>
          </a:p>
          <a:p>
            <a:r>
              <a:rPr lang="en-US" sz="2400" dirty="0"/>
              <a:t>To ensure a </a:t>
            </a:r>
            <a:r>
              <a:rPr lang="en-US" sz="2400" i="1" dirty="0"/>
              <a:t>genuine, meaningful</a:t>
            </a:r>
            <a:r>
              <a:rPr lang="en-US" sz="2400" dirty="0"/>
              <a:t> opportunity for individuals to live and fully participate in their communities and foster economic security, stability and </a:t>
            </a:r>
            <a:r>
              <a:rPr lang="en-US" sz="2400" dirty="0" smtClean="0"/>
              <a:t>productivity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6336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Support SWD in Medical School?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idx="1"/>
          </p:nvPr>
        </p:nvSpPr>
        <p:spPr>
          <a:xfrm>
            <a:off x="661375" y="1107439"/>
            <a:ext cx="8218465" cy="492454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Increase the number of individuals with disabilities in the health sciences</a:t>
            </a:r>
          </a:p>
          <a:p>
            <a:r>
              <a:rPr lang="en-US" dirty="0" smtClean="0"/>
              <a:t>Facilitate informed and improved care for individuals with disabilities</a:t>
            </a:r>
          </a:p>
          <a:p>
            <a:r>
              <a:rPr lang="en-US" dirty="0" smtClean="0"/>
              <a:t>Reduce physician shortage by promoting retention of existing students</a:t>
            </a:r>
          </a:p>
          <a:p>
            <a:r>
              <a:rPr lang="en-US" dirty="0" smtClean="0"/>
              <a:t>Educate near peers through daily interaction with SWD </a:t>
            </a:r>
          </a:p>
          <a:p>
            <a:r>
              <a:rPr lang="en-US" dirty="0" smtClean="0"/>
              <a:t>Legal obligation under the ADA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01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Serving the Greater Need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375" y="1609738"/>
            <a:ext cx="8021180" cy="4423556"/>
          </a:xfrm>
        </p:spPr>
        <p:txBody>
          <a:bodyPr/>
          <a:lstStyle/>
          <a:p>
            <a:r>
              <a:rPr lang="en-US" dirty="0"/>
              <a:t>One of the tenets of the ADA in the academic setting is premised on developing human </a:t>
            </a:r>
            <a:r>
              <a:rPr lang="en-US" dirty="0" smtClean="0"/>
              <a:t>potential </a:t>
            </a:r>
          </a:p>
          <a:p>
            <a:r>
              <a:rPr lang="en-US" dirty="0" smtClean="0"/>
              <a:t>Let’s </a:t>
            </a:r>
            <a:r>
              <a:rPr lang="en-US" dirty="0"/>
              <a:t>take that principle and overlap it with two crucial pieces of </a:t>
            </a:r>
            <a:r>
              <a:rPr lang="en-US" dirty="0" smtClean="0"/>
              <a:t>data: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AMA predicts of shortage of more than 91,000 doctors by </a:t>
            </a:r>
            <a:r>
              <a:rPr lang="en-US" dirty="0" smtClean="0"/>
              <a:t>2020</a:t>
            </a:r>
            <a:endParaRPr lang="en-US" dirty="0"/>
          </a:p>
          <a:p>
            <a:pPr marL="746125" lvl="1" indent="-457200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are more than 50 million Americans with at least one </a:t>
            </a:r>
            <a:r>
              <a:rPr lang="en-US" dirty="0" smtClean="0"/>
              <a:t>disability – this is a </a:t>
            </a:r>
            <a:r>
              <a:rPr lang="en-US" dirty="0"/>
              <a:t>population of individuals </a:t>
            </a:r>
            <a:r>
              <a:rPr lang="en-US" dirty="0" smtClean="0"/>
              <a:t>larger </a:t>
            </a:r>
            <a:r>
              <a:rPr lang="en-US" dirty="0"/>
              <a:t>than the </a:t>
            </a:r>
            <a:r>
              <a:rPr lang="en-US" dirty="0" smtClean="0"/>
              <a:t>African American </a:t>
            </a:r>
            <a:r>
              <a:rPr lang="en-US" dirty="0"/>
              <a:t>population, and the Latino American population.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38226" y="974704"/>
            <a:ext cx="8087171" cy="413510"/>
          </a:xfrm>
        </p:spPr>
        <p:txBody>
          <a:bodyPr/>
          <a:lstStyle/>
          <a:p>
            <a:r>
              <a:rPr lang="en-US" i="1" dirty="0" smtClean="0"/>
              <a:t>Through Inclusion of SWD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54515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Diversifying the Medical Profession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2"/>
              <a:buChar char="§"/>
            </a:pPr>
            <a:r>
              <a:rPr lang="en-US" dirty="0" smtClean="0"/>
              <a:t>Appropriately </a:t>
            </a:r>
            <a:r>
              <a:rPr lang="en-US" dirty="0"/>
              <a:t>accommodating students with disabilities </a:t>
            </a:r>
            <a:r>
              <a:rPr lang="en-US" dirty="0" smtClean="0"/>
              <a:t>is </a:t>
            </a:r>
            <a:r>
              <a:rPr lang="en-US" dirty="0"/>
              <a:t>in keeping with </a:t>
            </a:r>
            <a:r>
              <a:rPr lang="en-US" dirty="0" smtClean="0"/>
              <a:t>efforts to increase diversity of the medical profession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best </a:t>
            </a:r>
            <a:r>
              <a:rPr lang="en-US" dirty="0" smtClean="0"/>
              <a:t>models of health provision encourage </a:t>
            </a:r>
            <a:r>
              <a:rPr lang="en-US" dirty="0"/>
              <a:t>an interactive physician-patient </a:t>
            </a:r>
            <a:r>
              <a:rPr lang="en-US" dirty="0" smtClean="0"/>
              <a:t>relationship</a:t>
            </a:r>
          </a:p>
          <a:p>
            <a:pPr lvl="2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ractitioners </a:t>
            </a:r>
            <a:r>
              <a:rPr lang="en-US" dirty="0"/>
              <a:t>with disabilities may be better positioned to facilitate effective communication with patients with </a:t>
            </a:r>
            <a:r>
              <a:rPr lang="en-US" dirty="0" smtClean="0"/>
              <a:t>disabilities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E</a:t>
            </a:r>
            <a:r>
              <a:rPr lang="en-US" dirty="0" smtClean="0"/>
              <a:t>nable </a:t>
            </a:r>
            <a:r>
              <a:rPr lang="en-US" dirty="0"/>
              <a:t>practitioners </a:t>
            </a:r>
            <a:r>
              <a:rPr lang="en-US" dirty="0" smtClean="0"/>
              <a:t>to </a:t>
            </a:r>
            <a:r>
              <a:rPr lang="en-US" dirty="0"/>
              <a:t>more effectively facilitate informed and improved </a:t>
            </a:r>
            <a:r>
              <a:rPr lang="en-US" dirty="0" smtClean="0"/>
              <a:t>health care </a:t>
            </a:r>
            <a:r>
              <a:rPr lang="en-US" dirty="0"/>
              <a:t>of individuals with </a:t>
            </a:r>
            <a:r>
              <a:rPr lang="en-US" dirty="0" smtClean="0"/>
              <a:t>disabilities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Near peer education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77717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What are some essential considerations for DS in Schools of Medicine?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open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Schedule periodic meetings </a:t>
            </a:r>
            <a:r>
              <a:rPr lang="en-US" dirty="0"/>
              <a:t>to discuss disability services, specific student cases, alternatives and options,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Builds </a:t>
            </a:r>
            <a:r>
              <a:rPr lang="en-US" dirty="0"/>
              <a:t>trust and sets </a:t>
            </a:r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Determine what training may </a:t>
            </a:r>
            <a:r>
              <a:rPr lang="en-US" dirty="0"/>
              <a:t>be needed moving </a:t>
            </a:r>
            <a:r>
              <a:rPr lang="en-US" dirty="0" smtClean="0"/>
              <a:t>forward</a:t>
            </a:r>
          </a:p>
          <a:p>
            <a:r>
              <a:rPr lang="en-US" dirty="0" smtClean="0"/>
              <a:t>Review </a:t>
            </a:r>
            <a:r>
              <a:rPr lang="en-US" dirty="0"/>
              <a:t>“academic/technical standards” for each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Begins </a:t>
            </a:r>
            <a:r>
              <a:rPr lang="en-US" dirty="0"/>
              <a:t>to define “essential learning experience</a:t>
            </a:r>
            <a:r>
              <a:rPr lang="en-US" dirty="0" smtClean="0"/>
              <a:t>” </a:t>
            </a:r>
            <a:r>
              <a:rPr lang="en-US" dirty="0"/>
              <a:t>what they are and why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Begins </a:t>
            </a:r>
            <a:r>
              <a:rPr lang="en-US" dirty="0"/>
              <a:t>to focus discussion on what can be accommodated, waived, altered, and why/why not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27343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99" y="2343639"/>
            <a:ext cx="8027407" cy="2874890"/>
          </a:xfrm>
        </p:spPr>
        <p:txBody>
          <a:bodyPr/>
          <a:lstStyle/>
          <a:p>
            <a:r>
              <a:rPr lang="en-US" dirty="0"/>
              <a:t>Helping Medical Schools Assist Students with </a:t>
            </a:r>
            <a:r>
              <a:rPr lang="en-US" dirty="0" smtClean="0"/>
              <a:t>Disabilities:</a:t>
            </a:r>
            <a:br>
              <a:rPr lang="en-US" dirty="0" smtClean="0"/>
            </a:br>
            <a:r>
              <a:rPr lang="en-US" i="1" dirty="0" smtClean="0"/>
              <a:t>An </a:t>
            </a:r>
            <a:r>
              <a:rPr lang="en-US" i="1" dirty="0"/>
              <a:t>Introduction to The Coalition for Disability Access in Health Science and Medical </a:t>
            </a:r>
            <a:r>
              <a:rPr lang="en-US" i="1" dirty="0" smtClean="0"/>
              <a:t>Education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529" y="5467879"/>
            <a:ext cx="8401995" cy="1119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Lisa M. Meeks, Ph.D., University of California, San Francisco</a:t>
            </a:r>
          </a:p>
          <a:p>
            <a:pPr>
              <a:lnSpc>
                <a:spcPct val="100000"/>
              </a:lnSpc>
            </a:pPr>
            <a:r>
              <a:rPr lang="en-US" dirty="0"/>
              <a:t>Tim Montgomery, M.A., Northwestern University</a:t>
            </a:r>
          </a:p>
          <a:p>
            <a:pPr>
              <a:lnSpc>
                <a:spcPct val="100000"/>
              </a:lnSpc>
            </a:pPr>
            <a:r>
              <a:rPr lang="en-US" dirty="0"/>
              <a:t>Gregory </a:t>
            </a:r>
            <a:r>
              <a:rPr lang="en-US" dirty="0" err="1"/>
              <a:t>Moorehead</a:t>
            </a:r>
            <a:r>
              <a:rPr lang="en-US" dirty="0"/>
              <a:t>, </a:t>
            </a:r>
            <a:r>
              <a:rPr lang="en-US" dirty="0" err="1"/>
              <a:t>Ed.D</a:t>
            </a:r>
            <a:r>
              <a:rPr lang="en-US" dirty="0"/>
              <a:t>., The University of </a:t>
            </a:r>
            <a:r>
              <a:rPr lang="en-US" dirty="0" smtClean="0"/>
              <a:t>Chicago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Elisa Laird-</a:t>
            </a:r>
            <a:r>
              <a:rPr lang="en-US" dirty="0" err="1" smtClean="0"/>
              <a:t>Metke</a:t>
            </a:r>
            <a:r>
              <a:rPr lang="en-US" dirty="0" smtClean="0"/>
              <a:t>, J.D., The University of California,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What are some essential considerations for DS in Schools of Medicine?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 from medical professionals</a:t>
            </a:r>
            <a:endParaRPr lang="en-US" dirty="0"/>
          </a:p>
          <a:p>
            <a:pPr lvl="1"/>
            <a:r>
              <a:rPr lang="en-US" dirty="0" smtClean="0"/>
              <a:t>Patient </a:t>
            </a:r>
            <a:r>
              <a:rPr lang="en-US" dirty="0"/>
              <a:t>safety</a:t>
            </a:r>
          </a:p>
          <a:p>
            <a:pPr lvl="1"/>
            <a:r>
              <a:rPr lang="en-US" dirty="0" smtClean="0"/>
              <a:t>Can’t use </a:t>
            </a:r>
            <a:r>
              <a:rPr lang="en-US" dirty="0"/>
              <a:t>accommodations in the “real world”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668621-AC61-413F-988E-AE3E49B130F0}" type="datetime1">
              <a:rPr lang="en-US" smtClean="0"/>
              <a:t>4/2/15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0091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What are some of the unique challenges </a:t>
            </a:r>
            <a:r>
              <a:rPr lang="en-US" dirty="0" smtClean="0"/>
              <a:t>for SWD in medical</a:t>
            </a:r>
            <a:r>
              <a:rPr lang="en-US" dirty="0"/>
              <a:t> </a:t>
            </a:r>
            <a:r>
              <a:rPr lang="en-US" dirty="0" smtClean="0"/>
              <a:t>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73" y="1624506"/>
            <a:ext cx="8293149" cy="4489544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The </a:t>
            </a:r>
            <a:r>
              <a:rPr lang="en-US" dirty="0" smtClean="0"/>
              <a:t>clerkship settings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trict </a:t>
            </a:r>
            <a:r>
              <a:rPr lang="en-US" dirty="0"/>
              <a:t>technical </a:t>
            </a:r>
            <a:r>
              <a:rPr lang="en-US" dirty="0" smtClean="0"/>
              <a:t>standards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ffectively </a:t>
            </a:r>
            <a:r>
              <a:rPr lang="en-US" dirty="0"/>
              <a:t>communicating with patients and other </a:t>
            </a:r>
            <a:r>
              <a:rPr lang="en-US" dirty="0" smtClean="0"/>
              <a:t>practitioners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xhibiting </a:t>
            </a:r>
            <a:r>
              <a:rPr lang="en-US" dirty="0"/>
              <a:t>a vast breadth of </a:t>
            </a:r>
            <a:r>
              <a:rPr lang="en-US" dirty="0" smtClean="0"/>
              <a:t>knowledge </a:t>
            </a:r>
          </a:p>
          <a:p>
            <a:pPr lvl="1"/>
            <a:r>
              <a:rPr lang="en-US" dirty="0" smtClean="0"/>
              <a:t>Assistive technology – considerations of patient </a:t>
            </a:r>
            <a:r>
              <a:rPr lang="en-US" dirty="0"/>
              <a:t>safety, confidentiality and the interactive </a:t>
            </a:r>
            <a:r>
              <a:rPr lang="en-US" dirty="0" smtClean="0"/>
              <a:t>process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Disclosure in a </a:t>
            </a:r>
            <a:r>
              <a:rPr lang="en-US" dirty="0"/>
              <a:t>clinical/professional </a:t>
            </a:r>
            <a:r>
              <a:rPr lang="en-US" dirty="0" smtClean="0"/>
              <a:t>setting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Knowledge </a:t>
            </a:r>
            <a:r>
              <a:rPr lang="en-US" dirty="0"/>
              <a:t>of </a:t>
            </a:r>
            <a:r>
              <a:rPr lang="en-US" dirty="0" smtClean="0"/>
              <a:t>self and needs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5813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Overview of Future Webinars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61375" y="1234881"/>
            <a:ext cx="8325548" cy="4639624"/>
          </a:xfrm>
        </p:spPr>
        <p:txBody>
          <a:bodyPr/>
          <a:lstStyle/>
          <a:p>
            <a:r>
              <a:rPr lang="en-US" dirty="0"/>
              <a:t>Disability Law 101: What Faculty Need to Know About Student Accommodations </a:t>
            </a:r>
          </a:p>
          <a:p>
            <a:r>
              <a:rPr lang="en-US" dirty="0" smtClean="0"/>
              <a:t>Separating </a:t>
            </a:r>
            <a:r>
              <a:rPr lang="en-US" dirty="0"/>
              <a:t>Fact From Fiction: Debunking Disability Myths and Addressing Legitimate Concerns.</a:t>
            </a:r>
          </a:p>
          <a:p>
            <a:r>
              <a:rPr lang="en-US" dirty="0"/>
              <a:t>Clinical Accommodations: Upholding Standards While Creating Equal Access</a:t>
            </a:r>
          </a:p>
          <a:p>
            <a:r>
              <a:rPr lang="en-US" dirty="0" smtClean="0"/>
              <a:t>Putting </a:t>
            </a:r>
            <a:r>
              <a:rPr lang="en-US" dirty="0"/>
              <a:t>it in Writing: The Value of Creating Clear and Effective Policies for Students with Disabilities </a:t>
            </a:r>
          </a:p>
          <a:p>
            <a:r>
              <a:rPr lang="en-US" dirty="0"/>
              <a:t>Creating a Balance: Professionalism, Communication, and Students with </a:t>
            </a:r>
            <a:r>
              <a:rPr lang="en-US" dirty="0" smtClean="0"/>
              <a:t>Disabilities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51197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604" y="2357664"/>
            <a:ext cx="6606625" cy="1851789"/>
          </a:xfrm>
        </p:spPr>
        <p:txBody>
          <a:bodyPr/>
          <a:lstStyle/>
          <a:p>
            <a:r>
              <a:rPr lang="en-US" sz="4000" dirty="0"/>
              <a:t>To </a:t>
            </a:r>
            <a:r>
              <a:rPr lang="en-US" sz="4000" dirty="0" smtClean="0"/>
              <a:t>join </a:t>
            </a:r>
            <a:r>
              <a:rPr lang="en-US" sz="4000" dirty="0"/>
              <a:t>the List-</a:t>
            </a:r>
            <a:r>
              <a:rPr lang="en-US" sz="4000" dirty="0" err="1"/>
              <a:t>Serv</a:t>
            </a:r>
            <a:r>
              <a:rPr lang="en-US" sz="4000" dirty="0"/>
              <a:t> c</a:t>
            </a:r>
            <a:r>
              <a:rPr lang="en-US" sz="4000" dirty="0" smtClean="0"/>
              <a:t>ontact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Leigh </a:t>
            </a:r>
            <a:r>
              <a:rPr lang="en-US" sz="4000" dirty="0" err="1"/>
              <a:t>Culley</a:t>
            </a:r>
            <a:r>
              <a:rPr lang="en-US" sz="4000" dirty="0"/>
              <a:t> at lculley@pitt.edu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5903" y="5188957"/>
            <a:ext cx="6570016" cy="507831"/>
          </a:xfrm>
        </p:spPr>
        <p:txBody>
          <a:bodyPr/>
          <a:lstStyle/>
          <a:p>
            <a:r>
              <a:rPr lang="en-US" i="0" dirty="0" err="1" smtClean="0"/>
              <a:t>sds.ucsf.edu</a:t>
            </a:r>
            <a:r>
              <a:rPr lang="en-US" i="0" dirty="0" smtClean="0"/>
              <a:t>/coalition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35829387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46" y="1873758"/>
            <a:ext cx="7304088" cy="2327112"/>
          </a:xfrm>
        </p:spPr>
        <p:txBody>
          <a:bodyPr/>
          <a:lstStyle/>
          <a:p>
            <a:r>
              <a:rPr lang="en-US" dirty="0" smtClean="0"/>
              <a:t>Be sure to register for the next </a:t>
            </a:r>
            <a:br>
              <a:rPr lang="en-US" dirty="0" smtClean="0"/>
            </a:br>
            <a:r>
              <a:rPr lang="en-US" dirty="0" smtClean="0"/>
              <a:t>webinar Disability Law 101: </a:t>
            </a:r>
            <a:br>
              <a:rPr lang="en-US" dirty="0" smtClean="0"/>
            </a:br>
            <a:r>
              <a:rPr lang="en-US" dirty="0" smtClean="0"/>
              <a:t>What Faculty Need to Know </a:t>
            </a:r>
            <a:br>
              <a:rPr lang="en-US" dirty="0" smtClean="0"/>
            </a:br>
            <a:r>
              <a:rPr lang="en-US" dirty="0" smtClean="0"/>
              <a:t>about Student Accommodations (05/14/15)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57" y="4467529"/>
            <a:ext cx="7304088" cy="127317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Details and Registration can be found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www.aamc.org/gsa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158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46" y="2779039"/>
            <a:ext cx="6595720" cy="287489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Coalition wishes to thank the AAMC and for their generous support in developing this webinar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1195693"/>
            <a:ext cx="8089901" cy="3428631"/>
          </a:xfrm>
        </p:spPr>
        <p:txBody>
          <a:bodyPr/>
          <a:lstStyle/>
          <a:p>
            <a:r>
              <a:rPr lang="en-US" dirty="0"/>
              <a:t>“I would like to see the day when somebody would be appointed surgeon somewhere who had no hands, for the operative part is the least part of the work.”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Harvey Cushing, 1869-1939</a:t>
            </a:r>
          </a:p>
          <a:p>
            <a:r>
              <a:rPr lang="en-US" dirty="0">
                <a:cs typeface="Arial"/>
              </a:rPr>
              <a:t>“The father of modern neurosurgery”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09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15" y="1552089"/>
            <a:ext cx="8332008" cy="4557626"/>
          </a:xfrm>
        </p:spPr>
        <p:txBody>
          <a:bodyPr/>
          <a:lstStyle/>
          <a:p>
            <a:r>
              <a:rPr lang="en-US" sz="2400" dirty="0" smtClean="0"/>
              <a:t>Introduce </a:t>
            </a:r>
            <a:r>
              <a:rPr lang="en-US" sz="2400" dirty="0"/>
              <a:t>medical schools to the C</a:t>
            </a:r>
            <a:r>
              <a:rPr lang="en-US" sz="2400" dirty="0" smtClean="0"/>
              <a:t>oalition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an overview </a:t>
            </a:r>
            <a:r>
              <a:rPr lang="en-US" sz="2400" dirty="0" smtClean="0"/>
              <a:t>of </a:t>
            </a:r>
            <a:r>
              <a:rPr lang="en-US" sz="2400" dirty="0"/>
              <a:t>the prevalence of SWD in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Discuss </a:t>
            </a:r>
            <a:r>
              <a:rPr lang="en-US" sz="2400" dirty="0"/>
              <a:t>effective </a:t>
            </a:r>
            <a:r>
              <a:rPr lang="en-US" sz="2400" dirty="0" smtClean="0"/>
              <a:t>collaboration</a:t>
            </a:r>
          </a:p>
          <a:p>
            <a:r>
              <a:rPr lang="en-US" sz="2400" dirty="0" smtClean="0"/>
              <a:t>Discuss </a:t>
            </a:r>
            <a:r>
              <a:rPr lang="en-US" sz="2400" dirty="0"/>
              <a:t>the need for disability expertise in medical </a:t>
            </a:r>
            <a:r>
              <a:rPr lang="en-US" sz="2400" dirty="0" smtClean="0"/>
              <a:t>education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96271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How did the Coalition Begin?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73578"/>
              </p:ext>
            </p:extLst>
          </p:nvPr>
        </p:nvGraphicFramePr>
        <p:xfrm>
          <a:off x="339624" y="1222753"/>
          <a:ext cx="8372463" cy="467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6742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55300"/>
            <a:ext cx="8019445" cy="4693808"/>
          </a:xfrm>
        </p:spPr>
        <p:txBody>
          <a:bodyPr/>
          <a:lstStyle/>
          <a:p>
            <a:r>
              <a:rPr lang="en-US" sz="2800" dirty="0"/>
              <a:t>Develop best practices for facilitating access within graduate, professional, health science </a:t>
            </a:r>
            <a:r>
              <a:rPr lang="en-US" sz="2800" dirty="0" smtClean="0"/>
              <a:t>programs</a:t>
            </a:r>
          </a:p>
          <a:p>
            <a:r>
              <a:rPr lang="en-US" sz="2800" dirty="0" smtClean="0"/>
              <a:t>Advance </a:t>
            </a:r>
            <a:r>
              <a:rPr lang="en-US" sz="2800" dirty="0"/>
              <a:t>these practices through innovative ideas and research to ensure equal access to </a:t>
            </a:r>
            <a:r>
              <a:rPr lang="en-US" sz="2800" dirty="0" smtClean="0"/>
              <a:t>programs</a:t>
            </a:r>
            <a:endParaRPr lang="en-US" sz="2800" dirty="0"/>
          </a:p>
          <a:p>
            <a:r>
              <a:rPr lang="en-US" sz="2800" dirty="0" smtClean="0"/>
              <a:t>Disseminate </a:t>
            </a:r>
            <a:r>
              <a:rPr lang="en-US" sz="2800" dirty="0"/>
              <a:t>these practices within the fields of disability services and graduate, professional, health </a:t>
            </a:r>
            <a:r>
              <a:rPr lang="en-US" sz="2800" dirty="0" smtClean="0"/>
              <a:t>sciences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47305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Initiatives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i="1" dirty="0" smtClean="0"/>
              <a:t>Working to improve access in medical education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2143" y="1476823"/>
            <a:ext cx="7604619" cy="387798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latin typeface="+mj-lt"/>
              </a:rPr>
              <a:t>List-</a:t>
            </a:r>
            <a:r>
              <a:rPr lang="en-US" sz="2800" dirty="0" err="1" smtClean="0">
                <a:latin typeface="+mj-lt"/>
              </a:rPr>
              <a:t>serv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Symposium</a:t>
            </a:r>
          </a:p>
          <a:p>
            <a:r>
              <a:rPr lang="en-US" sz="2800" dirty="0" smtClean="0">
                <a:latin typeface="+mj-lt"/>
              </a:rPr>
              <a:t>Book</a:t>
            </a:r>
          </a:p>
          <a:p>
            <a:r>
              <a:rPr lang="en-US" sz="2800" dirty="0" smtClean="0">
                <a:latin typeface="+mj-lt"/>
              </a:rPr>
              <a:t>Webinars with AAMC</a:t>
            </a:r>
          </a:p>
          <a:p>
            <a:r>
              <a:rPr lang="en-US" sz="2800" dirty="0">
                <a:latin typeface="+mj-lt"/>
              </a:rPr>
              <a:t>Research</a:t>
            </a:r>
          </a:p>
          <a:p>
            <a:r>
              <a:rPr lang="en-US" sz="2800" dirty="0" smtClean="0">
                <a:latin typeface="+mj-lt"/>
              </a:rPr>
              <a:t>Faculty Training</a:t>
            </a:r>
          </a:p>
          <a:p>
            <a:r>
              <a:rPr lang="en-US" sz="2800" dirty="0" smtClean="0">
                <a:latin typeface="+mj-lt"/>
              </a:rPr>
              <a:t>Benchmarking</a:t>
            </a:r>
          </a:p>
          <a:p>
            <a:r>
              <a:rPr lang="en-US" sz="2800" dirty="0" smtClean="0">
                <a:latin typeface="+mj-lt"/>
              </a:rPr>
              <a:t>Innovation</a:t>
            </a:r>
          </a:p>
          <a:p>
            <a:r>
              <a:rPr lang="en-US" sz="2800" dirty="0" smtClean="0"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27619261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What is the Coalition?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5222" y="2045936"/>
            <a:ext cx="8371701" cy="3987358"/>
          </a:xfrm>
        </p:spPr>
        <p:txBody>
          <a:bodyPr/>
          <a:lstStyle/>
          <a:p>
            <a:r>
              <a:rPr lang="en-US" sz="2400" dirty="0" smtClean="0"/>
              <a:t>Facilitates communication between health science disability service providers</a:t>
            </a:r>
          </a:p>
          <a:p>
            <a:r>
              <a:rPr lang="en-US" sz="2400" dirty="0" smtClean="0"/>
              <a:t>Develops best practices</a:t>
            </a:r>
          </a:p>
          <a:p>
            <a:pPr lvl="1"/>
            <a:r>
              <a:rPr lang="en-US" sz="2400" dirty="0" smtClean="0"/>
              <a:t>Establishing a research agenda</a:t>
            </a:r>
          </a:p>
          <a:p>
            <a:pPr lvl="1"/>
            <a:r>
              <a:rPr lang="en-US" sz="2400" dirty="0" smtClean="0"/>
              <a:t>Benchmarking</a:t>
            </a:r>
          </a:p>
          <a:p>
            <a:r>
              <a:rPr lang="en-US" sz="2400" dirty="0" smtClean="0"/>
              <a:t>Disseminates information to peer institutions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226" y="989472"/>
            <a:ext cx="8087171" cy="738412"/>
          </a:xfrm>
        </p:spPr>
        <p:txBody>
          <a:bodyPr/>
          <a:lstStyle/>
          <a:p>
            <a:r>
              <a:rPr lang="en-US" i="1" dirty="0" smtClean="0"/>
              <a:t>A group of DS providers and administrators situated within health science settings working towards a common goal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Coalition for Disability Access in Graduate Health Science and Medical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8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9045</TotalTime>
  <Words>1565</Words>
  <Application>Microsoft Macintosh PowerPoint</Application>
  <PresentationFormat>On-screen Show (4:3)</PresentationFormat>
  <Paragraphs>233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UCSF PPT Template</vt:lpstr>
      <vt:lpstr>UCSF PPT Template-Blue</vt:lpstr>
      <vt:lpstr>UCSF PPT Template-Blue Bar</vt:lpstr>
      <vt:lpstr>PowerPoint Presentation</vt:lpstr>
      <vt:lpstr>Helping Medical Schools Assist Students with Disabilities: An Introduction to The Coalition for Disability Access in Health Science and Medical Education</vt:lpstr>
      <vt:lpstr> The Coalition wishes to thank the AAMC and for their generous support in developing this webinar series. </vt:lpstr>
      <vt:lpstr>“I would like to see the day when somebody would be appointed surgeon somewhere who had no hands, for the operative part is the least part of the work.”</vt:lpstr>
      <vt:lpstr>Learning Objectives</vt:lpstr>
      <vt:lpstr>How did the Coalition Begin?</vt:lpstr>
      <vt:lpstr>Mission Statement</vt:lpstr>
      <vt:lpstr>Mission and Initiatives</vt:lpstr>
      <vt:lpstr>What is the Coalition?</vt:lpstr>
      <vt:lpstr>Need for Specialization in Work</vt:lpstr>
      <vt:lpstr>Prevalence of SWD in UME</vt:lpstr>
      <vt:lpstr>Prevalence of SWE in UME</vt:lpstr>
      <vt:lpstr>Prevalence Survey: Findings</vt:lpstr>
      <vt:lpstr>Prevalence Survey:  Percentage by Disability Type </vt:lpstr>
      <vt:lpstr>Compliance</vt:lpstr>
      <vt:lpstr>Why Support SWD in Medical School?</vt:lpstr>
      <vt:lpstr>Serving the Greater Need</vt:lpstr>
      <vt:lpstr>Diversifying the Medical Profession</vt:lpstr>
      <vt:lpstr>What are some essential considerations for DS in Schools of Medicine?</vt:lpstr>
      <vt:lpstr>What are some essential considerations for DS in Schools of Medicine?</vt:lpstr>
      <vt:lpstr>What are some of the unique challenges for SWD in medical school?</vt:lpstr>
      <vt:lpstr>Overview of Future Webinars</vt:lpstr>
      <vt:lpstr>To join the List-Serv contact:   Leigh Culley at lculley@pitt.edu </vt:lpstr>
      <vt:lpstr>PowerPoint Presentation</vt:lpstr>
      <vt:lpstr>Be sure to register for the next  webinar Disability Law 101:  What Faculty Need to Know  about Student Accommodations (05/14/15)</vt:lpstr>
    </vt:vector>
  </TitlesOfParts>
  <Manager/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cp:keywords/>
  <dc:description>Derek MacDavid | derek@bigpicdesign.com</dc:description>
  <cp:lastModifiedBy>Lisa Meeks</cp:lastModifiedBy>
  <cp:revision>323</cp:revision>
  <cp:lastPrinted>2015-02-06T18:49:58Z</cp:lastPrinted>
  <dcterms:created xsi:type="dcterms:W3CDTF">2012-05-07T17:59:34Z</dcterms:created>
  <dcterms:modified xsi:type="dcterms:W3CDTF">2015-04-02T21:52:13Z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