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715" r:id="rId2"/>
    <p:sldId id="569" r:id="rId3"/>
    <p:sldId id="657" r:id="rId4"/>
    <p:sldId id="682" r:id="rId5"/>
    <p:sldId id="696" r:id="rId6"/>
    <p:sldId id="684" r:id="rId7"/>
    <p:sldId id="697" r:id="rId8"/>
    <p:sldId id="685" r:id="rId9"/>
    <p:sldId id="686" r:id="rId10"/>
    <p:sldId id="687" r:id="rId11"/>
    <p:sldId id="688" r:id="rId12"/>
    <p:sldId id="689" r:id="rId13"/>
    <p:sldId id="690" r:id="rId14"/>
    <p:sldId id="691" r:id="rId15"/>
    <p:sldId id="692" r:id="rId16"/>
    <p:sldId id="698" r:id="rId17"/>
    <p:sldId id="699" r:id="rId18"/>
    <p:sldId id="700" r:id="rId19"/>
    <p:sldId id="701" r:id="rId20"/>
    <p:sldId id="702" r:id="rId21"/>
    <p:sldId id="703" r:id="rId22"/>
    <p:sldId id="704" r:id="rId23"/>
    <p:sldId id="705" r:id="rId24"/>
    <p:sldId id="706" r:id="rId25"/>
    <p:sldId id="707" r:id="rId26"/>
    <p:sldId id="708" r:id="rId27"/>
    <p:sldId id="709" r:id="rId28"/>
    <p:sldId id="710" r:id="rId29"/>
    <p:sldId id="711" r:id="rId30"/>
    <p:sldId id="712" r:id="rId31"/>
    <p:sldId id="713" r:id="rId32"/>
    <p:sldId id="714" r:id="rId33"/>
    <p:sldId id="695" r:id="rId34"/>
  </p:sldIdLst>
  <p:sldSz cx="12192000" cy="6858000"/>
  <p:notesSz cx="6858000" cy="9296400"/>
  <p:custDataLst>
    <p:tags r:id="rId37"/>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521415D9-36F7-43E2-AB2F-B90AF26B5E84}">
      <p14:sectionLst xmlns:p14="http://schemas.microsoft.com/office/powerpoint/2010/main">
        <p14:section name="Default Section" id="{EE53C3FA-0490-465D-9CBC-84CA5063C2FB}">
          <p14:sldIdLst>
            <p14:sldId id="715"/>
            <p14:sldId id="569"/>
            <p14:sldId id="657"/>
            <p14:sldId id="682"/>
            <p14:sldId id="696"/>
            <p14:sldId id="684"/>
            <p14:sldId id="697"/>
            <p14:sldId id="685"/>
            <p14:sldId id="686"/>
            <p14:sldId id="687"/>
            <p14:sldId id="688"/>
            <p14:sldId id="689"/>
            <p14:sldId id="690"/>
            <p14:sldId id="691"/>
            <p14:sldId id="692"/>
            <p14:sldId id="698"/>
            <p14:sldId id="699"/>
            <p14:sldId id="700"/>
            <p14:sldId id="701"/>
            <p14:sldId id="702"/>
            <p14:sldId id="703"/>
            <p14:sldId id="704"/>
            <p14:sldId id="705"/>
            <p14:sldId id="706"/>
            <p14:sldId id="707"/>
            <p14:sldId id="708"/>
            <p14:sldId id="709"/>
            <p14:sldId id="710"/>
            <p14:sldId id="711"/>
            <p14:sldId id="712"/>
            <p14:sldId id="713"/>
            <p14:sldId id="714"/>
            <p14:sldId id="6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09FA1"/>
    <a:srgbClr val="829995"/>
    <a:srgbClr val="FFFF66"/>
    <a:srgbClr val="5D5DD7"/>
    <a:srgbClr val="FF0000"/>
    <a:srgbClr val="526AE2"/>
    <a:srgbClr val="7286E8"/>
    <a:srgbClr val="819687"/>
    <a:srgbClr val="FF8000"/>
    <a:srgbClr val="CBC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66370" autoAdjust="0"/>
  </p:normalViewPr>
  <p:slideViewPr>
    <p:cSldViewPr snapToGrid="0">
      <p:cViewPr varScale="1">
        <p:scale>
          <a:sx n="51" d="100"/>
          <a:sy n="51" d="100"/>
        </p:scale>
        <p:origin x="1656"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pPr>
              <a:defRPr/>
            </a:pPr>
            <a:endParaRPr lang="en-US"/>
          </a:p>
        </p:txBody>
      </p:sp>
      <p:sp>
        <p:nvSpPr>
          <p:cNvPr id="1410052" name="Rectangle 4"/>
          <p:cNvSpPr>
            <a:spLocks noGrp="1" noChangeArrowheads="1"/>
          </p:cNvSpPr>
          <p:nvPr>
            <p:ph type="ftr" sz="quarter" idx="2"/>
          </p:nvPr>
        </p:nvSpPr>
        <p:spPr bwMode="auto">
          <a:xfrm>
            <a:off x="0" y="9021763"/>
            <a:ext cx="677863"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pPr>
              <a:defRPr/>
            </a:pPr>
            <a:fld id="{09362502-8149-734D-B703-147083542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pPr>
              <a:defRPr/>
            </a:pPr>
            <a:fld id="{05E91A80-D3CF-A046-81BE-0B0389BD1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cme.org/publications/#DCI"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aamc.org/download/490044/data/cistandardizedvocabulary.pdf" TargetMode="External"/><Relationship Id="rId4" Type="http://schemas.openxmlformats.org/officeDocument/2006/relationships/hyperlink" Target="https://www.aamc.org/download/458016/data/lcmetomethodsmap.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amc.org/download/458016/data/lcmetomethodsmap.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2</a:t>
            </a:fld>
            <a:endParaRPr lang="en-US"/>
          </a:p>
        </p:txBody>
      </p:sp>
    </p:spTree>
    <p:extLst>
      <p:ext uri="{BB962C8B-B14F-4D97-AF65-F5344CB8AC3E}">
        <p14:creationId xmlns:p14="http://schemas.microsoft.com/office/powerpoint/2010/main" val="330948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5" name="Google Shape;385;p8:notes"/>
          <p:cNvSpPr txBox="1">
            <a:spLocks noGrp="1"/>
          </p:cNvSpPr>
          <p:nvPr>
            <p:ph type="body" idx="1"/>
          </p:nvPr>
        </p:nvSpPr>
        <p:spPr>
          <a:xfrm>
            <a:off x="934720" y="4416427"/>
            <a:ext cx="5140960" cy="4183063"/>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Here on the left is a reminder of what the Verification Report used to look like, and what the major aims for the Verification Report improvements in 2018 were.  We focused on the readability, using the white space on the pages thoughtfully, adjusting the font and size of text.  We added explanations for each table, and adjusted wording where needed for clarity.  </a:t>
            </a:r>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These changes were made in a matter of months, with a very aggressive delivery timeline.  Now we’ve had additional time to improve the Verification Report for 2019 so I’m excited to show you the further improvements we’ve built upon here.</a:t>
            </a:r>
          </a:p>
          <a:p>
            <a:pPr marL="0" marR="0" lvl="0" indent="0" algn="l" rtl="0">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86" name="Google Shape;386;p8:notes"/>
          <p:cNvSpPr txBox="1">
            <a:spLocks noGrp="1"/>
          </p:cNvSpPr>
          <p:nvPr>
            <p:ph type="sldNum" idx="12"/>
          </p:nvPr>
        </p:nvSpPr>
        <p:spPr>
          <a:xfrm>
            <a:off x="3972560" y="8831265"/>
            <a:ext cx="3037840" cy="4651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Clr>
                <a:srgbClr val="000052"/>
              </a:buClr>
              <a:buSzPts val="1200"/>
              <a:buFont typeface="Arial"/>
              <a:buNone/>
            </a:pPr>
            <a:fld id="{00000000-1234-1234-1234-123412341234}" type="slidenum">
              <a:rPr lang="en-US" sz="1200" b="0" i="0" u="none" strike="noStrike" cap="none">
                <a:solidFill>
                  <a:srgbClr val="000052"/>
                </a:solidFill>
                <a:latin typeface="Arial"/>
                <a:ea typeface="Arial"/>
                <a:cs typeface="Arial"/>
                <a:sym typeface="Arial"/>
              </a:rPr>
              <a:t>13</a:t>
            </a:fld>
            <a:endParaRPr sz="1200" b="0" i="0" u="none" strike="noStrike" cap="none">
              <a:solidFill>
                <a:srgbClr val="000052"/>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6" name="Google Shape;396;p9:notes"/>
          <p:cNvSpPr txBox="1">
            <a:spLocks noGrp="1"/>
          </p:cNvSpPr>
          <p:nvPr>
            <p:ph type="body" idx="1"/>
          </p:nvPr>
        </p:nvSpPr>
        <p:spPr>
          <a:xfrm>
            <a:off x="934720" y="4416427"/>
            <a:ext cx="5140960" cy="4183063"/>
          </a:xfrm>
          <a:prstGeom prst="rect">
            <a:avLst/>
          </a:prstGeom>
          <a:noFill/>
          <a:ln>
            <a:noFill/>
          </a:ln>
        </p:spPr>
        <p:txBody>
          <a:bodyPr spcFirstLastPara="1" wrap="square" lIns="93150" tIns="46575" rIns="93150" bIns="4657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The table above is the previous version.  The table below is the updated 2018 version.</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We received a very positive reception to the changes we made for 2018.  The improvements included:</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Numbering of all tables</a:t>
            </a:r>
          </a:p>
          <a:p>
            <a:pPr marL="0" marR="0" lvl="0" indent="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Underlines within tables as clickable links so you can jump to other parts of the PDF.</a:t>
            </a: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Links to resources on the CI website from within the report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Explicit wording to show which tables are designed to align with the LCME DCI.  </a:t>
            </a:r>
            <a:endParaRPr dirty="0"/>
          </a:p>
          <a:p>
            <a:pPr marL="171450" marR="0" lvl="0" indent="-171450" algn="l" rtl="0">
              <a:spcBef>
                <a:spcPts val="360"/>
              </a:spcBef>
              <a:spcAft>
                <a:spcPts val="0"/>
              </a:spcAft>
              <a:buClr>
                <a:schemeClr val="dk1"/>
              </a:buClr>
              <a:buSzPts val="1200"/>
              <a:buFont typeface="Arial" panose="020B0604020202020204" pitchFamily="34" charset="0"/>
              <a:buChar char="•"/>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Relabeling tables.  It might have said “all” but it really was primary.  </a:t>
            </a:r>
          </a:p>
          <a:p>
            <a:pPr marL="0" marR="0" lvl="0" indent="0" algn="l" rtl="0">
              <a:spcBef>
                <a:spcPts val="360"/>
              </a:spcBef>
              <a:spcAft>
                <a:spcPts val="0"/>
              </a:spcAft>
              <a:buClr>
                <a:schemeClr val="dk1"/>
              </a:buClr>
              <a:buSzPts val="1200"/>
              <a:buFont typeface="Arial" panose="020B0604020202020204" pitchFamily="34" charset="0"/>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36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Adding explanations so its clear how formulas are calculated, what data makes it into the data.</a:t>
            </a:r>
            <a:endParaRPr sz="1200" b="0" i="0" u="none" strike="noStrike" cap="none" dirty="0">
              <a:solidFill>
                <a:schemeClr val="dk1"/>
              </a:solidFill>
              <a:latin typeface="Arial"/>
              <a:ea typeface="Arial"/>
              <a:cs typeface="Arial"/>
              <a:sym typeface="Arial"/>
            </a:endParaRPr>
          </a:p>
          <a:p>
            <a:pPr marL="0" marR="0" lvl="0" indent="0" algn="l" rtl="0">
              <a:spcBef>
                <a:spcPts val="36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397" name="Google Shape;397;p9:notes"/>
          <p:cNvSpPr txBox="1">
            <a:spLocks noGrp="1"/>
          </p:cNvSpPr>
          <p:nvPr>
            <p:ph type="sldNum" idx="12"/>
          </p:nvPr>
        </p:nvSpPr>
        <p:spPr>
          <a:xfrm>
            <a:off x="3972560" y="8831265"/>
            <a:ext cx="3037840" cy="465137"/>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Clr>
                <a:srgbClr val="000052"/>
              </a:buClr>
              <a:buSzPts val="1200"/>
              <a:buFont typeface="Arial"/>
              <a:buNone/>
            </a:pPr>
            <a:fld id="{00000000-1234-1234-1234-123412341234}" type="slidenum">
              <a:rPr lang="en-US" sz="1200" b="0" i="0" u="none" strike="noStrike" cap="none">
                <a:solidFill>
                  <a:srgbClr val="000052"/>
                </a:solidFill>
                <a:latin typeface="Arial"/>
                <a:ea typeface="Arial"/>
                <a:cs typeface="Arial"/>
                <a:sym typeface="Arial"/>
              </a:rPr>
              <a:t>14</a:t>
            </a:fld>
            <a:endParaRPr sz="1200" b="0" i="0" u="none" strike="noStrike" cap="none">
              <a:solidFill>
                <a:srgbClr val="000052"/>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improvement for 2018 was adding the bookmarks feature, so that the reader of the Verification Report could jump around from one section of the report to another.   I’m showing you this especially here because we’re planning additional uses for the bookmarks feature for 2019.</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rgbClr val="000052"/>
                </a:solidFill>
                <a:latin typeface="Arial"/>
                <a:ea typeface="Arial"/>
                <a:cs typeface="Arial"/>
                <a:sym typeface="Arial"/>
              </a:rPr>
              <a:t>15</a:t>
            </a:fld>
            <a:endParaRPr lang="en-US" sz="1200" b="0" i="0" u="none" strike="noStrike" cap="none">
              <a:solidFill>
                <a:srgbClr val="000052"/>
              </a:solidFill>
              <a:latin typeface="Arial"/>
              <a:ea typeface="Arial"/>
              <a:cs typeface="Arial"/>
              <a:sym typeface="Arial"/>
            </a:endParaRPr>
          </a:p>
        </p:txBody>
      </p:sp>
    </p:spTree>
    <p:extLst>
      <p:ext uri="{BB962C8B-B14F-4D97-AF65-F5344CB8AC3E}">
        <p14:creationId xmlns:p14="http://schemas.microsoft.com/office/powerpoint/2010/main" val="1938576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In the Glossary section, we’ve relocated some terms and definitions within the Verification Report so that you can read the definition of an item in the relevant</a:t>
            </a:r>
            <a:r>
              <a:rPr lang="en-US" sz="1200" kern="1200" dirty="0">
                <a:solidFill>
                  <a:schemeClr val="tx1"/>
                </a:solidFill>
                <a:effectLst/>
                <a:latin typeface="Arial" charset="0"/>
                <a:ea typeface="+mn-ea"/>
                <a:cs typeface="+mn-cs"/>
              </a:rPr>
              <a:t> </a:t>
            </a:r>
            <a:r>
              <a:rPr lang="en-US" dirty="0">
                <a:effectLst/>
              </a:rPr>
              <a:t>report location.  Terms that are used throughout the report or are generally relevant to a large portion of the report will be included in this Glossary. There’s a lengthier CI glossary on the CI website under “Resources to Establish your CI,” if you need more terms defined.  We removed any terms from this glossary that aren’t directly related to the VR.</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17</a:t>
            </a:fld>
            <a:endParaRPr lang="en-US"/>
          </a:p>
        </p:txBody>
      </p:sp>
    </p:spTree>
    <p:extLst>
      <p:ext uri="{BB962C8B-B14F-4D97-AF65-F5344CB8AC3E}">
        <p14:creationId xmlns:p14="http://schemas.microsoft.com/office/powerpoint/2010/main" val="526742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We’ve kept fields here that we think some of our members may need, and removed fields that were not necessary.  Regarding File Details, many users may submit their CI data only once and will not need separate File Names for each CI data submission.  However, there are some users who submit CI data, review their Verification Report, then make improvements and submit again.  It may be important for them to compare files, so we’ve kept File Name in the Verification Report. </a:t>
            </a:r>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18</a:t>
            </a:fld>
            <a:endParaRPr lang="en-US"/>
          </a:p>
        </p:txBody>
      </p:sp>
    </p:spTree>
    <p:extLst>
      <p:ext uri="{BB962C8B-B14F-4D97-AF65-F5344CB8AC3E}">
        <p14:creationId xmlns:p14="http://schemas.microsoft.com/office/powerpoint/2010/main" val="3684427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All tables are now numbered and have a written explanation below their titles.  References to other tables within a specific table description are hyperlinked to enable easy navigation within the report.  Another way to navigate the report, if you’re using Adobe PDF, is to open Bookmarks.  The bookmarked links allow you to easily jump between tables in the Verification Report.</a:t>
            </a:r>
          </a:p>
          <a:p>
            <a:r>
              <a:rPr lang="en-US" dirty="0">
                <a:effectLst/>
              </a:rPr>
              <a:t> </a:t>
            </a:r>
          </a:p>
          <a:p>
            <a:r>
              <a:rPr lang="en-US" dirty="0">
                <a:effectLst/>
              </a:rPr>
              <a:t>Page breaks are added between each table to better enable you to share different portions of the report with different groups.  For example, you may want to share pre-clerkship course information with pre-clerkship faculty, and clerkship information with clerkship directors.  This may make the Verification Report more useful and help you avoid asking your faculty to search through the entire report for the sections most relevant to them.</a:t>
            </a:r>
          </a:p>
          <a:p>
            <a:r>
              <a:rPr lang="en-US" sz="1200" dirty="0">
                <a:effectLst/>
              </a:rPr>
              <a:t> </a:t>
            </a:r>
            <a:endParaRPr lang="en-US" dirty="0">
              <a:effectLst/>
            </a:endParaRPr>
          </a:p>
          <a:p>
            <a:r>
              <a:rPr lang="en-US" b="1" dirty="0">
                <a:effectLst/>
              </a:rPr>
              <a:t>Table 1: Program Expectations Mapped to PCRS</a:t>
            </a:r>
            <a:r>
              <a:rPr lang="en-US" dirty="0">
                <a:effectLst/>
              </a:rPr>
              <a:t> </a:t>
            </a:r>
          </a:p>
          <a:p>
            <a:r>
              <a:rPr lang="en-US" dirty="0">
                <a:effectLst/>
              </a:rPr>
              <a:t>A single Program Expectation can be related to more than one PCRS competency statement, and a single PCRS competency statement can be related to more than one Program Expectation.  Therefore, you might see multiple PCRS within a row for a single Program Expectation.</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19</a:t>
            </a:fld>
            <a:endParaRPr lang="en-US"/>
          </a:p>
        </p:txBody>
      </p:sp>
    </p:spTree>
    <p:extLst>
      <p:ext uri="{BB962C8B-B14F-4D97-AF65-F5344CB8AC3E}">
        <p14:creationId xmlns:p14="http://schemas.microsoft.com/office/powerpoint/2010/main" val="145735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Table 2 has been retitled compared to its 2018 version (Primary Instructional Method: Courses).  When applicable, we refer to which portions of the LCME Data Collection Instrument (DCI) the data is relevant.  Table 2 explanation also shows how mathematical formulas are calculated.  When needed, we’ve improved the formulas. </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20</a:t>
            </a:fld>
            <a:endParaRPr lang="en-US"/>
          </a:p>
        </p:txBody>
      </p:sp>
    </p:spTree>
    <p:extLst>
      <p:ext uri="{BB962C8B-B14F-4D97-AF65-F5344CB8AC3E}">
        <p14:creationId xmlns:p14="http://schemas.microsoft.com/office/powerpoint/2010/main" val="3538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Table 3: Instructional Time</a:t>
            </a:r>
            <a:endParaRPr lang="en-US" dirty="0">
              <a:effectLst/>
            </a:endParaRPr>
          </a:p>
          <a:p>
            <a:r>
              <a:rPr lang="en-US" dirty="0">
                <a:effectLst/>
              </a:rPr>
              <a:t>Table 3 is made up of “Table 3-A: Non-Clerkship Sequence Block Instructional” and “Table 3-B: Clerkship Sequence Block Instructional Time”.  An “Academic Level” column has been added to this table.  Notice that this content was previously listed after assessment methods.  We’ve moved this up earlier in the report so that instructional information is grouped together, and assessment information is grouped together.</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21</a:t>
            </a:fld>
            <a:endParaRPr lang="en-US"/>
          </a:p>
        </p:txBody>
      </p:sp>
    </p:spTree>
    <p:extLst>
      <p:ext uri="{BB962C8B-B14F-4D97-AF65-F5344CB8AC3E}">
        <p14:creationId xmlns:p14="http://schemas.microsoft.com/office/powerpoint/2010/main" val="42867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Table 4 has been retitled compared to its 2018 version (Primary Instructional Method Count).  We have added a column for Number of Non-primary Occurrences of This Method so that Table 4 documents the Number of Events where a certain Instructional Method is tagged as Primary Method, and as Non-Primary Method. </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22</a:t>
            </a:fld>
            <a:endParaRPr lang="en-US"/>
          </a:p>
        </p:txBody>
      </p:sp>
    </p:spTree>
    <p:extLst>
      <p:ext uri="{BB962C8B-B14F-4D97-AF65-F5344CB8AC3E}">
        <p14:creationId xmlns:p14="http://schemas.microsoft.com/office/powerpoint/2010/main" val="113554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Table 5 has been retitled compared to its 2018 version (Assessment Methods: Courses) and new explanations have been added for clarity.  You’ll again find the linkage to the </a:t>
            </a:r>
            <a:r>
              <a:rPr lang="en-US" sz="1200" u="sng" kern="1200" dirty="0">
                <a:solidFill>
                  <a:schemeClr val="tx1"/>
                </a:solidFill>
                <a:effectLst/>
                <a:latin typeface="Arial" charset="0"/>
                <a:ea typeface="+mn-ea"/>
                <a:cs typeface="+mn-cs"/>
                <a:hlinkClick r:id="rId3"/>
              </a:rPr>
              <a:t>LCME DCI</a:t>
            </a:r>
            <a:r>
              <a:rPr lang="en-US" sz="1200" kern="1200" dirty="0">
                <a:solidFill>
                  <a:schemeClr val="tx1"/>
                </a:solidFill>
                <a:effectLst/>
                <a:latin typeface="Arial" charset="0"/>
                <a:ea typeface="+mn-ea"/>
                <a:cs typeface="+mn-cs"/>
              </a:rPr>
              <a:t> in the description of Table 5.   There are definitions for various terms within the table as well as links to external resources and other tables within the Verification Report.  One of the external links directs you to the </a:t>
            </a:r>
            <a:r>
              <a:rPr lang="en-US" sz="1200" u="none" strike="noStrike" kern="1200" dirty="0">
                <a:solidFill>
                  <a:schemeClr val="tx1"/>
                </a:solidFill>
                <a:effectLst/>
                <a:latin typeface="Arial" charset="0"/>
                <a:ea typeface="+mn-ea"/>
                <a:cs typeface="+mn-cs"/>
                <a:hlinkClick r:id="rId4"/>
              </a:rPr>
              <a:t>LCME DCI Crosswalk</a:t>
            </a:r>
            <a:r>
              <a:rPr lang="en-US" sz="1200" kern="1200" dirty="0">
                <a:solidFill>
                  <a:schemeClr val="tx1"/>
                </a:solidFill>
                <a:effectLst/>
                <a:latin typeface="Arial" charset="0"/>
                <a:ea typeface="+mn-ea"/>
                <a:cs typeface="+mn-cs"/>
              </a:rPr>
              <a:t>, which makes explicit which assessment methods are included in the “other” column.  As you know, the CI’s </a:t>
            </a:r>
            <a:r>
              <a:rPr lang="en-US" sz="1200" u="none" strike="noStrike" kern="1200" dirty="0">
                <a:solidFill>
                  <a:schemeClr val="tx1"/>
                </a:solidFill>
                <a:effectLst/>
                <a:latin typeface="Arial" charset="0"/>
                <a:ea typeface="+mn-ea"/>
                <a:cs typeface="+mn-cs"/>
                <a:hlinkClick r:id="rId5"/>
              </a:rPr>
              <a:t>standardized vocabulary </a:t>
            </a:r>
            <a:r>
              <a:rPr lang="en-US" sz="1200" kern="1200" dirty="0">
                <a:solidFill>
                  <a:schemeClr val="tx1"/>
                </a:solidFill>
                <a:effectLst/>
                <a:latin typeface="Arial" charset="0"/>
                <a:ea typeface="+mn-ea"/>
                <a:cs typeface="+mn-cs"/>
              </a:rPr>
              <a:t>on instructional methods, assessments, and resources has more options than the LCME DCI explicitly identifies, so the LCME Crosswalk collapses these instructional and assessment methods into LCME categories.  The LCME has removed formative feedback from this table in newer iterations of the DCI, but we are continuing to include formative feedback here for those schools that use this data internally for their continuous quality improvement or program evaluation processes. </a:t>
            </a:r>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23</a:t>
            </a:fld>
            <a:endParaRPr lang="en-US"/>
          </a:p>
        </p:txBody>
      </p:sp>
    </p:spTree>
    <p:extLst>
      <p:ext uri="{BB962C8B-B14F-4D97-AF65-F5344CB8AC3E}">
        <p14:creationId xmlns:p14="http://schemas.microsoft.com/office/powerpoint/2010/main" val="182900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be talking about resources that will be helpful to you during the CI data upload process, beginning August 1 and closing September 30, 2019.  The resources we’ll be referencing are located on the CI website, so you can choose to open up a browser and follow along while we go through these resources.</a:t>
            </a:r>
          </a:p>
          <a:p>
            <a:endParaRPr lang="en-US" dirty="0"/>
          </a:p>
          <a:p>
            <a:r>
              <a:rPr lang="en-US" dirty="0"/>
              <a:t>The CI Website is organized according to resources to establish a curriculum inventory, resources to use your curriculum inventory effectively, and resources for developers and vendors.  Some of the communications that are especially helpful and can be found here include:</a:t>
            </a:r>
          </a:p>
          <a:p>
            <a:pPr marL="171450" indent="-171450">
              <a:buFontTx/>
              <a:buChar char="-"/>
            </a:pPr>
            <a:r>
              <a:rPr lang="en-US" dirty="0"/>
              <a:t>The CI School Portal user guide</a:t>
            </a:r>
          </a:p>
          <a:p>
            <a:pPr marL="171450" indent="-171450">
              <a:buFontTx/>
              <a:buChar char="-"/>
            </a:pPr>
            <a:r>
              <a:rPr lang="en-US" dirty="0"/>
              <a:t>The AAMC Building Better Curriculum webinar series</a:t>
            </a:r>
          </a:p>
          <a:p>
            <a:pPr marL="171450" indent="-171450">
              <a:buFontTx/>
              <a:buChar char="-"/>
            </a:pPr>
            <a:r>
              <a:rPr lang="en-US" dirty="0"/>
              <a:t>The CI Standardized Vocabulary on instructional methods, assessment methods, and resources</a:t>
            </a:r>
          </a:p>
          <a:p>
            <a:pPr marL="171450" indent="-171450">
              <a:buFontTx/>
              <a:buChar char="-"/>
            </a:pPr>
            <a:r>
              <a:rPr lang="en-US" dirty="0"/>
              <a:t>The CI Newsletter</a:t>
            </a:r>
          </a:p>
          <a:p>
            <a:pPr marL="171450" indent="-171450">
              <a:buFontTx/>
              <a:buChar char="-"/>
            </a:pPr>
            <a:r>
              <a:rPr lang="en-US" dirty="0"/>
              <a:t>The CI Staging environment</a:t>
            </a:r>
          </a:p>
          <a:p>
            <a:pPr marL="171450" indent="-171450">
              <a:buFontTx/>
              <a:buChar char="-"/>
            </a:pPr>
            <a:r>
              <a:rPr lang="en-US" dirty="0"/>
              <a:t>And the CI </a:t>
            </a:r>
            <a:r>
              <a:rPr lang="en-US" dirty="0" err="1"/>
              <a:t>listesrv</a:t>
            </a:r>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4</a:t>
            </a:fld>
            <a:endParaRPr lang="en-US"/>
          </a:p>
        </p:txBody>
      </p:sp>
    </p:spTree>
    <p:extLst>
      <p:ext uri="{BB962C8B-B14F-4D97-AF65-F5344CB8AC3E}">
        <p14:creationId xmlns:p14="http://schemas.microsoft.com/office/powerpoint/2010/main" val="269166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Table 6: Clerkship Sequence Block Assessment Methods</a:t>
            </a:r>
            <a:r>
              <a:rPr lang="en-US" dirty="0">
                <a:effectLst/>
              </a:rPr>
              <a:t> </a:t>
            </a:r>
          </a:p>
          <a:p>
            <a:r>
              <a:rPr lang="en-US" dirty="0">
                <a:effectLst/>
              </a:rPr>
              <a:t>Table 6 has been retitled compared to its 2018 version (Assessment Methods: Clerkships).  Similar to Table 5, LCME DCI references, term definitions, and explanation of formulas, as well as the addition of Narrative Assessment as a column are highlighted in the table description.  The columns in Table 6 slightly differ from those in Table 5 (Non-Clerkship Sequence Block Assessment Methods).  Those differences are reflected in the composition of the </a:t>
            </a:r>
            <a:r>
              <a:rPr lang="en-US" sz="1200" u="none" strike="noStrike" kern="1200" dirty="0">
                <a:solidFill>
                  <a:schemeClr val="tx1"/>
                </a:solidFill>
                <a:effectLst/>
                <a:latin typeface="Arial" charset="0"/>
                <a:ea typeface="+mn-ea"/>
                <a:cs typeface="+mn-cs"/>
                <a:hlinkClick r:id="rId3"/>
              </a:rPr>
              <a:t>LCME DCI Crosswalk. </a:t>
            </a:r>
            <a:r>
              <a:rPr lang="en-US" dirty="0">
                <a:effectLst/>
              </a:rPr>
              <a:t> As an example, Table 5 (see above) has a column for “Lab or practical exams” and Table 6 does not.  This is because the LCME DCI calls for different terms for these two areas, and we’ve formatted these tables to support your accreditation efforts.</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24</a:t>
            </a:fld>
            <a:endParaRPr lang="en-US"/>
          </a:p>
        </p:txBody>
      </p:sp>
    </p:spTree>
    <p:extLst>
      <p:ext uri="{BB962C8B-B14F-4D97-AF65-F5344CB8AC3E}">
        <p14:creationId xmlns:p14="http://schemas.microsoft.com/office/powerpoint/2010/main" val="256505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Table 7 contains all events with assessments tagged as formative or summative combines with a TOTAL value listed on the last row of the table.  Notice that this table calculates not the number of events, but the number of times an assessment method is used; this means more than one method of assessment may be used in a single event.</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25</a:t>
            </a:fld>
            <a:endParaRPr lang="en-US"/>
          </a:p>
        </p:txBody>
      </p:sp>
    </p:spTree>
    <p:extLst>
      <p:ext uri="{BB962C8B-B14F-4D97-AF65-F5344CB8AC3E}">
        <p14:creationId xmlns:p14="http://schemas.microsoft.com/office/powerpoint/2010/main" val="125710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is a NEW table to the 2019 AAMC CI Verification report.  This table contains Program Expectations Mapped to Events with Instructional Methods.  The explanation illustrates how Program Expectations populate the table. </a:t>
            </a:r>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27</a:t>
            </a:fld>
            <a:endParaRPr lang="en-US"/>
          </a:p>
        </p:txBody>
      </p:sp>
    </p:spTree>
    <p:extLst>
      <p:ext uri="{BB962C8B-B14F-4D97-AF65-F5344CB8AC3E}">
        <p14:creationId xmlns:p14="http://schemas.microsoft.com/office/powerpoint/2010/main" val="190300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Table 10: Program Expectations Mapped to Events with Assessment Methods</a:t>
            </a:r>
            <a:endParaRPr lang="en-US" dirty="0">
              <a:effectLst/>
            </a:endParaRPr>
          </a:p>
          <a:p>
            <a:r>
              <a:rPr lang="en-US" dirty="0">
                <a:effectLst/>
              </a:rPr>
              <a:t>Table 10 contains Program Expectations Mapped to Events with Assessment Methods.  In the 2018 Verification Report, this information was included in Table 9.  Two new columns have been added to show Program Expectation ID and Academic Level.</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28</a:t>
            </a:fld>
            <a:endParaRPr lang="en-US"/>
          </a:p>
        </p:txBody>
      </p:sp>
    </p:spTree>
    <p:extLst>
      <p:ext uri="{BB962C8B-B14F-4D97-AF65-F5344CB8AC3E}">
        <p14:creationId xmlns:p14="http://schemas.microsoft.com/office/powerpoint/2010/main" val="127938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is a NEW table to the 2019 AAMC CI Verification Report.  Having this high-level data should allow a Curricular Dean to quickly review the number of events and learning objectives for each course.  </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29</a:t>
            </a:fld>
            <a:endParaRPr lang="en-US"/>
          </a:p>
        </p:txBody>
      </p:sp>
    </p:spTree>
    <p:extLst>
      <p:ext uri="{BB962C8B-B14F-4D97-AF65-F5344CB8AC3E}">
        <p14:creationId xmlns:p14="http://schemas.microsoft.com/office/powerpoint/2010/main" val="4182852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n-ea"/>
                <a:cs typeface="+mn-cs"/>
              </a:rPr>
              <a:t>Table 12: Sequence Block and Event Catalogue – Instructions</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Details about specific sequence blocks/course are packaged in Table 12 with bookmarks to readily support sharing of relevant content with appropriate faculty leaders.  Table 12 are made up of Table 12-A: Sequence Block Expectations and Related Program Expectations, Table 12-B: Event Expectations and Related Sequence Block Expectations, and Table 12-C: Event Details.  With these tables, faculty leaders can review the portions of the curriculum that they are most familiar with, rather than needing to comb through the entire report.  These new tables may increase the length of your Verification Report.  We hope these additions enhance your CI data verification process, but also are useful for your internal program evaluation. </a:t>
            </a:r>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30</a:t>
            </a:fld>
            <a:endParaRPr lang="en-US"/>
          </a:p>
        </p:txBody>
      </p:sp>
    </p:spTree>
    <p:extLst>
      <p:ext uri="{BB962C8B-B14F-4D97-AF65-F5344CB8AC3E}">
        <p14:creationId xmlns:p14="http://schemas.microsoft.com/office/powerpoint/2010/main" val="327772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examples and a guide for the VR are on our website.  You can always email ci@aamc.org if you have questions.</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31</a:t>
            </a:fld>
            <a:endParaRPr lang="en-US"/>
          </a:p>
        </p:txBody>
      </p:sp>
    </p:spTree>
    <p:extLst>
      <p:ext uri="{BB962C8B-B14F-4D97-AF65-F5344CB8AC3E}">
        <p14:creationId xmlns:p14="http://schemas.microsoft.com/office/powerpoint/2010/main" val="103085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32</a:t>
            </a:fld>
            <a:endParaRPr lang="en-US"/>
          </a:p>
        </p:txBody>
      </p:sp>
    </p:spTree>
    <p:extLst>
      <p:ext uri="{BB962C8B-B14F-4D97-AF65-F5344CB8AC3E}">
        <p14:creationId xmlns:p14="http://schemas.microsoft.com/office/powerpoint/2010/main" val="24247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This is the production site, used once per year to submit school CI data.  This will now hold “Your Curriculum Reports” including past Verification Reports, requested custom reports, and special AAMC reports.</a:t>
            </a: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5</a:t>
            </a:fld>
            <a:endParaRPr lang="en-US"/>
          </a:p>
        </p:txBody>
      </p:sp>
    </p:spTree>
    <p:extLst>
      <p:ext uri="{BB962C8B-B14F-4D97-AF65-F5344CB8AC3E}">
        <p14:creationId xmlns:p14="http://schemas.microsoft.com/office/powerpoint/2010/main" val="207616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u="sng" dirty="0">
                <a:solidFill>
                  <a:schemeClr val="bg1"/>
                </a:solidFill>
              </a:rPr>
              <a:t>CI Staging Environment</a:t>
            </a:r>
            <a:r>
              <a:rPr lang="en-US" dirty="0">
                <a:solidFill>
                  <a:schemeClr val="bg1"/>
                </a:solidFill>
              </a:rPr>
              <a:t>: open all year but cannot be used to officially submit CI data, only to test CI data submissions.  In the past, not all the functionality of the staging site matched the CI School Portal (production) site.</a:t>
            </a:r>
          </a:p>
          <a:p>
            <a:endParaRPr lang="en-US" dirty="0"/>
          </a:p>
          <a:p>
            <a:r>
              <a:rPr lang="en-US" dirty="0"/>
              <a:t>Emails went out about a month ago to the Curriculum Dean and CI Primary Admins for each school asking for updates to your institutions’ names and email addresses of people you want to have access to your CI School Portal and CI Staging Environment.  If you still need to make updates, </a:t>
            </a:r>
          </a:p>
          <a:p>
            <a:endParaRPr lang="en-US" dirty="0"/>
          </a:p>
          <a:p>
            <a:pPr marL="12700" indent="0">
              <a:buNone/>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7</a:t>
            </a:fld>
            <a:endParaRPr lang="en-US"/>
          </a:p>
        </p:txBody>
      </p:sp>
    </p:spTree>
    <p:extLst>
      <p:ext uri="{BB962C8B-B14F-4D97-AF65-F5344CB8AC3E}">
        <p14:creationId xmlns:p14="http://schemas.microsoft.com/office/powerpoint/2010/main" val="266105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major improvements this year to support vendors in helping their clients is a new Vendor Portal.  This was one of the major asks we heard from vendors during our needs assessment last year.  Schools also need this to open the “black box” of issues when a school encounters trouble in submitting their CI data.</a:t>
            </a:r>
          </a:p>
          <a:p>
            <a:endParaRPr lang="en-US" dirty="0"/>
          </a:p>
          <a:p>
            <a:r>
              <a:rPr lang="en-US" dirty="0"/>
              <a:t>Vendors want a better idea of which of their clients was where in the CI process, and this portal will give them a password-protected view of which of their clients might need the most support.  The schools above are just sample data.  </a:t>
            </a:r>
            <a:r>
              <a:rPr lang="en-US" u="sng" dirty="0"/>
              <a:t>Vendors can only see the schools who assign them as a vendor, so there is no way a vendor can access a school’s verification report who hasn’t designated them as having permission</a:t>
            </a:r>
            <a:r>
              <a:rPr lang="en-US" dirty="0"/>
              <a:t>.  You need to choose your vendor through the CI School Portal; only then does AAMC give that vendor view-only access to your XML file and Verification report through the CI Vendor Portal.</a:t>
            </a:r>
          </a:p>
          <a:p>
            <a:endParaRPr lang="en-US" dirty="0"/>
          </a:p>
          <a:p>
            <a:r>
              <a:rPr lang="en-US" dirty="0"/>
              <a:t>Through the different tabs across the top of this image, vendors can see which of their clients have completed the process, how many times schools have attempted to submit (and perhaps target their customer service better to you).  It also shows the vendor the Verification Report so they can in real time see the same potential error messages if there’s an issue, and the same results that you see.  Instead of you having to send your vendor your verification report or take screen shots of errors, they can view these things for themselves.  </a:t>
            </a:r>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8</a:t>
            </a:fld>
            <a:endParaRPr lang="en-US"/>
          </a:p>
        </p:txBody>
      </p:sp>
    </p:spTree>
    <p:extLst>
      <p:ext uri="{BB962C8B-B14F-4D97-AF65-F5344CB8AC3E}">
        <p14:creationId xmlns:p14="http://schemas.microsoft.com/office/powerpoint/2010/main" val="177072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working on this for about a year.  It’s been a lot of internal work with AAMC’s legal department to make sure our agreements are up to date and in-keeping with AAMC’s approach to data management.  We’ve told vendors these are coming, through our every-other-month web meetings and our in-person retreat for vendors last January.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9</a:t>
            </a:fld>
            <a:endParaRPr lang="en-US"/>
          </a:p>
        </p:txBody>
      </p:sp>
    </p:spTree>
    <p:extLst>
      <p:ext uri="{BB962C8B-B14F-4D97-AF65-F5344CB8AC3E}">
        <p14:creationId xmlns:p14="http://schemas.microsoft.com/office/powerpoint/2010/main" val="2155079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rules that overlay the MedBiquitous Technical Standards.   An updated version is posted on our website.  We made only cosmetic or clarifying improvements this year, knowing that we are undergoing a review of the MedBiquitous Technical Standards so significant work to the AAMC Business Rules will be undertaken following the MedBiquitous review is complete.  We’ll highlight the AAMC Business Rule clarifications for you now.  We briefed participating CI vendors on these during our January 2019 retreat.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10</a:t>
            </a:fld>
            <a:endParaRPr lang="en-US"/>
          </a:p>
        </p:txBody>
      </p:sp>
    </p:spTree>
    <p:extLst>
      <p:ext uri="{BB962C8B-B14F-4D97-AF65-F5344CB8AC3E}">
        <p14:creationId xmlns:p14="http://schemas.microsoft.com/office/powerpoint/2010/main" val="412302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rPr>
              <a:t>We recognize that for some schools, the Verification Report can be very lengthy.</a:t>
            </a:r>
          </a:p>
          <a:p>
            <a:endParaRPr lang="en-US" dirty="0"/>
          </a:p>
          <a:p>
            <a:r>
              <a:rPr lang="en-US" dirty="0"/>
              <a:t>If the goal of reviewing the Verification Report is to make sure its accurate, asking one curricular dean to know the details or each event or course is probably not realistic.  The faculty directly involved in the leadership of specific sections of the curriculum (like a neurology clerkship director, or dean of basic science) are likely to know their sections of the curriculum more intimately.  It would also help not only help check for accuracy in the Verification Report, but use the report for program evaluation if the report were easier to share.  </a:t>
            </a:r>
          </a:p>
          <a:p>
            <a:endParaRPr lang="en-US" dirty="0"/>
          </a:p>
          <a:p>
            <a:r>
              <a:rPr lang="en-US" dirty="0"/>
              <a:t>Currently, all sequence blocks/courses were listed in one large table (and the same was true for events, across courses) so parsing out pieces of the Verification Report for specific faculty or specific purposes was not really possible.</a:t>
            </a:r>
          </a:p>
          <a:p>
            <a:endParaRPr lang="en-US" dirty="0"/>
          </a:p>
          <a:p>
            <a:r>
              <a:rPr lang="en-US" dirty="0"/>
              <a:t>If we could at least insert page breaks among sequence blocks/courses, the report would be easier to share with other key faculty and curriculum leaders.</a:t>
            </a:r>
          </a:p>
          <a:p>
            <a:endParaRPr lang="en-US" dirty="0"/>
          </a:p>
          <a:p>
            <a:r>
              <a:rPr lang="en-US" dirty="0"/>
              <a:t>Important resources on the CI website: VR sample and VR Guide.</a:t>
            </a:r>
          </a:p>
          <a:p>
            <a:endParaRPr lang="en-US" dirty="0"/>
          </a:p>
          <a:p>
            <a:r>
              <a:rPr lang="en-US" dirty="0"/>
              <a:t>Still has 12 tables and we didn’t delete info but we shuffled items around so we could fit more content into the report.  Your report may be longer this year than it was last year, we’re hoping the potential increase in length will be justified because of the added value.</a:t>
            </a:r>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11</a:t>
            </a:fld>
            <a:endParaRPr lang="en-US"/>
          </a:p>
        </p:txBody>
      </p:sp>
    </p:spTree>
    <p:extLst>
      <p:ext uri="{BB962C8B-B14F-4D97-AF65-F5344CB8AC3E}">
        <p14:creationId xmlns:p14="http://schemas.microsoft.com/office/powerpoint/2010/main" val="226658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 we jump into improvements, I wanted to share this website with you.  All of the resources we’re talking about today are available to you on the CI website, specifically under “Resources to Use Your CI.”  You can find samples of Verification Reports, and a Guide explaining how the previous version of the Verification Report differs from the new version.</a:t>
            </a:r>
          </a:p>
          <a:p>
            <a:endParaRPr lang="en-US" dirty="0"/>
          </a:p>
        </p:txBody>
      </p:sp>
      <p:sp>
        <p:nvSpPr>
          <p:cNvPr id="4" name="Slide Number Placeholder 3"/>
          <p:cNvSpPr>
            <a:spLocks noGrp="1"/>
          </p:cNvSpPr>
          <p:nvPr>
            <p:ph type="sldNum" sz="quarter" idx="10"/>
          </p:nvPr>
        </p:nvSpPr>
        <p:spPr/>
        <p:txBody>
          <a:bodyPr/>
          <a:lstStyle/>
          <a:p>
            <a:pPr>
              <a:defRPr/>
            </a:pPr>
            <a:fld id="{05E91A80-D3CF-A046-81BE-0B0389BD12E4}" type="slidenum">
              <a:rPr lang="en-US" smtClean="0"/>
              <a:pPr>
                <a:defRPr/>
              </a:pPr>
              <a:t>12</a:t>
            </a:fld>
            <a:endParaRPr lang="en-US"/>
          </a:p>
        </p:txBody>
      </p:sp>
    </p:spTree>
    <p:extLst>
      <p:ext uri="{BB962C8B-B14F-4D97-AF65-F5344CB8AC3E}">
        <p14:creationId xmlns:p14="http://schemas.microsoft.com/office/powerpoint/2010/main" val="2583031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spTree>
    <p:extLst>
      <p:ext uri="{BB962C8B-B14F-4D97-AF65-F5344CB8AC3E}">
        <p14:creationId xmlns:p14="http://schemas.microsoft.com/office/powerpoint/2010/main" val="306041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414206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571170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207602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127487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1"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92B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1" cy="4351338"/>
          </a:xfrm>
          <a:prstGeom prst="rect">
            <a:avLst/>
          </a:prstGeom>
          <a:noFill/>
          <a:ln>
            <a:noFill/>
          </a:ln>
        </p:spPr>
        <p:txBody>
          <a:bodyPr spcFirstLastPara="1" wrap="square" lIns="91425" tIns="45700" rIns="91425" bIns="45700" anchor="t" anchorCtr="0"/>
          <a:lstStyle>
            <a:lvl1pPr marL="380985" lvl="0" indent="-368285" algn="l">
              <a:lnSpc>
                <a:spcPct val="90000"/>
              </a:lnSpc>
              <a:spcBef>
                <a:spcPts val="1000"/>
              </a:spcBef>
              <a:spcAft>
                <a:spcPts val="0"/>
              </a:spcAft>
              <a:buClr>
                <a:schemeClr val="dk1"/>
              </a:buClr>
              <a:buSzPts val="3360"/>
              <a:buChar char="•"/>
              <a:defRPr>
                <a:solidFill>
                  <a:schemeClr val="dk1"/>
                </a:solidFill>
              </a:defRPr>
            </a:lvl1pPr>
            <a:lvl2pPr marL="761970" lvl="1" indent="-285739" algn="l">
              <a:lnSpc>
                <a:spcPct val="90000"/>
              </a:lnSpc>
              <a:spcBef>
                <a:spcPts val="500"/>
              </a:spcBef>
              <a:spcAft>
                <a:spcPts val="0"/>
              </a:spcAft>
              <a:buClr>
                <a:schemeClr val="dk1"/>
              </a:buClr>
              <a:buSzPts val="1800"/>
              <a:buChar char="•"/>
              <a:defRPr/>
            </a:lvl2pPr>
            <a:lvl3pPr marL="1142954" lvl="2" indent="-285739" algn="l">
              <a:lnSpc>
                <a:spcPct val="90000"/>
              </a:lnSpc>
              <a:spcBef>
                <a:spcPts val="500"/>
              </a:spcBef>
              <a:spcAft>
                <a:spcPts val="0"/>
              </a:spcAft>
              <a:buClr>
                <a:schemeClr val="dk1"/>
              </a:buClr>
              <a:buSzPts val="1800"/>
              <a:buChar char="•"/>
              <a:defRPr/>
            </a:lvl3pPr>
            <a:lvl4pPr marL="1523939" lvl="3" indent="-285739" algn="l">
              <a:lnSpc>
                <a:spcPct val="90000"/>
              </a:lnSpc>
              <a:spcBef>
                <a:spcPts val="500"/>
              </a:spcBef>
              <a:spcAft>
                <a:spcPts val="0"/>
              </a:spcAft>
              <a:buClr>
                <a:schemeClr val="dk1"/>
              </a:buClr>
              <a:buSzPts val="1800"/>
              <a:buChar char="•"/>
              <a:defRPr/>
            </a:lvl4pPr>
            <a:lvl5pPr marL="1904924" lvl="4" indent="-285739" algn="l">
              <a:lnSpc>
                <a:spcPct val="90000"/>
              </a:lnSpc>
              <a:spcBef>
                <a:spcPts val="500"/>
              </a:spcBef>
              <a:spcAft>
                <a:spcPts val="0"/>
              </a:spcAft>
              <a:buClr>
                <a:schemeClr val="dk1"/>
              </a:buClr>
              <a:buSzPts val="1800"/>
              <a:buChar char="•"/>
              <a:defRPr/>
            </a:lvl5pPr>
            <a:lvl6pPr marL="2285909" lvl="5" indent="-285739" algn="l">
              <a:lnSpc>
                <a:spcPct val="90000"/>
              </a:lnSpc>
              <a:spcBef>
                <a:spcPts val="500"/>
              </a:spcBef>
              <a:spcAft>
                <a:spcPts val="0"/>
              </a:spcAft>
              <a:buClr>
                <a:schemeClr val="dk1"/>
              </a:buClr>
              <a:buSzPts val="1800"/>
              <a:buChar char="•"/>
              <a:defRPr/>
            </a:lvl6pPr>
            <a:lvl7pPr marL="2666893" lvl="6" indent="-285739" algn="l">
              <a:lnSpc>
                <a:spcPct val="90000"/>
              </a:lnSpc>
              <a:spcBef>
                <a:spcPts val="500"/>
              </a:spcBef>
              <a:spcAft>
                <a:spcPts val="0"/>
              </a:spcAft>
              <a:buClr>
                <a:schemeClr val="dk1"/>
              </a:buClr>
              <a:buSzPts val="1800"/>
              <a:buChar char="•"/>
              <a:defRPr/>
            </a:lvl7pPr>
            <a:lvl8pPr marL="3047878" lvl="7" indent="-285739" algn="l">
              <a:lnSpc>
                <a:spcPct val="90000"/>
              </a:lnSpc>
              <a:spcBef>
                <a:spcPts val="500"/>
              </a:spcBef>
              <a:spcAft>
                <a:spcPts val="0"/>
              </a:spcAft>
              <a:buClr>
                <a:schemeClr val="dk1"/>
              </a:buClr>
              <a:buSzPts val="1800"/>
              <a:buChar char="•"/>
              <a:defRPr/>
            </a:lvl8pPr>
            <a:lvl9pPr marL="3428863" lvl="8" indent="-285739"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1416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2019 AAMC. May not be reproduced without permission.</a:t>
            </a:r>
          </a:p>
        </p:txBody>
      </p:sp>
      <p:pic>
        <p:nvPicPr>
          <p:cNvPr id="10" name="Picture 7"/>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hyperlink" Target="http://www.aamc.org/cir/webinar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ci@aamc.or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mailto:ci@aamc.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240132" y="33224"/>
            <a:ext cx="9076537" cy="957376"/>
          </a:xfrm>
        </p:spPr>
        <p:txBody>
          <a:bodyPr/>
          <a:lstStyle/>
          <a:p>
            <a:pPr>
              <a:lnSpc>
                <a:spcPct val="100000"/>
              </a:lnSpc>
            </a:pPr>
            <a:br>
              <a:rPr lang="en-US" sz="3200" dirty="0"/>
            </a:br>
            <a:r>
              <a:rPr lang="en-US" sz="2800" dirty="0"/>
              <a:t>AAMC Building Better Curriculum Webinar Series</a:t>
            </a:r>
            <a:br>
              <a:rPr lang="en-US" sz="4000" dirty="0"/>
            </a:br>
            <a:br>
              <a:rPr lang="en-US" sz="2000" b="0" dirty="0"/>
            </a:br>
            <a:r>
              <a:rPr lang="en-US" sz="2800" b="0" dirty="0"/>
              <a:t>We will begin our presentation shortly.</a:t>
            </a:r>
            <a:br>
              <a:rPr lang="en-US" sz="2800" b="0" dirty="0"/>
            </a:br>
            <a:br>
              <a:rPr lang="en-US" sz="2800" b="0" dirty="0"/>
            </a:br>
            <a:r>
              <a:rPr lang="en-US" sz="2400" dirty="0"/>
              <a:t>Topic:</a:t>
            </a:r>
            <a:br>
              <a:rPr lang="en-US" sz="2800" b="0" dirty="0"/>
            </a:br>
            <a:br>
              <a:rPr lang="en-US" sz="2800" b="0" dirty="0"/>
            </a:br>
            <a:r>
              <a:rPr lang="en-US" altLang="en-US" sz="2800" b="0" dirty="0"/>
              <a:t>The CI upload process and Verification Report</a:t>
            </a:r>
            <a:br>
              <a:rPr lang="en-US" altLang="en-US" sz="2800" b="0" dirty="0"/>
            </a:br>
            <a:r>
              <a:rPr lang="en-US" sz="2400" b="0" i="1" dirty="0"/>
              <a:t>Update from the AAMC’s Curriculum Inventory</a:t>
            </a:r>
            <a:br>
              <a:rPr lang="en-US" sz="2800" b="0" dirty="0"/>
            </a:br>
            <a:br>
              <a:rPr lang="en-US" sz="2800" b="0" dirty="0"/>
            </a:br>
            <a:r>
              <a:rPr lang="en-US" sz="2400" dirty="0"/>
              <a:t>Presenter from AAMC:</a:t>
            </a:r>
            <a:br>
              <a:rPr lang="en-US" sz="2400" dirty="0"/>
            </a:br>
            <a:r>
              <a:rPr lang="en-US" sz="2400" b="0" dirty="0"/>
              <a:t>Angela Blood</a:t>
            </a:r>
            <a:br>
              <a:rPr lang="en-US" sz="2400" b="0" dirty="0"/>
            </a:br>
            <a:r>
              <a:rPr lang="en-US" sz="2400" b="0" dirty="0"/>
              <a:t>Director, Curricular Resources</a:t>
            </a:r>
            <a:br>
              <a:rPr lang="en-US" sz="1800" b="0" dirty="0"/>
            </a:br>
            <a:br>
              <a:rPr lang="en-US" sz="1800" b="0" dirty="0"/>
            </a:br>
            <a:r>
              <a:rPr lang="en-US" sz="1800" b="0" i="1" dirty="0"/>
              <a:t>PLEASE NOTE: All users will be muted during the webinar but should use the chat feature to send questions to Walter Fitz-William during the presentation. We will try to answer as many questions as possible at the end of the presentation. </a:t>
            </a:r>
          </a:p>
        </p:txBody>
      </p:sp>
      <p:sp>
        <p:nvSpPr>
          <p:cNvPr id="10" name="Rectangle 2"/>
          <p:cNvSpPr txBox="1">
            <a:spLocks noChangeArrowheads="1"/>
          </p:cNvSpPr>
          <p:nvPr/>
        </p:nvSpPr>
        <p:spPr bwMode="auto">
          <a:xfrm>
            <a:off x="-5145923" y="5206474"/>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endParaRPr lang="en-US" sz="2000" b="0" kern="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0A43E9-4D8C-4917-A62E-6CED624D65D7}"/>
              </a:ext>
            </a:extLst>
          </p:cNvPr>
          <p:cNvSpPr>
            <a:spLocks noGrp="1"/>
          </p:cNvSpPr>
          <p:nvPr>
            <p:ph idx="1"/>
          </p:nvPr>
        </p:nvSpPr>
        <p:spPr>
          <a:xfrm>
            <a:off x="768622" y="1358971"/>
            <a:ext cx="11182349" cy="4767262"/>
          </a:xfrm>
        </p:spPr>
        <p:txBody>
          <a:bodyPr/>
          <a:lstStyle/>
          <a:p>
            <a:r>
              <a:rPr lang="en-US" dirty="0"/>
              <a:t>-Rules that overlay the MedBiquitous Technical Standards</a:t>
            </a:r>
          </a:p>
          <a:p>
            <a:r>
              <a:rPr lang="en-US" dirty="0"/>
              <a:t>- We made only cosmetic or clarifying improvements this year, knowing that we are undergoing a review of the MedBiquitous Technical Standards </a:t>
            </a:r>
          </a:p>
          <a:p>
            <a:r>
              <a:rPr lang="en-US" dirty="0"/>
              <a:t>- Previously it was decided that AM015 Practical Lab would no longer a valid assessment method and its use will trigger a violation of CS12.</a:t>
            </a:r>
          </a:p>
          <a:p>
            <a:r>
              <a:rPr lang="en-US" dirty="0"/>
              <a:t>- AM019 Exam - Institutionally Developed, Laboratory, Practical remains a valid assessment method.</a:t>
            </a:r>
          </a:p>
          <a:p>
            <a:r>
              <a:rPr lang="en-US" dirty="0"/>
              <a:t>- Sequence Blocks nested in other sequence blocks must still be defined. If you do not define the sequence block, CS24 will be triggered.</a:t>
            </a:r>
            <a:endParaRPr lang="en-US" dirty="0">
              <a:solidFill>
                <a:schemeClr val="accent2">
                  <a:lumMod val="60000"/>
                  <a:lumOff val="40000"/>
                </a:schemeClr>
              </a:solidFill>
            </a:endParaRPr>
          </a:p>
        </p:txBody>
      </p:sp>
      <p:sp>
        <p:nvSpPr>
          <p:cNvPr id="3" name="Title 2">
            <a:extLst>
              <a:ext uri="{FF2B5EF4-FFF2-40B4-BE49-F238E27FC236}">
                <a16:creationId xmlns:a16="http://schemas.microsoft.com/office/drawing/2014/main" id="{C5DCC822-4FC9-4B05-90C5-BD7364537C9D}"/>
              </a:ext>
            </a:extLst>
          </p:cNvPr>
          <p:cNvSpPr>
            <a:spLocks noGrp="1"/>
          </p:cNvSpPr>
          <p:nvPr>
            <p:ph type="title"/>
          </p:nvPr>
        </p:nvSpPr>
        <p:spPr/>
        <p:txBody>
          <a:bodyPr/>
          <a:lstStyle/>
          <a:p>
            <a:r>
              <a:rPr lang="en-US" sz="3200" dirty="0"/>
              <a:t>AAMC Business Rules</a:t>
            </a:r>
          </a:p>
        </p:txBody>
      </p:sp>
      <p:sp>
        <p:nvSpPr>
          <p:cNvPr id="4" name="Slide Number Placeholder 3">
            <a:extLst>
              <a:ext uri="{FF2B5EF4-FFF2-40B4-BE49-F238E27FC236}">
                <a16:creationId xmlns:a16="http://schemas.microsoft.com/office/drawing/2014/main" id="{6FF9DF6E-8ACB-4FFE-BC8A-C82030DFF1FB}"/>
              </a:ext>
            </a:extLst>
          </p:cNvPr>
          <p:cNvSpPr>
            <a:spLocks noGrp="1"/>
          </p:cNvSpPr>
          <p:nvPr>
            <p:ph type="sldNum" sz="quarter" idx="4"/>
          </p:nvPr>
        </p:nvSpPr>
        <p:spPr/>
        <p:txBody>
          <a:bodyPr/>
          <a:lstStyle/>
          <a:p>
            <a:pPr>
              <a:defRPr/>
            </a:pPr>
            <a:fld id="{F5D3FE59-4284-2A45-929E-71D2CB10F5B4}" type="slidenum">
              <a:rPr lang="en-US" smtClean="0"/>
              <a:pPr>
                <a:defRPr/>
              </a:pPr>
              <a:t>10</a:t>
            </a:fld>
            <a:endParaRPr lang="en-US" dirty="0"/>
          </a:p>
        </p:txBody>
      </p:sp>
    </p:spTree>
    <p:extLst>
      <p:ext uri="{BB962C8B-B14F-4D97-AF65-F5344CB8AC3E}">
        <p14:creationId xmlns:p14="http://schemas.microsoft.com/office/powerpoint/2010/main" val="2193385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0BBFCE-6472-4574-96F0-E68ECA6CCD94}"/>
              </a:ext>
            </a:extLst>
          </p:cNvPr>
          <p:cNvSpPr>
            <a:spLocks noGrp="1"/>
          </p:cNvSpPr>
          <p:nvPr>
            <p:ph type="title"/>
          </p:nvPr>
        </p:nvSpPr>
        <p:spPr>
          <a:xfrm>
            <a:off x="504825" y="1912697"/>
            <a:ext cx="11182349" cy="620712"/>
          </a:xfrm>
        </p:spPr>
        <p:txBody>
          <a:bodyPr/>
          <a:lstStyle/>
          <a:p>
            <a:pPr algn="ctr"/>
            <a:r>
              <a:rPr lang="en-US" dirty="0"/>
              <a:t>Verification Report 2019 </a:t>
            </a:r>
          </a:p>
        </p:txBody>
      </p:sp>
      <p:sp>
        <p:nvSpPr>
          <p:cNvPr id="2" name="Rectangle 1">
            <a:extLst>
              <a:ext uri="{FF2B5EF4-FFF2-40B4-BE49-F238E27FC236}">
                <a16:creationId xmlns:a16="http://schemas.microsoft.com/office/drawing/2014/main" id="{02BA92EA-6AFA-467F-A57D-B8EF6746F23A}"/>
              </a:ext>
            </a:extLst>
          </p:cNvPr>
          <p:cNvSpPr/>
          <p:nvPr/>
        </p:nvSpPr>
        <p:spPr>
          <a:xfrm>
            <a:off x="1562513" y="3076145"/>
            <a:ext cx="10124661" cy="2246769"/>
          </a:xfrm>
          <a:prstGeom prst="rect">
            <a:avLst/>
          </a:prstGeom>
        </p:spPr>
        <p:txBody>
          <a:bodyPr wrap="square">
            <a:spAutoFit/>
          </a:bodyPr>
          <a:lstStyle/>
          <a:p>
            <a:r>
              <a:rPr lang="en-US" sz="2400" b="0" dirty="0"/>
              <a:t>Continue trends from last year: readability, explanations, wording</a:t>
            </a:r>
          </a:p>
          <a:p>
            <a:endParaRPr lang="en-US" sz="2400" b="0" dirty="0"/>
          </a:p>
          <a:p>
            <a:r>
              <a:rPr lang="en-US" sz="2400" b="0" dirty="0"/>
              <a:t>New Goal: Make the report easier to share with your faculty</a:t>
            </a:r>
          </a:p>
          <a:p>
            <a:endParaRPr lang="en-US" sz="2400" b="0" dirty="0"/>
          </a:p>
          <a:p>
            <a:r>
              <a:rPr lang="en-US" sz="2400" b="0" dirty="0"/>
              <a:t>This will be the last year for the “big” Verification Report.</a:t>
            </a:r>
          </a:p>
          <a:p>
            <a:endParaRPr lang="en-US" b="0" dirty="0"/>
          </a:p>
        </p:txBody>
      </p:sp>
    </p:spTree>
    <p:extLst>
      <p:ext uri="{BB962C8B-B14F-4D97-AF65-F5344CB8AC3E}">
        <p14:creationId xmlns:p14="http://schemas.microsoft.com/office/powerpoint/2010/main" val="39830900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28FF2426-FEA0-45F1-859E-AC56CA454A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6132" y="1155669"/>
            <a:ext cx="9139736" cy="4767263"/>
          </a:xfrm>
          <a:ln>
            <a:solidFill>
              <a:schemeClr val="bg1"/>
            </a:solidFill>
          </a:ln>
        </p:spPr>
      </p:pic>
      <p:sp>
        <p:nvSpPr>
          <p:cNvPr id="3" name="Title 2">
            <a:extLst>
              <a:ext uri="{FF2B5EF4-FFF2-40B4-BE49-F238E27FC236}">
                <a16:creationId xmlns:a16="http://schemas.microsoft.com/office/drawing/2014/main" id="{42DF2FBE-A6B2-4998-984C-B94D06040094}"/>
              </a:ext>
            </a:extLst>
          </p:cNvPr>
          <p:cNvSpPr>
            <a:spLocks noGrp="1"/>
          </p:cNvSpPr>
          <p:nvPr>
            <p:ph type="title"/>
          </p:nvPr>
        </p:nvSpPr>
        <p:spPr/>
        <p:txBody>
          <a:bodyPr/>
          <a:lstStyle/>
          <a:p>
            <a:r>
              <a:rPr lang="en-US" sz="3200" dirty="0"/>
              <a:t>CI Verification Report Resources</a:t>
            </a:r>
          </a:p>
        </p:txBody>
      </p:sp>
      <p:sp>
        <p:nvSpPr>
          <p:cNvPr id="4" name="Slide Number Placeholder 3">
            <a:extLst>
              <a:ext uri="{FF2B5EF4-FFF2-40B4-BE49-F238E27FC236}">
                <a16:creationId xmlns:a16="http://schemas.microsoft.com/office/drawing/2014/main" id="{6514831D-18B7-4ED3-9FE5-66EB5BEC9C53}"/>
              </a:ext>
            </a:extLst>
          </p:cNvPr>
          <p:cNvSpPr>
            <a:spLocks noGrp="1"/>
          </p:cNvSpPr>
          <p:nvPr>
            <p:ph type="sldNum" sz="quarter" idx="4"/>
          </p:nvPr>
        </p:nvSpPr>
        <p:spPr/>
        <p:txBody>
          <a:bodyPr/>
          <a:lstStyle/>
          <a:p>
            <a:pPr>
              <a:defRPr/>
            </a:pPr>
            <a:fld id="{F5D3FE59-4284-2A45-929E-71D2CB10F5B4}" type="slidenum">
              <a:rPr lang="en-US" smtClean="0"/>
              <a:pPr>
                <a:defRPr/>
              </a:pPr>
              <a:t>12</a:t>
            </a:fld>
            <a:endParaRPr lang="en-US" dirty="0"/>
          </a:p>
        </p:txBody>
      </p:sp>
      <p:sp>
        <p:nvSpPr>
          <p:cNvPr id="7" name="Rectangle 6">
            <a:extLst>
              <a:ext uri="{FF2B5EF4-FFF2-40B4-BE49-F238E27FC236}">
                <a16:creationId xmlns:a16="http://schemas.microsoft.com/office/drawing/2014/main" id="{2E1C8CB3-2EC3-4004-8B0C-1CB030E44643}"/>
              </a:ext>
            </a:extLst>
          </p:cNvPr>
          <p:cNvSpPr/>
          <p:nvPr/>
        </p:nvSpPr>
        <p:spPr>
          <a:xfrm>
            <a:off x="3727440" y="6155953"/>
            <a:ext cx="5264711" cy="400110"/>
          </a:xfrm>
          <a:prstGeom prst="rect">
            <a:avLst/>
          </a:prstGeom>
        </p:spPr>
        <p:txBody>
          <a:bodyPr wrap="none">
            <a:spAutoFit/>
          </a:bodyPr>
          <a:lstStyle/>
          <a:p>
            <a:r>
              <a:rPr lang="en-US" dirty="0"/>
              <a:t>https://www.aamc.org/initiatives/cir/useci/</a:t>
            </a:r>
          </a:p>
        </p:txBody>
      </p:sp>
    </p:spTree>
    <p:extLst>
      <p:ext uri="{BB962C8B-B14F-4D97-AF65-F5344CB8AC3E}">
        <p14:creationId xmlns:p14="http://schemas.microsoft.com/office/powerpoint/2010/main" val="13748481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3"/>
          <p:cNvSpPr txBox="1">
            <a:spLocks noGrp="1"/>
          </p:cNvSpPr>
          <p:nvPr>
            <p:ph type="title"/>
          </p:nvPr>
        </p:nvSpPr>
        <p:spPr>
          <a:xfrm>
            <a:off x="759884" y="293023"/>
            <a:ext cx="11182349" cy="620712"/>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DADDFE"/>
              </a:buClr>
              <a:buSzPts val="3200"/>
              <a:buFont typeface="Arial"/>
              <a:buNone/>
            </a:pPr>
            <a:r>
              <a:rPr lang="en-US" sz="3200" b="1" i="0" u="none" strike="noStrike" cap="none" dirty="0">
                <a:latin typeface="Arial"/>
                <a:ea typeface="Arial"/>
                <a:cs typeface="Arial"/>
                <a:sym typeface="Arial"/>
              </a:rPr>
              <a:t>Verification Report Improvements from 2018</a:t>
            </a:r>
            <a:endParaRPr sz="3200" b="1" i="0" u="none" strike="noStrike" cap="none" dirty="0">
              <a:latin typeface="Arial"/>
              <a:ea typeface="Arial"/>
              <a:cs typeface="Arial"/>
              <a:sym typeface="Arial"/>
            </a:endParaRPr>
          </a:p>
        </p:txBody>
      </p:sp>
      <p:sp>
        <p:nvSpPr>
          <p:cNvPr id="389" name="Google Shape;389;p63"/>
          <p:cNvSpPr txBox="1">
            <a:spLocks noGrp="1"/>
          </p:cNvSpPr>
          <p:nvPr>
            <p:ph type="body" idx="1"/>
          </p:nvPr>
        </p:nvSpPr>
        <p:spPr>
          <a:xfrm>
            <a:off x="759884" y="1678509"/>
            <a:ext cx="3779065" cy="5011352"/>
          </a:xfrm>
          <a:prstGeom prst="rect">
            <a:avLst/>
          </a:prstGeom>
          <a:noFill/>
          <a:ln>
            <a:noFill/>
          </a:ln>
        </p:spPr>
        <p:txBody>
          <a:bodyPr spcFirstLastPara="1" wrap="square" lIns="0" tIns="0" rIns="0" bIns="0" anchor="t" anchorCtr="0">
            <a:noAutofit/>
          </a:bodyPr>
          <a:lstStyle/>
          <a:p>
            <a:pPr marL="0" marR="0" lvl="0" indent="0" algn="l" rtl="0">
              <a:lnSpc>
                <a:spcPct val="88000"/>
              </a:lnSpc>
              <a:spcBef>
                <a:spcPts val="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Readability: </a:t>
            </a:r>
            <a:r>
              <a:rPr lang="en-US" sz="1800" b="0" i="0" u="none" strike="noStrike" cap="none">
                <a:solidFill>
                  <a:schemeClr val="bg1"/>
                </a:solidFill>
                <a:latin typeface="Arial"/>
                <a:ea typeface="Arial"/>
                <a:cs typeface="Arial"/>
                <a:sym typeface="Arial"/>
              </a:rPr>
              <a:t>we changed the font, increased the size slightly, and tried to make better use of white space </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Explanations: </a:t>
            </a:r>
            <a:r>
              <a:rPr lang="en-US" sz="1800" b="0" i="0" u="none" strike="noStrike" cap="none">
                <a:solidFill>
                  <a:schemeClr val="bg1"/>
                </a:solidFill>
                <a:latin typeface="Arial"/>
                <a:ea typeface="Arial"/>
                <a:cs typeface="Arial"/>
                <a:sym typeface="Arial"/>
              </a:rPr>
              <a:t>we added guide information for every section of the report, explaining what data is and is not included in given tables, how amounts are calculated, etc.  </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1620"/>
              <a:buFont typeface="Arial"/>
              <a:buNone/>
            </a:pPr>
            <a:r>
              <a:rPr lang="en-US" sz="1800" b="1" i="0" u="none" strike="noStrike" cap="none">
                <a:solidFill>
                  <a:schemeClr val="bg1"/>
                </a:solidFill>
                <a:latin typeface="Arial"/>
                <a:ea typeface="Arial"/>
                <a:cs typeface="Arial"/>
                <a:sym typeface="Arial"/>
              </a:rPr>
              <a:t>Wording: </a:t>
            </a:r>
            <a:r>
              <a:rPr lang="en-US" sz="1800" b="0" i="0" u="none" strike="noStrike" cap="none">
                <a:solidFill>
                  <a:schemeClr val="bg1"/>
                </a:solidFill>
                <a:latin typeface="Arial"/>
                <a:ea typeface="Arial"/>
                <a:cs typeface="Arial"/>
                <a:sym typeface="Arial"/>
              </a:rPr>
              <a:t>we added clarity in the glossary, retitled tables, retitled columns, and added columns within tables to more accurately represent which data is provided</a:t>
            </a:r>
            <a:endParaRPr sz="1800" b="0" i="0" u="none" strike="noStrike" cap="none">
              <a:solidFill>
                <a:schemeClr val="bg1"/>
              </a:solidFill>
              <a:latin typeface="Arial"/>
              <a:ea typeface="Arial"/>
              <a:cs typeface="Arial"/>
              <a:sym typeface="Arial"/>
            </a:endParaRPr>
          </a:p>
          <a:p>
            <a:pPr marL="0" marR="0" lvl="0" indent="0" algn="l" rtl="0">
              <a:lnSpc>
                <a:spcPct val="88000"/>
              </a:lnSpc>
              <a:spcBef>
                <a:spcPts val="1400"/>
              </a:spcBef>
              <a:spcAft>
                <a:spcPts val="0"/>
              </a:spcAft>
              <a:buClr>
                <a:schemeClr val="dk1"/>
              </a:buClr>
              <a:buSzPts val="2520"/>
              <a:buFont typeface="Arial"/>
              <a:buNone/>
            </a:pPr>
            <a:endParaRPr sz="2800" b="0" i="0" u="none" strike="noStrike" cap="none">
              <a:solidFill>
                <a:schemeClr val="bg1"/>
              </a:solidFill>
              <a:latin typeface="Arial"/>
              <a:ea typeface="Arial"/>
              <a:cs typeface="Arial"/>
              <a:sym typeface="Arial"/>
            </a:endParaRPr>
          </a:p>
        </p:txBody>
      </p:sp>
      <p:sp>
        <p:nvSpPr>
          <p:cNvPr id="390" name="Google Shape;390;p63"/>
          <p:cNvSpPr txBox="1"/>
          <p:nvPr/>
        </p:nvSpPr>
        <p:spPr>
          <a:xfrm>
            <a:off x="5776126" y="1704681"/>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OLD</a:t>
            </a:r>
            <a:endParaRPr sz="2000" b="1" i="0" u="none" strike="noStrike" cap="none" dirty="0">
              <a:latin typeface="Arial"/>
              <a:ea typeface="Arial"/>
              <a:cs typeface="Arial"/>
              <a:sym typeface="Arial"/>
            </a:endParaRPr>
          </a:p>
        </p:txBody>
      </p:sp>
      <p:pic>
        <p:nvPicPr>
          <p:cNvPr id="391" name="Google Shape;391;p63"/>
          <p:cNvPicPr preferRelativeResize="0"/>
          <p:nvPr/>
        </p:nvPicPr>
        <p:blipFill rotWithShape="1">
          <a:blip r:embed="rId3">
            <a:alphaModFix/>
          </a:blip>
          <a:srcRect/>
          <a:stretch/>
        </p:blipFill>
        <p:spPr>
          <a:xfrm>
            <a:off x="5155894" y="2390660"/>
            <a:ext cx="2520330" cy="2974700"/>
          </a:xfrm>
          <a:prstGeom prst="rect">
            <a:avLst/>
          </a:prstGeom>
          <a:noFill/>
          <a:ln w="9525" cap="flat" cmpd="sng">
            <a:solidFill>
              <a:schemeClr val="lt1"/>
            </a:solidFill>
            <a:prstDash val="solid"/>
            <a:round/>
            <a:headEnd type="none" w="sm" len="sm"/>
            <a:tailEnd type="none" w="sm" len="sm"/>
          </a:ln>
        </p:spPr>
      </p:pic>
      <p:pic>
        <p:nvPicPr>
          <p:cNvPr id="392" name="Google Shape;392;p63"/>
          <p:cNvPicPr preferRelativeResize="0"/>
          <p:nvPr/>
        </p:nvPicPr>
        <p:blipFill rotWithShape="1">
          <a:blip r:embed="rId4">
            <a:alphaModFix/>
          </a:blip>
          <a:srcRect l="572" t="145" r="19299" b="-1846"/>
          <a:stretch/>
        </p:blipFill>
        <p:spPr>
          <a:xfrm>
            <a:off x="8947913" y="2390660"/>
            <a:ext cx="2994320" cy="3130096"/>
          </a:xfrm>
          <a:prstGeom prst="rect">
            <a:avLst/>
          </a:prstGeom>
          <a:noFill/>
          <a:ln w="9525" cap="flat" cmpd="sng">
            <a:solidFill>
              <a:srgbClr val="00B050"/>
            </a:solidFill>
            <a:prstDash val="solid"/>
            <a:round/>
            <a:headEnd type="none" w="sm" len="sm"/>
            <a:tailEnd type="none" w="sm" len="sm"/>
          </a:ln>
        </p:spPr>
      </p:pic>
      <p:sp>
        <p:nvSpPr>
          <p:cNvPr id="393" name="Google Shape;393;p63"/>
          <p:cNvSpPr txBox="1"/>
          <p:nvPr/>
        </p:nvSpPr>
        <p:spPr>
          <a:xfrm>
            <a:off x="9875034" y="1678509"/>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a:latin typeface="Arial"/>
                <a:ea typeface="Arial"/>
                <a:cs typeface="Arial"/>
                <a:sym typeface="Arial"/>
              </a:rPr>
              <a:t>NEW</a:t>
            </a:r>
            <a:endParaRPr sz="2000" b="1" i="0" u="none" strike="noStrike" cap="none">
              <a:latin typeface="Arial"/>
              <a:ea typeface="Arial"/>
              <a:cs typeface="Arial"/>
              <a:sym typeface="Arial"/>
            </a:endParaRPr>
          </a:p>
        </p:txBody>
      </p:sp>
    </p:spTree>
    <p:extLst>
      <p:ext uri="{BB962C8B-B14F-4D97-AF65-F5344CB8AC3E}">
        <p14:creationId xmlns:p14="http://schemas.microsoft.com/office/powerpoint/2010/main" val="177558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4"/>
          <p:cNvSpPr txBox="1">
            <a:spLocks noGrp="1"/>
          </p:cNvSpPr>
          <p:nvPr>
            <p:ph type="sldNum" idx="12"/>
          </p:nvPr>
        </p:nvSpPr>
        <p:spPr>
          <a:xfrm>
            <a:off x="0" y="6456830"/>
            <a:ext cx="28448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a:solidFill>
                <a:schemeClr val="dk1"/>
              </a:solidFill>
              <a:latin typeface="Arial"/>
              <a:ea typeface="Arial"/>
              <a:cs typeface="Arial"/>
              <a:sym typeface="Arial"/>
            </a:endParaRPr>
          </a:p>
        </p:txBody>
      </p:sp>
      <p:pic>
        <p:nvPicPr>
          <p:cNvPr id="400" name="Google Shape;400;p64"/>
          <p:cNvPicPr preferRelativeResize="0"/>
          <p:nvPr/>
        </p:nvPicPr>
        <p:blipFill rotWithShape="1">
          <a:blip r:embed="rId3">
            <a:alphaModFix/>
          </a:blip>
          <a:srcRect/>
          <a:stretch/>
        </p:blipFill>
        <p:spPr>
          <a:xfrm>
            <a:off x="1311498" y="306971"/>
            <a:ext cx="10046615" cy="1651890"/>
          </a:xfrm>
          <a:prstGeom prst="rect">
            <a:avLst/>
          </a:prstGeom>
          <a:noFill/>
          <a:ln>
            <a:solidFill>
              <a:schemeClr val="bg1"/>
            </a:solidFill>
          </a:ln>
        </p:spPr>
      </p:pic>
      <p:sp>
        <p:nvSpPr>
          <p:cNvPr id="402" name="Google Shape;402;p64"/>
          <p:cNvSpPr txBox="1"/>
          <p:nvPr/>
        </p:nvSpPr>
        <p:spPr>
          <a:xfrm>
            <a:off x="373034" y="953597"/>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OLD</a:t>
            </a:r>
            <a:endParaRPr sz="2000" b="1" i="0" u="none" strike="noStrike" cap="none" dirty="0">
              <a:latin typeface="Arial"/>
              <a:ea typeface="Arial"/>
              <a:cs typeface="Arial"/>
              <a:sym typeface="Arial"/>
            </a:endParaRPr>
          </a:p>
        </p:txBody>
      </p:sp>
      <p:sp>
        <p:nvSpPr>
          <p:cNvPr id="403" name="Google Shape;403;p64"/>
          <p:cNvSpPr txBox="1"/>
          <p:nvPr/>
        </p:nvSpPr>
        <p:spPr>
          <a:xfrm>
            <a:off x="373034" y="3910257"/>
            <a:ext cx="187692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1" i="0" u="none" strike="noStrike" cap="none" dirty="0">
                <a:latin typeface="Arial"/>
                <a:ea typeface="Arial"/>
                <a:cs typeface="Arial"/>
                <a:sym typeface="Arial"/>
              </a:rPr>
              <a:t>NEW</a:t>
            </a:r>
            <a:endParaRPr sz="2000" b="1" i="0" u="none" strike="noStrike" cap="none" dirty="0">
              <a:latin typeface="Arial"/>
              <a:ea typeface="Arial"/>
              <a:cs typeface="Arial"/>
              <a:sym typeface="Arial"/>
            </a:endParaRPr>
          </a:p>
        </p:txBody>
      </p:sp>
      <p:pic>
        <p:nvPicPr>
          <p:cNvPr id="2" name="Picture 1">
            <a:extLst>
              <a:ext uri="{FF2B5EF4-FFF2-40B4-BE49-F238E27FC236}">
                <a16:creationId xmlns:a16="http://schemas.microsoft.com/office/drawing/2014/main" id="{694D20A3-7A64-4D13-BF0A-E47E1BCCDB88}"/>
              </a:ext>
            </a:extLst>
          </p:cNvPr>
          <p:cNvPicPr>
            <a:picLocks noChangeAspect="1"/>
          </p:cNvPicPr>
          <p:nvPr/>
        </p:nvPicPr>
        <p:blipFill>
          <a:blip r:embed="rId4"/>
          <a:stretch>
            <a:fillRect/>
          </a:stretch>
        </p:blipFill>
        <p:spPr>
          <a:xfrm>
            <a:off x="1181100" y="2613580"/>
            <a:ext cx="10892723" cy="3393573"/>
          </a:xfrm>
          <a:prstGeom prst="rect">
            <a:avLst/>
          </a:prstGeom>
          <a:ln w="12700">
            <a:solidFill>
              <a:schemeClr val="bg1"/>
            </a:solidFill>
          </a:ln>
        </p:spPr>
      </p:pic>
    </p:spTree>
    <p:extLst>
      <p:ext uri="{BB962C8B-B14F-4D97-AF65-F5344CB8AC3E}">
        <p14:creationId xmlns:p14="http://schemas.microsoft.com/office/powerpoint/2010/main" val="1488261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C09B-4EB0-4EF5-AF81-299CC4CEAF2D}"/>
              </a:ext>
            </a:extLst>
          </p:cNvPr>
          <p:cNvSpPr>
            <a:spLocks noGrp="1"/>
          </p:cNvSpPr>
          <p:nvPr>
            <p:ph type="title"/>
          </p:nvPr>
        </p:nvSpPr>
        <p:spPr>
          <a:xfrm>
            <a:off x="520562" y="-110538"/>
            <a:ext cx="10515601" cy="1325563"/>
          </a:xfrm>
        </p:spPr>
        <p:txBody>
          <a:bodyPr/>
          <a:lstStyle/>
          <a:p>
            <a:r>
              <a:rPr lang="en-US" sz="3200" dirty="0"/>
              <a:t>Navigating the Verification Report</a:t>
            </a:r>
          </a:p>
        </p:txBody>
      </p:sp>
      <p:pic>
        <p:nvPicPr>
          <p:cNvPr id="3" name="Picture 2">
            <a:extLst>
              <a:ext uri="{FF2B5EF4-FFF2-40B4-BE49-F238E27FC236}">
                <a16:creationId xmlns:a16="http://schemas.microsoft.com/office/drawing/2014/main" id="{C6270730-7471-42B4-BF0D-104ED72388F8}"/>
              </a:ext>
            </a:extLst>
          </p:cNvPr>
          <p:cNvPicPr>
            <a:picLocks noChangeAspect="1"/>
          </p:cNvPicPr>
          <p:nvPr/>
        </p:nvPicPr>
        <p:blipFill>
          <a:blip r:embed="rId3"/>
          <a:stretch>
            <a:fillRect/>
          </a:stretch>
        </p:blipFill>
        <p:spPr>
          <a:xfrm>
            <a:off x="768936" y="869470"/>
            <a:ext cx="10489889" cy="5544030"/>
          </a:xfrm>
          <a:prstGeom prst="rect">
            <a:avLst/>
          </a:prstGeom>
        </p:spPr>
      </p:pic>
    </p:spTree>
    <p:extLst>
      <p:ext uri="{BB962C8B-B14F-4D97-AF65-F5344CB8AC3E}">
        <p14:creationId xmlns:p14="http://schemas.microsoft.com/office/powerpoint/2010/main" val="76774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93CF-7405-466F-A570-561A771AFE24}"/>
              </a:ext>
            </a:extLst>
          </p:cNvPr>
          <p:cNvSpPr>
            <a:spLocks noGrp="1"/>
          </p:cNvSpPr>
          <p:nvPr>
            <p:ph type="title"/>
          </p:nvPr>
        </p:nvSpPr>
        <p:spPr/>
        <p:txBody>
          <a:bodyPr/>
          <a:lstStyle/>
          <a:p>
            <a:r>
              <a:rPr lang="en-US" dirty="0"/>
              <a:t>New background details and TOC</a:t>
            </a:r>
          </a:p>
        </p:txBody>
      </p:sp>
      <p:pic>
        <p:nvPicPr>
          <p:cNvPr id="4" name="Picture 3">
            <a:extLst>
              <a:ext uri="{FF2B5EF4-FFF2-40B4-BE49-F238E27FC236}">
                <a16:creationId xmlns:a16="http://schemas.microsoft.com/office/drawing/2014/main" id="{DA1A8105-2E64-4BB3-997D-E94D18170CE2}"/>
              </a:ext>
            </a:extLst>
          </p:cNvPr>
          <p:cNvPicPr/>
          <p:nvPr/>
        </p:nvPicPr>
        <p:blipFill>
          <a:blip r:embed="rId2"/>
          <a:stretch>
            <a:fillRect/>
          </a:stretch>
        </p:blipFill>
        <p:spPr>
          <a:xfrm>
            <a:off x="2296073" y="1612265"/>
            <a:ext cx="7599854" cy="4880610"/>
          </a:xfrm>
          <a:prstGeom prst="rect">
            <a:avLst/>
          </a:prstGeom>
          <a:ln w="9525">
            <a:solidFill>
              <a:schemeClr val="bg1"/>
            </a:solidFill>
          </a:ln>
        </p:spPr>
      </p:pic>
    </p:spTree>
    <p:extLst>
      <p:ext uri="{BB962C8B-B14F-4D97-AF65-F5344CB8AC3E}">
        <p14:creationId xmlns:p14="http://schemas.microsoft.com/office/powerpoint/2010/main" val="2757089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93CF-7405-466F-A570-561A771AFE24}"/>
              </a:ext>
            </a:extLst>
          </p:cNvPr>
          <p:cNvSpPr>
            <a:spLocks noGrp="1"/>
          </p:cNvSpPr>
          <p:nvPr>
            <p:ph type="title"/>
          </p:nvPr>
        </p:nvSpPr>
        <p:spPr/>
        <p:txBody>
          <a:bodyPr/>
          <a:lstStyle/>
          <a:p>
            <a:r>
              <a:rPr lang="en-US" dirty="0"/>
              <a:t>Glossary in Verification Report</a:t>
            </a:r>
          </a:p>
        </p:txBody>
      </p:sp>
      <p:pic>
        <p:nvPicPr>
          <p:cNvPr id="5" name="Picture 4">
            <a:extLst>
              <a:ext uri="{FF2B5EF4-FFF2-40B4-BE49-F238E27FC236}">
                <a16:creationId xmlns:a16="http://schemas.microsoft.com/office/drawing/2014/main" id="{56EEB49B-22E1-478D-8827-4B4A4D0716D0}"/>
              </a:ext>
            </a:extLst>
          </p:cNvPr>
          <p:cNvPicPr/>
          <p:nvPr/>
        </p:nvPicPr>
        <p:blipFill>
          <a:blip r:embed="rId3">
            <a:extLst>
              <a:ext uri="{28A0092B-C50C-407E-A947-70E740481C1C}">
                <a14:useLocalDpi xmlns:a14="http://schemas.microsoft.com/office/drawing/2010/main" val="0"/>
              </a:ext>
            </a:extLst>
          </a:blip>
          <a:stretch>
            <a:fillRect/>
          </a:stretch>
        </p:blipFill>
        <p:spPr>
          <a:xfrm>
            <a:off x="1466491" y="1690688"/>
            <a:ext cx="8987347" cy="4269423"/>
          </a:xfrm>
          <a:prstGeom prst="rect">
            <a:avLst/>
          </a:prstGeom>
          <a:ln>
            <a:solidFill>
              <a:schemeClr val="bg1"/>
            </a:solidFill>
          </a:ln>
        </p:spPr>
      </p:pic>
    </p:spTree>
    <p:extLst>
      <p:ext uri="{BB962C8B-B14F-4D97-AF65-F5344CB8AC3E}">
        <p14:creationId xmlns:p14="http://schemas.microsoft.com/office/powerpoint/2010/main" val="285170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93CF-7405-466F-A570-561A771AFE24}"/>
              </a:ext>
            </a:extLst>
          </p:cNvPr>
          <p:cNvSpPr>
            <a:spLocks noGrp="1"/>
          </p:cNvSpPr>
          <p:nvPr>
            <p:ph type="title"/>
          </p:nvPr>
        </p:nvSpPr>
        <p:spPr/>
        <p:txBody>
          <a:bodyPr/>
          <a:lstStyle/>
          <a:p>
            <a:r>
              <a:rPr lang="en-US" dirty="0"/>
              <a:t>File details</a:t>
            </a:r>
          </a:p>
        </p:txBody>
      </p:sp>
      <p:pic>
        <p:nvPicPr>
          <p:cNvPr id="4" name="Picture 3">
            <a:extLst>
              <a:ext uri="{FF2B5EF4-FFF2-40B4-BE49-F238E27FC236}">
                <a16:creationId xmlns:a16="http://schemas.microsoft.com/office/drawing/2014/main" id="{1B9C0E89-A1ED-413C-8CAF-A47197D7C75D}"/>
              </a:ext>
            </a:extLst>
          </p:cNvPr>
          <p:cNvPicPr/>
          <p:nvPr/>
        </p:nvPicPr>
        <p:blipFill>
          <a:blip r:embed="rId3"/>
          <a:stretch>
            <a:fillRect/>
          </a:stretch>
        </p:blipFill>
        <p:spPr>
          <a:xfrm>
            <a:off x="2265063" y="1690688"/>
            <a:ext cx="7661874" cy="4784929"/>
          </a:xfrm>
          <a:prstGeom prst="rect">
            <a:avLst/>
          </a:prstGeom>
          <a:ln>
            <a:solidFill>
              <a:schemeClr val="bg1"/>
            </a:solidFill>
          </a:ln>
        </p:spPr>
      </p:pic>
    </p:spTree>
    <p:extLst>
      <p:ext uri="{BB962C8B-B14F-4D97-AF65-F5344CB8AC3E}">
        <p14:creationId xmlns:p14="http://schemas.microsoft.com/office/powerpoint/2010/main" val="165309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93CF-7405-466F-A570-561A771AFE24}"/>
              </a:ext>
            </a:extLst>
          </p:cNvPr>
          <p:cNvSpPr>
            <a:spLocks noGrp="1"/>
          </p:cNvSpPr>
          <p:nvPr>
            <p:ph type="title"/>
          </p:nvPr>
        </p:nvSpPr>
        <p:spPr>
          <a:xfrm>
            <a:off x="434937" y="365125"/>
            <a:ext cx="11353800" cy="1325563"/>
          </a:xfrm>
        </p:spPr>
        <p:txBody>
          <a:bodyPr/>
          <a:lstStyle/>
          <a:p>
            <a:r>
              <a:rPr lang="en-US" dirty="0"/>
              <a:t>Table 1: Program Expectations Mapped to PCRS </a:t>
            </a:r>
            <a:br>
              <a:rPr lang="en-US" dirty="0"/>
            </a:br>
            <a:endParaRPr lang="en-US" dirty="0"/>
          </a:p>
        </p:txBody>
      </p:sp>
      <p:pic>
        <p:nvPicPr>
          <p:cNvPr id="7" name="Picture 6">
            <a:extLst>
              <a:ext uri="{FF2B5EF4-FFF2-40B4-BE49-F238E27FC236}">
                <a16:creationId xmlns:a16="http://schemas.microsoft.com/office/drawing/2014/main" id="{43850462-77DA-4F64-B410-C4F0C39DAD5D}"/>
              </a:ext>
            </a:extLst>
          </p:cNvPr>
          <p:cNvPicPr/>
          <p:nvPr/>
        </p:nvPicPr>
        <p:blipFill>
          <a:blip r:embed="rId3"/>
          <a:stretch>
            <a:fillRect/>
          </a:stretch>
        </p:blipFill>
        <p:spPr>
          <a:xfrm>
            <a:off x="838200" y="1846053"/>
            <a:ext cx="10547275" cy="3790166"/>
          </a:xfrm>
          <a:prstGeom prst="rect">
            <a:avLst/>
          </a:prstGeom>
          <a:ln>
            <a:solidFill>
              <a:schemeClr val="bg1"/>
            </a:solidFill>
          </a:ln>
        </p:spPr>
      </p:pic>
    </p:spTree>
    <p:extLst>
      <p:ext uri="{BB962C8B-B14F-4D97-AF65-F5344CB8AC3E}">
        <p14:creationId xmlns:p14="http://schemas.microsoft.com/office/powerpoint/2010/main" val="320436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1439"/>
            <a:ext cx="6248400" cy="12801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231985" y="2173646"/>
            <a:ext cx="9739312" cy="1187450"/>
          </a:xfrm>
        </p:spPr>
        <p:txBody>
          <a:bodyPr/>
          <a:lstStyle/>
          <a:p>
            <a:r>
              <a:rPr lang="en-US" altLang="en-US" dirty="0"/>
              <a:t>AAMC Building Better Curriculum </a:t>
            </a:r>
            <a:br>
              <a:rPr lang="en-US" altLang="en-US" dirty="0"/>
            </a:br>
            <a:r>
              <a:rPr lang="en-US" altLang="en-US" dirty="0"/>
              <a:t>webinar series</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July 2019</a:t>
            </a:r>
          </a:p>
        </p:txBody>
      </p:sp>
      <p:sp>
        <p:nvSpPr>
          <p:cNvPr id="11" name="Rectangle 2"/>
          <p:cNvSpPr txBox="1">
            <a:spLocks noChangeArrowheads="1"/>
          </p:cNvSpPr>
          <p:nvPr/>
        </p:nvSpPr>
        <p:spPr bwMode="auto">
          <a:xfrm>
            <a:off x="342182" y="4038600"/>
            <a:ext cx="6248400" cy="4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The CI upload process and Verification Report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734A-194A-4B7F-9979-D97105D94058}"/>
              </a:ext>
            </a:extLst>
          </p:cNvPr>
          <p:cNvSpPr>
            <a:spLocks noGrp="1"/>
          </p:cNvSpPr>
          <p:nvPr>
            <p:ph type="title"/>
          </p:nvPr>
        </p:nvSpPr>
        <p:spPr/>
        <p:txBody>
          <a:bodyPr/>
          <a:lstStyle/>
          <a:p>
            <a:r>
              <a:rPr lang="en-US" dirty="0"/>
              <a:t>Table 2: Primary Instructional Method </a:t>
            </a:r>
            <a:br>
              <a:rPr lang="en-US" dirty="0"/>
            </a:br>
            <a:r>
              <a:rPr lang="en-US" dirty="0"/>
              <a:t>by Non-Clerkship Sequence Block</a:t>
            </a:r>
            <a:br>
              <a:rPr lang="en-US" dirty="0"/>
            </a:br>
            <a:endParaRPr lang="en-US" dirty="0"/>
          </a:p>
        </p:txBody>
      </p:sp>
      <p:pic>
        <p:nvPicPr>
          <p:cNvPr id="4" name="Picture 3">
            <a:extLst>
              <a:ext uri="{FF2B5EF4-FFF2-40B4-BE49-F238E27FC236}">
                <a16:creationId xmlns:a16="http://schemas.microsoft.com/office/drawing/2014/main" id="{51D5B2BC-E7A8-4F31-9072-A1469BE06E07}"/>
              </a:ext>
            </a:extLst>
          </p:cNvPr>
          <p:cNvPicPr/>
          <p:nvPr/>
        </p:nvPicPr>
        <p:blipFill>
          <a:blip r:embed="rId3"/>
          <a:stretch>
            <a:fillRect/>
          </a:stretch>
        </p:blipFill>
        <p:spPr>
          <a:xfrm>
            <a:off x="1723665" y="1486660"/>
            <a:ext cx="9191625" cy="4629468"/>
          </a:xfrm>
          <a:prstGeom prst="rect">
            <a:avLst/>
          </a:prstGeom>
          <a:ln>
            <a:solidFill>
              <a:schemeClr val="bg1"/>
            </a:solidFill>
          </a:ln>
        </p:spPr>
      </p:pic>
    </p:spTree>
    <p:extLst>
      <p:ext uri="{BB962C8B-B14F-4D97-AF65-F5344CB8AC3E}">
        <p14:creationId xmlns:p14="http://schemas.microsoft.com/office/powerpoint/2010/main" val="336809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6D7DB-60C8-46B4-8377-41388DC33789}"/>
              </a:ext>
            </a:extLst>
          </p:cNvPr>
          <p:cNvSpPr>
            <a:spLocks noGrp="1"/>
          </p:cNvSpPr>
          <p:nvPr>
            <p:ph type="title"/>
          </p:nvPr>
        </p:nvSpPr>
        <p:spPr/>
        <p:txBody>
          <a:bodyPr/>
          <a:lstStyle/>
          <a:p>
            <a:r>
              <a:rPr lang="en-US" dirty="0"/>
              <a:t>Table 3: Instructional Time</a:t>
            </a:r>
            <a:br>
              <a:rPr lang="en-US" dirty="0"/>
            </a:br>
            <a:endParaRPr lang="en-US" dirty="0"/>
          </a:p>
        </p:txBody>
      </p:sp>
      <p:pic>
        <p:nvPicPr>
          <p:cNvPr id="4" name="Picture 3">
            <a:extLst>
              <a:ext uri="{FF2B5EF4-FFF2-40B4-BE49-F238E27FC236}">
                <a16:creationId xmlns:a16="http://schemas.microsoft.com/office/drawing/2014/main" id="{2C027CF1-5E30-49E0-9E97-65BC14974522}"/>
              </a:ext>
            </a:extLst>
          </p:cNvPr>
          <p:cNvPicPr/>
          <p:nvPr/>
        </p:nvPicPr>
        <p:blipFill>
          <a:blip r:embed="rId3"/>
          <a:stretch>
            <a:fillRect/>
          </a:stretch>
        </p:blipFill>
        <p:spPr>
          <a:xfrm>
            <a:off x="525807" y="1690688"/>
            <a:ext cx="11140386" cy="3726547"/>
          </a:xfrm>
          <a:prstGeom prst="rect">
            <a:avLst/>
          </a:prstGeom>
          <a:ln>
            <a:solidFill>
              <a:schemeClr val="bg1"/>
            </a:solidFill>
          </a:ln>
        </p:spPr>
      </p:pic>
      <p:pic>
        <p:nvPicPr>
          <p:cNvPr id="5" name="Picture 4">
            <a:extLst>
              <a:ext uri="{FF2B5EF4-FFF2-40B4-BE49-F238E27FC236}">
                <a16:creationId xmlns:a16="http://schemas.microsoft.com/office/drawing/2014/main" id="{405CD66C-17E4-4263-AFF6-0A938205AB99}"/>
              </a:ext>
            </a:extLst>
          </p:cNvPr>
          <p:cNvPicPr/>
          <p:nvPr/>
        </p:nvPicPr>
        <p:blipFill>
          <a:blip r:embed="rId4"/>
          <a:stretch>
            <a:fillRect/>
          </a:stretch>
        </p:blipFill>
        <p:spPr>
          <a:xfrm>
            <a:off x="2467155" y="3067920"/>
            <a:ext cx="9502176" cy="3023307"/>
          </a:xfrm>
          <a:prstGeom prst="rect">
            <a:avLst/>
          </a:prstGeom>
          <a:ln>
            <a:solidFill>
              <a:schemeClr val="bg1"/>
            </a:solidFill>
          </a:ln>
        </p:spPr>
      </p:pic>
    </p:spTree>
    <p:extLst>
      <p:ext uri="{BB962C8B-B14F-4D97-AF65-F5344CB8AC3E}">
        <p14:creationId xmlns:p14="http://schemas.microsoft.com/office/powerpoint/2010/main" val="139091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9267-8425-4580-951D-52C744111498}"/>
              </a:ext>
            </a:extLst>
          </p:cNvPr>
          <p:cNvSpPr>
            <a:spLocks noGrp="1"/>
          </p:cNvSpPr>
          <p:nvPr>
            <p:ph type="title"/>
          </p:nvPr>
        </p:nvSpPr>
        <p:spPr/>
        <p:txBody>
          <a:bodyPr/>
          <a:lstStyle/>
          <a:p>
            <a:r>
              <a:rPr lang="en-US" dirty="0"/>
              <a:t>Table 4: Instructional Method Counts</a:t>
            </a:r>
          </a:p>
        </p:txBody>
      </p:sp>
      <p:pic>
        <p:nvPicPr>
          <p:cNvPr id="4" name="Picture 3">
            <a:extLst>
              <a:ext uri="{FF2B5EF4-FFF2-40B4-BE49-F238E27FC236}">
                <a16:creationId xmlns:a16="http://schemas.microsoft.com/office/drawing/2014/main" id="{7B25605E-3D0C-4184-BDEF-7EA6DF2A11D5}"/>
              </a:ext>
            </a:extLst>
          </p:cNvPr>
          <p:cNvPicPr/>
          <p:nvPr/>
        </p:nvPicPr>
        <p:blipFill>
          <a:blip r:embed="rId3"/>
          <a:stretch>
            <a:fillRect/>
          </a:stretch>
        </p:blipFill>
        <p:spPr>
          <a:xfrm>
            <a:off x="838200" y="2001329"/>
            <a:ext cx="10515601" cy="4096894"/>
          </a:xfrm>
          <a:prstGeom prst="rect">
            <a:avLst/>
          </a:prstGeom>
          <a:ln>
            <a:solidFill>
              <a:schemeClr val="bg1"/>
            </a:solidFill>
          </a:ln>
        </p:spPr>
      </p:pic>
    </p:spTree>
    <p:extLst>
      <p:ext uri="{BB962C8B-B14F-4D97-AF65-F5344CB8AC3E}">
        <p14:creationId xmlns:p14="http://schemas.microsoft.com/office/powerpoint/2010/main" val="371291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BE45-AD43-4935-9F40-5C0C6F92577B}"/>
              </a:ext>
            </a:extLst>
          </p:cNvPr>
          <p:cNvSpPr>
            <a:spLocks noGrp="1"/>
          </p:cNvSpPr>
          <p:nvPr>
            <p:ph type="title"/>
          </p:nvPr>
        </p:nvSpPr>
        <p:spPr/>
        <p:txBody>
          <a:bodyPr/>
          <a:lstStyle/>
          <a:p>
            <a:r>
              <a:rPr lang="en-US" dirty="0"/>
              <a:t>Table 5: Non-Clerkship Sequence Block Assessment Methods</a:t>
            </a:r>
            <a:br>
              <a:rPr lang="en-US" dirty="0"/>
            </a:br>
            <a:endParaRPr lang="en-US" dirty="0"/>
          </a:p>
        </p:txBody>
      </p:sp>
      <p:pic>
        <p:nvPicPr>
          <p:cNvPr id="4" name="Picture 3">
            <a:extLst>
              <a:ext uri="{FF2B5EF4-FFF2-40B4-BE49-F238E27FC236}">
                <a16:creationId xmlns:a16="http://schemas.microsoft.com/office/drawing/2014/main" id="{1EDC735D-F962-4F2D-A312-E2707431D999}"/>
              </a:ext>
            </a:extLst>
          </p:cNvPr>
          <p:cNvPicPr/>
          <p:nvPr/>
        </p:nvPicPr>
        <p:blipFill>
          <a:blip r:embed="rId3"/>
          <a:stretch>
            <a:fillRect/>
          </a:stretch>
        </p:blipFill>
        <p:spPr>
          <a:xfrm>
            <a:off x="1060240" y="1690688"/>
            <a:ext cx="10071519" cy="4312585"/>
          </a:xfrm>
          <a:prstGeom prst="rect">
            <a:avLst/>
          </a:prstGeom>
          <a:ln>
            <a:solidFill>
              <a:schemeClr val="bg1"/>
            </a:solidFill>
          </a:ln>
        </p:spPr>
      </p:pic>
    </p:spTree>
    <p:extLst>
      <p:ext uri="{BB962C8B-B14F-4D97-AF65-F5344CB8AC3E}">
        <p14:creationId xmlns:p14="http://schemas.microsoft.com/office/powerpoint/2010/main" val="185161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BA5E-87E5-476F-9E1B-7B4545D6D713}"/>
              </a:ext>
            </a:extLst>
          </p:cNvPr>
          <p:cNvSpPr>
            <a:spLocks noGrp="1"/>
          </p:cNvSpPr>
          <p:nvPr>
            <p:ph type="title"/>
          </p:nvPr>
        </p:nvSpPr>
        <p:spPr/>
        <p:txBody>
          <a:bodyPr/>
          <a:lstStyle/>
          <a:p>
            <a:r>
              <a:rPr lang="en-US" dirty="0"/>
              <a:t>Table 6: Clerkship Sequence Block Assessment Methods </a:t>
            </a:r>
            <a:br>
              <a:rPr lang="en-US" dirty="0"/>
            </a:br>
            <a:endParaRPr lang="en-US" dirty="0"/>
          </a:p>
        </p:txBody>
      </p:sp>
      <p:pic>
        <p:nvPicPr>
          <p:cNvPr id="4" name="Picture 3">
            <a:extLst>
              <a:ext uri="{FF2B5EF4-FFF2-40B4-BE49-F238E27FC236}">
                <a16:creationId xmlns:a16="http://schemas.microsoft.com/office/drawing/2014/main" id="{FC0B1DE3-222D-4633-9D92-FA58DEF64A0F}"/>
              </a:ext>
            </a:extLst>
          </p:cNvPr>
          <p:cNvPicPr/>
          <p:nvPr/>
        </p:nvPicPr>
        <p:blipFill rotWithShape="1">
          <a:blip r:embed="rId3"/>
          <a:srcRect b="1618"/>
          <a:stretch/>
        </p:blipFill>
        <p:spPr bwMode="auto">
          <a:xfrm>
            <a:off x="1224951" y="1690688"/>
            <a:ext cx="9398659" cy="4398327"/>
          </a:xfrm>
          <a:prstGeom prst="rect">
            <a:avLst/>
          </a:prstGeom>
          <a:ln w="9525" cap="flat" cmpd="sng" algn="ctr">
            <a:solidFill>
              <a:schemeClr val="bg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70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FFEF-1789-4F5B-8765-35B3B0130E99}"/>
              </a:ext>
            </a:extLst>
          </p:cNvPr>
          <p:cNvSpPr>
            <a:spLocks noGrp="1"/>
          </p:cNvSpPr>
          <p:nvPr>
            <p:ph type="title"/>
          </p:nvPr>
        </p:nvSpPr>
        <p:spPr/>
        <p:txBody>
          <a:bodyPr/>
          <a:lstStyle/>
          <a:p>
            <a:r>
              <a:rPr lang="en-US" dirty="0"/>
              <a:t>Table 7: All Events with Assessments Tagged as Formative or Summative </a:t>
            </a:r>
          </a:p>
        </p:txBody>
      </p:sp>
      <p:pic>
        <p:nvPicPr>
          <p:cNvPr id="4" name="Picture 3">
            <a:extLst>
              <a:ext uri="{FF2B5EF4-FFF2-40B4-BE49-F238E27FC236}">
                <a16:creationId xmlns:a16="http://schemas.microsoft.com/office/drawing/2014/main" id="{9C84D23C-1B51-40D6-8F75-4FABFCAE738D}"/>
              </a:ext>
            </a:extLst>
          </p:cNvPr>
          <p:cNvPicPr/>
          <p:nvPr/>
        </p:nvPicPr>
        <p:blipFill>
          <a:blip r:embed="rId3"/>
          <a:stretch>
            <a:fillRect/>
          </a:stretch>
        </p:blipFill>
        <p:spPr>
          <a:xfrm>
            <a:off x="301116" y="1690688"/>
            <a:ext cx="11589768" cy="4145280"/>
          </a:xfrm>
          <a:prstGeom prst="rect">
            <a:avLst/>
          </a:prstGeom>
          <a:ln>
            <a:solidFill>
              <a:schemeClr val="bg1"/>
            </a:solidFill>
          </a:ln>
        </p:spPr>
      </p:pic>
    </p:spTree>
    <p:extLst>
      <p:ext uri="{BB962C8B-B14F-4D97-AF65-F5344CB8AC3E}">
        <p14:creationId xmlns:p14="http://schemas.microsoft.com/office/powerpoint/2010/main" val="229679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8373-F4DA-4680-93D5-D8523BC34773}"/>
              </a:ext>
            </a:extLst>
          </p:cNvPr>
          <p:cNvSpPr>
            <a:spLocks noGrp="1"/>
          </p:cNvSpPr>
          <p:nvPr>
            <p:ph type="title"/>
          </p:nvPr>
        </p:nvSpPr>
        <p:spPr/>
        <p:txBody>
          <a:bodyPr/>
          <a:lstStyle/>
          <a:p>
            <a:r>
              <a:rPr lang="en-US" dirty="0"/>
              <a:t>Table 8: All Resource Types </a:t>
            </a:r>
          </a:p>
        </p:txBody>
      </p:sp>
      <p:pic>
        <p:nvPicPr>
          <p:cNvPr id="4" name="Picture 3">
            <a:extLst>
              <a:ext uri="{FF2B5EF4-FFF2-40B4-BE49-F238E27FC236}">
                <a16:creationId xmlns:a16="http://schemas.microsoft.com/office/drawing/2014/main" id="{EADC423E-5FB4-46DB-9680-0F6A1B06FB4C}"/>
              </a:ext>
            </a:extLst>
          </p:cNvPr>
          <p:cNvPicPr/>
          <p:nvPr/>
        </p:nvPicPr>
        <p:blipFill>
          <a:blip r:embed="rId2"/>
          <a:stretch>
            <a:fillRect/>
          </a:stretch>
        </p:blipFill>
        <p:spPr>
          <a:xfrm>
            <a:off x="838200" y="2346384"/>
            <a:ext cx="10088772" cy="2806885"/>
          </a:xfrm>
          <a:prstGeom prst="rect">
            <a:avLst/>
          </a:prstGeom>
          <a:ln>
            <a:solidFill>
              <a:schemeClr val="bg1"/>
            </a:solidFill>
          </a:ln>
        </p:spPr>
      </p:pic>
    </p:spTree>
    <p:extLst>
      <p:ext uri="{BB962C8B-B14F-4D97-AF65-F5344CB8AC3E}">
        <p14:creationId xmlns:p14="http://schemas.microsoft.com/office/powerpoint/2010/main" val="178983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9915-EA49-4114-A670-43DE7E40DB03}"/>
              </a:ext>
            </a:extLst>
          </p:cNvPr>
          <p:cNvSpPr>
            <a:spLocks noGrp="1"/>
          </p:cNvSpPr>
          <p:nvPr>
            <p:ph type="title"/>
          </p:nvPr>
        </p:nvSpPr>
        <p:spPr/>
        <p:txBody>
          <a:bodyPr/>
          <a:lstStyle/>
          <a:p>
            <a:r>
              <a:rPr lang="en-US" dirty="0"/>
              <a:t>Table 9: Program Expectations Mapped to Events with Instructional Methods</a:t>
            </a:r>
          </a:p>
        </p:txBody>
      </p:sp>
      <p:pic>
        <p:nvPicPr>
          <p:cNvPr id="4" name="Picture 3">
            <a:extLst>
              <a:ext uri="{FF2B5EF4-FFF2-40B4-BE49-F238E27FC236}">
                <a16:creationId xmlns:a16="http://schemas.microsoft.com/office/drawing/2014/main" id="{7EBC63C4-A5B7-4A51-BC95-54E4B4255116}"/>
              </a:ext>
            </a:extLst>
          </p:cNvPr>
          <p:cNvPicPr/>
          <p:nvPr/>
        </p:nvPicPr>
        <p:blipFill>
          <a:blip r:embed="rId3"/>
          <a:stretch>
            <a:fillRect/>
          </a:stretch>
        </p:blipFill>
        <p:spPr>
          <a:xfrm>
            <a:off x="1150010" y="1932228"/>
            <a:ext cx="10140531" cy="4147071"/>
          </a:xfrm>
          <a:prstGeom prst="rect">
            <a:avLst/>
          </a:prstGeom>
          <a:ln>
            <a:solidFill>
              <a:schemeClr val="bg1"/>
            </a:solidFill>
          </a:ln>
        </p:spPr>
      </p:pic>
    </p:spTree>
    <p:extLst>
      <p:ext uri="{BB962C8B-B14F-4D97-AF65-F5344CB8AC3E}">
        <p14:creationId xmlns:p14="http://schemas.microsoft.com/office/powerpoint/2010/main" val="3642568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43B0-CD77-4AB8-8ECA-09AD42314BA5}"/>
              </a:ext>
            </a:extLst>
          </p:cNvPr>
          <p:cNvSpPr>
            <a:spLocks noGrp="1"/>
          </p:cNvSpPr>
          <p:nvPr>
            <p:ph type="title"/>
          </p:nvPr>
        </p:nvSpPr>
        <p:spPr/>
        <p:txBody>
          <a:bodyPr/>
          <a:lstStyle/>
          <a:p>
            <a:r>
              <a:rPr lang="en-US" dirty="0"/>
              <a:t>Table 10: Program Expectations Mapped to Events with Assessment Methods</a:t>
            </a:r>
          </a:p>
        </p:txBody>
      </p:sp>
      <p:pic>
        <p:nvPicPr>
          <p:cNvPr id="4" name="Picture 3">
            <a:extLst>
              <a:ext uri="{FF2B5EF4-FFF2-40B4-BE49-F238E27FC236}">
                <a16:creationId xmlns:a16="http://schemas.microsoft.com/office/drawing/2014/main" id="{315E1B6E-9DFE-42D4-9BFB-C77DEE2C184C}"/>
              </a:ext>
            </a:extLst>
          </p:cNvPr>
          <p:cNvPicPr/>
          <p:nvPr/>
        </p:nvPicPr>
        <p:blipFill>
          <a:blip r:embed="rId3"/>
          <a:stretch>
            <a:fillRect/>
          </a:stretch>
        </p:blipFill>
        <p:spPr>
          <a:xfrm>
            <a:off x="1017917" y="2087592"/>
            <a:ext cx="9674704" cy="3706531"/>
          </a:xfrm>
          <a:prstGeom prst="rect">
            <a:avLst/>
          </a:prstGeom>
          <a:ln>
            <a:solidFill>
              <a:schemeClr val="bg1"/>
            </a:solidFill>
          </a:ln>
        </p:spPr>
      </p:pic>
    </p:spTree>
    <p:extLst>
      <p:ext uri="{BB962C8B-B14F-4D97-AF65-F5344CB8AC3E}">
        <p14:creationId xmlns:p14="http://schemas.microsoft.com/office/powerpoint/2010/main" val="512451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B574-3123-46B1-BCD9-83A98C37FBAA}"/>
              </a:ext>
            </a:extLst>
          </p:cNvPr>
          <p:cNvSpPr>
            <a:spLocks noGrp="1"/>
          </p:cNvSpPr>
          <p:nvPr>
            <p:ph type="title"/>
          </p:nvPr>
        </p:nvSpPr>
        <p:spPr/>
        <p:txBody>
          <a:bodyPr/>
          <a:lstStyle/>
          <a:p>
            <a:r>
              <a:rPr lang="en-US" dirty="0"/>
              <a:t>Table 11: All Sequence Blocks (Course/Clerkship) Overview </a:t>
            </a:r>
            <a:br>
              <a:rPr lang="en-US" dirty="0"/>
            </a:br>
            <a:endParaRPr lang="en-US" dirty="0"/>
          </a:p>
        </p:txBody>
      </p:sp>
      <p:pic>
        <p:nvPicPr>
          <p:cNvPr id="4" name="Picture 3">
            <a:extLst>
              <a:ext uri="{FF2B5EF4-FFF2-40B4-BE49-F238E27FC236}">
                <a16:creationId xmlns:a16="http://schemas.microsoft.com/office/drawing/2014/main" id="{F0625E3B-CF46-4D7F-BAC4-6238C7AEC12E}"/>
              </a:ext>
            </a:extLst>
          </p:cNvPr>
          <p:cNvPicPr/>
          <p:nvPr/>
        </p:nvPicPr>
        <p:blipFill>
          <a:blip r:embed="rId3"/>
          <a:stretch>
            <a:fillRect/>
          </a:stretch>
        </p:blipFill>
        <p:spPr>
          <a:xfrm>
            <a:off x="838199" y="1259456"/>
            <a:ext cx="10515601" cy="4909736"/>
          </a:xfrm>
          <a:prstGeom prst="rect">
            <a:avLst/>
          </a:prstGeom>
          <a:ln>
            <a:solidFill>
              <a:schemeClr val="bg1"/>
            </a:solidFill>
          </a:ln>
        </p:spPr>
      </p:pic>
    </p:spTree>
    <p:extLst>
      <p:ext uri="{BB962C8B-B14F-4D97-AF65-F5344CB8AC3E}">
        <p14:creationId xmlns:p14="http://schemas.microsoft.com/office/powerpoint/2010/main" val="314362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4242-10EA-4AB7-9AAB-3C5668D7652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7AC734A7-2B52-475F-A1A0-112B947C1748}"/>
              </a:ext>
            </a:extLst>
          </p:cNvPr>
          <p:cNvSpPr>
            <a:spLocks noGrp="1"/>
          </p:cNvSpPr>
          <p:nvPr>
            <p:ph type="body" idx="1"/>
          </p:nvPr>
        </p:nvSpPr>
        <p:spPr>
          <a:xfrm>
            <a:off x="838200" y="1587082"/>
            <a:ext cx="10515601" cy="4351338"/>
          </a:xfrm>
        </p:spPr>
        <p:txBody>
          <a:bodyPr/>
          <a:lstStyle/>
          <a:p>
            <a:pPr marL="12700" indent="0">
              <a:buNone/>
            </a:pPr>
            <a:r>
              <a:rPr lang="en-US" dirty="0">
                <a:solidFill>
                  <a:schemeClr val="bg1"/>
                </a:solidFill>
              </a:rPr>
              <a:t>- Access to CI School Portal and CI Staging Environment</a:t>
            </a:r>
          </a:p>
          <a:p>
            <a:pPr marL="12700" indent="0">
              <a:buNone/>
            </a:pPr>
            <a:endParaRPr lang="en-US" dirty="0">
              <a:solidFill>
                <a:schemeClr val="bg1"/>
              </a:solidFill>
            </a:endParaRPr>
          </a:p>
          <a:p>
            <a:pPr marL="12700" indent="0">
              <a:buNone/>
            </a:pPr>
            <a:r>
              <a:rPr lang="en-US" dirty="0">
                <a:solidFill>
                  <a:schemeClr val="bg1"/>
                </a:solidFill>
              </a:rPr>
              <a:t>- CI Vendor Portal</a:t>
            </a:r>
          </a:p>
          <a:p>
            <a:pPr marL="12700" indent="0">
              <a:buNone/>
            </a:pPr>
            <a:endParaRPr lang="en-US" dirty="0">
              <a:solidFill>
                <a:schemeClr val="bg1"/>
              </a:solidFill>
            </a:endParaRPr>
          </a:p>
          <a:p>
            <a:pPr marL="12700" indent="0">
              <a:buNone/>
            </a:pPr>
            <a:r>
              <a:rPr lang="en-US" dirty="0">
                <a:solidFill>
                  <a:schemeClr val="bg1"/>
                </a:solidFill>
              </a:rPr>
              <a:t>- New CI participating vendor contracts</a:t>
            </a:r>
          </a:p>
          <a:p>
            <a:pPr marL="12700" indent="0">
              <a:buNone/>
            </a:pPr>
            <a:endParaRPr lang="en-US" dirty="0">
              <a:solidFill>
                <a:schemeClr val="bg1"/>
              </a:solidFill>
            </a:endParaRPr>
          </a:p>
          <a:p>
            <a:pPr marL="12700" indent="0">
              <a:buNone/>
            </a:pPr>
            <a:r>
              <a:rPr lang="en-US" dirty="0">
                <a:solidFill>
                  <a:schemeClr val="bg1"/>
                </a:solidFill>
              </a:rPr>
              <a:t>- AAMC Business Rules for August 1, 2019</a:t>
            </a:r>
          </a:p>
          <a:p>
            <a:pPr>
              <a:buFontTx/>
              <a:buChar char="-"/>
            </a:pPr>
            <a:endParaRPr lang="en-US" dirty="0">
              <a:solidFill>
                <a:schemeClr val="bg1"/>
              </a:solidFill>
            </a:endParaRPr>
          </a:p>
          <a:p>
            <a:pPr marL="12700" indent="0">
              <a:buNone/>
            </a:pPr>
            <a:r>
              <a:rPr lang="en-US" dirty="0">
                <a:solidFill>
                  <a:schemeClr val="bg1"/>
                </a:solidFill>
              </a:rPr>
              <a:t>- Verification Report 2019</a:t>
            </a:r>
          </a:p>
        </p:txBody>
      </p:sp>
    </p:spTree>
    <p:extLst>
      <p:ext uri="{BB962C8B-B14F-4D97-AF65-F5344CB8AC3E}">
        <p14:creationId xmlns:p14="http://schemas.microsoft.com/office/powerpoint/2010/main" val="3219012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8173-DB71-4014-91A9-C91ACC3F7CEB}"/>
              </a:ext>
            </a:extLst>
          </p:cNvPr>
          <p:cNvSpPr>
            <a:spLocks noGrp="1"/>
          </p:cNvSpPr>
          <p:nvPr>
            <p:ph type="title"/>
          </p:nvPr>
        </p:nvSpPr>
        <p:spPr/>
        <p:txBody>
          <a:bodyPr/>
          <a:lstStyle/>
          <a:p>
            <a:r>
              <a:rPr lang="en-US" kern="1200" dirty="0">
                <a:latin typeface="Arial" charset="0"/>
              </a:rPr>
              <a:t>Table 12: Sequence Block and Event Catalogue – Instructions</a:t>
            </a:r>
            <a:br>
              <a:rPr lang="en-US" kern="1200" dirty="0">
                <a:latin typeface="Arial" charset="0"/>
              </a:rPr>
            </a:br>
            <a:endParaRPr lang="en-US" dirty="0"/>
          </a:p>
        </p:txBody>
      </p:sp>
      <p:pic>
        <p:nvPicPr>
          <p:cNvPr id="4" name="Picture 3">
            <a:extLst>
              <a:ext uri="{FF2B5EF4-FFF2-40B4-BE49-F238E27FC236}">
                <a16:creationId xmlns:a16="http://schemas.microsoft.com/office/drawing/2014/main" id="{D1483117-CAA2-4FF6-A0CE-EDCF4059E7A1}"/>
              </a:ext>
            </a:extLst>
          </p:cNvPr>
          <p:cNvPicPr/>
          <p:nvPr/>
        </p:nvPicPr>
        <p:blipFill>
          <a:blip r:embed="rId3"/>
          <a:stretch>
            <a:fillRect/>
          </a:stretch>
        </p:blipFill>
        <p:spPr>
          <a:xfrm>
            <a:off x="1776233" y="1636712"/>
            <a:ext cx="8639534" cy="4856163"/>
          </a:xfrm>
          <a:prstGeom prst="rect">
            <a:avLst/>
          </a:prstGeom>
          <a:ln>
            <a:solidFill>
              <a:schemeClr val="bg1"/>
            </a:solidFill>
          </a:ln>
        </p:spPr>
      </p:pic>
    </p:spTree>
    <p:extLst>
      <p:ext uri="{BB962C8B-B14F-4D97-AF65-F5344CB8AC3E}">
        <p14:creationId xmlns:p14="http://schemas.microsoft.com/office/powerpoint/2010/main" val="382562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6F6F-CDAE-4243-94C6-B1DFC322EB3D}"/>
              </a:ext>
            </a:extLst>
          </p:cNvPr>
          <p:cNvSpPr>
            <a:spLocks noGrp="1"/>
          </p:cNvSpPr>
          <p:nvPr>
            <p:ph type="title"/>
          </p:nvPr>
        </p:nvSpPr>
        <p:spPr/>
        <p:txBody>
          <a:bodyPr/>
          <a:lstStyle/>
          <a:p>
            <a:r>
              <a:rPr lang="en-US" kern="1200" dirty="0">
                <a:latin typeface="Arial" charset="0"/>
              </a:rPr>
              <a:t>Table 12: Sequence Block and Event Catalogue – Sample</a:t>
            </a:r>
            <a:endParaRPr lang="en-US" dirty="0"/>
          </a:p>
        </p:txBody>
      </p:sp>
      <p:pic>
        <p:nvPicPr>
          <p:cNvPr id="4" name="Picture 3">
            <a:extLst>
              <a:ext uri="{FF2B5EF4-FFF2-40B4-BE49-F238E27FC236}">
                <a16:creationId xmlns:a16="http://schemas.microsoft.com/office/drawing/2014/main" id="{A49008AD-54A2-4BAD-9421-30C8FED2AAA7}"/>
              </a:ext>
            </a:extLst>
          </p:cNvPr>
          <p:cNvPicPr/>
          <p:nvPr/>
        </p:nvPicPr>
        <p:blipFill>
          <a:blip r:embed="rId3"/>
          <a:stretch>
            <a:fillRect/>
          </a:stretch>
        </p:blipFill>
        <p:spPr>
          <a:xfrm>
            <a:off x="1919287" y="1589488"/>
            <a:ext cx="8353425" cy="4903387"/>
          </a:xfrm>
          <a:prstGeom prst="rect">
            <a:avLst/>
          </a:prstGeom>
          <a:ln>
            <a:solidFill>
              <a:schemeClr val="bg1"/>
            </a:solidFill>
          </a:ln>
        </p:spPr>
      </p:pic>
    </p:spTree>
    <p:extLst>
      <p:ext uri="{BB962C8B-B14F-4D97-AF65-F5344CB8AC3E}">
        <p14:creationId xmlns:p14="http://schemas.microsoft.com/office/powerpoint/2010/main" val="421704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B2FF-91C2-40B2-AB23-0C3E0463BD56}"/>
              </a:ext>
            </a:extLst>
          </p:cNvPr>
          <p:cNvSpPr>
            <a:spLocks noGrp="1"/>
          </p:cNvSpPr>
          <p:nvPr>
            <p:ph type="title"/>
          </p:nvPr>
        </p:nvSpPr>
        <p:spPr/>
        <p:txBody>
          <a:bodyPr/>
          <a:lstStyle/>
          <a:p>
            <a:r>
              <a:rPr lang="en-US" dirty="0"/>
              <a:t>Print Sections in the Bookmarks</a:t>
            </a:r>
            <a:br>
              <a:rPr lang="en-US" dirty="0"/>
            </a:br>
            <a:endParaRPr lang="en-US" dirty="0"/>
          </a:p>
        </p:txBody>
      </p:sp>
      <p:sp>
        <p:nvSpPr>
          <p:cNvPr id="3" name="Text Placeholder 2">
            <a:extLst>
              <a:ext uri="{FF2B5EF4-FFF2-40B4-BE49-F238E27FC236}">
                <a16:creationId xmlns:a16="http://schemas.microsoft.com/office/drawing/2014/main" id="{8D3EA62E-983C-4EE6-9E66-15299152FC5C}"/>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30DB1969-ED42-4384-BF92-2F1E3E0DF800}"/>
              </a:ext>
            </a:extLst>
          </p:cNvPr>
          <p:cNvPicPr>
            <a:picLocks noChangeAspect="1"/>
          </p:cNvPicPr>
          <p:nvPr/>
        </p:nvPicPr>
        <p:blipFill>
          <a:blip r:embed="rId3"/>
          <a:stretch>
            <a:fillRect/>
          </a:stretch>
        </p:blipFill>
        <p:spPr>
          <a:xfrm>
            <a:off x="712920" y="1864951"/>
            <a:ext cx="3482642" cy="2141406"/>
          </a:xfrm>
          <a:prstGeom prst="rect">
            <a:avLst/>
          </a:prstGeom>
        </p:spPr>
      </p:pic>
      <p:pic>
        <p:nvPicPr>
          <p:cNvPr id="8" name="Picture 7">
            <a:extLst>
              <a:ext uri="{FF2B5EF4-FFF2-40B4-BE49-F238E27FC236}">
                <a16:creationId xmlns:a16="http://schemas.microsoft.com/office/drawing/2014/main" id="{E4C6718C-F68A-4013-B5F9-A367182C929D}"/>
              </a:ext>
            </a:extLst>
          </p:cNvPr>
          <p:cNvPicPr>
            <a:picLocks noChangeAspect="1"/>
          </p:cNvPicPr>
          <p:nvPr/>
        </p:nvPicPr>
        <p:blipFill>
          <a:blip r:embed="rId4"/>
          <a:stretch>
            <a:fillRect/>
          </a:stretch>
        </p:blipFill>
        <p:spPr>
          <a:xfrm>
            <a:off x="6221067" y="1785856"/>
            <a:ext cx="3375953" cy="1928027"/>
          </a:xfrm>
          <a:prstGeom prst="rect">
            <a:avLst/>
          </a:prstGeom>
        </p:spPr>
      </p:pic>
      <p:pic>
        <p:nvPicPr>
          <p:cNvPr id="9" name="Picture 8">
            <a:extLst>
              <a:ext uri="{FF2B5EF4-FFF2-40B4-BE49-F238E27FC236}">
                <a16:creationId xmlns:a16="http://schemas.microsoft.com/office/drawing/2014/main" id="{96574802-A912-4C7C-9E57-53726C211A81}"/>
              </a:ext>
            </a:extLst>
          </p:cNvPr>
          <p:cNvPicPr>
            <a:picLocks noChangeAspect="1"/>
          </p:cNvPicPr>
          <p:nvPr/>
        </p:nvPicPr>
        <p:blipFill>
          <a:blip r:embed="rId5"/>
          <a:stretch>
            <a:fillRect/>
          </a:stretch>
        </p:blipFill>
        <p:spPr>
          <a:xfrm>
            <a:off x="583304" y="4806819"/>
            <a:ext cx="4419983" cy="358171"/>
          </a:xfrm>
          <a:prstGeom prst="rect">
            <a:avLst/>
          </a:prstGeom>
        </p:spPr>
      </p:pic>
      <p:pic>
        <p:nvPicPr>
          <p:cNvPr id="10" name="Picture 9">
            <a:extLst>
              <a:ext uri="{FF2B5EF4-FFF2-40B4-BE49-F238E27FC236}">
                <a16:creationId xmlns:a16="http://schemas.microsoft.com/office/drawing/2014/main" id="{F311E07E-B439-48C3-8FC9-926C2690CC01}"/>
              </a:ext>
            </a:extLst>
          </p:cNvPr>
          <p:cNvPicPr>
            <a:picLocks noChangeAspect="1"/>
          </p:cNvPicPr>
          <p:nvPr/>
        </p:nvPicPr>
        <p:blipFill>
          <a:blip r:embed="rId6"/>
          <a:stretch>
            <a:fillRect/>
          </a:stretch>
        </p:blipFill>
        <p:spPr>
          <a:xfrm>
            <a:off x="6255578" y="4445798"/>
            <a:ext cx="5098222" cy="1181202"/>
          </a:xfrm>
          <a:prstGeom prst="rect">
            <a:avLst/>
          </a:prstGeom>
        </p:spPr>
      </p:pic>
      <p:sp>
        <p:nvSpPr>
          <p:cNvPr id="11" name="Arrow: Right 10">
            <a:extLst>
              <a:ext uri="{FF2B5EF4-FFF2-40B4-BE49-F238E27FC236}">
                <a16:creationId xmlns:a16="http://schemas.microsoft.com/office/drawing/2014/main" id="{79069609-8259-441A-B07C-0DEB5A50CD89}"/>
              </a:ext>
            </a:extLst>
          </p:cNvPr>
          <p:cNvSpPr/>
          <p:nvPr/>
        </p:nvSpPr>
        <p:spPr bwMode="auto">
          <a:xfrm>
            <a:off x="4328096" y="2462656"/>
            <a:ext cx="1350383" cy="481550"/>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2" name="Arrow: Right 11">
            <a:extLst>
              <a:ext uri="{FF2B5EF4-FFF2-40B4-BE49-F238E27FC236}">
                <a16:creationId xmlns:a16="http://schemas.microsoft.com/office/drawing/2014/main" id="{B14F7D8E-503F-41A6-A26A-40C0E977E4F7}"/>
              </a:ext>
            </a:extLst>
          </p:cNvPr>
          <p:cNvSpPr/>
          <p:nvPr/>
        </p:nvSpPr>
        <p:spPr bwMode="auto">
          <a:xfrm rot="8316186">
            <a:off x="5060064" y="3946368"/>
            <a:ext cx="1313873" cy="541191"/>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3" name="Arrow: Right 12">
            <a:extLst>
              <a:ext uri="{FF2B5EF4-FFF2-40B4-BE49-F238E27FC236}">
                <a16:creationId xmlns:a16="http://schemas.microsoft.com/office/drawing/2014/main" id="{657F46E5-5946-4824-A1D6-299760E2A25A}"/>
              </a:ext>
            </a:extLst>
          </p:cNvPr>
          <p:cNvSpPr/>
          <p:nvPr/>
        </p:nvSpPr>
        <p:spPr bwMode="auto">
          <a:xfrm>
            <a:off x="5091413" y="5175284"/>
            <a:ext cx="1313873" cy="541191"/>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4" name="Oval 13">
            <a:extLst>
              <a:ext uri="{FF2B5EF4-FFF2-40B4-BE49-F238E27FC236}">
                <a16:creationId xmlns:a16="http://schemas.microsoft.com/office/drawing/2014/main" id="{9CB525CE-B2B7-4883-9847-3B9B9742E4DD}"/>
              </a:ext>
            </a:extLst>
          </p:cNvPr>
          <p:cNvSpPr/>
          <p:nvPr/>
        </p:nvSpPr>
        <p:spPr bwMode="auto">
          <a:xfrm>
            <a:off x="10721081" y="4292306"/>
            <a:ext cx="685800" cy="528287"/>
          </a:xfrm>
          <a:prstGeom prst="ellipse">
            <a:avLst/>
          </a:prstGeom>
          <a:noFill/>
          <a:ln w="762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5" name="TextBox 14">
            <a:extLst>
              <a:ext uri="{FF2B5EF4-FFF2-40B4-BE49-F238E27FC236}">
                <a16:creationId xmlns:a16="http://schemas.microsoft.com/office/drawing/2014/main" id="{74A63705-24AE-4853-872B-45CCA3A7846D}"/>
              </a:ext>
            </a:extLst>
          </p:cNvPr>
          <p:cNvSpPr txBox="1"/>
          <p:nvPr/>
        </p:nvSpPr>
        <p:spPr>
          <a:xfrm>
            <a:off x="712920" y="1301465"/>
            <a:ext cx="4498347" cy="400110"/>
          </a:xfrm>
          <a:prstGeom prst="rect">
            <a:avLst/>
          </a:prstGeom>
          <a:noFill/>
        </p:spPr>
        <p:txBody>
          <a:bodyPr wrap="none" rtlCol="0">
            <a:spAutoFit/>
          </a:bodyPr>
          <a:lstStyle/>
          <a:p>
            <a:r>
              <a:rPr lang="en-US" dirty="0"/>
              <a:t>1. Right click the desired bookmark</a:t>
            </a:r>
          </a:p>
        </p:txBody>
      </p:sp>
      <p:sp>
        <p:nvSpPr>
          <p:cNvPr id="16" name="TextBox 15">
            <a:extLst>
              <a:ext uri="{FF2B5EF4-FFF2-40B4-BE49-F238E27FC236}">
                <a16:creationId xmlns:a16="http://schemas.microsoft.com/office/drawing/2014/main" id="{5DDA1CF5-B62F-45DB-BFC2-7F53B2030572}"/>
              </a:ext>
            </a:extLst>
          </p:cNvPr>
          <p:cNvSpPr txBox="1"/>
          <p:nvPr/>
        </p:nvSpPr>
        <p:spPr>
          <a:xfrm>
            <a:off x="6221067" y="1385746"/>
            <a:ext cx="5864106" cy="400110"/>
          </a:xfrm>
          <a:prstGeom prst="rect">
            <a:avLst/>
          </a:prstGeom>
          <a:noFill/>
        </p:spPr>
        <p:txBody>
          <a:bodyPr wrap="none" rtlCol="0">
            <a:spAutoFit/>
          </a:bodyPr>
          <a:lstStyle/>
          <a:p>
            <a:r>
              <a:rPr lang="en-US" dirty="0"/>
              <a:t>2. Print or Save as needed, automatically sized</a:t>
            </a:r>
          </a:p>
        </p:txBody>
      </p:sp>
      <p:sp>
        <p:nvSpPr>
          <p:cNvPr id="17" name="TextBox 16">
            <a:extLst>
              <a:ext uri="{FF2B5EF4-FFF2-40B4-BE49-F238E27FC236}">
                <a16:creationId xmlns:a16="http://schemas.microsoft.com/office/drawing/2014/main" id="{0DCD4081-534B-4510-9170-B860D7ED6E66}"/>
              </a:ext>
            </a:extLst>
          </p:cNvPr>
          <p:cNvSpPr txBox="1"/>
          <p:nvPr/>
        </p:nvSpPr>
        <p:spPr>
          <a:xfrm>
            <a:off x="585893" y="5258182"/>
            <a:ext cx="3926075" cy="400110"/>
          </a:xfrm>
          <a:prstGeom prst="rect">
            <a:avLst/>
          </a:prstGeom>
          <a:noFill/>
        </p:spPr>
        <p:txBody>
          <a:bodyPr wrap="none" rtlCol="0">
            <a:spAutoFit/>
          </a:bodyPr>
          <a:lstStyle/>
          <a:p>
            <a:r>
              <a:rPr lang="en-US" dirty="0"/>
              <a:t>3. Pick the new section to view</a:t>
            </a:r>
          </a:p>
        </p:txBody>
      </p:sp>
      <p:sp>
        <p:nvSpPr>
          <p:cNvPr id="18" name="TextBox 17">
            <a:extLst>
              <a:ext uri="{FF2B5EF4-FFF2-40B4-BE49-F238E27FC236}">
                <a16:creationId xmlns:a16="http://schemas.microsoft.com/office/drawing/2014/main" id="{22E7FBEA-FB72-4ACD-B357-A3214C30095E}"/>
              </a:ext>
            </a:extLst>
          </p:cNvPr>
          <p:cNvSpPr txBox="1"/>
          <p:nvPr/>
        </p:nvSpPr>
        <p:spPr>
          <a:xfrm>
            <a:off x="6255578" y="5760956"/>
            <a:ext cx="4895892" cy="400110"/>
          </a:xfrm>
          <a:prstGeom prst="rect">
            <a:avLst/>
          </a:prstGeom>
          <a:noFill/>
        </p:spPr>
        <p:txBody>
          <a:bodyPr wrap="none" rtlCol="0">
            <a:spAutoFit/>
          </a:bodyPr>
          <a:lstStyle/>
          <a:p>
            <a:r>
              <a:rPr lang="en-US" dirty="0"/>
              <a:t>4. Share as much or as little as needed</a:t>
            </a:r>
          </a:p>
        </p:txBody>
      </p:sp>
    </p:spTree>
    <p:extLst>
      <p:ext uri="{BB962C8B-B14F-4D97-AF65-F5344CB8AC3E}">
        <p14:creationId xmlns:p14="http://schemas.microsoft.com/office/powerpoint/2010/main" val="7647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0466" y="703432"/>
            <a:ext cx="11182349" cy="620712"/>
          </a:xfrm>
        </p:spPr>
        <p:txBody>
          <a:bodyPr/>
          <a:lstStyle/>
          <a:p>
            <a:pPr algn="ctr"/>
            <a:r>
              <a:rPr lang="en-US" dirty="0"/>
              <a:t>Thank you and we will see you next month!</a:t>
            </a:r>
          </a:p>
        </p:txBody>
      </p:sp>
      <p:sp>
        <p:nvSpPr>
          <p:cNvPr id="4" name="Slide Number Placeholder 3"/>
          <p:cNvSpPr>
            <a:spLocks noGrp="1"/>
          </p:cNvSpPr>
          <p:nvPr>
            <p:ph type="sldNum" sz="quarter" idx="4"/>
          </p:nvPr>
        </p:nvSpPr>
        <p:spPr/>
        <p:txBody>
          <a:bodyPr/>
          <a:lstStyle/>
          <a:p>
            <a:pPr>
              <a:defRPr/>
            </a:pPr>
            <a:fld id="{F5D3FE59-4284-2A45-929E-71D2CB10F5B4}" type="slidenum">
              <a:rPr lang="en-US" smtClean="0"/>
              <a:pPr>
                <a:defRPr/>
              </a:pPr>
              <a:t>33</a:t>
            </a:fld>
            <a:endParaRPr lang="en-US" dirty="0"/>
          </a:p>
        </p:txBody>
      </p:sp>
      <p:sp>
        <p:nvSpPr>
          <p:cNvPr id="2" name="Content Placeholder 1">
            <a:extLst>
              <a:ext uri="{FF2B5EF4-FFF2-40B4-BE49-F238E27FC236}">
                <a16:creationId xmlns:a16="http://schemas.microsoft.com/office/drawing/2014/main" id="{826B7A5F-6D85-4199-A32E-EF7C1E1AFD8D}"/>
              </a:ext>
            </a:extLst>
          </p:cNvPr>
          <p:cNvSpPr>
            <a:spLocks noGrp="1"/>
          </p:cNvSpPr>
          <p:nvPr>
            <p:ph idx="1"/>
          </p:nvPr>
        </p:nvSpPr>
        <p:spPr>
          <a:xfrm>
            <a:off x="770466" y="1307701"/>
            <a:ext cx="10651067" cy="4767262"/>
          </a:xfrm>
        </p:spPr>
        <p:txBody>
          <a:bodyPr/>
          <a:lstStyle/>
          <a:p>
            <a:pPr algn="ctr"/>
            <a:endParaRPr lang="en-US" dirty="0"/>
          </a:p>
          <a:p>
            <a:pPr algn="ctr"/>
            <a:r>
              <a:rPr lang="en-US" dirty="0"/>
              <a:t>Please register for next month’s </a:t>
            </a:r>
          </a:p>
          <a:p>
            <a:pPr algn="ctr"/>
            <a:r>
              <a:rPr lang="en-US" dirty="0"/>
              <a:t>Building Better Curriculum Webinar Series on </a:t>
            </a:r>
          </a:p>
          <a:p>
            <a:pPr algn="ctr"/>
            <a:r>
              <a:rPr lang="en-US" dirty="0"/>
              <a:t>August 14, 2019 at 1:00 pm EST. </a:t>
            </a:r>
          </a:p>
          <a:p>
            <a:pPr algn="ctr"/>
            <a:endParaRPr lang="en-US" dirty="0"/>
          </a:p>
          <a:p>
            <a:pPr algn="ctr"/>
            <a:r>
              <a:rPr lang="en-US" dirty="0"/>
              <a:t>We will post this latest webinar recording on AAMC’s website here:</a:t>
            </a:r>
          </a:p>
          <a:p>
            <a:pPr algn="ctr"/>
            <a:r>
              <a:rPr lang="en-US" b="1" u="sng" dirty="0">
                <a:solidFill>
                  <a:schemeClr val="bg1">
                    <a:lumMod val="60000"/>
                    <a:lumOff val="40000"/>
                  </a:schemeClr>
                </a:solidFill>
                <a:highlight>
                  <a:srgbClr val="000080"/>
                </a:highlight>
                <a:hlinkClick r:id="rId2"/>
              </a:rPr>
              <a:t>www.aamc.org/cir/webinars</a:t>
            </a:r>
            <a:r>
              <a:rPr lang="en-US" b="1" u="sng" dirty="0">
                <a:solidFill>
                  <a:schemeClr val="bg1">
                    <a:lumMod val="60000"/>
                    <a:lumOff val="40000"/>
                  </a:schemeClr>
                </a:solidFill>
                <a:highlight>
                  <a:srgbClr val="000080"/>
                </a:highlight>
              </a:rPr>
              <a:t> </a:t>
            </a:r>
            <a:endParaRPr lang="en-US" dirty="0">
              <a:solidFill>
                <a:schemeClr val="bg1">
                  <a:lumMod val="60000"/>
                  <a:lumOff val="40000"/>
                </a:schemeClr>
              </a:solidFill>
              <a:highlight>
                <a:srgbClr val="000080"/>
              </a:highlight>
            </a:endParaRPr>
          </a:p>
        </p:txBody>
      </p:sp>
      <p:sp>
        <p:nvSpPr>
          <p:cNvPr id="5" name="Content Placeholder 2">
            <a:extLst>
              <a:ext uri="{FF2B5EF4-FFF2-40B4-BE49-F238E27FC236}">
                <a16:creationId xmlns:a16="http://schemas.microsoft.com/office/drawing/2014/main" id="{EBD49A22-96F0-4752-86DA-40E7DB0DFC36}"/>
              </a:ext>
            </a:extLst>
          </p:cNvPr>
          <p:cNvSpPr txBox="1">
            <a:spLocks/>
          </p:cNvSpPr>
          <p:nvPr/>
        </p:nvSpPr>
        <p:spPr bwMode="auto">
          <a:xfrm>
            <a:off x="3326838" y="5421121"/>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a:lstStyle>
          <a:p>
            <a:r>
              <a:rPr lang="en-US" b="0" dirty="0">
                <a:solidFill>
                  <a:srgbClr val="002060"/>
                </a:solidFill>
              </a:rPr>
              <a:t>Curriculum Inventory: ci@aamc.org</a:t>
            </a:r>
          </a:p>
          <a:p>
            <a:endParaRPr lang="en-US" b="0" i="1" kern="0" dirty="0">
              <a:solidFill>
                <a:srgbClr val="002060"/>
              </a:solidFill>
            </a:endParaRPr>
          </a:p>
        </p:txBody>
      </p:sp>
    </p:spTree>
    <p:extLst>
      <p:ext uri="{BB962C8B-B14F-4D97-AF65-F5344CB8AC3E}">
        <p14:creationId xmlns:p14="http://schemas.microsoft.com/office/powerpoint/2010/main" val="18153477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C6857-BC71-419A-A9B1-982DEC1121A5}"/>
              </a:ext>
            </a:extLst>
          </p:cNvPr>
          <p:cNvSpPr>
            <a:spLocks noGrp="1"/>
          </p:cNvSpPr>
          <p:nvPr>
            <p:ph type="title"/>
          </p:nvPr>
        </p:nvSpPr>
        <p:spPr>
          <a:xfrm>
            <a:off x="781916" y="168555"/>
            <a:ext cx="11182349" cy="620712"/>
          </a:xfrm>
        </p:spPr>
        <p:txBody>
          <a:bodyPr/>
          <a:lstStyle/>
          <a:p>
            <a:r>
              <a:rPr lang="en-US" sz="3200" dirty="0"/>
              <a:t>CI Website</a:t>
            </a:r>
          </a:p>
        </p:txBody>
      </p:sp>
      <p:sp>
        <p:nvSpPr>
          <p:cNvPr id="3" name="Slide Number Placeholder 2">
            <a:extLst>
              <a:ext uri="{FF2B5EF4-FFF2-40B4-BE49-F238E27FC236}">
                <a16:creationId xmlns:a16="http://schemas.microsoft.com/office/drawing/2014/main" id="{03DED79A-2143-4C06-8D04-A116A084828D}"/>
              </a:ext>
            </a:extLst>
          </p:cNvPr>
          <p:cNvSpPr>
            <a:spLocks noGrp="1"/>
          </p:cNvSpPr>
          <p:nvPr>
            <p:ph type="sldNum" sz="quarter" idx="4"/>
          </p:nvPr>
        </p:nvSpPr>
        <p:spPr/>
        <p:txBody>
          <a:bodyPr/>
          <a:lstStyle/>
          <a:p>
            <a:pPr>
              <a:defRPr/>
            </a:pPr>
            <a:fld id="{ADC2174A-351A-8246-9B91-DA39B6C4E9F5}" type="slidenum">
              <a:rPr lang="en-US" smtClean="0"/>
              <a:pPr>
                <a:defRPr/>
              </a:pPr>
              <a:t>4</a:t>
            </a:fld>
            <a:endParaRPr lang="en-US" dirty="0"/>
          </a:p>
        </p:txBody>
      </p:sp>
      <p:pic>
        <p:nvPicPr>
          <p:cNvPr id="5" name="Picture 4" descr="A screenshot of a social media post&#10;&#10;Description generated with very high confidence">
            <a:extLst>
              <a:ext uri="{FF2B5EF4-FFF2-40B4-BE49-F238E27FC236}">
                <a16:creationId xmlns:a16="http://schemas.microsoft.com/office/drawing/2014/main" id="{09E46D17-A183-4DB7-A62B-BDD9EF422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021" y="914048"/>
            <a:ext cx="7827436" cy="5592539"/>
          </a:xfrm>
          <a:prstGeom prst="rect">
            <a:avLst/>
          </a:prstGeom>
          <a:ln>
            <a:solidFill>
              <a:schemeClr val="bg1"/>
            </a:solidFill>
          </a:ln>
        </p:spPr>
      </p:pic>
    </p:spTree>
    <p:extLst>
      <p:ext uri="{BB962C8B-B14F-4D97-AF65-F5344CB8AC3E}">
        <p14:creationId xmlns:p14="http://schemas.microsoft.com/office/powerpoint/2010/main" val="26467587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F673-0882-44BC-9009-9F544EA8A7C6}"/>
              </a:ext>
            </a:extLst>
          </p:cNvPr>
          <p:cNvSpPr>
            <a:spLocks noGrp="1"/>
          </p:cNvSpPr>
          <p:nvPr>
            <p:ph type="title"/>
          </p:nvPr>
        </p:nvSpPr>
        <p:spPr/>
        <p:txBody>
          <a:bodyPr/>
          <a:lstStyle/>
          <a:p>
            <a:r>
              <a:rPr lang="en-US" dirty="0"/>
              <a:t>CI School Portal</a:t>
            </a:r>
          </a:p>
        </p:txBody>
      </p:sp>
      <p:sp>
        <p:nvSpPr>
          <p:cNvPr id="3" name="Slide Number Placeholder 2">
            <a:extLst>
              <a:ext uri="{FF2B5EF4-FFF2-40B4-BE49-F238E27FC236}">
                <a16:creationId xmlns:a16="http://schemas.microsoft.com/office/drawing/2014/main" id="{E0D16FFD-BEA6-4C07-935F-61E1A3D61ACE}"/>
              </a:ext>
            </a:extLst>
          </p:cNvPr>
          <p:cNvSpPr>
            <a:spLocks noGrp="1"/>
          </p:cNvSpPr>
          <p:nvPr>
            <p:ph type="sldNum" sz="quarter" idx="4"/>
          </p:nvPr>
        </p:nvSpPr>
        <p:spPr/>
        <p:txBody>
          <a:bodyPr/>
          <a:lstStyle/>
          <a:p>
            <a:pPr>
              <a:defRPr/>
            </a:pPr>
            <a:fld id="{ADC2174A-351A-8246-9B91-DA39B6C4E9F5}" type="slidenum">
              <a:rPr lang="en-US" smtClean="0"/>
              <a:pPr>
                <a:defRPr/>
              </a:pPr>
              <a:t>5</a:t>
            </a:fld>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A627EC22-CEA3-452B-9144-FAE07F79A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157" y="1361369"/>
            <a:ext cx="10231278" cy="5058481"/>
          </a:xfrm>
          <a:prstGeom prst="rect">
            <a:avLst/>
          </a:prstGeom>
          <a:ln>
            <a:solidFill>
              <a:schemeClr val="bg1"/>
            </a:solidFill>
          </a:ln>
        </p:spPr>
      </p:pic>
    </p:spTree>
    <p:extLst>
      <p:ext uri="{BB962C8B-B14F-4D97-AF65-F5344CB8AC3E}">
        <p14:creationId xmlns:p14="http://schemas.microsoft.com/office/powerpoint/2010/main" val="15846957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D46A-369D-4E79-9BC8-4A6FBD435CA3}"/>
              </a:ext>
            </a:extLst>
          </p:cNvPr>
          <p:cNvSpPr>
            <a:spLocks noGrp="1"/>
          </p:cNvSpPr>
          <p:nvPr>
            <p:ph type="title"/>
          </p:nvPr>
        </p:nvSpPr>
        <p:spPr/>
        <p:txBody>
          <a:bodyPr/>
          <a:lstStyle/>
          <a:p>
            <a:r>
              <a:rPr lang="en-US" dirty="0"/>
              <a:t>CI Account Management</a:t>
            </a:r>
          </a:p>
        </p:txBody>
      </p:sp>
      <p:sp>
        <p:nvSpPr>
          <p:cNvPr id="3" name="Text Placeholder 2">
            <a:extLst>
              <a:ext uri="{FF2B5EF4-FFF2-40B4-BE49-F238E27FC236}">
                <a16:creationId xmlns:a16="http://schemas.microsoft.com/office/drawing/2014/main" id="{4471D528-B837-4729-8455-A739F64349A9}"/>
              </a:ext>
            </a:extLst>
          </p:cNvPr>
          <p:cNvSpPr>
            <a:spLocks noGrp="1"/>
          </p:cNvSpPr>
          <p:nvPr>
            <p:ph type="body" idx="1"/>
          </p:nvPr>
        </p:nvSpPr>
        <p:spPr>
          <a:xfrm>
            <a:off x="838200" y="4147930"/>
            <a:ext cx="10515601" cy="2029032"/>
          </a:xfrm>
        </p:spPr>
        <p:txBody>
          <a:bodyPr/>
          <a:lstStyle/>
          <a:p>
            <a:pPr marL="12700" indent="0">
              <a:buNone/>
            </a:pPr>
            <a:r>
              <a:rPr lang="en-US" sz="2300" dirty="0">
                <a:solidFill>
                  <a:schemeClr val="bg1"/>
                </a:solidFill>
              </a:rPr>
              <a:t>Email changes to CI Primary Admin or Curricular Dean roles to </a:t>
            </a:r>
            <a:r>
              <a:rPr lang="en-US" sz="2300" dirty="0">
                <a:solidFill>
                  <a:schemeClr val="bg1"/>
                </a:solidFill>
                <a:hlinkClick r:id="rId2">
                  <a:extLst>
                    <a:ext uri="{A12FA001-AC4F-418D-AE19-62706E023703}">
                      <ahyp:hlinkClr xmlns:ahyp="http://schemas.microsoft.com/office/drawing/2018/hyperlinkcolor" val="tx"/>
                    </a:ext>
                  </a:extLst>
                </a:hlinkClick>
              </a:rPr>
              <a:t>ci@aamc.org</a:t>
            </a:r>
            <a:r>
              <a:rPr lang="en-US" sz="2300" dirty="0">
                <a:solidFill>
                  <a:schemeClr val="bg1"/>
                </a:solidFill>
              </a:rPr>
              <a:t>.</a:t>
            </a:r>
          </a:p>
          <a:p>
            <a:pPr marL="12700" indent="0">
              <a:buNone/>
            </a:pPr>
            <a:endParaRPr lang="en-US" sz="2300" dirty="0">
              <a:solidFill>
                <a:schemeClr val="bg1"/>
              </a:solidFill>
            </a:endParaRPr>
          </a:p>
          <a:p>
            <a:pPr marL="12700" indent="0">
              <a:buNone/>
            </a:pPr>
            <a:r>
              <a:rPr lang="en-US" sz="2300" dirty="0">
                <a:solidFill>
                  <a:schemeClr val="bg1"/>
                </a:solidFill>
              </a:rPr>
              <a:t>All other roles, you can edit under “Manage Users” in your CI School Portal.</a:t>
            </a:r>
          </a:p>
          <a:p>
            <a:pPr marL="12700" indent="0">
              <a:buNone/>
            </a:pPr>
            <a:endParaRPr lang="en-US" sz="2300" dirty="0">
              <a:solidFill>
                <a:schemeClr val="bg1"/>
              </a:solidFill>
            </a:endParaRPr>
          </a:p>
        </p:txBody>
      </p:sp>
      <p:pic>
        <p:nvPicPr>
          <p:cNvPr id="6" name="Picture 5">
            <a:extLst>
              <a:ext uri="{FF2B5EF4-FFF2-40B4-BE49-F238E27FC236}">
                <a16:creationId xmlns:a16="http://schemas.microsoft.com/office/drawing/2014/main" id="{28ED8B83-BA21-46A5-93AD-6C07EE2D9F00}"/>
              </a:ext>
            </a:extLst>
          </p:cNvPr>
          <p:cNvPicPr>
            <a:picLocks noChangeAspect="1"/>
          </p:cNvPicPr>
          <p:nvPr/>
        </p:nvPicPr>
        <p:blipFill>
          <a:blip r:embed="rId3"/>
          <a:stretch>
            <a:fillRect/>
          </a:stretch>
        </p:blipFill>
        <p:spPr>
          <a:xfrm>
            <a:off x="514611" y="1690688"/>
            <a:ext cx="11162777" cy="1464901"/>
          </a:xfrm>
          <a:prstGeom prst="rect">
            <a:avLst/>
          </a:prstGeom>
          <a:ln>
            <a:solidFill>
              <a:schemeClr val="bg1"/>
            </a:solidFill>
          </a:ln>
        </p:spPr>
      </p:pic>
      <p:sp>
        <p:nvSpPr>
          <p:cNvPr id="7" name="Oval 6">
            <a:extLst>
              <a:ext uri="{FF2B5EF4-FFF2-40B4-BE49-F238E27FC236}">
                <a16:creationId xmlns:a16="http://schemas.microsoft.com/office/drawing/2014/main" id="{23CB19AE-9464-4AF2-94CC-D85918E83DCC}"/>
              </a:ext>
            </a:extLst>
          </p:cNvPr>
          <p:cNvSpPr/>
          <p:nvPr/>
        </p:nvSpPr>
        <p:spPr bwMode="auto">
          <a:xfrm>
            <a:off x="7048500" y="1690688"/>
            <a:ext cx="1397000" cy="479424"/>
          </a:xfrm>
          <a:prstGeom prst="ellipse">
            <a:avLst/>
          </a:prstGeom>
          <a:no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69661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F673-0882-44BC-9009-9F544EA8A7C6}"/>
              </a:ext>
            </a:extLst>
          </p:cNvPr>
          <p:cNvSpPr>
            <a:spLocks noGrp="1"/>
          </p:cNvSpPr>
          <p:nvPr>
            <p:ph type="title"/>
          </p:nvPr>
        </p:nvSpPr>
        <p:spPr/>
        <p:txBody>
          <a:bodyPr/>
          <a:lstStyle/>
          <a:p>
            <a:r>
              <a:rPr lang="en-US" dirty="0"/>
              <a:t>CI Staging Environment</a:t>
            </a:r>
          </a:p>
        </p:txBody>
      </p:sp>
      <p:sp>
        <p:nvSpPr>
          <p:cNvPr id="3" name="Slide Number Placeholder 2">
            <a:extLst>
              <a:ext uri="{FF2B5EF4-FFF2-40B4-BE49-F238E27FC236}">
                <a16:creationId xmlns:a16="http://schemas.microsoft.com/office/drawing/2014/main" id="{E0D16FFD-BEA6-4C07-935F-61E1A3D61ACE}"/>
              </a:ext>
            </a:extLst>
          </p:cNvPr>
          <p:cNvSpPr>
            <a:spLocks noGrp="1"/>
          </p:cNvSpPr>
          <p:nvPr>
            <p:ph type="sldNum" sz="quarter" idx="4"/>
          </p:nvPr>
        </p:nvSpPr>
        <p:spPr/>
        <p:txBody>
          <a:bodyPr/>
          <a:lstStyle/>
          <a:p>
            <a:pPr>
              <a:defRPr/>
            </a:pPr>
            <a:fld id="{ADC2174A-351A-8246-9B91-DA39B6C4E9F5}" type="slidenum">
              <a:rPr lang="en-US" smtClean="0"/>
              <a:pPr>
                <a:defRPr/>
              </a:pPr>
              <a:t>7</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2B6CCD34-67D6-4999-A03E-3788B8291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34" y="1451975"/>
            <a:ext cx="10431331" cy="3115110"/>
          </a:xfrm>
          <a:prstGeom prst="rect">
            <a:avLst/>
          </a:prstGeom>
          <a:ln>
            <a:solidFill>
              <a:schemeClr val="bg1"/>
            </a:solidFill>
          </a:ln>
        </p:spPr>
      </p:pic>
      <p:sp>
        <p:nvSpPr>
          <p:cNvPr id="7" name="Rectangle 6">
            <a:extLst>
              <a:ext uri="{FF2B5EF4-FFF2-40B4-BE49-F238E27FC236}">
                <a16:creationId xmlns:a16="http://schemas.microsoft.com/office/drawing/2014/main" id="{2101BDE6-890C-4064-99B8-C6ED233EFA1C}"/>
              </a:ext>
            </a:extLst>
          </p:cNvPr>
          <p:cNvSpPr/>
          <p:nvPr/>
        </p:nvSpPr>
        <p:spPr>
          <a:xfrm>
            <a:off x="768622" y="4898193"/>
            <a:ext cx="10748074" cy="1015663"/>
          </a:xfrm>
          <a:prstGeom prst="rect">
            <a:avLst/>
          </a:prstGeom>
        </p:spPr>
        <p:txBody>
          <a:bodyPr wrap="square">
            <a:spAutoFit/>
          </a:bodyPr>
          <a:lstStyle/>
          <a:p>
            <a:pPr marL="12700" indent="0">
              <a:buNone/>
            </a:pPr>
            <a:r>
              <a:rPr lang="en-US" dirty="0"/>
              <a:t>Email names and email addresses of those you would like to have access to the CI Staging Environment to </a:t>
            </a:r>
            <a:r>
              <a:rPr lang="en-US" dirty="0">
                <a:hlinkClick r:id="rId4">
                  <a:extLst>
                    <a:ext uri="{A12FA001-AC4F-418D-AE19-62706E023703}">
                      <ahyp:hlinkClr xmlns:ahyp="http://schemas.microsoft.com/office/drawing/2018/hyperlinkcolor" val="tx"/>
                    </a:ext>
                  </a:extLst>
                </a:hlinkClick>
              </a:rPr>
              <a:t>ci@aamc.org</a:t>
            </a:r>
            <a:r>
              <a:rPr lang="en-US" dirty="0"/>
              <a:t>.  These faculty must already have access to your CI School Portal).</a:t>
            </a:r>
          </a:p>
        </p:txBody>
      </p:sp>
    </p:spTree>
    <p:extLst>
      <p:ext uri="{BB962C8B-B14F-4D97-AF65-F5344CB8AC3E}">
        <p14:creationId xmlns:p14="http://schemas.microsoft.com/office/powerpoint/2010/main" val="22015079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B8A704-4056-49D2-AF9F-42B03C9CD8A2}"/>
              </a:ext>
            </a:extLst>
          </p:cNvPr>
          <p:cNvSpPr>
            <a:spLocks noGrp="1"/>
          </p:cNvSpPr>
          <p:nvPr>
            <p:ph type="title"/>
          </p:nvPr>
        </p:nvSpPr>
        <p:spPr/>
        <p:txBody>
          <a:bodyPr/>
          <a:lstStyle/>
          <a:p>
            <a:r>
              <a:rPr lang="en-US" dirty="0"/>
              <a:t>New CI Vendor Portal</a:t>
            </a:r>
          </a:p>
        </p:txBody>
      </p:sp>
      <p:sp>
        <p:nvSpPr>
          <p:cNvPr id="4" name="Slide Number Placeholder 3">
            <a:extLst>
              <a:ext uri="{FF2B5EF4-FFF2-40B4-BE49-F238E27FC236}">
                <a16:creationId xmlns:a16="http://schemas.microsoft.com/office/drawing/2014/main" id="{B4CCF5C5-7EB2-4731-B8D1-D16223CAF9D0}"/>
              </a:ext>
            </a:extLst>
          </p:cNvPr>
          <p:cNvSpPr>
            <a:spLocks noGrp="1"/>
          </p:cNvSpPr>
          <p:nvPr>
            <p:ph type="sldNum" sz="quarter" idx="4"/>
          </p:nvPr>
        </p:nvSpPr>
        <p:spPr/>
        <p:txBody>
          <a:bodyPr/>
          <a:lstStyle/>
          <a:p>
            <a:pPr>
              <a:defRPr/>
            </a:pPr>
            <a:fld id="{F5D3FE59-4284-2A45-929E-71D2CB10F5B4}" type="slidenum">
              <a:rPr lang="en-US" smtClean="0"/>
              <a:pPr>
                <a:defRPr/>
              </a:pPr>
              <a:t>8</a:t>
            </a:fld>
            <a:endParaRPr lang="en-US" dirty="0"/>
          </a:p>
        </p:txBody>
      </p:sp>
      <p:pic>
        <p:nvPicPr>
          <p:cNvPr id="5" name="Picture 4">
            <a:extLst>
              <a:ext uri="{FF2B5EF4-FFF2-40B4-BE49-F238E27FC236}">
                <a16:creationId xmlns:a16="http://schemas.microsoft.com/office/drawing/2014/main" id="{F8B59A77-C9E5-42FC-96AD-C6ED53F1E8C0}"/>
              </a:ext>
            </a:extLst>
          </p:cNvPr>
          <p:cNvPicPr>
            <a:picLocks noChangeAspect="1"/>
          </p:cNvPicPr>
          <p:nvPr/>
        </p:nvPicPr>
        <p:blipFill>
          <a:blip r:embed="rId3"/>
          <a:stretch>
            <a:fillRect/>
          </a:stretch>
        </p:blipFill>
        <p:spPr>
          <a:xfrm>
            <a:off x="2099492" y="1086929"/>
            <a:ext cx="8520607" cy="5124439"/>
          </a:xfrm>
          <a:prstGeom prst="rect">
            <a:avLst/>
          </a:prstGeom>
          <a:ln>
            <a:solidFill>
              <a:schemeClr val="bg1"/>
            </a:solidFill>
          </a:ln>
        </p:spPr>
      </p:pic>
    </p:spTree>
    <p:extLst>
      <p:ext uri="{BB962C8B-B14F-4D97-AF65-F5344CB8AC3E}">
        <p14:creationId xmlns:p14="http://schemas.microsoft.com/office/powerpoint/2010/main" val="37594846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F5E68C-C15E-4169-9052-2A19BB4D01E5}"/>
              </a:ext>
            </a:extLst>
          </p:cNvPr>
          <p:cNvSpPr>
            <a:spLocks noGrp="1"/>
          </p:cNvSpPr>
          <p:nvPr>
            <p:ph idx="1"/>
          </p:nvPr>
        </p:nvSpPr>
        <p:spPr>
          <a:xfrm>
            <a:off x="748100" y="1908314"/>
            <a:ext cx="10651067" cy="3986310"/>
          </a:xfrm>
        </p:spPr>
        <p:txBody>
          <a:bodyPr/>
          <a:lstStyle/>
          <a:p>
            <a:pPr marL="457200" indent="-457200">
              <a:buFontTx/>
              <a:buChar char="-"/>
            </a:pPr>
            <a:r>
              <a:rPr lang="en-US" dirty="0"/>
              <a:t>- Consistent across all CI participating vendors</a:t>
            </a:r>
          </a:p>
          <a:p>
            <a:pPr marL="457200" indent="-457200">
              <a:buFontTx/>
              <a:buChar char="-"/>
            </a:pPr>
            <a:r>
              <a:rPr lang="en-US" dirty="0"/>
              <a:t>- Up to date with AAMC’s data management approach</a:t>
            </a:r>
          </a:p>
          <a:p>
            <a:pPr marL="457200" indent="-457200">
              <a:buFontTx/>
              <a:buChar char="-"/>
            </a:pPr>
            <a:r>
              <a:rPr lang="en-US" dirty="0"/>
              <a:t>- Technical requirements more explicit</a:t>
            </a:r>
          </a:p>
          <a:p>
            <a:pPr marL="457200" indent="-457200">
              <a:buFontTx/>
              <a:buChar char="-"/>
            </a:pPr>
            <a:r>
              <a:rPr lang="en-US" dirty="0"/>
              <a:t>- Agreement covers several years, but we also now have a yearly survey for vendors to update information like their staff members and contact information</a:t>
            </a:r>
          </a:p>
        </p:txBody>
      </p:sp>
      <p:sp>
        <p:nvSpPr>
          <p:cNvPr id="3" name="Title 2">
            <a:extLst>
              <a:ext uri="{FF2B5EF4-FFF2-40B4-BE49-F238E27FC236}">
                <a16:creationId xmlns:a16="http://schemas.microsoft.com/office/drawing/2014/main" id="{298B0510-3027-4235-9EEE-96FE7C15F2EF}"/>
              </a:ext>
            </a:extLst>
          </p:cNvPr>
          <p:cNvSpPr>
            <a:spLocks noGrp="1"/>
          </p:cNvSpPr>
          <p:nvPr>
            <p:ph type="title"/>
          </p:nvPr>
        </p:nvSpPr>
        <p:spPr>
          <a:xfrm>
            <a:off x="748100" y="653020"/>
            <a:ext cx="11182349" cy="620712"/>
          </a:xfrm>
        </p:spPr>
        <p:txBody>
          <a:bodyPr/>
          <a:lstStyle/>
          <a:p>
            <a:r>
              <a:rPr lang="en-US" sz="3200" dirty="0"/>
              <a:t>New AAMC CI participating vendor agreements	</a:t>
            </a:r>
          </a:p>
        </p:txBody>
      </p:sp>
      <p:sp>
        <p:nvSpPr>
          <p:cNvPr id="4" name="Slide Number Placeholder 3">
            <a:extLst>
              <a:ext uri="{FF2B5EF4-FFF2-40B4-BE49-F238E27FC236}">
                <a16:creationId xmlns:a16="http://schemas.microsoft.com/office/drawing/2014/main" id="{CBB90AAA-65D1-4903-B90F-FE8BB57D2FB0}"/>
              </a:ext>
            </a:extLst>
          </p:cNvPr>
          <p:cNvSpPr>
            <a:spLocks noGrp="1"/>
          </p:cNvSpPr>
          <p:nvPr>
            <p:ph type="sldNum" sz="quarter" idx="4"/>
          </p:nvPr>
        </p:nvSpPr>
        <p:spPr/>
        <p:txBody>
          <a:bodyPr/>
          <a:lstStyle/>
          <a:p>
            <a:pPr>
              <a:defRPr/>
            </a:pPr>
            <a:fld id="{F5D3FE59-4284-2A45-929E-71D2CB10F5B4}" type="slidenum">
              <a:rPr lang="en-US" smtClean="0"/>
              <a:pPr>
                <a:defRPr/>
              </a:pPr>
              <a:t>9</a:t>
            </a:fld>
            <a:endParaRPr lang="en-US" dirty="0"/>
          </a:p>
        </p:txBody>
      </p:sp>
    </p:spTree>
    <p:extLst>
      <p:ext uri="{BB962C8B-B14F-4D97-AF65-F5344CB8AC3E}">
        <p14:creationId xmlns:p14="http://schemas.microsoft.com/office/powerpoint/2010/main" val="17428373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1"/>
  <p:tag name="MMPROD_UIDATA" val="&lt;database version=&quot;7.0&quot;&gt;&lt;object type=&quot;1&quot; unique_id=&quot;10001&quot;&gt;&lt;object type=&quot;8&quot; unique_id=&quot;61665&quot;&gt;&lt;/object&gt;&lt;object type=&quot;2&quot; unique_id=&quot;61666&quot;&gt;&lt;object type=&quot;3&quot; unique_id=&quot;61667&quot;&gt;&lt;property id=&quot;20148&quot; value=&quot;5&quot;/&gt;&lt;property id=&quot;20300&quot; value=&quot;Slide 1&quot;/&gt;&lt;property id=&quot;20307&quot; value=&quot;567&quot;/&gt;&lt;/object&gt;&lt;object type=&quot;3&quot; unique_id=&quot;61668&quot;&gt;&lt;property id=&quot;20148&quot; value=&quot;5&quot;/&gt;&lt;property id=&quot;20300&quot; value=&quot;Slide 2 - &amp;quot;Click to edit&amp;quot;&quot;/&gt;&lt;property id=&quot;20307&quot; value=&quot;564&quot;/&gt;&lt;/object&gt;&lt;object type=&quot;3&quot; unique_id=&quot;61669&quot;&gt;&lt;property id=&quot;20148&quot; value=&quot;5&quot;/&gt;&lt;property id=&quot;20300&quot; value=&quot;Slide 3 - &amp;quot;Click to add a chart title&amp;quot;&quot;/&gt;&lt;property id=&quot;20307&quot; value=&quot;568&quot;/&gt;&lt;/object&gt;&lt;object type=&quot;3&quot; unique_id=&quot;6167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466CD8B7-AF0B-0248-A889-BF9E740A0825}" vid="{2B664BA9-402D-624C-89AE-AEC0362FD69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PPT White-Widescreen</Template>
  <TotalTime>3892</TotalTime>
  <Words>3083</Words>
  <Application>Microsoft Office PowerPoint</Application>
  <PresentationFormat>Widescreen</PresentationFormat>
  <Paragraphs>197</Paragraphs>
  <Slides>33</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Wingdings</vt:lpstr>
      <vt:lpstr>AAMC Blue template</vt:lpstr>
      <vt:lpstr> AAMC Building Better Curriculum Webinar Series  We will begin our presentation shortly.  Topic:  The CI upload process and Verification Report Update from the AAMC’s Curriculum Inventory  Presenter from AAMC: Angela Blood Director, Curricular Resources  PLEASE NOTE: All users will be muted during the webinar but should use the chat feature to send questions to Walter Fitz-William during the presentation. We will try to answer as many questions as possible at the end of the presentation. </vt:lpstr>
      <vt:lpstr>AAMC Building Better Curriculum  webinar series</vt:lpstr>
      <vt:lpstr>Agenda</vt:lpstr>
      <vt:lpstr>CI Website</vt:lpstr>
      <vt:lpstr>CI School Portal</vt:lpstr>
      <vt:lpstr>CI Account Management</vt:lpstr>
      <vt:lpstr>CI Staging Environment</vt:lpstr>
      <vt:lpstr>New CI Vendor Portal</vt:lpstr>
      <vt:lpstr>New AAMC CI participating vendor agreements </vt:lpstr>
      <vt:lpstr>AAMC Business Rules</vt:lpstr>
      <vt:lpstr>Verification Report 2019 </vt:lpstr>
      <vt:lpstr>CI Verification Report Resources</vt:lpstr>
      <vt:lpstr>Verification Report Improvements from 2018</vt:lpstr>
      <vt:lpstr>PowerPoint Presentation</vt:lpstr>
      <vt:lpstr>Navigating the Verification Report</vt:lpstr>
      <vt:lpstr>New background details and TOC</vt:lpstr>
      <vt:lpstr>Glossary in Verification Report</vt:lpstr>
      <vt:lpstr>File details</vt:lpstr>
      <vt:lpstr>Table 1: Program Expectations Mapped to PCRS  </vt:lpstr>
      <vt:lpstr>Table 2: Primary Instructional Method  by Non-Clerkship Sequence Block </vt:lpstr>
      <vt:lpstr>Table 3: Instructional Time </vt:lpstr>
      <vt:lpstr>Table 4: Instructional Method Counts</vt:lpstr>
      <vt:lpstr>Table 5: Non-Clerkship Sequence Block Assessment Methods </vt:lpstr>
      <vt:lpstr>Table 6: Clerkship Sequence Block Assessment Methods  </vt:lpstr>
      <vt:lpstr>Table 7: All Events with Assessments Tagged as Formative or Summative </vt:lpstr>
      <vt:lpstr>Table 8: All Resource Types </vt:lpstr>
      <vt:lpstr>Table 9: Program Expectations Mapped to Events with Instructional Methods</vt:lpstr>
      <vt:lpstr>Table 10: Program Expectations Mapped to Events with Assessment Methods</vt:lpstr>
      <vt:lpstr>Table 11: All Sequence Blocks (Course/Clerkship) Overview  </vt:lpstr>
      <vt:lpstr>Table 12: Sequence Block and Event Catalogue – Instructions </vt:lpstr>
      <vt:lpstr>Table 12: Sequence Block and Event Catalogue – Sample</vt:lpstr>
      <vt:lpstr>Print Sections in the Bookmarks </vt:lpstr>
      <vt:lpstr>Thank you and we will see you next month!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Angela Blood</dc:creator>
  <cp:keywords/>
  <dc:description/>
  <cp:lastModifiedBy>Whitney Staiger</cp:lastModifiedBy>
  <cp:revision>74</cp:revision>
  <cp:lastPrinted>2012-04-05T14:11:45Z</cp:lastPrinted>
  <dcterms:created xsi:type="dcterms:W3CDTF">2019-01-23T18:53:22Z</dcterms:created>
  <dcterms:modified xsi:type="dcterms:W3CDTF">2019-07-10T16:47:51Z</dcterms:modified>
</cp:coreProperties>
</file>