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45"/>
  </p:notesMasterIdLst>
  <p:sldIdLst>
    <p:sldId id="258" r:id="rId2"/>
    <p:sldId id="257" r:id="rId3"/>
    <p:sldId id="260" r:id="rId4"/>
    <p:sldId id="302" r:id="rId5"/>
    <p:sldId id="280" r:id="rId6"/>
    <p:sldId id="298" r:id="rId7"/>
    <p:sldId id="299" r:id="rId8"/>
    <p:sldId id="304" r:id="rId9"/>
    <p:sldId id="300" r:id="rId10"/>
    <p:sldId id="311" r:id="rId11"/>
    <p:sldId id="294" r:id="rId12"/>
    <p:sldId id="267" r:id="rId13"/>
    <p:sldId id="281" r:id="rId14"/>
    <p:sldId id="301" r:id="rId15"/>
    <p:sldId id="276" r:id="rId16"/>
    <p:sldId id="274" r:id="rId17"/>
    <p:sldId id="275" r:id="rId18"/>
    <p:sldId id="295"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8" r:id="rId33"/>
    <p:sldId id="329" r:id="rId34"/>
    <p:sldId id="334" r:id="rId35"/>
    <p:sldId id="330" r:id="rId36"/>
    <p:sldId id="310" r:id="rId37"/>
    <p:sldId id="331" r:id="rId38"/>
    <p:sldId id="332" r:id="rId39"/>
    <p:sldId id="333" r:id="rId40"/>
    <p:sldId id="327" r:id="rId41"/>
    <p:sldId id="312" r:id="rId42"/>
    <p:sldId id="287" r:id="rId43"/>
    <p:sldId id="303" r:id="rId44"/>
  </p:sldIdLst>
  <p:sldSz cx="14630400" cy="8229600"/>
  <p:notesSz cx="6858000" cy="9144000"/>
  <p:defaultTextStyle>
    <a:defPPr>
      <a:defRPr lang="en-US"/>
    </a:defPPr>
    <a:lvl1pPr marL="0" algn="l" defTabSz="1071321" rtl="0" eaLnBrk="1" latinLnBrk="0" hangingPunct="1">
      <a:defRPr sz="2110" kern="1200">
        <a:solidFill>
          <a:schemeClr val="tx1"/>
        </a:solidFill>
        <a:latin typeface="+mn-lt"/>
        <a:ea typeface="+mn-ea"/>
        <a:cs typeface="+mn-cs"/>
      </a:defRPr>
    </a:lvl1pPr>
    <a:lvl2pPr marL="535659" algn="l" defTabSz="1071321" rtl="0" eaLnBrk="1" latinLnBrk="0" hangingPunct="1">
      <a:defRPr sz="2110" kern="1200">
        <a:solidFill>
          <a:schemeClr val="tx1"/>
        </a:solidFill>
        <a:latin typeface="+mn-lt"/>
        <a:ea typeface="+mn-ea"/>
        <a:cs typeface="+mn-cs"/>
      </a:defRPr>
    </a:lvl2pPr>
    <a:lvl3pPr marL="1071321" algn="l" defTabSz="1071321" rtl="0" eaLnBrk="1" latinLnBrk="0" hangingPunct="1">
      <a:defRPr sz="2110" kern="1200">
        <a:solidFill>
          <a:schemeClr val="tx1"/>
        </a:solidFill>
        <a:latin typeface="+mn-lt"/>
        <a:ea typeface="+mn-ea"/>
        <a:cs typeface="+mn-cs"/>
      </a:defRPr>
    </a:lvl3pPr>
    <a:lvl4pPr marL="1606978" algn="l" defTabSz="1071321" rtl="0" eaLnBrk="1" latinLnBrk="0" hangingPunct="1">
      <a:defRPr sz="2110" kern="1200">
        <a:solidFill>
          <a:schemeClr val="tx1"/>
        </a:solidFill>
        <a:latin typeface="+mn-lt"/>
        <a:ea typeface="+mn-ea"/>
        <a:cs typeface="+mn-cs"/>
      </a:defRPr>
    </a:lvl4pPr>
    <a:lvl5pPr marL="2142639" algn="l" defTabSz="1071321" rtl="0" eaLnBrk="1" latinLnBrk="0" hangingPunct="1">
      <a:defRPr sz="2110" kern="1200">
        <a:solidFill>
          <a:schemeClr val="tx1"/>
        </a:solidFill>
        <a:latin typeface="+mn-lt"/>
        <a:ea typeface="+mn-ea"/>
        <a:cs typeface="+mn-cs"/>
      </a:defRPr>
    </a:lvl5pPr>
    <a:lvl6pPr marL="2678298" algn="l" defTabSz="1071321" rtl="0" eaLnBrk="1" latinLnBrk="0" hangingPunct="1">
      <a:defRPr sz="2110" kern="1200">
        <a:solidFill>
          <a:schemeClr val="tx1"/>
        </a:solidFill>
        <a:latin typeface="+mn-lt"/>
        <a:ea typeface="+mn-ea"/>
        <a:cs typeface="+mn-cs"/>
      </a:defRPr>
    </a:lvl6pPr>
    <a:lvl7pPr marL="3213958" algn="l" defTabSz="1071321" rtl="0" eaLnBrk="1" latinLnBrk="0" hangingPunct="1">
      <a:defRPr sz="2110" kern="1200">
        <a:solidFill>
          <a:schemeClr val="tx1"/>
        </a:solidFill>
        <a:latin typeface="+mn-lt"/>
        <a:ea typeface="+mn-ea"/>
        <a:cs typeface="+mn-cs"/>
      </a:defRPr>
    </a:lvl7pPr>
    <a:lvl8pPr marL="3749617" algn="l" defTabSz="1071321" rtl="0" eaLnBrk="1" latinLnBrk="0" hangingPunct="1">
      <a:defRPr sz="2110" kern="1200">
        <a:solidFill>
          <a:schemeClr val="tx1"/>
        </a:solidFill>
        <a:latin typeface="+mn-lt"/>
        <a:ea typeface="+mn-ea"/>
        <a:cs typeface="+mn-cs"/>
      </a:defRPr>
    </a:lvl8pPr>
    <a:lvl9pPr marL="4285277" algn="l" defTabSz="1071321" rtl="0" eaLnBrk="1" latinLnBrk="0" hangingPunct="1">
      <a:defRPr sz="211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3" userDrawn="1">
          <p15:clr>
            <a:srgbClr val="A4A3A4"/>
          </p15:clr>
        </p15:guide>
        <p15:guide id="2" pos="46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BC"/>
    <a:srgbClr val="FBB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67682" autoAdjust="0"/>
  </p:normalViewPr>
  <p:slideViewPr>
    <p:cSldViewPr snapToGrid="0" snapToObjects="1" showGuides="1">
      <p:cViewPr varScale="1">
        <p:scale>
          <a:sx n="42" d="100"/>
          <a:sy n="42" d="100"/>
        </p:scale>
        <p:origin x="1542" y="54"/>
      </p:cViewPr>
      <p:guideLst>
        <p:guide orient="horz" pos="2593"/>
        <p:guide pos="4609"/>
      </p:guideLst>
    </p:cSldViewPr>
  </p:slideViewPr>
  <p:outlineViewPr>
    <p:cViewPr>
      <p:scale>
        <a:sx n="33" d="100"/>
        <a:sy n="33" d="100"/>
      </p:scale>
      <p:origin x="0" y="-26736"/>
    </p:cViewPr>
  </p:outlineViewPr>
  <p:notesTextViewPr>
    <p:cViewPr>
      <p:scale>
        <a:sx n="1" d="1"/>
        <a:sy n="1" d="1"/>
      </p:scale>
      <p:origin x="0" y="0"/>
    </p:cViewPr>
  </p:notesTextViewPr>
  <p:sorterViewPr>
    <p:cViewPr>
      <p:scale>
        <a:sx n="100" d="100"/>
        <a:sy n="100" d="100"/>
      </p:scale>
      <p:origin x="0" y="-24508"/>
    </p:cViewPr>
  </p:sorterViewPr>
  <p:notesViewPr>
    <p:cSldViewPr snapToGrid="0" snapToObjects="1">
      <p:cViewPr varScale="1">
        <p:scale>
          <a:sx n="51" d="100"/>
          <a:sy n="51"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2574E-4D5C-4CA5-9F19-78B314C28F1E}"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D8D07-AA76-4327-B1D0-65A0EEF86CEF}" type="slidenum">
              <a:rPr lang="en-US" smtClean="0"/>
              <a:t>‹#›</a:t>
            </a:fld>
            <a:endParaRPr lang="en-US"/>
          </a:p>
        </p:txBody>
      </p:sp>
    </p:spTree>
    <p:extLst>
      <p:ext uri="{BB962C8B-B14F-4D97-AF65-F5344CB8AC3E}">
        <p14:creationId xmlns:p14="http://schemas.microsoft.com/office/powerpoint/2010/main" val="39193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F9D8D07-AA76-4327-B1D0-65A0EEF86CEF}" type="slidenum">
              <a:rPr lang="en-US" smtClean="0"/>
              <a:t>2</a:t>
            </a:fld>
            <a:endParaRPr lang="en-US"/>
          </a:p>
        </p:txBody>
      </p:sp>
    </p:spTree>
    <p:extLst>
      <p:ext uri="{BB962C8B-B14F-4D97-AF65-F5344CB8AC3E}">
        <p14:creationId xmlns:p14="http://schemas.microsoft.com/office/powerpoint/2010/main" val="248469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departing Administrative Board members for their service (parting gifts are on stage – ask them to come up and accept the gift):</a:t>
            </a:r>
          </a:p>
          <a:p>
            <a:pPr marL="628650" lvl="1" indent="-171450">
              <a:buFont typeface="Arial" panose="020B0604020202020204" pitchFamily="34" charset="0"/>
              <a:buChar char="•"/>
            </a:pPr>
            <a:r>
              <a:rPr lang="en-US" dirty="0"/>
              <a:t>Amy Hildreth, MD, of Wake Forest</a:t>
            </a:r>
          </a:p>
          <a:p>
            <a:pPr marL="628650" lvl="1" indent="-171450">
              <a:buFont typeface="Arial" panose="020B0604020202020204" pitchFamily="34" charset="0"/>
              <a:buChar char="•"/>
            </a:pPr>
            <a:r>
              <a:rPr lang="en-US" dirty="0"/>
              <a:t>Mike Engel, MD, PhD, of University of Utah</a:t>
            </a:r>
          </a:p>
          <a:p>
            <a:pPr marL="628650" lvl="1" indent="-171450">
              <a:buFont typeface="Arial" panose="020B0604020202020204" pitchFamily="34" charset="0"/>
              <a:buChar char="•"/>
            </a:pPr>
            <a:r>
              <a:rPr lang="en-US" dirty="0"/>
              <a:t>Joe Hill, MD, PhD, of UT Southwestern Medical School</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Any personal words about each of them? Amy has served with distinction as the chair of communication committee, introducing such innovations as the CFAS Member Rep Newsletter, the thank-you letters to sponsoring institutions when CFAS reps attend meetings, improvements to our Website, such as a collection of materials for new reps, social medial expertise, and an ongoing, as-yet-unrealized attempt to have Podcasts added to the CFAS resources.  Joe Hill is the current chair of the Advocacy Committee and has cochaired the committee with Rich Eckert for many years before that. Michael Engel is a past member of the CFAS program committee. All three were very active members of the CFAS Ad Board – and while they will be missed in that role, they leave true legacies that will help new members serve even better.  </a:t>
            </a:r>
          </a:p>
        </p:txBody>
      </p:sp>
      <p:sp>
        <p:nvSpPr>
          <p:cNvPr id="4" name="Slide Number Placeholder 3"/>
          <p:cNvSpPr>
            <a:spLocks noGrp="1"/>
          </p:cNvSpPr>
          <p:nvPr>
            <p:ph type="sldNum" sz="quarter" idx="10"/>
          </p:nvPr>
        </p:nvSpPr>
        <p:spPr/>
        <p:txBody>
          <a:bodyPr/>
          <a:lstStyle/>
          <a:p>
            <a:fld id="{CF9D8D07-AA76-4327-B1D0-65A0EEF86CEF}" type="slidenum">
              <a:rPr lang="en-US" smtClean="0"/>
              <a:t>15</a:t>
            </a:fld>
            <a:endParaRPr lang="en-US"/>
          </a:p>
        </p:txBody>
      </p:sp>
    </p:spTree>
    <p:extLst>
      <p:ext uri="{BB962C8B-B14F-4D97-AF65-F5344CB8AC3E}">
        <p14:creationId xmlns:p14="http://schemas.microsoft.com/office/powerpoint/2010/main" val="99136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leadership changes that will take effect following the AAMC Annual Meeting:</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As covered at the 2018 CFAS Spring Meeting in Chicago, the CFAS Nominating and Engagement Committee had large number of nominees to select from in order to fill opening seats for this year. Those positions begin their new three-year terms at the conclusion of the AAMC Annual Meeting.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I’d like to ask each of the THREE new CFAS Ad Board representatives starting their first new term to stand when I announce your name:</a:t>
            </a:r>
          </a:p>
          <a:p>
            <a:pPr marL="457200" lvl="1" indent="0">
              <a:buFont typeface="Arial" panose="020B0604020202020204" pitchFamily="34" charset="0"/>
              <a:buNone/>
            </a:pPr>
            <a:r>
              <a:rPr lang="en-US" dirty="0"/>
              <a:t>	Steven Angus, MD, representing the University of Connecticut School of Medicine</a:t>
            </a:r>
          </a:p>
          <a:p>
            <a:pPr marL="457200" lvl="1" indent="0">
              <a:buFont typeface="Arial" panose="020B0604020202020204" pitchFamily="34" charset="0"/>
              <a:buNone/>
            </a:pPr>
            <a:r>
              <a:rPr lang="en-US" dirty="0"/>
              <a:t>	Catherine Pipas, MD, representing the Society of Teachers of Family Medicine Foundation, and also a faculty member at Geisel School of Medicine at Dartmouth	</a:t>
            </a:r>
          </a:p>
          <a:p>
            <a:pPr marL="457200" lvl="1" indent="0">
              <a:buFont typeface="Arial" panose="020B0604020202020204" pitchFamily="34" charset="0"/>
              <a:buNone/>
            </a:pPr>
            <a:r>
              <a:rPr lang="en-US" dirty="0"/>
              <a:t>	Vera Donnenberg, PhD, representing the American College of Clinical Pharmacology, and a faculty member at University of Pittsburgh School of Medicine</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VJ Periyakoil, MD, was nominated to serve a second term on the ad aboard as the rep from the American Academy of Hospice and Palliative Medicine. She is a faculty member at Stanford School of Medicine.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CFAS additionally has a seat on its ad board that traditionally goes to the chair or chair-elect on the AAMC’s Group on Faculty Affairs, which is the AAMC affinity group that represents the interests and work of academic health center faculty affairs deans. Maureen Connelly, who is not here today, has served in this role for the past three years. We’re delighted to add GFA Chair-Elect Elza Mylona, PhD, Vice Provost for Faculty Affairs and Institutional Effectiveness Professor of Medicine of Eastern Virginia Medical School as the new ad board member from the GFA. </a:t>
            </a:r>
          </a:p>
          <a:p>
            <a:endParaRPr lang="en-US" dirty="0"/>
          </a:p>
        </p:txBody>
      </p:sp>
      <p:sp>
        <p:nvSpPr>
          <p:cNvPr id="4" name="Slide Number Placeholder 3"/>
          <p:cNvSpPr>
            <a:spLocks noGrp="1"/>
          </p:cNvSpPr>
          <p:nvPr>
            <p:ph type="sldNum" sz="quarter" idx="10"/>
          </p:nvPr>
        </p:nvSpPr>
        <p:spPr/>
        <p:txBody>
          <a:bodyPr/>
          <a:lstStyle/>
          <a:p>
            <a:fld id="{CF9D8D07-AA76-4327-B1D0-65A0EEF86CEF}" type="slidenum">
              <a:rPr lang="en-US" smtClean="0"/>
              <a:t>16</a:t>
            </a:fld>
            <a:endParaRPr lang="en-US"/>
          </a:p>
        </p:txBody>
      </p:sp>
    </p:spTree>
    <p:extLst>
      <p:ext uri="{BB962C8B-B14F-4D97-AF65-F5344CB8AC3E}">
        <p14:creationId xmlns:p14="http://schemas.microsoft.com/office/powerpoint/2010/main" val="307862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 Leadership Note:  Gabriela Popescu, Vin Pellegrini, and I will all begin our second years in their two-year terms as chair, chair elect, and immediate past chair. At next year’s LSL meeting, the CFAS leadership transition will take place at this level. We’ll be talking about the process for nominating and electing a new CFAS Chair Elect a bit later – but it will be a big part of our business at the 2019 CFAS Spring Meeting in Atlanta.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 A personal note/reflection upon completing your first year as chair? Hopes for next year? </a:t>
            </a:r>
          </a:p>
        </p:txBody>
      </p:sp>
      <p:sp>
        <p:nvSpPr>
          <p:cNvPr id="4" name="Slide Number Placeholder 3"/>
          <p:cNvSpPr>
            <a:spLocks noGrp="1"/>
          </p:cNvSpPr>
          <p:nvPr>
            <p:ph type="sldNum" sz="quarter" idx="10"/>
          </p:nvPr>
        </p:nvSpPr>
        <p:spPr/>
        <p:txBody>
          <a:bodyPr/>
          <a:lstStyle/>
          <a:p>
            <a:fld id="{CF9D8D07-AA76-4327-B1D0-65A0EEF86CEF}" type="slidenum">
              <a:rPr lang="en-US" smtClean="0"/>
              <a:t>17</a:t>
            </a:fld>
            <a:endParaRPr lang="en-US"/>
          </a:p>
        </p:txBody>
      </p:sp>
    </p:spTree>
    <p:extLst>
      <p:ext uri="{BB962C8B-B14F-4D97-AF65-F5344CB8AC3E}">
        <p14:creationId xmlns:p14="http://schemas.microsoft.com/office/powerpoint/2010/main" val="294391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turn the microphone over to Vin Pellegrini, I’d like to take a moment to acknowledge the hard work of the CFAS Nominating and Engagement Committee and in particular, Vin’s work to clarify the activities of the committee – but first, will the committee members who are here please stand and wave to everyone. It is a tremendous amount of work to name the new members of the ad board given about 20 qualified nominees – and I know how thorough and considered the process was. </a:t>
            </a:r>
          </a:p>
          <a:p>
            <a:endParaRPr lang="en-US" dirty="0"/>
          </a:p>
          <a:p>
            <a:r>
              <a:rPr lang="en-US" dirty="0"/>
              <a:t>Additionally, the committee has done other work through the year to help define the people who can serve as leaders of CFAS. </a:t>
            </a:r>
          </a:p>
          <a:p>
            <a:endParaRPr lang="en-US" dirty="0"/>
          </a:p>
          <a:p>
            <a:r>
              <a:rPr lang="en-US" dirty="0"/>
              <a:t>In his report to you, Vin Pellegrini will discuss some of the structural changes in the committee to ensure its important work moves forward smoothly, and that the committee itself at once represents CFAS and refreshes regularly to bring in new perspectives over time. </a:t>
            </a:r>
          </a:p>
        </p:txBody>
      </p:sp>
      <p:sp>
        <p:nvSpPr>
          <p:cNvPr id="4" name="Slide Number Placeholder 3"/>
          <p:cNvSpPr>
            <a:spLocks noGrp="1"/>
          </p:cNvSpPr>
          <p:nvPr>
            <p:ph type="sldNum" sz="quarter" idx="10"/>
          </p:nvPr>
        </p:nvSpPr>
        <p:spPr/>
        <p:txBody>
          <a:bodyPr/>
          <a:lstStyle/>
          <a:p>
            <a:fld id="{CF9D8D07-AA76-4327-B1D0-65A0EEF86CEF}" type="slidenum">
              <a:rPr lang="en-US" smtClean="0"/>
              <a:t>18</a:t>
            </a:fld>
            <a:endParaRPr lang="en-US"/>
          </a:p>
        </p:txBody>
      </p:sp>
    </p:spTree>
    <p:extLst>
      <p:ext uri="{BB962C8B-B14F-4D97-AF65-F5344CB8AC3E}">
        <p14:creationId xmlns:p14="http://schemas.microsoft.com/office/powerpoint/2010/main" val="297809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71321" rtl="0" eaLnBrk="1" fontAlgn="auto" latinLnBrk="0" hangingPunct="1">
              <a:lnSpc>
                <a:spcPct val="100000"/>
              </a:lnSpc>
              <a:spcBef>
                <a:spcPts val="0"/>
              </a:spcBef>
              <a:spcAft>
                <a:spcPts val="0"/>
              </a:spcAft>
              <a:buClrTx/>
              <a:buSzTx/>
              <a:buFontTx/>
              <a:buNone/>
              <a:tabLst/>
              <a:defRPr/>
            </a:pPr>
            <a:fld id="{CF9D8D07-AA76-4327-B1D0-65A0EEF8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7132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71321" rtl="0" eaLnBrk="1" fontAlgn="auto" latinLnBrk="0" hangingPunct="1">
              <a:lnSpc>
                <a:spcPct val="100000"/>
              </a:lnSpc>
              <a:spcBef>
                <a:spcPts val="0"/>
              </a:spcBef>
              <a:spcAft>
                <a:spcPts val="0"/>
              </a:spcAft>
              <a:buClrTx/>
              <a:buSzTx/>
              <a:buFontTx/>
              <a:buNone/>
              <a:tabLst/>
              <a:defRPr/>
            </a:pPr>
            <a:fld id="{CF9D8D07-AA76-4327-B1D0-65A0EEF8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7132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20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Our 2019 Spring Meeting in Atlanta is well under way with planning. The Program Committee met in person in Washington over the summer, and also met this morning during the CFAS committee meetings – and there will also be an in-person meeting this winter.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Registration will open for the meeting in January, with plenty of time for the early bird discount.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We’re especially excited about this year’s planning, which will be a little different than past meetings, in large part because there will be fewer breakouts and many more opportunities for CFAS reps to work together rather than split up into smaller sessions.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Program Committee Chair and CFAS Chair-Elect Gabriela Popescu will be giving an update on the meeting and providing more information a bit later in this session.</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1071321" rtl="0" eaLnBrk="1" fontAlgn="auto" latinLnBrk="0" hangingPunct="1">
              <a:lnSpc>
                <a:spcPct val="100000"/>
              </a:lnSpc>
              <a:spcBef>
                <a:spcPts val="0"/>
              </a:spcBef>
              <a:spcAft>
                <a:spcPts val="0"/>
              </a:spcAft>
              <a:buClrTx/>
              <a:buSzTx/>
              <a:buFontTx/>
              <a:buNone/>
              <a:tabLst/>
              <a:defRPr/>
            </a:pPr>
            <a:fld id="{CF9D8D07-AA76-4327-B1D0-65A0EEF8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7132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D8D07-AA76-4327-B1D0-65A0EEF86CEF}" type="slidenum">
              <a:rPr lang="en-US" smtClean="0"/>
              <a:t>34</a:t>
            </a:fld>
            <a:endParaRPr lang="en-US"/>
          </a:p>
        </p:txBody>
      </p:sp>
    </p:spTree>
    <p:extLst>
      <p:ext uri="{BB962C8B-B14F-4D97-AF65-F5344CB8AC3E}">
        <p14:creationId xmlns:p14="http://schemas.microsoft.com/office/powerpoint/2010/main" val="1782441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on the next slide</a:t>
            </a:r>
          </a:p>
        </p:txBody>
      </p:sp>
      <p:sp>
        <p:nvSpPr>
          <p:cNvPr id="4" name="Slide Number Placeholder 3"/>
          <p:cNvSpPr>
            <a:spLocks noGrp="1"/>
          </p:cNvSpPr>
          <p:nvPr>
            <p:ph type="sldNum" sz="quarter" idx="10"/>
          </p:nvPr>
        </p:nvSpPr>
        <p:spPr/>
        <p:txBody>
          <a:bodyPr/>
          <a:lstStyle/>
          <a:p>
            <a:fld id="{CF9D8D07-AA76-4327-B1D0-65A0EEF86CEF}" type="slidenum">
              <a:rPr lang="en-US" smtClean="0"/>
              <a:t>35</a:t>
            </a:fld>
            <a:endParaRPr lang="en-US"/>
          </a:p>
        </p:txBody>
      </p:sp>
    </p:spTree>
    <p:extLst>
      <p:ext uri="{BB962C8B-B14F-4D97-AF65-F5344CB8AC3E}">
        <p14:creationId xmlns:p14="http://schemas.microsoft.com/office/powerpoint/2010/main" val="3079719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currently live on the CFAS Website – www.aamc.org/cfas</a:t>
            </a:r>
          </a:p>
        </p:txBody>
      </p:sp>
      <p:sp>
        <p:nvSpPr>
          <p:cNvPr id="4" name="Slide Number Placeholder 3"/>
          <p:cNvSpPr>
            <a:spLocks noGrp="1"/>
          </p:cNvSpPr>
          <p:nvPr>
            <p:ph type="sldNum" sz="quarter" idx="10"/>
          </p:nvPr>
        </p:nvSpPr>
        <p:spPr/>
        <p:txBody>
          <a:bodyPr/>
          <a:lstStyle/>
          <a:p>
            <a:fld id="{CF9D8D07-AA76-4327-B1D0-65A0EEF86CEF}" type="slidenum">
              <a:rPr lang="en-US" smtClean="0"/>
              <a:t>36</a:t>
            </a:fld>
            <a:endParaRPr lang="en-US"/>
          </a:p>
        </p:txBody>
      </p:sp>
    </p:spTree>
    <p:extLst>
      <p:ext uri="{BB962C8B-B14F-4D97-AF65-F5344CB8AC3E}">
        <p14:creationId xmlns:p14="http://schemas.microsoft.com/office/powerpoint/2010/main" val="238445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you are a new rep or a rep who is attending for the first time, please stand up and wave to your CFAS colleagues</a:t>
            </a:r>
          </a:p>
          <a:p>
            <a:pPr marL="171450" indent="-171450">
              <a:buFontTx/>
              <a:buChar char="-"/>
            </a:pPr>
            <a:r>
              <a:rPr lang="en-US" dirty="0"/>
              <a:t>I urge you to make a connection with a member of the ad board at this session or at any number of other sessions</a:t>
            </a:r>
          </a:p>
          <a:p>
            <a:pPr marL="171450" indent="-171450">
              <a:buFontTx/>
              <a:buChar char="-"/>
            </a:pPr>
            <a:r>
              <a:rPr lang="en-US" dirty="0"/>
              <a:t>Get to know your CFAS colleagues at the networking sessions, like tomorrow’s breakfast or our reception tomorrow night</a:t>
            </a:r>
          </a:p>
        </p:txBody>
      </p:sp>
      <p:sp>
        <p:nvSpPr>
          <p:cNvPr id="4" name="Slide Number Placeholder 3"/>
          <p:cNvSpPr>
            <a:spLocks noGrp="1"/>
          </p:cNvSpPr>
          <p:nvPr>
            <p:ph type="sldNum" sz="quarter" idx="10"/>
          </p:nvPr>
        </p:nvSpPr>
        <p:spPr/>
        <p:txBody>
          <a:bodyPr/>
          <a:lstStyle/>
          <a:p>
            <a:fld id="{CF9D8D07-AA76-4327-B1D0-65A0EEF86CEF}" type="slidenum">
              <a:rPr lang="en-US" smtClean="0"/>
              <a:t>3</a:t>
            </a:fld>
            <a:endParaRPr lang="en-US"/>
          </a:p>
        </p:txBody>
      </p:sp>
    </p:spTree>
    <p:extLst>
      <p:ext uri="{BB962C8B-B14F-4D97-AF65-F5344CB8AC3E}">
        <p14:creationId xmlns:p14="http://schemas.microsoft.com/office/powerpoint/2010/main" val="186336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two: Pellegrini</a:t>
            </a:r>
          </a:p>
          <a:p>
            <a:r>
              <a:rPr lang="en-US" dirty="0"/>
              <a:t>Third: Bellini through committee work</a:t>
            </a:r>
          </a:p>
          <a:p>
            <a:r>
              <a:rPr lang="en-US" dirty="0"/>
              <a:t>Fourth: Ongoing work from the definition of faculty working group, beginning with Rosemarie Fisher – several sessions at past LSL meetings</a:t>
            </a:r>
          </a:p>
          <a:p>
            <a:endParaRPr lang="en-US" dirty="0"/>
          </a:p>
          <a:p>
            <a:r>
              <a:rPr lang="en-US" dirty="0"/>
              <a:t>Will provide full citations as they become available</a:t>
            </a:r>
          </a:p>
          <a:p>
            <a:endParaRPr lang="en-US" dirty="0"/>
          </a:p>
        </p:txBody>
      </p:sp>
      <p:sp>
        <p:nvSpPr>
          <p:cNvPr id="4" name="Slide Number Placeholder 3"/>
          <p:cNvSpPr>
            <a:spLocks noGrp="1"/>
          </p:cNvSpPr>
          <p:nvPr>
            <p:ph type="sldNum" sz="quarter" idx="10"/>
          </p:nvPr>
        </p:nvSpPr>
        <p:spPr/>
        <p:txBody>
          <a:bodyPr/>
          <a:lstStyle/>
          <a:p>
            <a:fld id="{CF9D8D07-AA76-4327-B1D0-65A0EEF86CEF}" type="slidenum">
              <a:rPr lang="en-US" smtClean="0"/>
              <a:t>40</a:t>
            </a:fld>
            <a:endParaRPr lang="en-US"/>
          </a:p>
        </p:txBody>
      </p:sp>
    </p:spTree>
    <p:extLst>
      <p:ext uri="{BB962C8B-B14F-4D97-AF65-F5344CB8AC3E}">
        <p14:creationId xmlns:p14="http://schemas.microsoft.com/office/powerpoint/2010/main" val="2512643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purpose and goals of the CFAS Society Summit</a:t>
            </a:r>
          </a:p>
          <a:p>
            <a:endParaRPr lang="en-US" dirty="0"/>
          </a:p>
          <a:p>
            <a:r>
              <a:rPr lang="en-US" dirty="0"/>
              <a:t>Benefits of building strong relationships with the business and strategic leadership of member societies</a:t>
            </a:r>
          </a:p>
          <a:p>
            <a:endParaRPr lang="en-US" dirty="0"/>
          </a:p>
          <a:p>
            <a:r>
              <a:rPr lang="en-US" dirty="0"/>
              <a:t>Identifying a date for the winter/early spring </a:t>
            </a:r>
          </a:p>
        </p:txBody>
      </p:sp>
      <p:sp>
        <p:nvSpPr>
          <p:cNvPr id="4" name="Slide Number Placeholder 3"/>
          <p:cNvSpPr>
            <a:spLocks noGrp="1"/>
          </p:cNvSpPr>
          <p:nvPr>
            <p:ph type="sldNum" sz="quarter" idx="10"/>
          </p:nvPr>
        </p:nvSpPr>
        <p:spPr/>
        <p:txBody>
          <a:bodyPr/>
          <a:lstStyle/>
          <a:p>
            <a:fld id="{CF9D8D07-AA76-4327-B1D0-65A0EEF86CEF}" type="slidenum">
              <a:rPr lang="en-US" smtClean="0"/>
              <a:t>41</a:t>
            </a:fld>
            <a:endParaRPr lang="en-US"/>
          </a:p>
        </p:txBody>
      </p:sp>
    </p:spTree>
    <p:extLst>
      <p:ext uri="{BB962C8B-B14F-4D97-AF65-F5344CB8AC3E}">
        <p14:creationId xmlns:p14="http://schemas.microsoft.com/office/powerpoint/2010/main" val="386444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P</a:t>
            </a:r>
            <a:r>
              <a:rPr lang="en-US" b="0" dirty="0"/>
              <a:t>er AAMC's data collection policies we report "sex" as opposed to gender and will use this terminology throughout the project</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project seeks to create three core work products: </a:t>
            </a:r>
          </a:p>
          <a:p>
            <a:pPr marL="228600" lvl="0" indent="-228600">
              <a:buFont typeface="+mj-lt"/>
              <a:buAutoNum type="arabicPeriod"/>
            </a:pPr>
            <a:r>
              <a:rPr lang="en-US" sz="1200" kern="1200" dirty="0">
                <a:solidFill>
                  <a:schemeClr val="tx1"/>
                </a:solidFill>
                <a:effectLst/>
                <a:latin typeface="+mn-lt"/>
                <a:ea typeface="+mn-ea"/>
                <a:cs typeface="+mn-cs"/>
              </a:rPr>
              <a:t>National Salary Trends Tool (Dynamic excel-based tool looking at salaries based on specialty, gender, rank, and degree over the past 5 years)</a:t>
            </a:r>
          </a:p>
          <a:p>
            <a:pPr marL="228600" indent="-228600">
              <a:buFont typeface="+mj-lt"/>
              <a:buAutoNum type="arabicPeriod"/>
            </a:pPr>
            <a:r>
              <a:rPr lang="en-US" sz="1200" kern="1200" dirty="0">
                <a:solidFill>
                  <a:schemeClr val="tx1"/>
                </a:solidFill>
                <a:effectLst/>
                <a:latin typeface="+mn-lt"/>
                <a:ea typeface="+mn-ea"/>
                <a:cs typeface="+mn-cs"/>
              </a:rPr>
              <a:t>Promising Practices Publication (School profiles of institutions who have conducted salary studies, identified financial strategies to address inequities, and communicated this effort to faculty as a joint, and on-going, effort across the dean’s office (e.g. diversity leaders, finance leaders etc.))</a:t>
            </a:r>
          </a:p>
          <a:p>
            <a:pPr marL="685800" lvl="1" indent="-228600">
              <a:buFont typeface="+mj-lt"/>
              <a:buAutoNum type="arabicPeriod"/>
            </a:pPr>
            <a:r>
              <a:rPr lang="en-US" sz="1200" kern="1200" dirty="0">
                <a:solidFill>
                  <a:schemeClr val="tx1"/>
                </a:solidFill>
                <a:effectLst/>
                <a:latin typeface="+mn-lt"/>
                <a:ea typeface="+mn-ea"/>
                <a:cs typeface="+mn-cs"/>
              </a:rPr>
              <a:t>Will also include a national analysis of the faculty salary survey data by gender across the past 5 years</a:t>
            </a:r>
          </a:p>
          <a:p>
            <a:pPr marL="228600" indent="-228600">
              <a:buFont typeface="+mj-lt"/>
              <a:buAutoNum type="arabicPeriod"/>
            </a:pPr>
            <a:r>
              <a:rPr lang="en-US" sz="1200" kern="1200" dirty="0">
                <a:solidFill>
                  <a:schemeClr val="tx1"/>
                </a:solidFill>
                <a:effectLst/>
                <a:latin typeface="+mn-lt"/>
                <a:ea typeface="+mn-ea"/>
                <a:cs typeface="+mn-cs"/>
              </a:rPr>
              <a:t>Toolkits and resources for schools to launch the process of a salary study on campus regarding the establishment of the initiative and templates for communication to the faculty</a:t>
            </a:r>
          </a:p>
          <a:p>
            <a:pPr marL="228600" indent="-228600">
              <a:buFont typeface="+mj-lt"/>
              <a:buAutoNum type="arabicPeriod"/>
            </a:pPr>
            <a:endParaRPr lang="en-US" sz="1200" kern="1200" dirty="0">
              <a:solidFill>
                <a:schemeClr val="tx1"/>
              </a:solidFill>
              <a:effectLst/>
              <a:latin typeface="+mn-lt"/>
              <a:ea typeface="+mn-ea"/>
              <a:cs typeface="+mn-cs"/>
            </a:endParaRPr>
          </a:p>
          <a:p>
            <a:pPr marL="0" indent="0">
              <a:buFont typeface="+mj-lt"/>
              <a:buNone/>
            </a:pPr>
            <a:r>
              <a:rPr lang="en-US" sz="1200" kern="1200" dirty="0">
                <a:solidFill>
                  <a:schemeClr val="tx1"/>
                </a:solidFill>
                <a:effectLst/>
                <a:latin typeface="+mn-lt"/>
                <a:ea typeface="+mn-ea"/>
                <a:cs typeface="+mn-cs"/>
              </a:rPr>
              <a:t>This project is not:</a:t>
            </a:r>
          </a:p>
          <a:p>
            <a:pPr marL="228600" indent="-228600">
              <a:buFont typeface="+mj-lt"/>
              <a:buAutoNum type="arabicPeriod"/>
            </a:pPr>
            <a:r>
              <a:rPr lang="en-US" sz="1200" kern="1200" dirty="0">
                <a:solidFill>
                  <a:schemeClr val="tx1"/>
                </a:solidFill>
                <a:effectLst/>
                <a:latin typeface="+mn-lt"/>
                <a:ea typeface="+mn-ea"/>
                <a:cs typeface="+mn-cs"/>
              </a:rPr>
              <a:t>A group specific project – it’s an AAMC project informed by group stakeholders</a:t>
            </a:r>
          </a:p>
          <a:p>
            <a:pPr marL="228600" indent="-228600">
              <a:buFont typeface="+mj-lt"/>
              <a:buAutoNum type="arabicPeriod"/>
            </a:pPr>
            <a:r>
              <a:rPr lang="en-US" sz="1200" kern="1200" dirty="0">
                <a:solidFill>
                  <a:schemeClr val="tx1"/>
                </a:solidFill>
                <a:effectLst/>
                <a:latin typeface="+mn-lt"/>
                <a:ea typeface="+mn-ea"/>
                <a:cs typeface="+mn-cs"/>
              </a:rPr>
              <a:t>Just an analysis – it’s an effort to provide comprehensive knowledge for undertaking salary equity reviews locally</a:t>
            </a:r>
          </a:p>
          <a:p>
            <a:pPr marL="228600" indent="-228600">
              <a:buFont typeface="+mj-lt"/>
              <a:buAutoNum type="arabicPeriod"/>
            </a:pPr>
            <a:r>
              <a:rPr lang="en-US" sz="1200" kern="1200" dirty="0">
                <a:solidFill>
                  <a:schemeClr val="tx1"/>
                </a:solidFill>
                <a:effectLst/>
                <a:latin typeface="+mn-lt"/>
                <a:ea typeface="+mn-ea"/>
                <a:cs typeface="+mn-cs"/>
              </a:rPr>
              <a:t>All-encompassing – it’s a first effort making use of current data</a:t>
            </a:r>
          </a:p>
          <a:p>
            <a:pPr marL="228600" indent="-228600">
              <a:buFont typeface="+mj-lt"/>
              <a:buAutoNum type="arabicPeriod"/>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 success of this AAMC project is reliant on strong communication and engagement from members across groups and councils. CFAS already has contributed. Eric Weissman, working with other AAMC staff, has reached out to a select group of CFAS reps – all of them chairs – as fact finding about work they, their departments, or their institutions have done in this area. Stakeholder feedback will also be sought from other AAMC faculty-focused groups as the project develops. (e.g. GWIMS, GDI, GBA, GFA, etc.)</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Work on this project began in the summer of 2018, with plans to publicly release work products later in 2019.</a:t>
            </a:r>
          </a:p>
        </p:txBody>
      </p:sp>
      <p:sp>
        <p:nvSpPr>
          <p:cNvPr id="4" name="Slide Number Placeholder 3"/>
          <p:cNvSpPr>
            <a:spLocks noGrp="1"/>
          </p:cNvSpPr>
          <p:nvPr>
            <p:ph type="sldNum" sz="quarter" idx="10"/>
          </p:nvPr>
        </p:nvSpPr>
        <p:spPr/>
        <p:txBody>
          <a:bodyPr/>
          <a:lstStyle/>
          <a:p>
            <a:fld id="{CF9D8D07-AA76-4327-B1D0-65A0EEF86CEF}" type="slidenum">
              <a:rPr lang="en-US" smtClean="0"/>
              <a:t>42</a:t>
            </a:fld>
            <a:endParaRPr lang="en-US"/>
          </a:p>
        </p:txBody>
      </p:sp>
    </p:spTree>
    <p:extLst>
      <p:ext uri="{BB962C8B-B14F-4D97-AF65-F5344CB8AC3E}">
        <p14:creationId xmlns:p14="http://schemas.microsoft.com/office/powerpoint/2010/main" val="44018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reception tonight is open to ALL CFAS REPS. Please attend. </a:t>
            </a:r>
          </a:p>
          <a:p>
            <a:endParaRPr lang="en-US" dirty="0"/>
          </a:p>
          <a:p>
            <a:r>
              <a:rPr lang="en-US" dirty="0"/>
              <a:t>The NETWORKING BREAKFAST is a CFAS tradition. While there are some themed discussion groups, it is primarily an opportunity to meet your colleagues, make connections, and share ideas. Please attend to get to know the other medical school faculty and society representatives who make up the CFAS representative community. </a:t>
            </a:r>
          </a:p>
          <a:p>
            <a:endParaRPr lang="en-US" dirty="0"/>
          </a:p>
          <a:p>
            <a:r>
              <a:rPr lang="en-US" dirty="0"/>
              <a:t>ALL CFAS REPS should attend the Saturday night joint reception – interesting opportunity to meet your peers from other groups, including deans who will be attending with the COD. </a:t>
            </a:r>
          </a:p>
          <a:p>
            <a:endParaRPr lang="en-US" dirty="0"/>
          </a:p>
          <a:p>
            <a:r>
              <a:rPr lang="en-US" dirty="0"/>
              <a:t>The New Rep Orientation is geared to the newest members of the CFAS community, but it is open to all CFAS reps. Please come to meet the new reps or to get a refresher on the operation of the AAMC and CFAS. </a:t>
            </a:r>
          </a:p>
        </p:txBody>
      </p:sp>
      <p:sp>
        <p:nvSpPr>
          <p:cNvPr id="4" name="Slide Number Placeholder 3"/>
          <p:cNvSpPr>
            <a:spLocks noGrp="1"/>
          </p:cNvSpPr>
          <p:nvPr>
            <p:ph type="sldNum" sz="quarter" idx="10"/>
          </p:nvPr>
        </p:nvSpPr>
        <p:spPr/>
        <p:txBody>
          <a:bodyPr/>
          <a:lstStyle/>
          <a:p>
            <a:fld id="{CF9D8D07-AA76-4327-B1D0-65A0EEF86CEF}" type="slidenum">
              <a:rPr lang="en-US" smtClean="0"/>
              <a:t>5</a:t>
            </a:fld>
            <a:endParaRPr lang="en-US"/>
          </a:p>
        </p:txBody>
      </p:sp>
    </p:spTree>
    <p:extLst>
      <p:ext uri="{BB962C8B-B14F-4D97-AF65-F5344CB8AC3E}">
        <p14:creationId xmlns:p14="http://schemas.microsoft.com/office/powerpoint/2010/main" val="395987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BLACK TIE AWARDS RECEPTION AND DINNER is open to all CFAS reps, who are able to attend free of charge. but you need to have registered ahead of time. I hope you have taken care of that. </a:t>
            </a:r>
          </a:p>
          <a:p>
            <a:endParaRPr lang="en-US" dirty="0"/>
          </a:p>
          <a:p>
            <a:r>
              <a:rPr lang="en-US" dirty="0"/>
              <a:t>The CFAS KNOWLEDGE SHARING SESSION is an open mic conversation where you can share ideas, impressions, thoughts about what CFAS should be doing, observations about the meeting, and more. </a:t>
            </a:r>
          </a:p>
        </p:txBody>
      </p:sp>
      <p:sp>
        <p:nvSpPr>
          <p:cNvPr id="4" name="Slide Number Placeholder 3"/>
          <p:cNvSpPr>
            <a:spLocks noGrp="1"/>
          </p:cNvSpPr>
          <p:nvPr>
            <p:ph type="sldNum" sz="quarter" idx="10"/>
          </p:nvPr>
        </p:nvSpPr>
        <p:spPr/>
        <p:txBody>
          <a:bodyPr/>
          <a:lstStyle/>
          <a:p>
            <a:fld id="{CF9D8D07-AA76-4327-B1D0-65A0EEF86CEF}" type="slidenum">
              <a:rPr lang="en-US" smtClean="0"/>
              <a:t>6</a:t>
            </a:fld>
            <a:endParaRPr lang="en-US"/>
          </a:p>
        </p:txBody>
      </p:sp>
    </p:spTree>
    <p:extLst>
      <p:ext uri="{BB962C8B-B14F-4D97-AF65-F5344CB8AC3E}">
        <p14:creationId xmlns:p14="http://schemas.microsoft.com/office/powerpoint/2010/main" val="42772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consult the program to find the specific session descriptions, speaker lists, times, and locations of these sessions</a:t>
            </a:r>
          </a:p>
          <a:p>
            <a:r>
              <a:rPr lang="en-US" dirty="0"/>
              <a:t>Your tables have a list of the programs on them</a:t>
            </a:r>
          </a:p>
          <a:p>
            <a:endParaRPr lang="en-US" dirty="0"/>
          </a:p>
          <a:p>
            <a:r>
              <a:rPr lang="en-US" dirty="0"/>
              <a:t>Will everyone who is engaged as a speaker or moderator in one of the breakout sessions on the general program please stand up</a:t>
            </a:r>
          </a:p>
          <a:p>
            <a:endParaRPr lang="en-US" dirty="0"/>
          </a:p>
          <a:p>
            <a:r>
              <a:rPr lang="en-US" dirty="0"/>
              <a:t>It’s always impressive how many CFAS reps we have engaged in these meetings – it’s one of the biggest ways that CFAS makes a difference at the AAMC</a:t>
            </a:r>
          </a:p>
        </p:txBody>
      </p:sp>
      <p:sp>
        <p:nvSpPr>
          <p:cNvPr id="4" name="Slide Number Placeholder 3"/>
          <p:cNvSpPr>
            <a:spLocks noGrp="1"/>
          </p:cNvSpPr>
          <p:nvPr>
            <p:ph type="sldNum" sz="quarter" idx="10"/>
          </p:nvPr>
        </p:nvSpPr>
        <p:spPr/>
        <p:txBody>
          <a:bodyPr/>
          <a:lstStyle/>
          <a:p>
            <a:fld id="{CF9D8D07-AA76-4327-B1D0-65A0EEF86CEF}" type="slidenum">
              <a:rPr lang="en-US" smtClean="0"/>
              <a:t>7</a:t>
            </a:fld>
            <a:endParaRPr lang="en-US"/>
          </a:p>
        </p:txBody>
      </p:sp>
    </p:spTree>
    <p:extLst>
      <p:ext uri="{BB962C8B-B14F-4D97-AF65-F5344CB8AC3E}">
        <p14:creationId xmlns:p14="http://schemas.microsoft.com/office/powerpoint/2010/main" val="7942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advantage of the networking opportunities at LSL. I hope you got to spend some time right before this meeting reconnecting with colleagues or getting to know new people – but there are many more opportunities, including right after this session where all of you are invited to attend the “Welcome to Austin” reception in the Convention Center. </a:t>
            </a:r>
          </a:p>
          <a:p>
            <a:endParaRPr lang="en-US" dirty="0"/>
          </a:p>
          <a:p>
            <a:r>
              <a:rPr lang="en-US" dirty="0"/>
              <a:t>Breakfast tomorrow morning is also a great time to connect with fellow CFAS reps. We traditionally don’t put programming over this breakfast specifically so people can sit together and make connections. I urge you to talk to new people or invite someone you haven’t met before to join you and a group of friends.</a:t>
            </a:r>
          </a:p>
          <a:p>
            <a:endParaRPr lang="en-US" dirty="0"/>
          </a:p>
          <a:p>
            <a:r>
              <a:rPr lang="en-US" dirty="0"/>
              <a:t>That said, the Family Medicine specialists in CFAS for years have gotten together in the breakfast room to discuss a number of issues related to their specialty, and also surgical subspecialists have recently begun meeting to also collaborate through CFAS. I encourage other groups with shared interest to consider using this time meet your colleagues who do work that aligns with your own. </a:t>
            </a:r>
          </a:p>
          <a:p>
            <a:endParaRPr lang="en-US" dirty="0"/>
          </a:p>
          <a:p>
            <a:r>
              <a:rPr lang="en-US" dirty="0"/>
              <a:t>If you’d like to set up an on-the-fly, topical table for breakfast please find Eric right after this meeting. </a:t>
            </a:r>
          </a:p>
        </p:txBody>
      </p:sp>
      <p:sp>
        <p:nvSpPr>
          <p:cNvPr id="4" name="Slide Number Placeholder 3"/>
          <p:cNvSpPr>
            <a:spLocks noGrp="1"/>
          </p:cNvSpPr>
          <p:nvPr>
            <p:ph type="sldNum" sz="quarter" idx="10"/>
          </p:nvPr>
        </p:nvSpPr>
        <p:spPr/>
        <p:txBody>
          <a:bodyPr/>
          <a:lstStyle/>
          <a:p>
            <a:fld id="{CF9D8D07-AA76-4327-B1D0-65A0EEF86CEF}" type="slidenum">
              <a:rPr lang="en-US" smtClean="0"/>
              <a:t>9</a:t>
            </a:fld>
            <a:endParaRPr lang="en-US"/>
          </a:p>
        </p:txBody>
      </p:sp>
    </p:spTree>
    <p:extLst>
      <p:ext uri="{BB962C8B-B14F-4D97-AF65-F5344CB8AC3E}">
        <p14:creationId xmlns:p14="http://schemas.microsoft.com/office/powerpoint/2010/main" val="1323315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this morning’s AAMC leadership presentation to COD/COTH/CFAS, Roy Wilson emphasized the importance of your institutions in ensuring that these awards are presented to a group of outstanding individuals and institutions that truly represent the deep diversity of our community</a:t>
            </a:r>
          </a:p>
          <a:p>
            <a:pPr marL="171450" indent="-171450">
              <a:buFont typeface="Arial" panose="020B0604020202020204" pitchFamily="34" charset="0"/>
              <a:buChar char="•"/>
            </a:pPr>
            <a:r>
              <a:rPr lang="en-US" dirty="0"/>
              <a:t>I’d like to echo Roy’s sentiments and also note that several of the awards can be nominated by faculty members – this is a real opportunity for individuals in this room to recognize colleagues who are doing exceptional work and to contribute to the diversity of next year’s awardees</a:t>
            </a:r>
          </a:p>
          <a:p>
            <a:pPr marL="171450" indent="-171450">
              <a:buFont typeface="Arial" panose="020B0604020202020204" pitchFamily="34" charset="0"/>
              <a:buChar char="•"/>
            </a:pPr>
            <a:r>
              <a:rPr lang="en-US" dirty="0"/>
              <a:t>As Roy mentioned, the call for nominations is already open to give you more time to nominate outstanding colleagues for 2019</a:t>
            </a:r>
          </a:p>
        </p:txBody>
      </p:sp>
      <p:sp>
        <p:nvSpPr>
          <p:cNvPr id="4" name="Slide Number Placeholder 3"/>
          <p:cNvSpPr>
            <a:spLocks noGrp="1"/>
          </p:cNvSpPr>
          <p:nvPr>
            <p:ph type="sldNum" sz="quarter" idx="10"/>
          </p:nvPr>
        </p:nvSpPr>
        <p:spPr/>
        <p:txBody>
          <a:bodyPr/>
          <a:lstStyle/>
          <a:p>
            <a:fld id="{CF9D8D07-AA76-4327-B1D0-65A0EEF86CEF}" type="slidenum">
              <a:rPr lang="en-US" smtClean="0"/>
              <a:t>11</a:t>
            </a:fld>
            <a:endParaRPr lang="en-US"/>
          </a:p>
        </p:txBody>
      </p:sp>
    </p:spTree>
    <p:extLst>
      <p:ext uri="{BB962C8B-B14F-4D97-AF65-F5344CB8AC3E}">
        <p14:creationId xmlns:p14="http://schemas.microsoft.com/office/powerpoint/2010/main" val="61529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Our 2019 Spring Meeting in Atlanta is well under way with planning. The Program Committee met in person in Washington over the summer, and also met this morning during the CFAS committee meetings – and there will also be an in-person meeting this winter.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Registration will open for the meeting in January, with plenty of time for the early bird discount.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We’re especially excited about this year’s planning, which will be a little different than past meetings, in large part because there will be fewer breakouts and many more opportunities for CFAS reps to work together rather than split up into smaller sessions.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Program Committee Chair and CFAS Chair-Elect Gabriela Popescu will be giving an update on the meeting and providing more information a bit later in this session.</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F9D8D07-AA76-4327-B1D0-65A0EEF86CEF}" type="slidenum">
              <a:rPr lang="en-US" smtClean="0"/>
              <a:t>12</a:t>
            </a:fld>
            <a:endParaRPr lang="en-US"/>
          </a:p>
        </p:txBody>
      </p:sp>
    </p:spTree>
    <p:extLst>
      <p:ext uri="{BB962C8B-B14F-4D97-AF65-F5344CB8AC3E}">
        <p14:creationId xmlns:p14="http://schemas.microsoft.com/office/powerpoint/2010/main" val="410347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we’re on the subject of CFAS Spring meetings, planning is starting unusually early for the 2020 CFAS Spring Meeting because it’s a little more complicated given a different proposed format.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Spring 2020 will be the first formal spring meeting season for the new AAMC president and CEO, so it’s a tremendous opportunity for the AAMC’s councils to help the new executive understand who we are and what kind of work we do.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Normally, 2020 would be a joint COD/COTH meeting (those two councils traditionally meet together every other year), but due to these special circumstances, AAMC staff will be co-locating all three of the  AAMC’s councils: COD, COTH, and CFAS</a:t>
            </a:r>
          </a:p>
          <a:p>
            <a:pPr marL="171450" indent="-171450">
              <a:buFont typeface="Arial" panose="020B0604020202020204" pitchFamily="34" charset="0"/>
              <a:buChar char="•"/>
            </a:pPr>
            <a:r>
              <a:rPr lang="en-US" dirty="0"/>
              <a:t>This will present an opportunity for one day of joint programming among all three councils, and the COD, COTH, and CFAS will also have separate and protected time for their own programming</a:t>
            </a:r>
          </a:p>
          <a:p>
            <a:pPr marL="628650" lvl="1" indent="-171450">
              <a:buFont typeface="Arial" panose="020B0604020202020204" pitchFamily="34" charset="0"/>
              <a:buChar char="•"/>
            </a:pPr>
            <a:r>
              <a:rPr lang="en-US" dirty="0"/>
              <a:t>Potential topics for discussion include issues of interest to all three stakeholder groups; town hall-style conversations with the new president and CEO; and discussions about what it means to be part of an AAMC council operating within the association’s governance structure; how faculty, deans, and hospital executives can all work together. </a:t>
            </a:r>
          </a:p>
          <a:p>
            <a:pPr marL="171450" indent="-171450">
              <a:buFont typeface="Arial" panose="020B0604020202020204" pitchFamily="34" charset="0"/>
              <a:buChar char="•"/>
            </a:pPr>
            <a:r>
              <a:rPr lang="en-US" dirty="0"/>
              <a:t>We do not anticipate that this will become the model for future years but are capitalizing on the opportunity that 2020 presents – and we remain open to new possibilities that may be revealed when we actually hold this meeting.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are in the process of a request for proposals from suitable venues and will announce the location once a contract has been finalized. At this point, the meeting will likely be in the second week of March of 2020, but please stay tuned for details are they come together.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F9D8D07-AA76-4327-B1D0-65A0EEF86CEF}" type="slidenum">
              <a:rPr lang="en-US" smtClean="0"/>
              <a:t>13</a:t>
            </a:fld>
            <a:endParaRPr lang="en-US"/>
          </a:p>
        </p:txBody>
      </p:sp>
    </p:spTree>
    <p:extLst>
      <p:ext uri="{BB962C8B-B14F-4D97-AF65-F5344CB8AC3E}">
        <p14:creationId xmlns:p14="http://schemas.microsoft.com/office/powerpoint/2010/main" val="201563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14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3900" y="2038350"/>
            <a:ext cx="13144500" cy="3190876"/>
          </a:xfrm>
        </p:spPr>
        <p:txBody>
          <a:bodyPr anchor="ctr">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600634" y="5579746"/>
            <a:ext cx="9248215" cy="1773554"/>
          </a:xfrm>
        </p:spPr>
        <p:txBody>
          <a:bodyPr>
            <a:normAutofit/>
          </a:bodyPr>
          <a:lstStyle>
            <a:lvl1pPr marL="0" indent="0" algn="l">
              <a:buNone/>
              <a:defRPr sz="2400">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solidFill>
                  <a:srgbClr val="0092BC"/>
                </a:solidFill>
              </a:rPr>
              <a:t>Speaker Name</a:t>
            </a:r>
          </a:p>
          <a:p>
            <a:r>
              <a:rPr lang="en-US" dirty="0">
                <a:solidFill>
                  <a:srgbClr val="0092BC"/>
                </a:solidFill>
              </a:rPr>
              <a:t>November, xx, 2018</a:t>
            </a:r>
          </a:p>
        </p:txBody>
      </p:sp>
    </p:spTree>
    <p:extLst>
      <p:ext uri="{BB962C8B-B14F-4D97-AF65-F5344CB8AC3E}">
        <p14:creationId xmlns:p14="http://schemas.microsoft.com/office/powerpoint/2010/main" val="1653279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05840" y="2190750"/>
            <a:ext cx="12618720" cy="5221606"/>
          </a:xfrm>
        </p:spPr>
        <p:txBody>
          <a:bodyPr/>
          <a:lstStyle>
            <a:lvl1pPr>
              <a:defRPr>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790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1683980"/>
      </p:ext>
    </p:extLst>
  </p:cSld>
  <p:clrMap bg1="lt1" tx1="dk1" bg2="lt2" tx2="dk2" accent1="accent1" accent2="accent2" accent3="accent3" accent4="accent4" accent5="accent5" accent6="accent6" hlink="hlink" folHlink="folHlink"/>
  <p:sldLayoutIdLst>
    <p:sldLayoutId id="2147483675" r:id="rId1"/>
    <p:sldLayoutId id="2147483669" r:id="rId2"/>
    <p:sldLayoutId id="2147483670" r:id="rId3"/>
  </p:sldLayoutIdLst>
  <p:txStyles>
    <p:titleStyle>
      <a:lvl1pPr algn="l" defTabSz="1097280" rtl="0" eaLnBrk="1" latinLnBrk="0" hangingPunct="1">
        <a:lnSpc>
          <a:spcPct val="90000"/>
        </a:lnSpc>
        <a:spcBef>
          <a:spcPct val="0"/>
        </a:spcBef>
        <a:buNone/>
        <a:defRPr sz="4400" b="1" kern="1200">
          <a:solidFill>
            <a:srgbClr val="0092BC"/>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13.JP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JPG"/><Relationship Id="rId16"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e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2.JPG"/><Relationship Id="rId7" Type="http://schemas.openxmlformats.org/officeDocument/2006/relationships/image" Target="../media/image20.png"/><Relationship Id="rId12" Type="http://schemas.openxmlformats.org/officeDocument/2006/relationships/image" Target="../media/image26.png"/><Relationship Id="rId17" Type="http://schemas.openxmlformats.org/officeDocument/2006/relationships/image" Target="../media/image18.JPG"/><Relationship Id="rId2" Type="http://schemas.openxmlformats.org/officeDocument/2006/relationships/notesSlide" Target="../notesSlides/notesSlide12.xml"/><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5.png"/><Relationship Id="rId5" Type="http://schemas.openxmlformats.org/officeDocument/2006/relationships/image" Target="../media/image14.JPG"/><Relationship Id="rId1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image" Target="../media/image13.JPG"/><Relationship Id="rId9" Type="http://schemas.openxmlformats.org/officeDocument/2006/relationships/image" Target="../media/image22.png"/><Relationship Id="rId1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www.aamc.org/cfas"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www.aamc.org/wellbein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aamc.org/members/cfas/" TargetMode="External"/><Relationship Id="rId2" Type="http://schemas.openxmlformats.org/officeDocument/2006/relationships/hyperlink" Target="mailto:eweissman@aamc.org"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233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7272B9-6EC8-482A-89A4-E7FBE37907EE}"/>
              </a:ext>
            </a:extLst>
          </p:cNvPr>
          <p:cNvSpPr>
            <a:spLocks noGrp="1"/>
          </p:cNvSpPr>
          <p:nvPr>
            <p:ph type="title"/>
          </p:nvPr>
        </p:nvSpPr>
        <p:spPr/>
        <p:txBody>
          <a:bodyPr/>
          <a:lstStyle/>
          <a:p>
            <a:r>
              <a:rPr lang="en-US" dirty="0"/>
              <a:t>Update from the Chief Scientific Officer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471" y="2470433"/>
            <a:ext cx="2780501" cy="4178607"/>
          </a:xfrm>
          <a:prstGeom prst="rect">
            <a:avLst/>
          </a:prstGeom>
        </p:spPr>
      </p:pic>
      <p:sp>
        <p:nvSpPr>
          <p:cNvPr id="6" name="TextBox 5"/>
          <p:cNvSpPr txBox="1"/>
          <p:nvPr/>
        </p:nvSpPr>
        <p:spPr>
          <a:xfrm>
            <a:off x="5234940" y="5755600"/>
            <a:ext cx="3566160" cy="523220"/>
          </a:xfrm>
          <a:prstGeom prst="rect">
            <a:avLst/>
          </a:prstGeom>
          <a:noFill/>
        </p:spPr>
        <p:txBody>
          <a:bodyPr wrap="square" rtlCol="0">
            <a:spAutoFit/>
          </a:bodyPr>
          <a:lstStyle/>
          <a:p>
            <a:r>
              <a:rPr lang="en-US" sz="2800" b="1" dirty="0">
                <a:solidFill>
                  <a:srgbClr val="002060"/>
                </a:solidFill>
              </a:rPr>
              <a:t>Ross McKinney, MD</a:t>
            </a:r>
          </a:p>
        </p:txBody>
      </p:sp>
    </p:spTree>
    <p:extLst>
      <p:ext uri="{BB962C8B-B14F-4D97-AF65-F5344CB8AC3E}">
        <p14:creationId xmlns:p14="http://schemas.microsoft.com/office/powerpoint/2010/main" val="278883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3CCEA-7703-4A47-96D5-568462C4C5DD}"/>
              </a:ext>
            </a:extLst>
          </p:cNvPr>
          <p:cNvSpPr>
            <a:spLocks noGrp="1"/>
          </p:cNvSpPr>
          <p:nvPr>
            <p:ph type="title"/>
          </p:nvPr>
        </p:nvSpPr>
        <p:spPr/>
        <p:txBody>
          <a:bodyPr/>
          <a:lstStyle/>
          <a:p>
            <a:r>
              <a:rPr lang="en-US" dirty="0"/>
              <a:t>Nominate for the 2019 AAMC Awards</a:t>
            </a:r>
          </a:p>
        </p:txBody>
      </p:sp>
      <p:sp>
        <p:nvSpPr>
          <p:cNvPr id="3" name="Content Placeholder 2">
            <a:extLst>
              <a:ext uri="{FF2B5EF4-FFF2-40B4-BE49-F238E27FC236}">
                <a16:creationId xmlns:a16="http://schemas.microsoft.com/office/drawing/2014/main" xmlns="" id="{741991EF-D61E-49F5-9900-E025B6FEB673}"/>
              </a:ext>
            </a:extLst>
          </p:cNvPr>
          <p:cNvSpPr>
            <a:spLocks noGrp="1"/>
          </p:cNvSpPr>
          <p:nvPr>
            <p:ph idx="1"/>
          </p:nvPr>
        </p:nvSpPr>
        <p:spPr>
          <a:xfrm>
            <a:off x="1005840" y="2569844"/>
            <a:ext cx="12618720" cy="5221606"/>
          </a:xfrm>
        </p:spPr>
        <p:txBody>
          <a:bodyPr/>
          <a:lstStyle/>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lgn="ctr">
              <a:buNone/>
            </a:pPr>
            <a:r>
              <a:rPr lang="en-US" b="1" dirty="0">
                <a:solidFill>
                  <a:srgbClr val="002060"/>
                </a:solidFill>
              </a:rPr>
              <a:t>www.aamc.org/awards </a:t>
            </a:r>
          </a:p>
          <a:p>
            <a:endParaRPr lang="en-US" dirty="0">
              <a:solidFill>
                <a:srgbClr val="002060"/>
              </a:solidFill>
            </a:endParaRPr>
          </a:p>
        </p:txBody>
      </p:sp>
      <p:pic>
        <p:nvPicPr>
          <p:cNvPr id="5" name="Picture 4" descr="A picture containing person, sport&#10;&#10;Description generated with high confidence">
            <a:extLst>
              <a:ext uri="{FF2B5EF4-FFF2-40B4-BE49-F238E27FC236}">
                <a16:creationId xmlns:a16="http://schemas.microsoft.com/office/drawing/2014/main" xmlns="" id="{9954351C-6F46-42F1-AFFB-09145E480802}"/>
              </a:ext>
            </a:extLst>
          </p:cNvPr>
          <p:cNvPicPr>
            <a:picLocks noChangeAspect="1"/>
          </p:cNvPicPr>
          <p:nvPr/>
        </p:nvPicPr>
        <p:blipFill rotWithShape="1">
          <a:blip r:embed="rId3"/>
          <a:srcRect l="14264" t="26621" r="14573"/>
          <a:stretch/>
        </p:blipFill>
        <p:spPr>
          <a:xfrm>
            <a:off x="7140376" y="1943822"/>
            <a:ext cx="5772149" cy="396054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A person wearing a suit and tie&#10;&#10;Description generated with very high confidence">
            <a:extLst>
              <a:ext uri="{FF2B5EF4-FFF2-40B4-BE49-F238E27FC236}">
                <a16:creationId xmlns:a16="http://schemas.microsoft.com/office/drawing/2014/main" xmlns="" id="{A670F54E-7435-4AD6-B270-AFD75A1CE001}"/>
              </a:ext>
            </a:extLst>
          </p:cNvPr>
          <p:cNvPicPr>
            <a:picLocks noChangeAspect="1"/>
          </p:cNvPicPr>
          <p:nvPr/>
        </p:nvPicPr>
        <p:blipFill rotWithShape="1">
          <a:blip r:embed="rId4"/>
          <a:srcRect l="16267" t="5324" r="15806"/>
          <a:stretch/>
        </p:blipFill>
        <p:spPr>
          <a:xfrm>
            <a:off x="1717875" y="1945212"/>
            <a:ext cx="4382889" cy="40648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1917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D4636-EBCF-4F3A-9CB1-A90573FEB15B}"/>
              </a:ext>
            </a:extLst>
          </p:cNvPr>
          <p:cNvSpPr>
            <a:spLocks noGrp="1"/>
          </p:cNvSpPr>
          <p:nvPr>
            <p:ph type="title"/>
          </p:nvPr>
        </p:nvSpPr>
        <p:spPr/>
        <p:txBody>
          <a:bodyPr/>
          <a:lstStyle/>
          <a:p>
            <a:r>
              <a:rPr lang="en-US" dirty="0"/>
              <a:t>Upcoming CFAS Meeting</a:t>
            </a:r>
          </a:p>
        </p:txBody>
      </p:sp>
      <p:sp>
        <p:nvSpPr>
          <p:cNvPr id="6" name="TextBox 5">
            <a:extLst>
              <a:ext uri="{FF2B5EF4-FFF2-40B4-BE49-F238E27FC236}">
                <a16:creationId xmlns:a16="http://schemas.microsoft.com/office/drawing/2014/main" xmlns="" id="{2BBFA3B8-6E8B-4FD4-9991-721A78BC9F0C}"/>
              </a:ext>
            </a:extLst>
          </p:cNvPr>
          <p:cNvSpPr txBox="1"/>
          <p:nvPr/>
        </p:nvSpPr>
        <p:spPr>
          <a:xfrm>
            <a:off x="937260" y="4384954"/>
            <a:ext cx="6674904" cy="2862322"/>
          </a:xfrm>
          <a:prstGeom prst="rect">
            <a:avLst/>
          </a:prstGeom>
          <a:noFill/>
        </p:spPr>
        <p:txBody>
          <a:bodyPr wrap="none" rtlCol="0">
            <a:spAutoFit/>
          </a:bodyPr>
          <a:lstStyle/>
          <a:p>
            <a:r>
              <a:rPr lang="en-US" sz="3600" dirty="0">
                <a:solidFill>
                  <a:srgbClr val="002060"/>
                </a:solidFill>
                <a:cs typeface="Arial" panose="020B0604020202020204" pitchFamily="34" charset="0"/>
              </a:rPr>
              <a:t>2019 CFAS Spring Meeting</a:t>
            </a:r>
          </a:p>
          <a:p>
            <a:r>
              <a:rPr lang="en-US" sz="3600" dirty="0">
                <a:solidFill>
                  <a:srgbClr val="002060"/>
                </a:solidFill>
                <a:cs typeface="Arial" panose="020B0604020202020204" pitchFamily="34" charset="0"/>
              </a:rPr>
              <a:t>April 4-6, 2019</a:t>
            </a:r>
          </a:p>
          <a:p>
            <a:r>
              <a:rPr lang="en-US" sz="3600" dirty="0">
                <a:solidFill>
                  <a:srgbClr val="002060"/>
                </a:solidFill>
                <a:cs typeface="Arial" panose="020B0604020202020204" pitchFamily="34" charset="0"/>
              </a:rPr>
              <a:t>JW Marriott Atlanta Buckhead	</a:t>
            </a:r>
          </a:p>
          <a:p>
            <a:r>
              <a:rPr lang="en-US" sz="3600" dirty="0">
                <a:solidFill>
                  <a:srgbClr val="002060"/>
                </a:solidFill>
                <a:cs typeface="Arial" panose="020B0604020202020204" pitchFamily="34" charset="0"/>
              </a:rPr>
              <a:t>Atlanta, Georgia</a:t>
            </a:r>
          </a:p>
          <a:p>
            <a:endParaRPr lang="en-US" sz="3600" dirty="0">
              <a:solidFill>
                <a:srgbClr val="002060"/>
              </a:solidFill>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05840" y="2379256"/>
            <a:ext cx="11813121" cy="1291313"/>
          </a:xfrm>
          <a:prstGeom prst="rect">
            <a:avLst/>
          </a:prstGeom>
        </p:spPr>
      </p:pic>
      <p:sp>
        <p:nvSpPr>
          <p:cNvPr id="4" name="TextBox 3"/>
          <p:cNvSpPr txBox="1"/>
          <p:nvPr/>
        </p:nvSpPr>
        <p:spPr>
          <a:xfrm>
            <a:off x="891540" y="3663019"/>
            <a:ext cx="6423660" cy="584775"/>
          </a:xfrm>
          <a:prstGeom prst="rect">
            <a:avLst/>
          </a:prstGeom>
          <a:noFill/>
        </p:spPr>
        <p:txBody>
          <a:bodyPr wrap="square" rtlCol="0">
            <a:spAutoFit/>
          </a:bodyPr>
          <a:lstStyle/>
          <a:p>
            <a:r>
              <a:rPr lang="en-US" sz="3200" b="1" dirty="0">
                <a:solidFill>
                  <a:srgbClr val="002060"/>
                </a:solidFill>
              </a:rPr>
              <a:t>Call for Ignite-Style Proposals Open!</a:t>
            </a:r>
          </a:p>
        </p:txBody>
      </p:sp>
    </p:spTree>
    <p:extLst>
      <p:ext uri="{BB962C8B-B14F-4D97-AF65-F5344CB8AC3E}">
        <p14:creationId xmlns:p14="http://schemas.microsoft.com/office/powerpoint/2010/main" val="135172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C8466C-16E3-4928-B8AE-E59313731B7C}"/>
              </a:ext>
            </a:extLst>
          </p:cNvPr>
          <p:cNvSpPr>
            <a:spLocks noGrp="1"/>
          </p:cNvSpPr>
          <p:nvPr>
            <p:ph type="title"/>
          </p:nvPr>
        </p:nvSpPr>
        <p:spPr>
          <a:xfrm>
            <a:off x="1005840" y="366433"/>
            <a:ext cx="12618720" cy="1590676"/>
          </a:xfrm>
        </p:spPr>
        <p:txBody>
          <a:bodyPr/>
          <a:lstStyle/>
          <a:p>
            <a:r>
              <a:rPr lang="en-US" dirty="0"/>
              <a:t>2020 COD/COTH/CFAS Co-located Spring Meeting</a:t>
            </a:r>
          </a:p>
        </p:txBody>
      </p:sp>
      <p:sp>
        <p:nvSpPr>
          <p:cNvPr id="7" name="Oval 6">
            <a:extLst>
              <a:ext uri="{FF2B5EF4-FFF2-40B4-BE49-F238E27FC236}">
                <a16:creationId xmlns:a16="http://schemas.microsoft.com/office/drawing/2014/main" xmlns="" id="{9AC5BAE3-F82B-4DD7-A2FD-EA0DB16E4988}"/>
              </a:ext>
            </a:extLst>
          </p:cNvPr>
          <p:cNvSpPr>
            <a:spLocks noChangeAspect="1"/>
          </p:cNvSpPr>
          <p:nvPr/>
        </p:nvSpPr>
        <p:spPr>
          <a:xfrm>
            <a:off x="2700916" y="3352800"/>
            <a:ext cx="2234750" cy="2229163"/>
          </a:xfrm>
          <a:prstGeom prst="ellipse">
            <a:avLst/>
          </a:prstGeom>
          <a:solidFill>
            <a:srgbClr val="0092BC"/>
          </a:solidFill>
          <a:ln>
            <a:solidFill>
              <a:srgbClr val="009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C4613FB-4EA9-4641-AC89-A9CEBA1742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6816" y="3889089"/>
            <a:ext cx="1902950" cy="1156583"/>
          </a:xfrm>
          <a:prstGeom prst="rect">
            <a:avLst/>
          </a:prstGeom>
        </p:spPr>
      </p:pic>
      <p:sp>
        <p:nvSpPr>
          <p:cNvPr id="8" name="Oval 7">
            <a:extLst>
              <a:ext uri="{FF2B5EF4-FFF2-40B4-BE49-F238E27FC236}">
                <a16:creationId xmlns:a16="http://schemas.microsoft.com/office/drawing/2014/main" xmlns="" id="{CEA59B06-1D52-4A41-B939-6739FD71B19A}"/>
              </a:ext>
            </a:extLst>
          </p:cNvPr>
          <p:cNvSpPr>
            <a:spLocks noChangeAspect="1"/>
          </p:cNvSpPr>
          <p:nvPr/>
        </p:nvSpPr>
        <p:spPr>
          <a:xfrm>
            <a:off x="6385411" y="2816509"/>
            <a:ext cx="2234750" cy="2229163"/>
          </a:xfrm>
          <a:prstGeom prst="ellipse">
            <a:avLst/>
          </a:prstGeom>
          <a:solidFill>
            <a:srgbClr val="0092BC"/>
          </a:solidFill>
          <a:ln>
            <a:solidFill>
              <a:srgbClr val="009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73909A4A-D356-4161-85C4-E3AB5CC08C0E}"/>
              </a:ext>
            </a:extLst>
          </p:cNvPr>
          <p:cNvSpPr>
            <a:spLocks noChangeAspect="1"/>
          </p:cNvSpPr>
          <p:nvPr/>
        </p:nvSpPr>
        <p:spPr>
          <a:xfrm>
            <a:off x="10069906" y="3352800"/>
            <a:ext cx="2234750" cy="2229163"/>
          </a:xfrm>
          <a:prstGeom prst="ellipse">
            <a:avLst/>
          </a:prstGeom>
          <a:solidFill>
            <a:srgbClr val="FBB53B"/>
          </a:solidFill>
          <a:ln>
            <a:solidFill>
              <a:srgbClr val="FBB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xmlns="" id="{86444179-3AD0-4C09-910E-4098F7C3F3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1332" y="3144982"/>
            <a:ext cx="1542908" cy="1488214"/>
          </a:xfrm>
          <a:prstGeom prst="rect">
            <a:avLst/>
          </a:prstGeom>
        </p:spPr>
      </p:pic>
      <p:pic>
        <p:nvPicPr>
          <p:cNvPr id="11" name="Picture 10">
            <a:extLst>
              <a:ext uri="{FF2B5EF4-FFF2-40B4-BE49-F238E27FC236}">
                <a16:creationId xmlns:a16="http://schemas.microsoft.com/office/drawing/2014/main" xmlns="" id="{994CD198-5A99-469E-8BE7-505A39933A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63653" y="3950841"/>
            <a:ext cx="1451841" cy="1094831"/>
          </a:xfrm>
          <a:prstGeom prst="rect">
            <a:avLst/>
          </a:prstGeom>
        </p:spPr>
      </p:pic>
      <p:cxnSp>
        <p:nvCxnSpPr>
          <p:cNvPr id="13" name="Straight Connector 12">
            <a:extLst>
              <a:ext uri="{FF2B5EF4-FFF2-40B4-BE49-F238E27FC236}">
                <a16:creationId xmlns:a16="http://schemas.microsoft.com/office/drawing/2014/main" xmlns="" id="{26320EB1-7ADA-4016-936C-427918712EF8}"/>
              </a:ext>
            </a:extLst>
          </p:cNvPr>
          <p:cNvCxnSpPr>
            <a:cxnSpLocks/>
          </p:cNvCxnSpPr>
          <p:nvPr/>
        </p:nvCxnSpPr>
        <p:spPr>
          <a:xfrm flipV="1">
            <a:off x="4847289" y="3722241"/>
            <a:ext cx="1626499" cy="457200"/>
          </a:xfrm>
          <a:prstGeom prst="line">
            <a:avLst/>
          </a:prstGeom>
          <a:ln w="12700">
            <a:solidFill>
              <a:srgbClr val="0092B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67888D6-699A-4E4C-8CFC-7A69954D127A}"/>
              </a:ext>
            </a:extLst>
          </p:cNvPr>
          <p:cNvCxnSpPr>
            <a:cxnSpLocks/>
          </p:cNvCxnSpPr>
          <p:nvPr/>
        </p:nvCxnSpPr>
        <p:spPr>
          <a:xfrm>
            <a:off x="8527302" y="3722241"/>
            <a:ext cx="1635463" cy="457200"/>
          </a:xfrm>
          <a:prstGeom prst="line">
            <a:avLst/>
          </a:prstGeom>
          <a:ln w="12700">
            <a:solidFill>
              <a:srgbClr val="0092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18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30905" y="324326"/>
            <a:ext cx="8660366" cy="718742"/>
          </a:xfrm>
        </p:spPr>
        <p:txBody>
          <a:bodyPr>
            <a:noAutofit/>
          </a:bodyPr>
          <a:lstStyle/>
          <a:p>
            <a:r>
              <a:rPr lang="en-US" sz="3840" dirty="0">
                <a:solidFill>
                  <a:srgbClr val="008EAD"/>
                </a:solidFill>
              </a:rPr>
              <a:t>Current CFAS Administrative Board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286" y="1646863"/>
            <a:ext cx="914412" cy="12630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602" y="1606248"/>
            <a:ext cx="1028333" cy="13536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36" y="1674034"/>
            <a:ext cx="954898" cy="107425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4278" y="4782825"/>
            <a:ext cx="1218412" cy="127317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6587" y="4780917"/>
            <a:ext cx="955502" cy="12507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499" y="4778204"/>
            <a:ext cx="1186510" cy="124538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8289" y="4782488"/>
            <a:ext cx="1148138" cy="112947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4898" y="1638387"/>
            <a:ext cx="1099144" cy="1193519"/>
          </a:xfrm>
          <a:prstGeom prst="rect">
            <a:avLst/>
          </a:prstGeom>
        </p:spPr>
      </p:pic>
      <p:pic>
        <p:nvPicPr>
          <p:cNvPr id="13" name="Picture 12"/>
          <p:cNvPicPr>
            <a:picLocks noChangeAspect="1"/>
          </p:cNvPicPr>
          <p:nvPr/>
        </p:nvPicPr>
        <p:blipFill>
          <a:blip r:embed="rId10"/>
          <a:stretch>
            <a:fillRect/>
          </a:stretch>
        </p:blipFill>
        <p:spPr>
          <a:xfrm>
            <a:off x="10574006" y="1679612"/>
            <a:ext cx="1155401" cy="1187200"/>
          </a:xfrm>
          <a:prstGeom prst="rect">
            <a:avLst/>
          </a:prstGeom>
        </p:spPr>
      </p:pic>
      <p:pic>
        <p:nvPicPr>
          <p:cNvPr id="14" name="Picture 13"/>
          <p:cNvPicPr>
            <a:picLocks noChangeAspect="1"/>
          </p:cNvPicPr>
          <p:nvPr/>
        </p:nvPicPr>
        <p:blipFill>
          <a:blip r:embed="rId11"/>
          <a:stretch>
            <a:fillRect/>
          </a:stretch>
        </p:blipFill>
        <p:spPr>
          <a:xfrm>
            <a:off x="1430905" y="4792654"/>
            <a:ext cx="1023084" cy="1273171"/>
          </a:xfrm>
          <a:prstGeom prst="rect">
            <a:avLst/>
          </a:prstGeom>
        </p:spPr>
      </p:pic>
      <p:pic>
        <p:nvPicPr>
          <p:cNvPr id="15" name="Picture 14"/>
          <p:cNvPicPr>
            <a:picLocks noChangeAspect="1"/>
          </p:cNvPicPr>
          <p:nvPr/>
        </p:nvPicPr>
        <p:blipFill>
          <a:blip r:embed="rId12"/>
          <a:stretch>
            <a:fillRect/>
          </a:stretch>
        </p:blipFill>
        <p:spPr>
          <a:xfrm>
            <a:off x="8178152" y="4779671"/>
            <a:ext cx="974962" cy="1243915"/>
          </a:xfrm>
          <a:prstGeom prst="rect">
            <a:avLst/>
          </a:prstGeom>
        </p:spPr>
      </p:pic>
      <p:pic>
        <p:nvPicPr>
          <p:cNvPr id="16" name="Picture 15"/>
          <p:cNvPicPr>
            <a:picLocks noChangeAspect="1"/>
          </p:cNvPicPr>
          <p:nvPr/>
        </p:nvPicPr>
        <p:blipFill>
          <a:blip r:embed="rId13"/>
          <a:stretch>
            <a:fillRect/>
          </a:stretch>
        </p:blipFill>
        <p:spPr>
          <a:xfrm>
            <a:off x="7023348" y="4778204"/>
            <a:ext cx="864563" cy="1245383"/>
          </a:xfrm>
          <a:prstGeom prst="rect">
            <a:avLst/>
          </a:prstGeom>
        </p:spPr>
      </p:pic>
      <p:pic>
        <p:nvPicPr>
          <p:cNvPr id="17" name="Picture 16"/>
          <p:cNvPicPr>
            <a:picLocks noChangeAspect="1"/>
          </p:cNvPicPr>
          <p:nvPr/>
        </p:nvPicPr>
        <p:blipFill>
          <a:blip r:embed="rId14"/>
          <a:stretch>
            <a:fillRect/>
          </a:stretch>
        </p:blipFill>
        <p:spPr>
          <a:xfrm>
            <a:off x="8214775" y="1673591"/>
            <a:ext cx="858858" cy="1239364"/>
          </a:xfrm>
          <a:prstGeom prst="rect">
            <a:avLst/>
          </a:prstGeom>
        </p:spPr>
      </p:pic>
      <p:sp>
        <p:nvSpPr>
          <p:cNvPr id="18" name="TextBox 17"/>
          <p:cNvSpPr txBox="1"/>
          <p:nvPr/>
        </p:nvSpPr>
        <p:spPr>
          <a:xfrm>
            <a:off x="4120383" y="2963559"/>
            <a:ext cx="1337490" cy="978729"/>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Vincent D. Pellegrini, MD, Immediate Past Chair</a:t>
            </a:r>
            <a:endParaRPr lang="en-US" sz="1440" dirty="0">
              <a:cs typeface="Times New Roman" panose="02020603050405020304" pitchFamily="18" charset="0"/>
            </a:endParaRPr>
          </a:p>
        </p:txBody>
      </p:sp>
      <p:sp>
        <p:nvSpPr>
          <p:cNvPr id="19" name="TextBox 18"/>
          <p:cNvSpPr txBox="1"/>
          <p:nvPr/>
        </p:nvSpPr>
        <p:spPr>
          <a:xfrm>
            <a:off x="1515881" y="2952871"/>
            <a:ext cx="1107708"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Scott D. </a:t>
            </a:r>
            <a:r>
              <a:rPr lang="en-US" sz="1440" dirty="0" err="1">
                <a:solidFill>
                  <a:srgbClr val="01267F"/>
                </a:solidFill>
                <a:cs typeface="Times New Roman" panose="02020603050405020304" pitchFamily="18" charset="0"/>
              </a:rPr>
              <a:t>Gitlin</a:t>
            </a:r>
            <a:r>
              <a:rPr lang="en-US" sz="1440" dirty="0">
                <a:solidFill>
                  <a:srgbClr val="01267F"/>
                </a:solidFill>
                <a:cs typeface="Times New Roman" panose="02020603050405020304" pitchFamily="18" charset="0"/>
              </a:rPr>
              <a:t>, MD, Chair</a:t>
            </a:r>
            <a:endParaRPr lang="en-US" sz="1440" dirty="0">
              <a:cs typeface="Times New Roman" panose="02020603050405020304" pitchFamily="18" charset="0"/>
            </a:endParaRPr>
          </a:p>
        </p:txBody>
      </p:sp>
      <p:sp>
        <p:nvSpPr>
          <p:cNvPr id="20" name="TextBox 19"/>
          <p:cNvSpPr txBox="1"/>
          <p:nvPr/>
        </p:nvSpPr>
        <p:spPr>
          <a:xfrm>
            <a:off x="8130807" y="2909936"/>
            <a:ext cx="1276772" cy="978729"/>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Maureen T. Connelly, MD, MPH (GFA Chair Elect)</a:t>
            </a:r>
            <a:endParaRPr lang="en-US" sz="1440" dirty="0">
              <a:cs typeface="Times New Roman" panose="02020603050405020304" pitchFamily="18" charset="0"/>
            </a:endParaRPr>
          </a:p>
        </p:txBody>
      </p:sp>
      <p:sp>
        <p:nvSpPr>
          <p:cNvPr id="21" name="TextBox 20"/>
          <p:cNvSpPr txBox="1"/>
          <p:nvPr/>
        </p:nvSpPr>
        <p:spPr>
          <a:xfrm>
            <a:off x="2813608" y="2953607"/>
            <a:ext cx="1264026"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Gabriela Popescu, PhD, Chair-Elect</a:t>
            </a:r>
            <a:endParaRPr lang="en-US" sz="1440" dirty="0">
              <a:cs typeface="Times New Roman" panose="02020603050405020304" pitchFamily="18" charset="0"/>
            </a:endParaRPr>
          </a:p>
        </p:txBody>
      </p:sp>
      <p:sp>
        <p:nvSpPr>
          <p:cNvPr id="22" name="TextBox 21"/>
          <p:cNvSpPr txBox="1"/>
          <p:nvPr/>
        </p:nvSpPr>
        <p:spPr>
          <a:xfrm>
            <a:off x="10543854" y="2971424"/>
            <a:ext cx="1249679"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Alan W. Dow, III, MD</a:t>
            </a:r>
            <a:endParaRPr lang="en-US" sz="1440" dirty="0">
              <a:cs typeface="Times New Roman" panose="02020603050405020304" pitchFamily="18" charset="0"/>
            </a:endParaRPr>
          </a:p>
        </p:txBody>
      </p:sp>
      <p:sp>
        <p:nvSpPr>
          <p:cNvPr id="23" name="TextBox 22"/>
          <p:cNvSpPr txBox="1"/>
          <p:nvPr/>
        </p:nvSpPr>
        <p:spPr>
          <a:xfrm>
            <a:off x="1392390" y="6053369"/>
            <a:ext cx="1180972"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Richard L. Eckert, PhD</a:t>
            </a:r>
            <a:br>
              <a:rPr lang="en-US" sz="1440" dirty="0">
                <a:solidFill>
                  <a:srgbClr val="01267F"/>
                </a:solidFill>
                <a:cs typeface="Times New Roman" panose="02020603050405020304" pitchFamily="18" charset="0"/>
              </a:rPr>
            </a:br>
            <a:endParaRPr lang="en-US" sz="1440" dirty="0">
              <a:cs typeface="Times New Roman" panose="02020603050405020304" pitchFamily="18" charset="0"/>
            </a:endParaRPr>
          </a:p>
        </p:txBody>
      </p:sp>
      <p:sp>
        <p:nvSpPr>
          <p:cNvPr id="24" name="TextBox 23"/>
          <p:cNvSpPr txBox="1"/>
          <p:nvPr/>
        </p:nvSpPr>
        <p:spPr>
          <a:xfrm>
            <a:off x="5430417" y="2958397"/>
            <a:ext cx="1117440"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Mona Abaza, MD</a:t>
            </a:r>
            <a:endParaRPr lang="en-US" sz="1440" dirty="0">
              <a:cs typeface="Times New Roman" panose="02020603050405020304" pitchFamily="18" charset="0"/>
            </a:endParaRPr>
          </a:p>
        </p:txBody>
      </p:sp>
      <p:sp>
        <p:nvSpPr>
          <p:cNvPr id="25" name="TextBox 24"/>
          <p:cNvSpPr txBox="1"/>
          <p:nvPr/>
        </p:nvSpPr>
        <p:spPr>
          <a:xfrm>
            <a:off x="2663664" y="6053369"/>
            <a:ext cx="1413968"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Michael E. Engel, MD, PhD</a:t>
            </a:r>
          </a:p>
        </p:txBody>
      </p:sp>
      <p:sp>
        <p:nvSpPr>
          <p:cNvPr id="26" name="TextBox 25"/>
          <p:cNvSpPr txBox="1"/>
          <p:nvPr/>
        </p:nvSpPr>
        <p:spPr>
          <a:xfrm>
            <a:off x="4142958" y="6065825"/>
            <a:ext cx="1166358"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Amy Hildreth, MD</a:t>
            </a:r>
          </a:p>
        </p:txBody>
      </p:sp>
      <p:sp>
        <p:nvSpPr>
          <p:cNvPr id="27" name="TextBox 26"/>
          <p:cNvSpPr txBox="1"/>
          <p:nvPr/>
        </p:nvSpPr>
        <p:spPr>
          <a:xfrm>
            <a:off x="5492813" y="6065826"/>
            <a:ext cx="1228196"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Joseph Hill, MD, PhD</a:t>
            </a:r>
          </a:p>
        </p:txBody>
      </p:sp>
      <p:sp>
        <p:nvSpPr>
          <p:cNvPr id="28" name="TextBox 27"/>
          <p:cNvSpPr txBox="1"/>
          <p:nvPr/>
        </p:nvSpPr>
        <p:spPr>
          <a:xfrm>
            <a:off x="9407791" y="6062993"/>
            <a:ext cx="1224590"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VJ Periyakoil, MD</a:t>
            </a:r>
          </a:p>
        </p:txBody>
      </p:sp>
      <p:sp>
        <p:nvSpPr>
          <p:cNvPr id="29" name="TextBox 28"/>
          <p:cNvSpPr txBox="1"/>
          <p:nvPr/>
        </p:nvSpPr>
        <p:spPr>
          <a:xfrm>
            <a:off x="8043896" y="6065825"/>
            <a:ext cx="1298368"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Robin </a:t>
            </a:r>
            <a:r>
              <a:rPr lang="en-US" sz="1440" dirty="0" err="1">
                <a:solidFill>
                  <a:srgbClr val="01267F"/>
                </a:solidFill>
                <a:cs typeface="Times New Roman" panose="02020603050405020304" pitchFamily="18" charset="0"/>
              </a:rPr>
              <a:t>McGoey</a:t>
            </a:r>
            <a:r>
              <a:rPr lang="en-US" sz="1440" dirty="0">
                <a:solidFill>
                  <a:srgbClr val="01267F"/>
                </a:solidFill>
                <a:cs typeface="Times New Roman" panose="02020603050405020304" pitchFamily="18" charset="0"/>
              </a:rPr>
              <a:t>, MD</a:t>
            </a:r>
            <a:br>
              <a:rPr lang="en-US" sz="1440" dirty="0">
                <a:solidFill>
                  <a:srgbClr val="01267F"/>
                </a:solidFill>
                <a:cs typeface="Times New Roman" panose="02020603050405020304" pitchFamily="18" charset="0"/>
              </a:rPr>
            </a:br>
            <a:endParaRPr lang="en-US" sz="1440" dirty="0">
              <a:cs typeface="Times New Roman" panose="02020603050405020304" pitchFamily="18" charset="0"/>
            </a:endParaRPr>
          </a:p>
        </p:txBody>
      </p:sp>
      <p:sp>
        <p:nvSpPr>
          <p:cNvPr id="30" name="TextBox 29"/>
          <p:cNvSpPr txBox="1"/>
          <p:nvPr/>
        </p:nvSpPr>
        <p:spPr>
          <a:xfrm>
            <a:off x="6903959" y="6065825"/>
            <a:ext cx="1115630"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Carolyn Meltzer, MD</a:t>
            </a:r>
            <a:endParaRPr lang="en-US" sz="1440" dirty="0">
              <a:cs typeface="Times New Roman" panose="02020603050405020304" pitchFamily="18" charset="0"/>
            </a:endParaRPr>
          </a:p>
        </p:txBody>
      </p:sp>
      <p:pic>
        <p:nvPicPr>
          <p:cNvPr id="32" name="Picture 31"/>
          <p:cNvPicPr>
            <a:picLocks noChangeAspect="1"/>
          </p:cNvPicPr>
          <p:nvPr/>
        </p:nvPicPr>
        <p:blipFill>
          <a:blip r:embed="rId15"/>
          <a:stretch>
            <a:fillRect/>
          </a:stretch>
        </p:blipFill>
        <p:spPr>
          <a:xfrm>
            <a:off x="6749347" y="1671654"/>
            <a:ext cx="1154875" cy="1146415"/>
          </a:xfrm>
          <a:prstGeom prst="rect">
            <a:avLst/>
          </a:prstGeom>
        </p:spPr>
      </p:pic>
      <p:pic>
        <p:nvPicPr>
          <p:cNvPr id="33" name="Picture 32"/>
          <p:cNvPicPr>
            <a:picLocks noChangeAspect="1"/>
          </p:cNvPicPr>
          <p:nvPr/>
        </p:nvPicPr>
        <p:blipFill>
          <a:blip r:embed="rId16"/>
          <a:stretch>
            <a:fillRect/>
          </a:stretch>
        </p:blipFill>
        <p:spPr>
          <a:xfrm>
            <a:off x="9407579" y="1682639"/>
            <a:ext cx="853177" cy="129649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73837" y="4770722"/>
            <a:ext cx="1001227" cy="1251532"/>
          </a:xfrm>
          <a:prstGeom prst="rect">
            <a:avLst/>
          </a:prstGeom>
        </p:spPr>
      </p:pic>
      <p:sp>
        <p:nvSpPr>
          <p:cNvPr id="35" name="TextBox 34"/>
          <p:cNvSpPr txBox="1"/>
          <p:nvPr/>
        </p:nvSpPr>
        <p:spPr>
          <a:xfrm>
            <a:off x="6715004" y="2963558"/>
            <a:ext cx="1238239" cy="757130"/>
          </a:xfrm>
          <a:prstGeom prst="rect">
            <a:avLst/>
          </a:prstGeom>
          <a:noFill/>
        </p:spPr>
        <p:txBody>
          <a:bodyPr wrap="square" rtlCol="0">
            <a:spAutoFit/>
          </a:bodyPr>
          <a:lstStyle>
            <a:defPPr>
              <a:defRPr lang="en-US"/>
            </a:defPPr>
            <a:lvl1pPr>
              <a:defRPr sz="1400">
                <a:solidFill>
                  <a:srgbClr val="01267F"/>
                </a:solidFill>
              </a:defRPr>
            </a:lvl1pPr>
          </a:lstStyle>
          <a:p>
            <a:r>
              <a:rPr lang="en-US" sz="1440" dirty="0">
                <a:cs typeface="Times New Roman" panose="02020603050405020304" pitchFamily="18" charset="0"/>
              </a:rPr>
              <a:t>Nita Ahuja, MD</a:t>
            </a:r>
          </a:p>
          <a:p>
            <a:endParaRPr lang="en-US" sz="1440" dirty="0">
              <a:cs typeface="Times New Roman" panose="02020603050405020304" pitchFamily="18" charset="0"/>
            </a:endParaRPr>
          </a:p>
        </p:txBody>
      </p:sp>
      <p:sp>
        <p:nvSpPr>
          <p:cNvPr id="36" name="TextBox 35"/>
          <p:cNvSpPr txBox="1"/>
          <p:nvPr/>
        </p:nvSpPr>
        <p:spPr>
          <a:xfrm>
            <a:off x="10856900" y="6073681"/>
            <a:ext cx="1195745" cy="757130"/>
          </a:xfrm>
          <a:prstGeom prst="rect">
            <a:avLst/>
          </a:prstGeom>
          <a:noFill/>
        </p:spPr>
        <p:txBody>
          <a:bodyPr wrap="square" rtlCol="0">
            <a:spAutoFit/>
          </a:bodyPr>
          <a:lstStyle>
            <a:defPPr>
              <a:defRPr lang="en-US"/>
            </a:defPPr>
            <a:lvl1pPr>
              <a:defRPr sz="1400">
                <a:solidFill>
                  <a:srgbClr val="01267F"/>
                </a:solidFill>
              </a:defRPr>
            </a:lvl1pPr>
          </a:lstStyle>
          <a:p>
            <a:r>
              <a:rPr lang="en-US" sz="1440" dirty="0">
                <a:cs typeface="Times New Roman" panose="02020603050405020304" pitchFamily="18" charset="0"/>
              </a:rPr>
              <a:t>J. David Warren, PhD</a:t>
            </a:r>
          </a:p>
          <a:p>
            <a:endParaRPr lang="en-US" sz="1440" dirty="0">
              <a:cs typeface="Times New Roman" panose="02020603050405020304" pitchFamily="18" charset="0"/>
            </a:endParaRPr>
          </a:p>
        </p:txBody>
      </p:sp>
      <p:sp>
        <p:nvSpPr>
          <p:cNvPr id="37" name="TextBox 36"/>
          <p:cNvSpPr txBox="1"/>
          <p:nvPr/>
        </p:nvSpPr>
        <p:spPr>
          <a:xfrm>
            <a:off x="9300387" y="2959928"/>
            <a:ext cx="1310618" cy="757130"/>
          </a:xfrm>
          <a:prstGeom prst="rect">
            <a:avLst/>
          </a:prstGeom>
          <a:noFill/>
        </p:spPr>
        <p:txBody>
          <a:bodyPr wrap="square" rtlCol="0">
            <a:spAutoFit/>
          </a:bodyPr>
          <a:lstStyle>
            <a:defPPr>
              <a:defRPr lang="en-US"/>
            </a:defPPr>
            <a:lvl1pPr>
              <a:defRPr sz="1400">
                <a:solidFill>
                  <a:srgbClr val="01267F"/>
                </a:solidFill>
              </a:defRPr>
            </a:lvl1pPr>
          </a:lstStyle>
          <a:p>
            <a:r>
              <a:rPr lang="en-US" sz="1440" dirty="0">
                <a:cs typeface="Times New Roman" panose="02020603050405020304" pitchFamily="18" charset="0"/>
              </a:rPr>
              <a:t>Arthur Derse, MD, JD</a:t>
            </a:r>
          </a:p>
          <a:p>
            <a:endParaRPr lang="en-US" sz="1440" dirty="0">
              <a:cs typeface="Times New Roman" panose="02020603050405020304" pitchFamily="18" charset="0"/>
            </a:endParaRPr>
          </a:p>
        </p:txBody>
      </p:sp>
    </p:spTree>
    <p:extLst>
      <p:ext uri="{BB962C8B-B14F-4D97-AF65-F5344CB8AC3E}">
        <p14:creationId xmlns:p14="http://schemas.microsoft.com/office/powerpoint/2010/main" val="180886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395EA-8593-4A0A-A78E-2F56CB50436E}"/>
              </a:ext>
            </a:extLst>
          </p:cNvPr>
          <p:cNvSpPr>
            <a:spLocks noGrp="1"/>
          </p:cNvSpPr>
          <p:nvPr>
            <p:ph type="title"/>
          </p:nvPr>
        </p:nvSpPr>
        <p:spPr>
          <a:xfrm>
            <a:off x="1005840" y="438150"/>
            <a:ext cx="11624310" cy="1590676"/>
          </a:xfrm>
        </p:spPr>
        <p:txBody>
          <a:bodyPr/>
          <a:lstStyle/>
          <a:p>
            <a:r>
              <a:rPr lang="en-US" dirty="0"/>
              <a:t>Outgoing CFAS Administrative Board Members – Thank You!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7851" y="2329542"/>
            <a:ext cx="1932549" cy="2028439"/>
          </a:xfrm>
          <a:prstGeom prst="rect">
            <a:avLst/>
          </a:prstGeom>
        </p:spPr>
      </p:pic>
      <p:sp>
        <p:nvSpPr>
          <p:cNvPr id="5" name="TextBox 4"/>
          <p:cNvSpPr txBox="1"/>
          <p:nvPr/>
        </p:nvSpPr>
        <p:spPr>
          <a:xfrm>
            <a:off x="6298854" y="4416667"/>
            <a:ext cx="1286671" cy="553998"/>
          </a:xfrm>
          <a:prstGeom prst="rect">
            <a:avLst/>
          </a:prstGeom>
          <a:noFill/>
        </p:spPr>
        <p:txBody>
          <a:bodyPr wrap="square" rtlCol="0">
            <a:spAutoFit/>
          </a:bodyPr>
          <a:lstStyle/>
          <a:p>
            <a:r>
              <a:rPr lang="en-US" sz="1500" dirty="0">
                <a:solidFill>
                  <a:srgbClr val="002060"/>
                </a:solidFill>
                <a:latin typeface="+mn-lt"/>
                <a:cs typeface="Times New Roman" panose="02020603050405020304" pitchFamily="18" charset="0"/>
              </a:rPr>
              <a:t>Amy Hildreth, MD</a:t>
            </a:r>
          </a:p>
        </p:txBody>
      </p:sp>
      <p:sp>
        <p:nvSpPr>
          <p:cNvPr id="6" name="TextBox 5"/>
          <p:cNvSpPr txBox="1"/>
          <p:nvPr/>
        </p:nvSpPr>
        <p:spPr>
          <a:xfrm>
            <a:off x="9306152" y="4437930"/>
            <a:ext cx="1362646" cy="553998"/>
          </a:xfrm>
          <a:prstGeom prst="rect">
            <a:avLst/>
          </a:prstGeom>
          <a:noFill/>
        </p:spPr>
        <p:txBody>
          <a:bodyPr wrap="square" rtlCol="0">
            <a:spAutoFit/>
          </a:bodyPr>
          <a:lstStyle/>
          <a:p>
            <a:r>
              <a:rPr lang="en-US" sz="1500" dirty="0">
                <a:solidFill>
                  <a:srgbClr val="002060"/>
                </a:solidFill>
                <a:latin typeface="+mn-lt"/>
                <a:cs typeface="Times New Roman" panose="02020603050405020304" pitchFamily="18" charset="0"/>
              </a:rPr>
              <a:t>Joseph Hill, MD, PhD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300" y="2457014"/>
            <a:ext cx="1831944" cy="19142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4102" y="2343376"/>
            <a:ext cx="1576176" cy="2063232"/>
          </a:xfrm>
          <a:prstGeom prst="rect">
            <a:avLst/>
          </a:prstGeom>
        </p:spPr>
      </p:pic>
      <p:sp>
        <p:nvSpPr>
          <p:cNvPr id="9" name="TextBox 8"/>
          <p:cNvSpPr txBox="1"/>
          <p:nvPr/>
        </p:nvSpPr>
        <p:spPr>
          <a:xfrm>
            <a:off x="3318723" y="4439027"/>
            <a:ext cx="1519098" cy="553998"/>
          </a:xfrm>
          <a:prstGeom prst="rect">
            <a:avLst/>
          </a:prstGeom>
          <a:noFill/>
        </p:spPr>
        <p:txBody>
          <a:bodyPr wrap="square" rtlCol="0">
            <a:spAutoFit/>
          </a:bodyPr>
          <a:lstStyle/>
          <a:p>
            <a:r>
              <a:rPr lang="en-US" sz="1500" dirty="0">
                <a:solidFill>
                  <a:srgbClr val="002060"/>
                </a:solidFill>
                <a:latin typeface="+mn-lt"/>
                <a:cs typeface="Times New Roman" panose="02020603050405020304" pitchFamily="18" charset="0"/>
              </a:rPr>
              <a:t>Michael E. Engel, MD, PhD</a:t>
            </a:r>
          </a:p>
        </p:txBody>
      </p:sp>
    </p:spTree>
    <p:extLst>
      <p:ext uri="{BB962C8B-B14F-4D97-AF65-F5344CB8AC3E}">
        <p14:creationId xmlns:p14="http://schemas.microsoft.com/office/powerpoint/2010/main" val="4111697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0995E-64AD-4C9F-9978-D700AB8CF149}"/>
              </a:ext>
            </a:extLst>
          </p:cNvPr>
          <p:cNvSpPr>
            <a:spLocks noGrp="1"/>
          </p:cNvSpPr>
          <p:nvPr>
            <p:ph type="title"/>
          </p:nvPr>
        </p:nvSpPr>
        <p:spPr/>
        <p:txBody>
          <a:bodyPr/>
          <a:lstStyle/>
          <a:p>
            <a:r>
              <a:rPr lang="en-US" dirty="0"/>
              <a:t>Incoming CFAS Administrative Board Members</a:t>
            </a:r>
          </a:p>
        </p:txBody>
      </p:sp>
      <p:pic>
        <p:nvPicPr>
          <p:cNvPr id="4" name="Picture 3"/>
          <p:cNvPicPr>
            <a:picLocks noChangeAspect="1"/>
          </p:cNvPicPr>
          <p:nvPr/>
        </p:nvPicPr>
        <p:blipFill>
          <a:blip r:embed="rId3"/>
          <a:stretch>
            <a:fillRect/>
          </a:stretch>
        </p:blipFill>
        <p:spPr>
          <a:xfrm>
            <a:off x="8145485" y="2193304"/>
            <a:ext cx="1592141" cy="2216276"/>
          </a:xfrm>
          <a:prstGeom prst="rect">
            <a:avLst/>
          </a:prstGeom>
        </p:spPr>
      </p:pic>
      <p:sp>
        <p:nvSpPr>
          <p:cNvPr id="5" name="TextBox 4"/>
          <p:cNvSpPr txBox="1"/>
          <p:nvPr/>
        </p:nvSpPr>
        <p:spPr>
          <a:xfrm>
            <a:off x="8145485" y="4446330"/>
            <a:ext cx="1683353" cy="2031325"/>
          </a:xfrm>
          <a:prstGeom prst="rect">
            <a:avLst/>
          </a:prstGeom>
          <a:noFill/>
        </p:spPr>
        <p:txBody>
          <a:bodyPr wrap="square" rtlCol="0">
            <a:spAutoFit/>
          </a:bodyPr>
          <a:lstStyle/>
          <a:p>
            <a:pPr algn="ctr"/>
            <a:r>
              <a:rPr lang="en-US" sz="1800" dirty="0">
                <a:solidFill>
                  <a:srgbClr val="002060"/>
                </a:solidFill>
                <a:latin typeface="+mn-lt"/>
                <a:cs typeface="Times New Roman" panose="02020603050405020304" pitchFamily="18" charset="0"/>
              </a:rPr>
              <a:t>Catherine Pipas, MD (Society of Teachers of Family Medicine Foundation) </a:t>
            </a:r>
          </a:p>
        </p:txBody>
      </p:sp>
      <p:sp>
        <p:nvSpPr>
          <p:cNvPr id="6" name="TextBox 5"/>
          <p:cNvSpPr txBox="1"/>
          <p:nvPr/>
        </p:nvSpPr>
        <p:spPr>
          <a:xfrm>
            <a:off x="5806776" y="4468563"/>
            <a:ext cx="1670848" cy="2308324"/>
          </a:xfrm>
          <a:prstGeom prst="rect">
            <a:avLst/>
          </a:prstGeom>
          <a:noFill/>
        </p:spPr>
        <p:txBody>
          <a:bodyPr wrap="square" rtlCol="0">
            <a:spAutoFit/>
          </a:bodyPr>
          <a:lstStyle/>
          <a:p>
            <a:pPr algn="ctr"/>
            <a:r>
              <a:rPr lang="en-US" sz="1800" dirty="0">
                <a:solidFill>
                  <a:srgbClr val="002060"/>
                </a:solidFill>
                <a:latin typeface="+mn-lt"/>
                <a:cs typeface="Times New Roman" panose="02020603050405020304" pitchFamily="18" charset="0"/>
              </a:rPr>
              <a:t>VJ Periyakoil, MD</a:t>
            </a:r>
          </a:p>
          <a:p>
            <a:pPr algn="ctr"/>
            <a:r>
              <a:rPr lang="en-US" sz="1800" dirty="0">
                <a:solidFill>
                  <a:srgbClr val="002060"/>
                </a:solidFill>
                <a:latin typeface="+mn-lt"/>
                <a:cs typeface="Times New Roman" panose="02020603050405020304" pitchFamily="18" charset="0"/>
              </a:rPr>
              <a:t>(</a:t>
            </a:r>
            <a:r>
              <a:rPr lang="en-US" sz="1800" dirty="0">
                <a:solidFill>
                  <a:srgbClr val="002060"/>
                </a:solidFill>
                <a:latin typeface="+mn-lt"/>
              </a:rPr>
              <a:t>American Academy of Hospice and Palliative Medicine</a:t>
            </a:r>
            <a:r>
              <a:rPr lang="en-US" sz="1800" dirty="0">
                <a:solidFill>
                  <a:srgbClr val="002060"/>
                </a:solidFill>
                <a:latin typeface="+mn-lt"/>
                <a:cs typeface="Times New Roman" panose="02020603050405020304" pitchFamily="18" charset="0"/>
              </a:rPr>
              <a:t>)</a:t>
            </a:r>
          </a:p>
          <a:p>
            <a:pPr algn="ctr"/>
            <a:r>
              <a:rPr lang="en-US" sz="1800" b="1" dirty="0">
                <a:solidFill>
                  <a:srgbClr val="002060"/>
                </a:solidFill>
                <a:latin typeface="+mn-lt"/>
                <a:cs typeface="Times New Roman" panose="02020603050405020304" pitchFamily="18" charset="0"/>
              </a:rPr>
              <a:t>Reappointment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0490" y="2193304"/>
            <a:ext cx="1642100" cy="2262112"/>
          </a:xfrm>
          <a:prstGeom prst="rect">
            <a:avLst/>
          </a:prstGeom>
        </p:spPr>
      </p:pic>
      <p:pic>
        <p:nvPicPr>
          <p:cNvPr id="8" name="Picture 7"/>
          <p:cNvPicPr>
            <a:picLocks noChangeAspect="1"/>
          </p:cNvPicPr>
          <p:nvPr/>
        </p:nvPicPr>
        <p:blipFill>
          <a:blip r:embed="rId5"/>
          <a:stretch>
            <a:fillRect/>
          </a:stretch>
        </p:blipFill>
        <p:spPr>
          <a:xfrm>
            <a:off x="1417452" y="2227815"/>
            <a:ext cx="1758368" cy="2298520"/>
          </a:xfrm>
          <a:prstGeom prst="rect">
            <a:avLst/>
          </a:prstGeom>
        </p:spPr>
      </p:pic>
      <p:sp>
        <p:nvSpPr>
          <p:cNvPr id="9" name="TextBox 8"/>
          <p:cNvSpPr txBox="1"/>
          <p:nvPr/>
        </p:nvSpPr>
        <p:spPr>
          <a:xfrm>
            <a:off x="1365167" y="4564493"/>
            <a:ext cx="1897844" cy="1477328"/>
          </a:xfrm>
          <a:prstGeom prst="rect">
            <a:avLst/>
          </a:prstGeom>
          <a:noFill/>
        </p:spPr>
        <p:txBody>
          <a:bodyPr wrap="square" rtlCol="0">
            <a:spAutoFit/>
          </a:bodyPr>
          <a:lstStyle/>
          <a:p>
            <a:pPr algn="ctr"/>
            <a:r>
              <a:rPr lang="en-US" sz="1800" dirty="0">
                <a:solidFill>
                  <a:srgbClr val="002060"/>
                </a:solidFill>
                <a:latin typeface="+mn-lt"/>
                <a:cs typeface="Times New Roman" panose="02020603050405020304" pitchFamily="18" charset="0"/>
              </a:rPr>
              <a:t>Steven Angus, MD (University of Connecticut School of Medicine)</a:t>
            </a:r>
          </a:p>
        </p:txBody>
      </p:sp>
      <p:sp>
        <p:nvSpPr>
          <p:cNvPr id="10" name="TextBox 9"/>
          <p:cNvSpPr txBox="1"/>
          <p:nvPr/>
        </p:nvSpPr>
        <p:spPr>
          <a:xfrm>
            <a:off x="3602514" y="4455416"/>
            <a:ext cx="1636712" cy="1754326"/>
          </a:xfrm>
          <a:prstGeom prst="rect">
            <a:avLst/>
          </a:prstGeom>
          <a:noFill/>
        </p:spPr>
        <p:txBody>
          <a:bodyPr wrap="square" rtlCol="0">
            <a:spAutoFit/>
          </a:bodyPr>
          <a:lstStyle/>
          <a:p>
            <a:pPr algn="ctr"/>
            <a:r>
              <a:rPr lang="en-US" sz="1800" dirty="0">
                <a:solidFill>
                  <a:srgbClr val="002060"/>
                </a:solidFill>
                <a:latin typeface="+mn-lt"/>
                <a:cs typeface="Times New Roman" panose="02020603050405020304" pitchFamily="18" charset="0"/>
              </a:rPr>
              <a:t>Vera Donnenberg, PhD (American College of Clinical Pharmacology)</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3896" y="2193304"/>
            <a:ext cx="1874039" cy="2275259"/>
          </a:xfrm>
          <a:prstGeom prst="rect">
            <a:avLst/>
          </a:prstGeom>
        </p:spPr>
      </p:pic>
      <p:pic>
        <p:nvPicPr>
          <p:cNvPr id="12" name="Picture 11"/>
          <p:cNvPicPr>
            <a:picLocks noChangeAspect="1"/>
          </p:cNvPicPr>
          <p:nvPr/>
        </p:nvPicPr>
        <p:blipFill>
          <a:blip r:embed="rId7"/>
          <a:stretch>
            <a:fillRect/>
          </a:stretch>
        </p:blipFill>
        <p:spPr>
          <a:xfrm>
            <a:off x="10338616" y="2178446"/>
            <a:ext cx="2343150" cy="2228850"/>
          </a:xfrm>
          <a:prstGeom prst="rect">
            <a:avLst/>
          </a:prstGeom>
        </p:spPr>
      </p:pic>
      <p:sp>
        <p:nvSpPr>
          <p:cNvPr id="13" name="TextBox 12"/>
          <p:cNvSpPr txBox="1"/>
          <p:nvPr/>
        </p:nvSpPr>
        <p:spPr>
          <a:xfrm>
            <a:off x="10668514" y="4480615"/>
            <a:ext cx="1683353" cy="2031325"/>
          </a:xfrm>
          <a:prstGeom prst="rect">
            <a:avLst/>
          </a:prstGeom>
          <a:noFill/>
        </p:spPr>
        <p:txBody>
          <a:bodyPr wrap="square" rtlCol="0">
            <a:spAutoFit/>
          </a:bodyPr>
          <a:lstStyle/>
          <a:p>
            <a:pPr algn="ctr"/>
            <a:r>
              <a:rPr lang="en-US" sz="1800" dirty="0" err="1">
                <a:solidFill>
                  <a:srgbClr val="002060"/>
                </a:solidFill>
                <a:latin typeface="+mn-lt"/>
                <a:cs typeface="Times New Roman" panose="02020603050405020304" pitchFamily="18" charset="0"/>
              </a:rPr>
              <a:t>Elza</a:t>
            </a:r>
            <a:r>
              <a:rPr lang="en-US" sz="1800" dirty="0">
                <a:solidFill>
                  <a:srgbClr val="002060"/>
                </a:solidFill>
                <a:latin typeface="+mn-lt"/>
                <a:cs typeface="Times New Roman" panose="02020603050405020304" pitchFamily="18" charset="0"/>
              </a:rPr>
              <a:t> </a:t>
            </a:r>
            <a:r>
              <a:rPr lang="en-US" sz="1800" dirty="0" err="1">
                <a:solidFill>
                  <a:srgbClr val="002060"/>
                </a:solidFill>
                <a:latin typeface="+mn-lt"/>
                <a:cs typeface="Times New Roman" panose="02020603050405020304" pitchFamily="18" charset="0"/>
              </a:rPr>
              <a:t>Mylona</a:t>
            </a:r>
            <a:r>
              <a:rPr lang="en-US" sz="1800" dirty="0">
                <a:solidFill>
                  <a:srgbClr val="002060"/>
                </a:solidFill>
                <a:latin typeface="+mn-lt"/>
                <a:cs typeface="Times New Roman" panose="02020603050405020304" pitchFamily="18" charset="0"/>
              </a:rPr>
              <a:t>, PhD (Eastern Virginia Medical School)</a:t>
            </a:r>
            <a:br>
              <a:rPr lang="en-US" sz="1800" dirty="0">
                <a:solidFill>
                  <a:srgbClr val="002060"/>
                </a:solidFill>
                <a:latin typeface="+mn-lt"/>
                <a:cs typeface="Times New Roman" panose="02020603050405020304" pitchFamily="18" charset="0"/>
              </a:rPr>
            </a:br>
            <a:r>
              <a:rPr lang="en-US" sz="1800" dirty="0">
                <a:solidFill>
                  <a:srgbClr val="002060"/>
                </a:solidFill>
                <a:latin typeface="+mn-lt"/>
                <a:cs typeface="Times New Roman" panose="02020603050405020304" pitchFamily="18" charset="0"/>
              </a:rPr>
              <a:t>Ex-Officio Member – GFA Chair-elect</a:t>
            </a:r>
          </a:p>
        </p:txBody>
      </p:sp>
    </p:spTree>
    <p:extLst>
      <p:ext uri="{BB962C8B-B14F-4D97-AF65-F5344CB8AC3E}">
        <p14:creationId xmlns:p14="http://schemas.microsoft.com/office/powerpoint/2010/main" val="123097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395EA-8593-4A0A-A78E-2F56CB50436E}"/>
              </a:ext>
            </a:extLst>
          </p:cNvPr>
          <p:cNvSpPr>
            <a:spLocks noGrp="1"/>
          </p:cNvSpPr>
          <p:nvPr>
            <p:ph type="title"/>
          </p:nvPr>
        </p:nvSpPr>
        <p:spPr/>
        <p:txBody>
          <a:bodyPr/>
          <a:lstStyle/>
          <a:p>
            <a:r>
              <a:rPr lang="en-US" dirty="0"/>
              <a:t>CFAS Administrative Board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286" y="1646863"/>
            <a:ext cx="914412" cy="12630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602" y="1606248"/>
            <a:ext cx="1028333" cy="13536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836" y="1674034"/>
            <a:ext cx="954898" cy="107425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4898" y="1638387"/>
            <a:ext cx="1099144" cy="1193519"/>
          </a:xfrm>
          <a:prstGeom prst="rect">
            <a:avLst/>
          </a:prstGeom>
        </p:spPr>
      </p:pic>
      <p:pic>
        <p:nvPicPr>
          <p:cNvPr id="8" name="Picture 7"/>
          <p:cNvPicPr>
            <a:picLocks noChangeAspect="1"/>
          </p:cNvPicPr>
          <p:nvPr/>
        </p:nvPicPr>
        <p:blipFill>
          <a:blip r:embed="rId7"/>
          <a:stretch>
            <a:fillRect/>
          </a:stretch>
        </p:blipFill>
        <p:spPr>
          <a:xfrm>
            <a:off x="10574006" y="1679612"/>
            <a:ext cx="1155401" cy="1187200"/>
          </a:xfrm>
          <a:prstGeom prst="rect">
            <a:avLst/>
          </a:prstGeom>
        </p:spPr>
      </p:pic>
      <p:pic>
        <p:nvPicPr>
          <p:cNvPr id="9" name="Picture 8"/>
          <p:cNvPicPr>
            <a:picLocks noChangeAspect="1"/>
          </p:cNvPicPr>
          <p:nvPr/>
        </p:nvPicPr>
        <p:blipFill>
          <a:blip r:embed="rId8"/>
          <a:stretch>
            <a:fillRect/>
          </a:stretch>
        </p:blipFill>
        <p:spPr>
          <a:xfrm>
            <a:off x="1430905" y="4792654"/>
            <a:ext cx="1023084" cy="1273171"/>
          </a:xfrm>
          <a:prstGeom prst="rect">
            <a:avLst/>
          </a:prstGeom>
        </p:spPr>
      </p:pic>
      <p:pic>
        <p:nvPicPr>
          <p:cNvPr id="10" name="Picture 9"/>
          <p:cNvPicPr>
            <a:picLocks noChangeAspect="1"/>
          </p:cNvPicPr>
          <p:nvPr/>
        </p:nvPicPr>
        <p:blipFill>
          <a:blip r:embed="rId9"/>
          <a:stretch>
            <a:fillRect/>
          </a:stretch>
        </p:blipFill>
        <p:spPr>
          <a:xfrm>
            <a:off x="8178152" y="4779671"/>
            <a:ext cx="974962" cy="1243915"/>
          </a:xfrm>
          <a:prstGeom prst="rect">
            <a:avLst/>
          </a:prstGeom>
        </p:spPr>
      </p:pic>
      <p:pic>
        <p:nvPicPr>
          <p:cNvPr id="11" name="Picture 10"/>
          <p:cNvPicPr>
            <a:picLocks noChangeAspect="1"/>
          </p:cNvPicPr>
          <p:nvPr/>
        </p:nvPicPr>
        <p:blipFill>
          <a:blip r:embed="rId10"/>
          <a:stretch>
            <a:fillRect/>
          </a:stretch>
        </p:blipFill>
        <p:spPr>
          <a:xfrm>
            <a:off x="7023348" y="4807986"/>
            <a:ext cx="864563" cy="1245383"/>
          </a:xfrm>
          <a:prstGeom prst="rect">
            <a:avLst/>
          </a:prstGeom>
        </p:spPr>
      </p:pic>
      <p:sp>
        <p:nvSpPr>
          <p:cNvPr id="13" name="TextBox 12"/>
          <p:cNvSpPr txBox="1"/>
          <p:nvPr/>
        </p:nvSpPr>
        <p:spPr>
          <a:xfrm>
            <a:off x="4120383" y="2963559"/>
            <a:ext cx="1337490" cy="978729"/>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Vincent D. Pellegrini, MD, Immediate Past Chair</a:t>
            </a:r>
            <a:endParaRPr lang="en-US" sz="1440" dirty="0">
              <a:cs typeface="Times New Roman" panose="02020603050405020304" pitchFamily="18" charset="0"/>
            </a:endParaRPr>
          </a:p>
        </p:txBody>
      </p:sp>
      <p:sp>
        <p:nvSpPr>
          <p:cNvPr id="14" name="TextBox 13"/>
          <p:cNvSpPr txBox="1"/>
          <p:nvPr/>
        </p:nvSpPr>
        <p:spPr>
          <a:xfrm>
            <a:off x="1515881" y="2952871"/>
            <a:ext cx="1107708"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Scott D. </a:t>
            </a:r>
            <a:r>
              <a:rPr lang="en-US" sz="1440" dirty="0" err="1">
                <a:solidFill>
                  <a:srgbClr val="01267F"/>
                </a:solidFill>
                <a:cs typeface="Times New Roman" panose="02020603050405020304" pitchFamily="18" charset="0"/>
              </a:rPr>
              <a:t>Gitlin</a:t>
            </a:r>
            <a:r>
              <a:rPr lang="en-US" sz="1440" dirty="0">
                <a:solidFill>
                  <a:srgbClr val="01267F"/>
                </a:solidFill>
                <a:cs typeface="Times New Roman" panose="02020603050405020304" pitchFamily="18" charset="0"/>
              </a:rPr>
              <a:t>, MD, Chair</a:t>
            </a:r>
            <a:endParaRPr lang="en-US" sz="1440" dirty="0">
              <a:cs typeface="Times New Roman" panose="02020603050405020304" pitchFamily="18" charset="0"/>
            </a:endParaRPr>
          </a:p>
        </p:txBody>
      </p:sp>
      <p:sp>
        <p:nvSpPr>
          <p:cNvPr id="16" name="TextBox 15"/>
          <p:cNvSpPr txBox="1"/>
          <p:nvPr/>
        </p:nvSpPr>
        <p:spPr>
          <a:xfrm>
            <a:off x="2813608" y="2953607"/>
            <a:ext cx="1264026"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Gabriela Popescu, PhD, Chair-Elect</a:t>
            </a:r>
            <a:endParaRPr lang="en-US" sz="1440" dirty="0">
              <a:cs typeface="Times New Roman" panose="02020603050405020304" pitchFamily="18" charset="0"/>
            </a:endParaRPr>
          </a:p>
        </p:txBody>
      </p:sp>
      <p:sp>
        <p:nvSpPr>
          <p:cNvPr id="17" name="TextBox 16"/>
          <p:cNvSpPr txBox="1"/>
          <p:nvPr/>
        </p:nvSpPr>
        <p:spPr>
          <a:xfrm>
            <a:off x="10543854" y="2971424"/>
            <a:ext cx="1249679"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Alan W. Dow, III, MD</a:t>
            </a:r>
            <a:endParaRPr lang="en-US" sz="1440" dirty="0">
              <a:cs typeface="Times New Roman" panose="02020603050405020304" pitchFamily="18" charset="0"/>
            </a:endParaRPr>
          </a:p>
        </p:txBody>
      </p:sp>
      <p:sp>
        <p:nvSpPr>
          <p:cNvPr id="18" name="TextBox 17"/>
          <p:cNvSpPr txBox="1"/>
          <p:nvPr/>
        </p:nvSpPr>
        <p:spPr>
          <a:xfrm>
            <a:off x="1392390" y="6053369"/>
            <a:ext cx="1180972"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Richard L. Eckert, PhD</a:t>
            </a:r>
            <a:br>
              <a:rPr lang="en-US" sz="1440" dirty="0">
                <a:solidFill>
                  <a:srgbClr val="01267F"/>
                </a:solidFill>
                <a:cs typeface="Times New Roman" panose="02020603050405020304" pitchFamily="18" charset="0"/>
              </a:rPr>
            </a:br>
            <a:endParaRPr lang="en-US" sz="1440" dirty="0">
              <a:cs typeface="Times New Roman" panose="02020603050405020304" pitchFamily="18" charset="0"/>
            </a:endParaRPr>
          </a:p>
        </p:txBody>
      </p:sp>
      <p:sp>
        <p:nvSpPr>
          <p:cNvPr id="19" name="TextBox 18"/>
          <p:cNvSpPr txBox="1"/>
          <p:nvPr/>
        </p:nvSpPr>
        <p:spPr>
          <a:xfrm>
            <a:off x="5430417" y="2958397"/>
            <a:ext cx="1117440"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Mona Abaza, MD</a:t>
            </a:r>
            <a:endParaRPr lang="en-US" sz="1440" dirty="0">
              <a:cs typeface="Times New Roman" panose="02020603050405020304" pitchFamily="18" charset="0"/>
            </a:endParaRPr>
          </a:p>
        </p:txBody>
      </p:sp>
      <p:sp>
        <p:nvSpPr>
          <p:cNvPr id="20" name="TextBox 19"/>
          <p:cNvSpPr txBox="1"/>
          <p:nvPr/>
        </p:nvSpPr>
        <p:spPr>
          <a:xfrm>
            <a:off x="8130807" y="6053369"/>
            <a:ext cx="1276772"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Robin </a:t>
            </a:r>
            <a:r>
              <a:rPr lang="en-US" sz="1440" dirty="0" err="1">
                <a:solidFill>
                  <a:srgbClr val="01267F"/>
                </a:solidFill>
                <a:cs typeface="Times New Roman" panose="02020603050405020304" pitchFamily="18" charset="0"/>
              </a:rPr>
              <a:t>McGoey</a:t>
            </a:r>
            <a:r>
              <a:rPr lang="en-US" sz="1440" dirty="0">
                <a:solidFill>
                  <a:srgbClr val="01267F"/>
                </a:solidFill>
                <a:cs typeface="Times New Roman" panose="02020603050405020304" pitchFamily="18" charset="0"/>
              </a:rPr>
              <a:t>, MD</a:t>
            </a:r>
            <a:br>
              <a:rPr lang="en-US" sz="1440" dirty="0">
                <a:solidFill>
                  <a:srgbClr val="01267F"/>
                </a:solidFill>
                <a:cs typeface="Times New Roman" panose="02020603050405020304" pitchFamily="18" charset="0"/>
              </a:rPr>
            </a:br>
            <a:endParaRPr lang="en-US" sz="1440" dirty="0">
              <a:cs typeface="Times New Roman" panose="02020603050405020304" pitchFamily="18" charset="0"/>
            </a:endParaRPr>
          </a:p>
        </p:txBody>
      </p:sp>
      <p:sp>
        <p:nvSpPr>
          <p:cNvPr id="21" name="TextBox 20"/>
          <p:cNvSpPr txBox="1"/>
          <p:nvPr/>
        </p:nvSpPr>
        <p:spPr>
          <a:xfrm>
            <a:off x="6949207" y="6065825"/>
            <a:ext cx="1115630"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Carolyn Meltzer, MD</a:t>
            </a:r>
            <a:endParaRPr lang="en-US" sz="1440" dirty="0">
              <a:cs typeface="Times New Roman" panose="02020603050405020304" pitchFamily="18" charset="0"/>
            </a:endParaRPr>
          </a:p>
        </p:txBody>
      </p:sp>
      <p:pic>
        <p:nvPicPr>
          <p:cNvPr id="22" name="Picture 21"/>
          <p:cNvPicPr>
            <a:picLocks noChangeAspect="1"/>
          </p:cNvPicPr>
          <p:nvPr/>
        </p:nvPicPr>
        <p:blipFill>
          <a:blip r:embed="rId11"/>
          <a:stretch>
            <a:fillRect/>
          </a:stretch>
        </p:blipFill>
        <p:spPr>
          <a:xfrm>
            <a:off x="6749347" y="1671654"/>
            <a:ext cx="1154875" cy="1146415"/>
          </a:xfrm>
          <a:prstGeom prst="rect">
            <a:avLst/>
          </a:prstGeom>
        </p:spPr>
      </p:pic>
      <p:pic>
        <p:nvPicPr>
          <p:cNvPr id="23" name="Picture 22"/>
          <p:cNvPicPr>
            <a:picLocks noChangeAspect="1"/>
          </p:cNvPicPr>
          <p:nvPr/>
        </p:nvPicPr>
        <p:blipFill>
          <a:blip r:embed="rId12"/>
          <a:stretch>
            <a:fillRect/>
          </a:stretch>
        </p:blipFill>
        <p:spPr>
          <a:xfrm>
            <a:off x="9407579" y="1682639"/>
            <a:ext cx="853177" cy="1296496"/>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3837" y="4770722"/>
            <a:ext cx="1001227" cy="1251532"/>
          </a:xfrm>
          <a:prstGeom prst="rect">
            <a:avLst/>
          </a:prstGeom>
        </p:spPr>
      </p:pic>
      <p:sp>
        <p:nvSpPr>
          <p:cNvPr id="25" name="TextBox 24"/>
          <p:cNvSpPr txBox="1"/>
          <p:nvPr/>
        </p:nvSpPr>
        <p:spPr>
          <a:xfrm>
            <a:off x="6715004" y="2963558"/>
            <a:ext cx="1238239" cy="757130"/>
          </a:xfrm>
          <a:prstGeom prst="rect">
            <a:avLst/>
          </a:prstGeom>
          <a:noFill/>
        </p:spPr>
        <p:txBody>
          <a:bodyPr wrap="square" rtlCol="0">
            <a:spAutoFit/>
          </a:bodyPr>
          <a:lstStyle>
            <a:defPPr>
              <a:defRPr lang="en-US"/>
            </a:defPPr>
            <a:lvl1pPr>
              <a:defRPr sz="1400">
                <a:solidFill>
                  <a:srgbClr val="01267F"/>
                </a:solidFill>
              </a:defRPr>
            </a:lvl1pPr>
          </a:lstStyle>
          <a:p>
            <a:r>
              <a:rPr lang="en-US" sz="1440" dirty="0">
                <a:cs typeface="Times New Roman" panose="02020603050405020304" pitchFamily="18" charset="0"/>
              </a:rPr>
              <a:t>Nita Ahuja, MD</a:t>
            </a:r>
          </a:p>
          <a:p>
            <a:endParaRPr lang="en-US" sz="1440" dirty="0">
              <a:cs typeface="Times New Roman" panose="02020603050405020304" pitchFamily="18" charset="0"/>
            </a:endParaRPr>
          </a:p>
        </p:txBody>
      </p:sp>
      <p:sp>
        <p:nvSpPr>
          <p:cNvPr id="26" name="TextBox 25"/>
          <p:cNvSpPr txBox="1"/>
          <p:nvPr/>
        </p:nvSpPr>
        <p:spPr>
          <a:xfrm>
            <a:off x="10856900" y="6073681"/>
            <a:ext cx="1195745" cy="757130"/>
          </a:xfrm>
          <a:prstGeom prst="rect">
            <a:avLst/>
          </a:prstGeom>
          <a:noFill/>
        </p:spPr>
        <p:txBody>
          <a:bodyPr wrap="square" rtlCol="0">
            <a:spAutoFit/>
          </a:bodyPr>
          <a:lstStyle>
            <a:defPPr>
              <a:defRPr lang="en-US"/>
            </a:defPPr>
            <a:lvl1pPr>
              <a:defRPr sz="1400">
                <a:solidFill>
                  <a:srgbClr val="01267F"/>
                </a:solidFill>
              </a:defRPr>
            </a:lvl1pPr>
          </a:lstStyle>
          <a:p>
            <a:r>
              <a:rPr lang="en-US" sz="1440" dirty="0">
                <a:cs typeface="Times New Roman" panose="02020603050405020304" pitchFamily="18" charset="0"/>
              </a:rPr>
              <a:t>J. David Warren, PhD</a:t>
            </a:r>
          </a:p>
          <a:p>
            <a:endParaRPr lang="en-US" sz="1440" dirty="0">
              <a:cs typeface="Times New Roman" panose="02020603050405020304" pitchFamily="18" charset="0"/>
            </a:endParaRPr>
          </a:p>
        </p:txBody>
      </p:sp>
      <p:sp>
        <p:nvSpPr>
          <p:cNvPr id="27" name="TextBox 26"/>
          <p:cNvSpPr txBox="1"/>
          <p:nvPr/>
        </p:nvSpPr>
        <p:spPr>
          <a:xfrm>
            <a:off x="9300387" y="2959928"/>
            <a:ext cx="1310618" cy="757130"/>
          </a:xfrm>
          <a:prstGeom prst="rect">
            <a:avLst/>
          </a:prstGeom>
          <a:noFill/>
        </p:spPr>
        <p:txBody>
          <a:bodyPr wrap="square" rtlCol="0">
            <a:spAutoFit/>
          </a:bodyPr>
          <a:lstStyle>
            <a:defPPr>
              <a:defRPr lang="en-US"/>
            </a:defPPr>
            <a:lvl1pPr>
              <a:defRPr sz="1400">
                <a:solidFill>
                  <a:srgbClr val="01267F"/>
                </a:solidFill>
              </a:defRPr>
            </a:lvl1pPr>
          </a:lstStyle>
          <a:p>
            <a:r>
              <a:rPr lang="en-US" sz="1440" dirty="0">
                <a:cs typeface="Times New Roman" panose="02020603050405020304" pitchFamily="18" charset="0"/>
              </a:rPr>
              <a:t>Arthur Derse, MD, JD</a:t>
            </a:r>
          </a:p>
          <a:p>
            <a:endParaRPr lang="en-US" sz="1440" dirty="0">
              <a:cs typeface="Times New Roman" panose="02020603050405020304" pitchFamily="18" charset="0"/>
            </a:endParaRP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65270" y="4503881"/>
            <a:ext cx="1088028" cy="1498838"/>
          </a:xfrm>
          <a:prstGeom prst="rect">
            <a:avLst/>
          </a:prstGeom>
        </p:spPr>
      </p:pic>
      <p:pic>
        <p:nvPicPr>
          <p:cNvPr id="29" name="Picture 28"/>
          <p:cNvPicPr>
            <a:picLocks noChangeAspect="1"/>
          </p:cNvPicPr>
          <p:nvPr/>
        </p:nvPicPr>
        <p:blipFill>
          <a:blip r:embed="rId15"/>
          <a:stretch>
            <a:fillRect/>
          </a:stretch>
        </p:blipFill>
        <p:spPr>
          <a:xfrm>
            <a:off x="2656686" y="4728809"/>
            <a:ext cx="1028827" cy="1344872"/>
          </a:xfrm>
          <a:prstGeom prst="rect">
            <a:avLst/>
          </a:prstGeom>
        </p:spPr>
      </p:pic>
      <p:pic>
        <p:nvPicPr>
          <p:cNvPr id="30" name="Picture 29"/>
          <p:cNvPicPr>
            <a:picLocks noChangeAspect="1"/>
          </p:cNvPicPr>
          <p:nvPr/>
        </p:nvPicPr>
        <p:blipFill>
          <a:blip r:embed="rId16"/>
          <a:stretch>
            <a:fillRect/>
          </a:stretch>
        </p:blipFill>
        <p:spPr>
          <a:xfrm>
            <a:off x="9518923" y="4721176"/>
            <a:ext cx="934676" cy="1301078"/>
          </a:xfrm>
          <a:prstGeom prst="rect">
            <a:avLst/>
          </a:prstGeom>
        </p:spPr>
      </p:pic>
      <p:sp>
        <p:nvSpPr>
          <p:cNvPr id="31" name="TextBox 30"/>
          <p:cNvSpPr txBox="1"/>
          <p:nvPr/>
        </p:nvSpPr>
        <p:spPr>
          <a:xfrm>
            <a:off x="9407579" y="6065825"/>
            <a:ext cx="1310618"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Catherine Pipas, MD</a:t>
            </a:r>
          </a:p>
        </p:txBody>
      </p:sp>
      <p:sp>
        <p:nvSpPr>
          <p:cNvPr id="32" name="TextBox 31"/>
          <p:cNvSpPr txBox="1"/>
          <p:nvPr/>
        </p:nvSpPr>
        <p:spPr>
          <a:xfrm>
            <a:off x="2590353" y="6053369"/>
            <a:ext cx="1420680" cy="535531"/>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Steven Angus, MD</a:t>
            </a:r>
          </a:p>
        </p:txBody>
      </p:sp>
      <p:sp>
        <p:nvSpPr>
          <p:cNvPr id="33" name="TextBox 32"/>
          <p:cNvSpPr txBox="1"/>
          <p:nvPr/>
        </p:nvSpPr>
        <p:spPr>
          <a:xfrm>
            <a:off x="4070956" y="6017523"/>
            <a:ext cx="1439827"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Vera Donnenberg, PhD</a:t>
            </a:r>
          </a:p>
        </p:txBody>
      </p:sp>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76753" y="4566765"/>
            <a:ext cx="1234715" cy="1499060"/>
          </a:xfrm>
          <a:prstGeom prst="rect">
            <a:avLst/>
          </a:prstGeom>
        </p:spPr>
      </p:pic>
      <p:sp>
        <p:nvSpPr>
          <p:cNvPr id="35" name="TextBox 34"/>
          <p:cNvSpPr txBox="1"/>
          <p:nvPr/>
        </p:nvSpPr>
        <p:spPr>
          <a:xfrm>
            <a:off x="5543540" y="6002719"/>
            <a:ext cx="1405668" cy="757130"/>
          </a:xfrm>
          <a:prstGeom prst="rect">
            <a:avLst/>
          </a:prstGeom>
          <a:noFill/>
        </p:spPr>
        <p:txBody>
          <a:bodyPr wrap="square" rtlCol="0">
            <a:spAutoFit/>
          </a:bodyPr>
          <a:lstStyle/>
          <a:p>
            <a:r>
              <a:rPr lang="en-US" sz="1440" dirty="0">
                <a:solidFill>
                  <a:srgbClr val="01267F"/>
                </a:solidFill>
                <a:cs typeface="Times New Roman" panose="02020603050405020304" pitchFamily="18" charset="0"/>
              </a:rPr>
              <a:t>VJ Periyakoil, MD</a:t>
            </a:r>
          </a:p>
          <a:p>
            <a:r>
              <a:rPr lang="en-US" sz="1440" dirty="0">
                <a:solidFill>
                  <a:srgbClr val="01267F"/>
                </a:solidFill>
                <a:cs typeface="Times New Roman" panose="02020603050405020304" pitchFamily="18" charset="0"/>
              </a:rPr>
              <a:t>Reappointment</a:t>
            </a:r>
          </a:p>
        </p:txBody>
      </p:sp>
      <p:pic>
        <p:nvPicPr>
          <p:cNvPr id="36" name="Picture 35"/>
          <p:cNvPicPr>
            <a:picLocks noChangeAspect="1"/>
          </p:cNvPicPr>
          <p:nvPr/>
        </p:nvPicPr>
        <p:blipFill>
          <a:blip r:embed="rId18"/>
          <a:stretch>
            <a:fillRect/>
          </a:stretch>
        </p:blipFill>
        <p:spPr>
          <a:xfrm>
            <a:off x="8043790" y="1669801"/>
            <a:ext cx="1255666" cy="1194414"/>
          </a:xfrm>
          <a:prstGeom prst="rect">
            <a:avLst/>
          </a:prstGeom>
        </p:spPr>
      </p:pic>
      <p:sp>
        <p:nvSpPr>
          <p:cNvPr id="37" name="TextBox 36"/>
          <p:cNvSpPr txBox="1"/>
          <p:nvPr/>
        </p:nvSpPr>
        <p:spPr>
          <a:xfrm>
            <a:off x="7964136" y="2958396"/>
            <a:ext cx="1336251" cy="1200329"/>
          </a:xfrm>
          <a:prstGeom prst="rect">
            <a:avLst/>
          </a:prstGeom>
          <a:noFill/>
        </p:spPr>
        <p:txBody>
          <a:bodyPr wrap="square" rtlCol="0">
            <a:spAutoFit/>
          </a:bodyPr>
          <a:lstStyle/>
          <a:p>
            <a:pPr algn="ctr"/>
            <a:r>
              <a:rPr lang="en-US" sz="1440" dirty="0" err="1">
                <a:solidFill>
                  <a:srgbClr val="002060"/>
                </a:solidFill>
                <a:latin typeface="+mn-lt"/>
                <a:cs typeface="Times New Roman" panose="02020603050405020304" pitchFamily="18" charset="0"/>
              </a:rPr>
              <a:t>Elza</a:t>
            </a:r>
            <a:r>
              <a:rPr lang="en-US" sz="1440" dirty="0">
                <a:solidFill>
                  <a:srgbClr val="002060"/>
                </a:solidFill>
                <a:latin typeface="+mn-lt"/>
                <a:cs typeface="Times New Roman" panose="02020603050405020304" pitchFamily="18" charset="0"/>
              </a:rPr>
              <a:t> </a:t>
            </a:r>
            <a:r>
              <a:rPr lang="en-US" sz="1440" dirty="0" err="1">
                <a:solidFill>
                  <a:srgbClr val="002060"/>
                </a:solidFill>
                <a:latin typeface="+mn-lt"/>
                <a:cs typeface="Times New Roman" panose="02020603050405020304" pitchFamily="18" charset="0"/>
              </a:rPr>
              <a:t>Mylona</a:t>
            </a:r>
            <a:r>
              <a:rPr lang="en-US" sz="1440" dirty="0">
                <a:solidFill>
                  <a:srgbClr val="002060"/>
                </a:solidFill>
                <a:latin typeface="+mn-lt"/>
                <a:cs typeface="Times New Roman" panose="02020603050405020304" pitchFamily="18" charset="0"/>
              </a:rPr>
              <a:t>, PhD</a:t>
            </a:r>
            <a:br>
              <a:rPr lang="en-US" sz="1440" dirty="0">
                <a:solidFill>
                  <a:srgbClr val="002060"/>
                </a:solidFill>
                <a:latin typeface="+mn-lt"/>
                <a:cs typeface="Times New Roman" panose="02020603050405020304" pitchFamily="18" charset="0"/>
              </a:rPr>
            </a:br>
            <a:r>
              <a:rPr lang="en-US" sz="1440" dirty="0">
                <a:solidFill>
                  <a:srgbClr val="002060"/>
                </a:solidFill>
                <a:latin typeface="+mn-lt"/>
                <a:cs typeface="Times New Roman" panose="02020603050405020304" pitchFamily="18" charset="0"/>
              </a:rPr>
              <a:t>(Ex-Officio</a:t>
            </a:r>
            <a:br>
              <a:rPr lang="en-US" sz="1440" dirty="0">
                <a:solidFill>
                  <a:srgbClr val="002060"/>
                </a:solidFill>
                <a:latin typeface="+mn-lt"/>
                <a:cs typeface="Times New Roman" panose="02020603050405020304" pitchFamily="18" charset="0"/>
              </a:rPr>
            </a:br>
            <a:r>
              <a:rPr lang="en-US" sz="1440" dirty="0">
                <a:solidFill>
                  <a:srgbClr val="002060"/>
                </a:solidFill>
                <a:latin typeface="+mn-lt"/>
                <a:cs typeface="Times New Roman" panose="02020603050405020304" pitchFamily="18" charset="0"/>
              </a:rPr>
              <a:t>GFA Chair-elect)</a:t>
            </a:r>
          </a:p>
        </p:txBody>
      </p:sp>
    </p:spTree>
    <p:extLst>
      <p:ext uri="{BB962C8B-B14F-4D97-AF65-F5344CB8AC3E}">
        <p14:creationId xmlns:p14="http://schemas.microsoft.com/office/powerpoint/2010/main" val="111710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2CA60-D70F-4D48-B085-69AB91DBC7E4}"/>
              </a:ext>
            </a:extLst>
          </p:cNvPr>
          <p:cNvSpPr>
            <a:spLocks noGrp="1"/>
          </p:cNvSpPr>
          <p:nvPr>
            <p:ph type="title"/>
          </p:nvPr>
        </p:nvSpPr>
        <p:spPr/>
        <p:txBody>
          <a:bodyPr/>
          <a:lstStyle/>
          <a:p>
            <a:r>
              <a:rPr lang="en-US" dirty="0"/>
              <a:t>Thank You, CFAS Nominating and Engagement Committee Members</a:t>
            </a:r>
          </a:p>
        </p:txBody>
      </p:sp>
      <p:sp>
        <p:nvSpPr>
          <p:cNvPr id="3" name="Content Placeholder 2">
            <a:extLst>
              <a:ext uri="{FF2B5EF4-FFF2-40B4-BE49-F238E27FC236}">
                <a16:creationId xmlns:a16="http://schemas.microsoft.com/office/drawing/2014/main" xmlns="" id="{219D6854-3ECE-46DD-AF77-E55A9701DC5A}"/>
              </a:ext>
            </a:extLst>
          </p:cNvPr>
          <p:cNvSpPr>
            <a:spLocks noGrp="1"/>
          </p:cNvSpPr>
          <p:nvPr>
            <p:ph idx="1"/>
          </p:nvPr>
        </p:nvSpPr>
        <p:spPr>
          <a:xfrm>
            <a:off x="1005839" y="2317582"/>
            <a:ext cx="13048827" cy="5602606"/>
          </a:xfrm>
        </p:spPr>
        <p:txBody>
          <a:bodyPr numCol="2" spcCol="274320">
            <a:normAutofit/>
          </a:bodyPr>
          <a:lstStyle/>
          <a:p>
            <a:pPr marL="0" indent="0">
              <a:buNone/>
            </a:pPr>
            <a:r>
              <a:rPr lang="en-US" sz="3600" b="1" dirty="0">
                <a:solidFill>
                  <a:srgbClr val="002060"/>
                </a:solidFill>
              </a:rPr>
              <a:t>Vincent Pellegrini, MD, chair </a:t>
            </a:r>
            <a:r>
              <a:rPr lang="en-US" sz="3600" dirty="0">
                <a:solidFill>
                  <a:srgbClr val="002060"/>
                </a:solidFill>
                <a:latin typeface="+mn-lt"/>
              </a:rPr>
              <a:t>Nita Ahuja, MD</a:t>
            </a:r>
          </a:p>
          <a:p>
            <a:pPr marL="0" indent="0">
              <a:buNone/>
            </a:pPr>
            <a:r>
              <a:rPr lang="en-US" sz="3600" dirty="0">
                <a:solidFill>
                  <a:srgbClr val="002060"/>
                </a:solidFill>
                <a:latin typeface="+mn-lt"/>
              </a:rPr>
              <a:t>James Burris, MD</a:t>
            </a:r>
          </a:p>
          <a:p>
            <a:pPr marL="0" indent="0">
              <a:buNone/>
            </a:pPr>
            <a:r>
              <a:rPr lang="en-US" sz="3600" dirty="0">
                <a:solidFill>
                  <a:srgbClr val="002060"/>
                </a:solidFill>
                <a:latin typeface="+mn-lt"/>
              </a:rPr>
              <a:t>Leslie Ellis, MD</a:t>
            </a:r>
          </a:p>
          <a:p>
            <a:pPr marL="0" indent="0">
              <a:buNone/>
            </a:pPr>
            <a:r>
              <a:rPr lang="en-US" sz="3600" dirty="0">
                <a:solidFill>
                  <a:srgbClr val="002060"/>
                </a:solidFill>
                <a:latin typeface="+mn-lt"/>
              </a:rPr>
              <a:t>Evelyn Granieri, MD, MPH</a:t>
            </a:r>
          </a:p>
        </p:txBody>
      </p:sp>
      <p:sp>
        <p:nvSpPr>
          <p:cNvPr id="4" name="TextBox 3"/>
          <p:cNvSpPr txBox="1"/>
          <p:nvPr/>
        </p:nvSpPr>
        <p:spPr>
          <a:xfrm>
            <a:off x="7704667" y="2301040"/>
            <a:ext cx="6807200" cy="3354765"/>
          </a:xfrm>
          <a:prstGeom prst="rect">
            <a:avLst/>
          </a:prstGeom>
          <a:noFill/>
        </p:spPr>
        <p:txBody>
          <a:bodyPr wrap="square" rtlCol="0">
            <a:spAutoFit/>
          </a:bodyPr>
          <a:lstStyle/>
          <a:p>
            <a:r>
              <a:rPr lang="en-US" sz="3600" dirty="0">
                <a:solidFill>
                  <a:srgbClr val="002060"/>
                </a:solidFill>
              </a:rPr>
              <a:t>Barbara Jobst, MD</a:t>
            </a:r>
          </a:p>
          <a:p>
            <a:r>
              <a:rPr lang="en-US" sz="3600" dirty="0">
                <a:solidFill>
                  <a:srgbClr val="002060"/>
                </a:solidFill>
              </a:rPr>
              <a:t>VJ Periyakoil, MD</a:t>
            </a:r>
          </a:p>
          <a:p>
            <a:r>
              <a:rPr lang="en-US" sz="3600" dirty="0">
                <a:solidFill>
                  <a:srgbClr val="002060"/>
                </a:solidFill>
              </a:rPr>
              <a:t>Lumy Sawaki-Adams, MD, PhD</a:t>
            </a:r>
          </a:p>
          <a:p>
            <a:endParaRPr lang="en-US" sz="3600" dirty="0">
              <a:solidFill>
                <a:srgbClr val="002060"/>
              </a:solidFill>
            </a:endParaRPr>
          </a:p>
          <a:p>
            <a:r>
              <a:rPr lang="en-US" sz="3600" dirty="0">
                <a:solidFill>
                  <a:srgbClr val="002060"/>
                </a:solidFill>
              </a:rPr>
              <a:t>…</a:t>
            </a:r>
            <a:r>
              <a:rPr lang="en-US" sz="3600" i="1" dirty="0">
                <a:solidFill>
                  <a:srgbClr val="002060"/>
                </a:solidFill>
              </a:rPr>
              <a:t>and</a:t>
            </a:r>
            <a:r>
              <a:rPr lang="en-US" sz="3600" dirty="0">
                <a:solidFill>
                  <a:srgbClr val="002060"/>
                </a:solidFill>
              </a:rPr>
              <a:t> </a:t>
            </a:r>
            <a:r>
              <a:rPr lang="en-US" sz="3600" i="1" dirty="0">
                <a:solidFill>
                  <a:srgbClr val="002060"/>
                </a:solidFill>
              </a:rPr>
              <a:t>new member as of Nov. 2018</a:t>
            </a:r>
          </a:p>
          <a:p>
            <a:endParaRPr lang="en-US" sz="3200" dirty="0"/>
          </a:p>
        </p:txBody>
      </p:sp>
    </p:spTree>
    <p:extLst>
      <p:ext uri="{BB962C8B-B14F-4D97-AF65-F5344CB8AC3E}">
        <p14:creationId xmlns:p14="http://schemas.microsoft.com/office/powerpoint/2010/main" val="352330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E64C4-1602-4785-8957-BA6A8ECB8949}"/>
              </a:ext>
            </a:extLst>
          </p:cNvPr>
          <p:cNvSpPr>
            <a:spLocks noGrp="1"/>
          </p:cNvSpPr>
          <p:nvPr>
            <p:ph type="title"/>
          </p:nvPr>
        </p:nvSpPr>
        <p:spPr/>
        <p:txBody>
          <a:bodyPr/>
          <a:lstStyle/>
          <a:p>
            <a:r>
              <a:rPr lang="en-US" dirty="0"/>
              <a:t>Nominating Committee Update</a:t>
            </a:r>
          </a:p>
        </p:txBody>
      </p:sp>
      <p:sp>
        <p:nvSpPr>
          <p:cNvPr id="3" name="Content Placeholder 2">
            <a:extLst>
              <a:ext uri="{FF2B5EF4-FFF2-40B4-BE49-F238E27FC236}">
                <a16:creationId xmlns:a16="http://schemas.microsoft.com/office/drawing/2014/main" xmlns="" id="{B5CAAF3C-74A5-4C94-A532-7A5FDB1B4192}"/>
              </a:ext>
            </a:extLst>
          </p:cNvPr>
          <p:cNvSpPr>
            <a:spLocks noGrp="1"/>
          </p:cNvSpPr>
          <p:nvPr>
            <p:ph idx="1"/>
          </p:nvPr>
        </p:nvSpPr>
        <p:spPr>
          <a:xfrm>
            <a:off x="1074420" y="1952737"/>
            <a:ext cx="12618720" cy="5221606"/>
          </a:xfrm>
        </p:spPr>
        <p:txBody>
          <a:bodyPr>
            <a:normAutofit/>
          </a:bodyPr>
          <a:lstStyle/>
          <a:p>
            <a:pPr marL="0" indent="0">
              <a:buNone/>
            </a:pPr>
            <a:r>
              <a:rPr lang="en-US" b="1" dirty="0">
                <a:solidFill>
                  <a:srgbClr val="002060"/>
                </a:solidFill>
                <a:latin typeface="+mn-lt"/>
              </a:rPr>
              <a:t>What does the Nominating &amp; Engagement Committee Do?</a:t>
            </a:r>
          </a:p>
          <a:p>
            <a:pPr marL="0" indent="0">
              <a:buNone/>
            </a:pPr>
            <a:endParaRPr lang="en-US" dirty="0">
              <a:solidFill>
                <a:srgbClr val="002060"/>
              </a:solidFill>
              <a:latin typeface="+mn-lt"/>
            </a:endParaRPr>
          </a:p>
          <a:p>
            <a:pPr lvl="1"/>
            <a:r>
              <a:rPr lang="en-US" dirty="0">
                <a:solidFill>
                  <a:srgbClr val="002060"/>
                </a:solidFill>
                <a:latin typeface="+mn-lt"/>
              </a:rPr>
              <a:t>Addresses issues related to CFAS rep qualifications and service</a:t>
            </a:r>
          </a:p>
          <a:p>
            <a:pPr lvl="1"/>
            <a:r>
              <a:rPr lang="en-US" dirty="0">
                <a:solidFill>
                  <a:srgbClr val="002060"/>
                </a:solidFill>
                <a:latin typeface="+mn-lt"/>
              </a:rPr>
              <a:t>Reviews and approves prospective new CFAS member societies</a:t>
            </a:r>
          </a:p>
          <a:p>
            <a:pPr lvl="1"/>
            <a:r>
              <a:rPr lang="en-US" dirty="0">
                <a:solidFill>
                  <a:srgbClr val="002060"/>
                </a:solidFill>
                <a:latin typeface="+mn-lt"/>
              </a:rPr>
              <a:t>Manages annual call for nominees &amp; selection of Nom Com members</a:t>
            </a:r>
          </a:p>
          <a:p>
            <a:pPr lvl="1"/>
            <a:r>
              <a:rPr lang="en-US" dirty="0">
                <a:solidFill>
                  <a:srgbClr val="002060"/>
                </a:solidFill>
                <a:latin typeface="+mn-lt"/>
              </a:rPr>
              <a:t>Manages the call for nominees and rolling selection of new CFAS Administrative Board members annually</a:t>
            </a:r>
          </a:p>
          <a:p>
            <a:pPr lvl="1"/>
            <a:r>
              <a:rPr lang="en-US" dirty="0">
                <a:solidFill>
                  <a:srgbClr val="002060"/>
                </a:solidFill>
                <a:latin typeface="+mn-lt"/>
              </a:rPr>
              <a:t>Selects a new CFAS Chair-Elect every other year</a:t>
            </a:r>
          </a:p>
          <a:p>
            <a:pPr lvl="1"/>
            <a:r>
              <a:rPr lang="en-US" b="1" i="1" dirty="0">
                <a:solidFill>
                  <a:srgbClr val="002060"/>
                </a:solidFill>
                <a:latin typeface="+mn-lt"/>
              </a:rPr>
              <a:t>Responsible for the vitality and annual renewal of CFAS!!</a:t>
            </a:r>
          </a:p>
        </p:txBody>
      </p:sp>
    </p:spTree>
    <p:extLst>
      <p:ext uri="{BB962C8B-B14F-4D97-AF65-F5344CB8AC3E}">
        <p14:creationId xmlns:p14="http://schemas.microsoft.com/office/powerpoint/2010/main" val="250110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F6D84-916B-5547-A05E-FE6B3BE133A7}"/>
              </a:ext>
            </a:extLst>
          </p:cNvPr>
          <p:cNvSpPr>
            <a:spLocks noGrp="1"/>
          </p:cNvSpPr>
          <p:nvPr>
            <p:ph type="ctrTitle"/>
          </p:nvPr>
        </p:nvSpPr>
        <p:spPr/>
        <p:txBody>
          <a:bodyPr/>
          <a:lstStyle/>
          <a:p>
            <a:r>
              <a:rPr lang="en-US" dirty="0"/>
              <a:t>CFAS Business Meeting</a:t>
            </a:r>
          </a:p>
        </p:txBody>
      </p:sp>
      <p:sp>
        <p:nvSpPr>
          <p:cNvPr id="3" name="Subtitle 2">
            <a:extLst>
              <a:ext uri="{FF2B5EF4-FFF2-40B4-BE49-F238E27FC236}">
                <a16:creationId xmlns:a16="http://schemas.microsoft.com/office/drawing/2014/main" xmlns="" id="{73EE251E-6AD0-FE46-B6F1-9D2655A883E9}"/>
              </a:ext>
            </a:extLst>
          </p:cNvPr>
          <p:cNvSpPr>
            <a:spLocks noGrp="1"/>
          </p:cNvSpPr>
          <p:nvPr>
            <p:ph type="subTitle" idx="1"/>
          </p:nvPr>
        </p:nvSpPr>
        <p:spPr/>
        <p:txBody>
          <a:bodyPr/>
          <a:lstStyle/>
          <a:p>
            <a:r>
              <a:rPr lang="en-US" b="1" dirty="0">
                <a:solidFill>
                  <a:srgbClr val="0092BC"/>
                </a:solidFill>
              </a:rPr>
              <a:t>November 2, 2018</a:t>
            </a:r>
          </a:p>
          <a:p>
            <a:r>
              <a:rPr lang="en-US" b="1" dirty="0">
                <a:solidFill>
                  <a:srgbClr val="0092BC"/>
                </a:solidFill>
              </a:rPr>
              <a:t>Convention Center Ballroom BC</a:t>
            </a:r>
          </a:p>
        </p:txBody>
      </p:sp>
      <p:sp>
        <p:nvSpPr>
          <p:cNvPr id="4" name="TextBox 3"/>
          <p:cNvSpPr txBox="1"/>
          <p:nvPr/>
        </p:nvSpPr>
        <p:spPr>
          <a:xfrm>
            <a:off x="600634" y="6586880"/>
            <a:ext cx="4305300" cy="830997"/>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Scott Gitlin, MD</a:t>
            </a:r>
          </a:p>
          <a:p>
            <a:r>
              <a:rPr lang="en-US" sz="2400" b="1" dirty="0">
                <a:solidFill>
                  <a:srgbClr val="002060"/>
                </a:solidFill>
                <a:latin typeface="Arial" panose="020B0604020202020204" pitchFamily="34" charset="0"/>
                <a:cs typeface="Arial" panose="020B0604020202020204" pitchFamily="34" charset="0"/>
              </a:rPr>
              <a:t>CFAS Chair</a:t>
            </a:r>
          </a:p>
        </p:txBody>
      </p:sp>
    </p:spTree>
    <p:extLst>
      <p:ext uri="{BB962C8B-B14F-4D97-AF65-F5344CB8AC3E}">
        <p14:creationId xmlns:p14="http://schemas.microsoft.com/office/powerpoint/2010/main" val="25103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167874-D86C-4FD8-9312-A6D294C88399}"/>
              </a:ext>
            </a:extLst>
          </p:cNvPr>
          <p:cNvSpPr>
            <a:spLocks noGrp="1"/>
          </p:cNvSpPr>
          <p:nvPr>
            <p:ph type="title"/>
          </p:nvPr>
        </p:nvSpPr>
        <p:spPr>
          <a:xfrm>
            <a:off x="1005840" y="662940"/>
            <a:ext cx="12919934" cy="1590676"/>
          </a:xfrm>
        </p:spPr>
        <p:txBody>
          <a:bodyPr/>
          <a:lstStyle/>
          <a:p>
            <a:r>
              <a:rPr lang="en-US" dirty="0"/>
              <a:t>Who Can Serve on the Nominating Committee?</a:t>
            </a:r>
          </a:p>
        </p:txBody>
      </p:sp>
      <p:sp>
        <p:nvSpPr>
          <p:cNvPr id="3" name="Content Placeholder 2">
            <a:extLst>
              <a:ext uri="{FF2B5EF4-FFF2-40B4-BE49-F238E27FC236}">
                <a16:creationId xmlns:a16="http://schemas.microsoft.com/office/drawing/2014/main" xmlns="" id="{D4C548C4-3377-4459-AFF7-4240E748E5BE}"/>
              </a:ext>
            </a:extLst>
          </p:cNvPr>
          <p:cNvSpPr>
            <a:spLocks noGrp="1"/>
          </p:cNvSpPr>
          <p:nvPr>
            <p:ph idx="1"/>
          </p:nvPr>
        </p:nvSpPr>
        <p:spPr/>
        <p:txBody>
          <a:bodyPr>
            <a:normAutofit/>
          </a:bodyPr>
          <a:lstStyle/>
          <a:p>
            <a:r>
              <a:rPr lang="en-US" dirty="0">
                <a:solidFill>
                  <a:srgbClr val="002060"/>
                </a:solidFill>
                <a:latin typeface="+mn-lt"/>
              </a:rPr>
              <a:t>Any CFAS rep in good standing can serve</a:t>
            </a:r>
          </a:p>
          <a:p>
            <a:r>
              <a:rPr lang="en-US" dirty="0">
                <a:solidFill>
                  <a:srgbClr val="002060"/>
                </a:solidFill>
                <a:latin typeface="+mn-lt"/>
              </a:rPr>
              <a:t>Selection criteria strongly consider engagement with CFAS; e.g., service on another committee, regular meeting attendance, or someone who has participated in CFAS programming</a:t>
            </a:r>
          </a:p>
          <a:p>
            <a:r>
              <a:rPr lang="en-US" dirty="0">
                <a:solidFill>
                  <a:srgbClr val="002060"/>
                </a:solidFill>
                <a:latin typeface="+mn-lt"/>
              </a:rPr>
              <a:t>Diversity of all types is important, including professional diversity; i.e., clinicians, basic scientists, medical educators, chairs, junior faculty, etc. </a:t>
            </a:r>
          </a:p>
          <a:p>
            <a:r>
              <a:rPr lang="en-US" dirty="0">
                <a:solidFill>
                  <a:srgbClr val="002060"/>
                </a:solidFill>
                <a:latin typeface="+mn-lt"/>
              </a:rPr>
              <a:t>Must be ready to work – the selection process is rigorous. </a:t>
            </a:r>
            <a:br>
              <a:rPr lang="en-US" dirty="0">
                <a:solidFill>
                  <a:srgbClr val="002060"/>
                </a:solidFill>
                <a:latin typeface="+mn-lt"/>
              </a:rPr>
            </a:br>
            <a:r>
              <a:rPr lang="en-US" dirty="0">
                <a:solidFill>
                  <a:srgbClr val="002060"/>
                </a:solidFill>
                <a:latin typeface="+mn-lt"/>
              </a:rPr>
              <a:t>Last year, more than 20 nominees were up for 4 potential </a:t>
            </a:r>
            <a:br>
              <a:rPr lang="en-US" dirty="0">
                <a:solidFill>
                  <a:srgbClr val="002060"/>
                </a:solidFill>
                <a:latin typeface="+mn-lt"/>
              </a:rPr>
            </a:br>
            <a:r>
              <a:rPr lang="en-US" dirty="0">
                <a:solidFill>
                  <a:srgbClr val="002060"/>
                </a:solidFill>
                <a:latin typeface="+mn-lt"/>
              </a:rPr>
              <a:t>ad board seats, and more than 10 for one Nom Com seat</a:t>
            </a:r>
          </a:p>
        </p:txBody>
      </p:sp>
    </p:spTree>
    <p:extLst>
      <p:ext uri="{BB962C8B-B14F-4D97-AF65-F5344CB8AC3E}">
        <p14:creationId xmlns:p14="http://schemas.microsoft.com/office/powerpoint/2010/main" val="16662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AC5600-81BE-496D-BCBC-30FA2BD285AD}"/>
              </a:ext>
            </a:extLst>
          </p:cNvPr>
          <p:cNvSpPr>
            <a:spLocks noGrp="1"/>
          </p:cNvSpPr>
          <p:nvPr>
            <p:ph type="title"/>
          </p:nvPr>
        </p:nvSpPr>
        <p:spPr/>
        <p:txBody>
          <a:bodyPr/>
          <a:lstStyle/>
          <a:p>
            <a:r>
              <a:rPr lang="en-US" dirty="0"/>
              <a:t>Nominating Committee Structure</a:t>
            </a:r>
          </a:p>
        </p:txBody>
      </p:sp>
      <p:sp>
        <p:nvSpPr>
          <p:cNvPr id="3" name="Content Placeholder 2">
            <a:extLst>
              <a:ext uri="{FF2B5EF4-FFF2-40B4-BE49-F238E27FC236}">
                <a16:creationId xmlns:a16="http://schemas.microsoft.com/office/drawing/2014/main" xmlns="" id="{AEF1C581-7074-4ED0-A60D-28AFA375638D}"/>
              </a:ext>
            </a:extLst>
          </p:cNvPr>
          <p:cNvSpPr>
            <a:spLocks noGrp="1"/>
          </p:cNvSpPr>
          <p:nvPr>
            <p:ph idx="1"/>
          </p:nvPr>
        </p:nvSpPr>
        <p:spPr>
          <a:xfrm>
            <a:off x="1234440" y="2028826"/>
            <a:ext cx="12618720" cy="5221606"/>
          </a:xfrm>
        </p:spPr>
        <p:txBody>
          <a:bodyPr>
            <a:normAutofit lnSpcReduction="10000"/>
          </a:bodyPr>
          <a:lstStyle/>
          <a:p>
            <a:pPr marL="0" indent="0">
              <a:buNone/>
            </a:pPr>
            <a:r>
              <a:rPr lang="en-US" b="1" dirty="0">
                <a:solidFill>
                  <a:srgbClr val="002060"/>
                </a:solidFill>
                <a:latin typeface="+mn-lt"/>
              </a:rPr>
              <a:t>2018 Focus on Committee Structure and Standards</a:t>
            </a:r>
          </a:p>
          <a:p>
            <a:r>
              <a:rPr lang="en-US" dirty="0">
                <a:solidFill>
                  <a:srgbClr val="002060"/>
                </a:solidFill>
                <a:latin typeface="+mn-lt"/>
              </a:rPr>
              <a:t>Membership fixed at 9, including the chair, who by definition is the CFAS Immediate Past Chair</a:t>
            </a:r>
          </a:p>
          <a:p>
            <a:r>
              <a:rPr lang="en-US" dirty="0">
                <a:solidFill>
                  <a:srgbClr val="002060"/>
                </a:solidFill>
                <a:latin typeface="+mn-lt"/>
              </a:rPr>
              <a:t>8 regular members each serve a 3-year term, renewable once after one year off the committee</a:t>
            </a:r>
          </a:p>
          <a:p>
            <a:r>
              <a:rPr lang="en-US" dirty="0">
                <a:solidFill>
                  <a:srgbClr val="002060"/>
                </a:solidFill>
                <a:latin typeface="+mn-lt"/>
              </a:rPr>
              <a:t>Chair serves a 2-year term, non-renewable</a:t>
            </a:r>
          </a:p>
          <a:p>
            <a:r>
              <a:rPr lang="en-US" b="1" i="1" dirty="0">
                <a:solidFill>
                  <a:srgbClr val="002060"/>
                </a:solidFill>
                <a:latin typeface="+mn-lt"/>
              </a:rPr>
              <a:t>Emphasis on transparency and integrity of processes</a:t>
            </a:r>
          </a:p>
          <a:p>
            <a:pPr marL="0" indent="0">
              <a:buNone/>
            </a:pPr>
            <a:endParaRPr lang="en-US" dirty="0">
              <a:solidFill>
                <a:srgbClr val="002060"/>
              </a:solidFill>
              <a:latin typeface="+mn-lt"/>
            </a:endParaRPr>
          </a:p>
          <a:p>
            <a:pPr marL="0" indent="0">
              <a:buNone/>
            </a:pPr>
            <a:r>
              <a:rPr lang="en-US" dirty="0">
                <a:solidFill>
                  <a:srgbClr val="002060"/>
                </a:solidFill>
                <a:latin typeface="+mn-lt"/>
              </a:rPr>
              <a:t>The goal: Stay fresh and renew regularly. Our structure </a:t>
            </a:r>
            <a:br>
              <a:rPr lang="en-US" dirty="0">
                <a:solidFill>
                  <a:srgbClr val="002060"/>
                </a:solidFill>
                <a:latin typeface="+mn-lt"/>
              </a:rPr>
            </a:br>
            <a:r>
              <a:rPr lang="en-US" dirty="0">
                <a:solidFill>
                  <a:srgbClr val="002060"/>
                </a:solidFill>
                <a:latin typeface="+mn-lt"/>
              </a:rPr>
              <a:t>ensures new faces and perspectives on the committee. </a:t>
            </a:r>
          </a:p>
          <a:p>
            <a:pPr marL="0" indent="0">
              <a:buNone/>
            </a:pPr>
            <a:endParaRPr lang="en-US" dirty="0">
              <a:solidFill>
                <a:srgbClr val="002060"/>
              </a:solidFill>
              <a:latin typeface="+mn-lt"/>
            </a:endParaRPr>
          </a:p>
        </p:txBody>
      </p:sp>
    </p:spTree>
    <p:extLst>
      <p:ext uri="{BB962C8B-B14F-4D97-AF65-F5344CB8AC3E}">
        <p14:creationId xmlns:p14="http://schemas.microsoft.com/office/powerpoint/2010/main" val="133501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116AF2-2862-4491-BB49-E185B7E02E91}"/>
              </a:ext>
            </a:extLst>
          </p:cNvPr>
          <p:cNvSpPr>
            <a:spLocks noGrp="1"/>
          </p:cNvSpPr>
          <p:nvPr>
            <p:ph type="title"/>
          </p:nvPr>
        </p:nvSpPr>
        <p:spPr/>
        <p:txBody>
          <a:bodyPr/>
          <a:lstStyle/>
          <a:p>
            <a:r>
              <a:rPr lang="en-US" dirty="0"/>
              <a:t>New Nom Com Member</a:t>
            </a:r>
          </a:p>
        </p:txBody>
      </p:sp>
      <p:sp>
        <p:nvSpPr>
          <p:cNvPr id="3" name="Content Placeholder 2">
            <a:extLst>
              <a:ext uri="{FF2B5EF4-FFF2-40B4-BE49-F238E27FC236}">
                <a16:creationId xmlns:a16="http://schemas.microsoft.com/office/drawing/2014/main" xmlns="" id="{8CB12918-38E1-4191-BF25-6C772EDD6D35}"/>
              </a:ext>
            </a:extLst>
          </p:cNvPr>
          <p:cNvSpPr>
            <a:spLocks noGrp="1"/>
          </p:cNvSpPr>
          <p:nvPr>
            <p:ph idx="1"/>
          </p:nvPr>
        </p:nvSpPr>
        <p:spPr>
          <a:xfrm>
            <a:off x="1483823" y="2190750"/>
            <a:ext cx="12942916" cy="5221606"/>
          </a:xfrm>
        </p:spPr>
        <p:txBody>
          <a:bodyPr>
            <a:normAutofit lnSpcReduction="10000"/>
          </a:bodyPr>
          <a:lstStyle/>
          <a:p>
            <a:pPr marL="0" indent="0">
              <a:buNone/>
            </a:pPr>
            <a:endParaRPr lang="en-US" dirty="0">
              <a:solidFill>
                <a:srgbClr val="002060"/>
              </a:solidFill>
              <a:latin typeface="+mn-lt"/>
            </a:endParaRPr>
          </a:p>
          <a:p>
            <a:pPr marL="0" indent="0">
              <a:buNone/>
            </a:pPr>
            <a:endParaRPr lang="en-US" dirty="0">
              <a:solidFill>
                <a:srgbClr val="002060"/>
              </a:solidFill>
              <a:latin typeface="+mn-lt"/>
            </a:endParaRPr>
          </a:p>
          <a:p>
            <a:pPr marL="0" indent="0">
              <a:buNone/>
            </a:pPr>
            <a:endParaRPr lang="en-US" dirty="0">
              <a:solidFill>
                <a:srgbClr val="002060"/>
              </a:solidFill>
              <a:latin typeface="+mn-lt"/>
            </a:endParaRPr>
          </a:p>
          <a:p>
            <a:pPr marL="0" indent="0">
              <a:buNone/>
            </a:pPr>
            <a:endParaRPr lang="en-US" dirty="0">
              <a:solidFill>
                <a:srgbClr val="002060"/>
              </a:solidFill>
              <a:latin typeface="+mn-lt"/>
            </a:endParaRPr>
          </a:p>
          <a:p>
            <a:pPr marL="0" indent="0">
              <a:buNone/>
            </a:pPr>
            <a:endParaRPr lang="en-US" dirty="0">
              <a:solidFill>
                <a:srgbClr val="002060"/>
              </a:solidFill>
              <a:latin typeface="+mn-lt"/>
            </a:endParaRPr>
          </a:p>
          <a:p>
            <a:pPr marL="0" indent="0">
              <a:buNone/>
            </a:pPr>
            <a:endParaRPr lang="en-US" dirty="0">
              <a:solidFill>
                <a:srgbClr val="002060"/>
              </a:solidFill>
              <a:latin typeface="+mn-lt"/>
            </a:endParaRPr>
          </a:p>
          <a:p>
            <a:pPr marL="0" indent="0">
              <a:buNone/>
            </a:pPr>
            <a:endParaRPr lang="en-US" dirty="0">
              <a:solidFill>
                <a:srgbClr val="002060"/>
              </a:solidFill>
              <a:latin typeface="+mn-lt"/>
            </a:endParaRPr>
          </a:p>
          <a:p>
            <a:pPr marL="0" indent="0">
              <a:buNone/>
            </a:pPr>
            <a:r>
              <a:rPr lang="en-US" dirty="0">
                <a:solidFill>
                  <a:srgbClr val="002060"/>
                </a:solidFill>
                <a:latin typeface="+mn-lt"/>
              </a:rPr>
              <a:t>…and this time next year there will be 3 new faces on the </a:t>
            </a:r>
            <a:br>
              <a:rPr lang="en-US" dirty="0">
                <a:solidFill>
                  <a:srgbClr val="002060"/>
                </a:solidFill>
                <a:latin typeface="+mn-lt"/>
              </a:rPr>
            </a:br>
            <a:r>
              <a:rPr lang="en-US" dirty="0">
                <a:solidFill>
                  <a:srgbClr val="002060"/>
                </a:solidFill>
                <a:latin typeface="+mn-lt"/>
              </a:rPr>
              <a:t>committee, including a new chair. Please consider serving.</a:t>
            </a:r>
          </a:p>
        </p:txBody>
      </p:sp>
      <p:sp>
        <p:nvSpPr>
          <p:cNvPr id="5" name="TextBox 4">
            <a:extLst>
              <a:ext uri="{FF2B5EF4-FFF2-40B4-BE49-F238E27FC236}">
                <a16:creationId xmlns:a16="http://schemas.microsoft.com/office/drawing/2014/main" xmlns="" id="{ABF721A4-E542-4320-9B2F-1181EE4B721F}"/>
              </a:ext>
            </a:extLst>
          </p:cNvPr>
          <p:cNvSpPr txBox="1"/>
          <p:nvPr/>
        </p:nvSpPr>
        <p:spPr>
          <a:xfrm>
            <a:off x="4634347" y="3755164"/>
            <a:ext cx="6641869" cy="1569660"/>
          </a:xfrm>
          <a:prstGeom prst="rect">
            <a:avLst/>
          </a:prstGeom>
          <a:noFill/>
        </p:spPr>
        <p:txBody>
          <a:bodyPr wrap="square" rtlCol="0">
            <a:spAutoFit/>
          </a:bodyPr>
          <a:lstStyle/>
          <a:p>
            <a:pPr defTabSz="1071278"/>
            <a:r>
              <a:rPr lang="en-US" sz="2400" dirty="0">
                <a:solidFill>
                  <a:srgbClr val="01267F"/>
                </a:solidFill>
                <a:latin typeface="Calibri" panose="020F0502020204030204"/>
                <a:cs typeface="Times New Roman" panose="02020603050405020304" pitchFamily="18" charset="0"/>
              </a:rPr>
              <a:t>Richard L. Eckert, PhD</a:t>
            </a:r>
            <a:br>
              <a:rPr lang="en-US" sz="2400" dirty="0">
                <a:solidFill>
                  <a:srgbClr val="01267F"/>
                </a:solidFill>
                <a:latin typeface="Calibri" panose="020F0502020204030204"/>
                <a:cs typeface="Times New Roman" panose="02020603050405020304" pitchFamily="18" charset="0"/>
              </a:rPr>
            </a:br>
            <a:r>
              <a:rPr lang="en-US" sz="2400" dirty="0">
                <a:solidFill>
                  <a:srgbClr val="01267F"/>
                </a:solidFill>
                <a:latin typeface="Calibri" panose="020F0502020204030204"/>
                <a:cs typeface="Times New Roman" panose="02020603050405020304" pitchFamily="18" charset="0"/>
              </a:rPr>
              <a:t>Professor and Chair, Dept. of Biochemistry &amp; Molecular Biology</a:t>
            </a:r>
          </a:p>
          <a:p>
            <a:pPr defTabSz="1071278"/>
            <a:r>
              <a:rPr lang="en-US" sz="2400" dirty="0">
                <a:solidFill>
                  <a:srgbClr val="01267F"/>
                </a:solidFill>
                <a:latin typeface="Calibri" panose="020F0502020204030204"/>
                <a:cs typeface="Times New Roman" panose="02020603050405020304" pitchFamily="18" charset="0"/>
              </a:rPr>
              <a:t>University of Maryland School of Medicine</a:t>
            </a:r>
            <a:endParaRPr lang="en-US" sz="2400" dirty="0">
              <a:solidFill>
                <a:prstClr val="black"/>
              </a:solidFill>
              <a:latin typeface="Calibri" panose="020F0502020204030204"/>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957" y="2190750"/>
            <a:ext cx="3044533" cy="3651107"/>
          </a:xfrm>
          <a:prstGeom prst="rect">
            <a:avLst/>
          </a:prstGeom>
        </p:spPr>
      </p:pic>
    </p:spTree>
    <p:extLst>
      <p:ext uri="{BB962C8B-B14F-4D97-AF65-F5344CB8AC3E}">
        <p14:creationId xmlns:p14="http://schemas.microsoft.com/office/powerpoint/2010/main" val="560574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C5851-E054-4062-ACFD-A208AB51A54D}"/>
              </a:ext>
            </a:extLst>
          </p:cNvPr>
          <p:cNvSpPr>
            <a:spLocks noGrp="1"/>
          </p:cNvSpPr>
          <p:nvPr>
            <p:ph type="title"/>
          </p:nvPr>
        </p:nvSpPr>
        <p:spPr>
          <a:xfrm>
            <a:off x="1005840" y="167810"/>
            <a:ext cx="13052066" cy="1590676"/>
          </a:xfrm>
        </p:spPr>
        <p:txBody>
          <a:bodyPr>
            <a:normAutofit fontScale="90000"/>
          </a:bodyPr>
          <a:lstStyle/>
          <a:p>
            <a:r>
              <a:rPr lang="en-US" dirty="0"/>
              <a:t/>
            </a:r>
            <a:br>
              <a:rPr lang="en-US" dirty="0"/>
            </a:br>
            <a:r>
              <a:rPr lang="en-US" sz="4800" dirty="0"/>
              <a:t>Next Order of Business for the Committee</a:t>
            </a:r>
            <a:r>
              <a:rPr lang="en-US" dirty="0"/>
              <a:t>		</a:t>
            </a:r>
          </a:p>
        </p:txBody>
      </p:sp>
      <p:sp>
        <p:nvSpPr>
          <p:cNvPr id="3" name="Content Placeholder 2">
            <a:extLst>
              <a:ext uri="{FF2B5EF4-FFF2-40B4-BE49-F238E27FC236}">
                <a16:creationId xmlns:a16="http://schemas.microsoft.com/office/drawing/2014/main" xmlns="" id="{68866AA1-0297-4FE3-816F-FF0A4B28B92A}"/>
              </a:ext>
            </a:extLst>
          </p:cNvPr>
          <p:cNvSpPr>
            <a:spLocks noGrp="1"/>
          </p:cNvSpPr>
          <p:nvPr>
            <p:ph idx="1"/>
          </p:nvPr>
        </p:nvSpPr>
        <p:spPr>
          <a:xfrm>
            <a:off x="1005840" y="1840897"/>
            <a:ext cx="13052065" cy="5221606"/>
          </a:xfrm>
        </p:spPr>
        <p:txBody>
          <a:bodyPr>
            <a:normAutofit/>
          </a:bodyPr>
          <a:lstStyle/>
          <a:p>
            <a:pPr marL="0" indent="0">
              <a:buNone/>
            </a:pPr>
            <a:r>
              <a:rPr lang="en-US" b="1" dirty="0">
                <a:solidFill>
                  <a:srgbClr val="002060"/>
                </a:solidFill>
                <a:latin typeface="+mn-lt"/>
              </a:rPr>
              <a:t>Selection of a New CFAS Chair-Elect and Ad Board Slate</a:t>
            </a:r>
          </a:p>
          <a:p>
            <a:r>
              <a:rPr lang="en-US" dirty="0">
                <a:solidFill>
                  <a:srgbClr val="002060"/>
                </a:solidFill>
                <a:latin typeface="+mn-lt"/>
              </a:rPr>
              <a:t>A call for nominations will go out soon after LSL (right now!)</a:t>
            </a:r>
          </a:p>
          <a:p>
            <a:r>
              <a:rPr lang="en-US" dirty="0">
                <a:solidFill>
                  <a:srgbClr val="002060"/>
                </a:solidFill>
                <a:latin typeface="+mn-lt"/>
              </a:rPr>
              <a:t>The committee will evaluate candidates in the winter and recommend a slate to the CFAS Administrative Board for approval</a:t>
            </a:r>
          </a:p>
          <a:p>
            <a:r>
              <a:rPr lang="en-US" dirty="0">
                <a:solidFill>
                  <a:srgbClr val="002060"/>
                </a:solidFill>
                <a:latin typeface="+mn-lt"/>
              </a:rPr>
              <a:t>The assembled CFAS representative body will vote on the slate at the 2019 CFAS Spring Meeting in Atlanta</a:t>
            </a:r>
          </a:p>
          <a:p>
            <a:r>
              <a:rPr lang="en-US" dirty="0">
                <a:solidFill>
                  <a:srgbClr val="002060"/>
                </a:solidFill>
                <a:latin typeface="+mn-lt"/>
              </a:rPr>
              <a:t>The new CFAS Chair-Elect and Ad Board members (4) will begin terms at the 2019 LSL Meeting, commencing as both CFAS leaders and a member of AAMC </a:t>
            </a:r>
            <a:r>
              <a:rPr lang="en-US" dirty="0" err="1">
                <a:solidFill>
                  <a:srgbClr val="002060"/>
                </a:solidFill>
                <a:latin typeface="+mn-lt"/>
              </a:rPr>
              <a:t>BoD</a:t>
            </a:r>
            <a:r>
              <a:rPr lang="en-US" dirty="0">
                <a:solidFill>
                  <a:srgbClr val="002060"/>
                </a:solidFill>
                <a:latin typeface="+mn-lt"/>
              </a:rPr>
              <a:t> (CFAS chair-elect)</a:t>
            </a:r>
          </a:p>
        </p:txBody>
      </p:sp>
    </p:spTree>
    <p:extLst>
      <p:ext uri="{BB962C8B-B14F-4D97-AF65-F5344CB8AC3E}">
        <p14:creationId xmlns:p14="http://schemas.microsoft.com/office/powerpoint/2010/main" val="4039470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2CA60-D70F-4D48-B085-69AB91DBC7E4}"/>
              </a:ext>
            </a:extLst>
          </p:cNvPr>
          <p:cNvSpPr>
            <a:spLocks noGrp="1"/>
          </p:cNvSpPr>
          <p:nvPr>
            <p:ph type="title"/>
          </p:nvPr>
        </p:nvSpPr>
        <p:spPr/>
        <p:txBody>
          <a:bodyPr/>
          <a:lstStyle/>
          <a:p>
            <a:r>
              <a:rPr lang="en-US" dirty="0"/>
              <a:t>CFAS PROGRAM COMMITTEE</a:t>
            </a:r>
          </a:p>
        </p:txBody>
      </p:sp>
      <p:sp>
        <p:nvSpPr>
          <p:cNvPr id="3" name="Content Placeholder 2">
            <a:extLst>
              <a:ext uri="{FF2B5EF4-FFF2-40B4-BE49-F238E27FC236}">
                <a16:creationId xmlns:a16="http://schemas.microsoft.com/office/drawing/2014/main" xmlns="" id="{219D6854-3ECE-46DD-AF77-E55A9701DC5A}"/>
              </a:ext>
            </a:extLst>
          </p:cNvPr>
          <p:cNvSpPr>
            <a:spLocks noGrp="1"/>
          </p:cNvSpPr>
          <p:nvPr>
            <p:ph idx="1"/>
          </p:nvPr>
        </p:nvSpPr>
        <p:spPr>
          <a:xfrm>
            <a:off x="1005840" y="2045759"/>
            <a:ext cx="12151359" cy="5383530"/>
          </a:xfrm>
        </p:spPr>
        <p:txBody>
          <a:bodyPr numCol="2">
            <a:normAutofit/>
          </a:bodyPr>
          <a:lstStyle/>
          <a:p>
            <a:pPr marL="0" indent="0">
              <a:buNone/>
            </a:pPr>
            <a:r>
              <a:rPr lang="en-US" b="1" dirty="0">
                <a:solidFill>
                  <a:srgbClr val="002060"/>
                </a:solidFill>
                <a:latin typeface="+mn-lt"/>
              </a:rPr>
              <a:t>Gabriela K. Popescu, PhD, chair</a:t>
            </a:r>
          </a:p>
          <a:p>
            <a:pPr marL="0" indent="0">
              <a:buNone/>
            </a:pPr>
            <a:r>
              <a:rPr lang="en-US" dirty="0">
                <a:solidFill>
                  <a:srgbClr val="002060"/>
                </a:solidFill>
                <a:latin typeface="+mn-lt"/>
              </a:rPr>
              <a:t>Nita Ahuja, MD</a:t>
            </a:r>
          </a:p>
          <a:p>
            <a:pPr marL="0" indent="0">
              <a:buNone/>
            </a:pPr>
            <a:r>
              <a:rPr lang="en-US" dirty="0">
                <a:solidFill>
                  <a:srgbClr val="002060"/>
                </a:solidFill>
                <a:latin typeface="+mn-lt"/>
              </a:rPr>
              <a:t>Steven V. Angus, MD</a:t>
            </a:r>
          </a:p>
          <a:p>
            <a:pPr marL="0" indent="0">
              <a:buNone/>
            </a:pPr>
            <a:r>
              <a:rPr lang="en-US" dirty="0">
                <a:solidFill>
                  <a:srgbClr val="002060"/>
                </a:solidFill>
                <a:latin typeface="+mn-lt"/>
              </a:rPr>
              <a:t>Lisa Bellini, MD</a:t>
            </a:r>
          </a:p>
          <a:p>
            <a:pPr marL="0" indent="0">
              <a:buNone/>
            </a:pPr>
            <a:r>
              <a:rPr lang="en-US" dirty="0">
                <a:solidFill>
                  <a:srgbClr val="002060"/>
                </a:solidFill>
                <a:latin typeface="+mn-lt"/>
              </a:rPr>
              <a:t>Richard Eckert, PhD</a:t>
            </a:r>
          </a:p>
          <a:p>
            <a:pPr marL="0" indent="0">
              <a:buNone/>
            </a:pPr>
            <a:r>
              <a:rPr lang="en-US" dirty="0">
                <a:solidFill>
                  <a:srgbClr val="002060"/>
                </a:solidFill>
                <a:latin typeface="+mn-lt"/>
              </a:rPr>
              <a:t>Lee Eisner, PhD</a:t>
            </a:r>
          </a:p>
          <a:p>
            <a:pPr marL="0" indent="0">
              <a:buNone/>
            </a:pPr>
            <a:r>
              <a:rPr lang="en-US" dirty="0">
                <a:solidFill>
                  <a:srgbClr val="002060"/>
                </a:solidFill>
                <a:latin typeface="+mn-lt"/>
              </a:rPr>
              <a:t>Scott D. Gitlin, MD</a:t>
            </a:r>
          </a:p>
          <a:p>
            <a:pPr marL="0" indent="0">
              <a:buNone/>
            </a:pPr>
            <a:endParaRPr lang="en-US" dirty="0">
              <a:solidFill>
                <a:srgbClr val="002060"/>
              </a:solidFill>
              <a:latin typeface="+mn-lt"/>
            </a:endParaRPr>
          </a:p>
          <a:p>
            <a:pPr marL="0" indent="0">
              <a:buNone/>
            </a:pPr>
            <a:r>
              <a:rPr lang="en-US" dirty="0">
                <a:solidFill>
                  <a:srgbClr val="002060"/>
                </a:solidFill>
                <a:latin typeface="+mn-lt"/>
              </a:rPr>
              <a:t>Evelyn C. Granieri, MD</a:t>
            </a:r>
          </a:p>
          <a:p>
            <a:pPr marL="0" indent="0">
              <a:buNone/>
            </a:pPr>
            <a:r>
              <a:rPr lang="en-US" dirty="0">
                <a:solidFill>
                  <a:srgbClr val="002060"/>
                </a:solidFill>
                <a:latin typeface="+mn-lt"/>
              </a:rPr>
              <a:t>Mark L. Jordan, MD</a:t>
            </a:r>
          </a:p>
          <a:p>
            <a:pPr marL="0" indent="0">
              <a:buNone/>
            </a:pPr>
            <a:r>
              <a:rPr lang="en-US" dirty="0">
                <a:solidFill>
                  <a:srgbClr val="002060"/>
                </a:solidFill>
                <a:latin typeface="+mn-lt"/>
              </a:rPr>
              <a:t>Robin McGoey, MD</a:t>
            </a:r>
          </a:p>
          <a:p>
            <a:pPr marL="0" indent="0">
              <a:buNone/>
            </a:pPr>
            <a:r>
              <a:rPr lang="en-US" dirty="0">
                <a:solidFill>
                  <a:srgbClr val="002060"/>
                </a:solidFill>
                <a:latin typeface="+mn-lt"/>
              </a:rPr>
              <a:t>Carolyn Meltzer, MD</a:t>
            </a:r>
          </a:p>
          <a:p>
            <a:pPr marL="0" indent="0">
              <a:buNone/>
            </a:pPr>
            <a:r>
              <a:rPr lang="en-US" dirty="0">
                <a:solidFill>
                  <a:srgbClr val="002060"/>
                </a:solidFill>
                <a:latin typeface="+mn-lt"/>
              </a:rPr>
              <a:t>Laura Shaffer, PhD</a:t>
            </a:r>
          </a:p>
          <a:p>
            <a:pPr marL="0" indent="0">
              <a:buNone/>
            </a:pPr>
            <a:r>
              <a:rPr lang="en-US" dirty="0">
                <a:solidFill>
                  <a:srgbClr val="002060"/>
                </a:solidFill>
                <a:latin typeface="+mn-lt"/>
              </a:rPr>
              <a:t>Dixon Santana, MD</a:t>
            </a:r>
          </a:p>
          <a:p>
            <a:pPr marL="0" indent="0">
              <a:buNone/>
            </a:pPr>
            <a:r>
              <a:rPr lang="en-US" dirty="0">
                <a:solidFill>
                  <a:srgbClr val="002060"/>
                </a:solidFill>
                <a:latin typeface="+mn-lt"/>
              </a:rPr>
              <a:t>Lumy Sawaki Adams, MD, PhD</a:t>
            </a:r>
          </a:p>
        </p:txBody>
      </p:sp>
    </p:spTree>
    <p:extLst>
      <p:ext uri="{BB962C8B-B14F-4D97-AF65-F5344CB8AC3E}">
        <p14:creationId xmlns:p14="http://schemas.microsoft.com/office/powerpoint/2010/main" val="351878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D4636-EBCF-4F3A-9CB1-A90573FEB15B}"/>
              </a:ext>
            </a:extLst>
          </p:cNvPr>
          <p:cNvSpPr>
            <a:spLocks noGrp="1"/>
          </p:cNvSpPr>
          <p:nvPr>
            <p:ph type="title"/>
          </p:nvPr>
        </p:nvSpPr>
        <p:spPr/>
        <p:txBody>
          <a:bodyPr/>
          <a:lstStyle/>
          <a:p>
            <a:r>
              <a:rPr lang="en-US" dirty="0"/>
              <a:t>CFAS Program Committee Update</a:t>
            </a:r>
          </a:p>
        </p:txBody>
      </p:sp>
      <p:sp>
        <p:nvSpPr>
          <p:cNvPr id="6" name="TextBox 5">
            <a:extLst>
              <a:ext uri="{FF2B5EF4-FFF2-40B4-BE49-F238E27FC236}">
                <a16:creationId xmlns:a16="http://schemas.microsoft.com/office/drawing/2014/main" xmlns="" id="{2BBFA3B8-6E8B-4FD4-9991-721A78BC9F0C}"/>
              </a:ext>
            </a:extLst>
          </p:cNvPr>
          <p:cNvSpPr txBox="1"/>
          <p:nvPr/>
        </p:nvSpPr>
        <p:spPr>
          <a:xfrm>
            <a:off x="3979997" y="2028826"/>
            <a:ext cx="6690742" cy="5632311"/>
          </a:xfrm>
          <a:prstGeom prst="rect">
            <a:avLst/>
          </a:prstGeom>
          <a:noFill/>
        </p:spPr>
        <p:txBody>
          <a:bodyPr wrap="none" rtlCol="0">
            <a:spAutoFit/>
          </a:bodyPr>
          <a:lstStyle/>
          <a:p>
            <a:pPr defTabSz="1071278"/>
            <a:r>
              <a:rPr lang="en-US" sz="3600" dirty="0">
                <a:solidFill>
                  <a:srgbClr val="002060"/>
                </a:solidFill>
                <a:latin typeface="Calibri" panose="020F0502020204030204"/>
                <a:cs typeface="Arial" panose="020B0604020202020204" pitchFamily="34" charset="0"/>
              </a:rPr>
              <a:t>2019 CFAS Spring Meeting Preview</a:t>
            </a:r>
          </a:p>
          <a:p>
            <a:pPr defTabSz="1071278"/>
            <a:endParaRPr lang="en-US" sz="3600" dirty="0">
              <a:solidFill>
                <a:srgbClr val="002060"/>
              </a:solidFill>
              <a:latin typeface="Calibri" panose="020F0502020204030204"/>
              <a:cs typeface="Arial" panose="020B0604020202020204" pitchFamily="34" charset="0"/>
            </a:endParaRPr>
          </a:p>
          <a:p>
            <a:pPr defTabSz="1071278"/>
            <a:endParaRPr lang="en-US" sz="3600" dirty="0">
              <a:solidFill>
                <a:srgbClr val="002060"/>
              </a:solidFill>
              <a:latin typeface="Calibri" panose="020F0502020204030204"/>
              <a:cs typeface="Arial" panose="020B0604020202020204" pitchFamily="34" charset="0"/>
            </a:endParaRPr>
          </a:p>
          <a:p>
            <a:pPr defTabSz="1071278"/>
            <a:endParaRPr lang="en-US" sz="3600" dirty="0">
              <a:solidFill>
                <a:srgbClr val="002060"/>
              </a:solidFill>
              <a:latin typeface="Calibri" panose="020F0502020204030204"/>
              <a:cs typeface="Arial" panose="020B0604020202020204" pitchFamily="34" charset="0"/>
            </a:endParaRPr>
          </a:p>
          <a:p>
            <a:pPr defTabSz="1071278"/>
            <a:endParaRPr lang="en-US" sz="3600" dirty="0">
              <a:solidFill>
                <a:srgbClr val="002060"/>
              </a:solidFill>
              <a:latin typeface="Calibri" panose="020F0502020204030204"/>
              <a:cs typeface="Arial" panose="020B0604020202020204" pitchFamily="34" charset="0"/>
            </a:endParaRPr>
          </a:p>
          <a:p>
            <a:pPr defTabSz="1071278"/>
            <a:endParaRPr lang="en-US" sz="3600" dirty="0">
              <a:solidFill>
                <a:srgbClr val="002060"/>
              </a:solidFill>
              <a:latin typeface="Calibri" panose="020F0502020204030204"/>
              <a:cs typeface="Arial" panose="020B0604020202020204" pitchFamily="34" charset="0"/>
            </a:endParaRPr>
          </a:p>
          <a:p>
            <a:pPr defTabSz="1071278"/>
            <a:r>
              <a:rPr lang="en-US" sz="3600" dirty="0">
                <a:solidFill>
                  <a:srgbClr val="002060"/>
                </a:solidFill>
                <a:latin typeface="Calibri" panose="020F0502020204030204"/>
                <a:cs typeface="Arial" panose="020B0604020202020204" pitchFamily="34" charset="0"/>
              </a:rPr>
              <a:t>April 4-6, 2019</a:t>
            </a:r>
          </a:p>
          <a:p>
            <a:pPr defTabSz="1071278"/>
            <a:r>
              <a:rPr lang="en-US" sz="3600" dirty="0">
                <a:solidFill>
                  <a:srgbClr val="002060"/>
                </a:solidFill>
                <a:latin typeface="Calibri" panose="020F0502020204030204"/>
                <a:cs typeface="Arial" panose="020B0604020202020204" pitchFamily="34" charset="0"/>
              </a:rPr>
              <a:t>JW Marriott Atlanta Buckhead	</a:t>
            </a:r>
          </a:p>
          <a:p>
            <a:pPr defTabSz="1071278"/>
            <a:r>
              <a:rPr lang="en-US" sz="3600" dirty="0">
                <a:solidFill>
                  <a:srgbClr val="002060"/>
                </a:solidFill>
                <a:latin typeface="Calibri" panose="020F0502020204030204"/>
                <a:cs typeface="Arial" panose="020B0604020202020204" pitchFamily="34" charset="0"/>
              </a:rPr>
              <a:t>Atlanta, Georgia</a:t>
            </a:r>
          </a:p>
          <a:p>
            <a:pPr defTabSz="1071278"/>
            <a:endParaRPr lang="en-US" sz="3600" dirty="0">
              <a:solidFill>
                <a:srgbClr val="002060"/>
              </a:solidFill>
              <a:latin typeface="Calibri" panose="020F0502020204030204"/>
              <a:cs typeface="Arial" panose="020B0604020202020204" pitchFamily="34" charset="0"/>
            </a:endParaRPr>
          </a:p>
        </p:txBody>
      </p:sp>
      <p:pic>
        <p:nvPicPr>
          <p:cNvPr id="7" name="Picture 6">
            <a:extLst>
              <a:ext uri="{FF2B5EF4-FFF2-40B4-BE49-F238E27FC236}">
                <a16:creationId xmlns:a16="http://schemas.microsoft.com/office/drawing/2014/main" xmlns="" id="{8362EF77-736A-412D-BC79-1C8EBCFFE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04" y="2028826"/>
            <a:ext cx="3398695" cy="5219969"/>
          </a:xfrm>
          <a:prstGeom prst="rect">
            <a:avLst/>
          </a:prstGeom>
        </p:spPr>
      </p:pic>
    </p:spTree>
    <p:extLst>
      <p:ext uri="{BB962C8B-B14F-4D97-AF65-F5344CB8AC3E}">
        <p14:creationId xmlns:p14="http://schemas.microsoft.com/office/powerpoint/2010/main" val="100564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704E79-0D02-4736-91DA-9A3B56231517}"/>
              </a:ext>
            </a:extLst>
          </p:cNvPr>
          <p:cNvSpPr>
            <a:spLocks noGrp="1"/>
          </p:cNvSpPr>
          <p:nvPr>
            <p:ph type="title"/>
          </p:nvPr>
        </p:nvSpPr>
        <p:spPr/>
        <p:txBody>
          <a:bodyPr/>
          <a:lstStyle/>
          <a:p>
            <a:r>
              <a:rPr lang="en-US" dirty="0"/>
              <a:t>Major Meeting Themes</a:t>
            </a:r>
          </a:p>
        </p:txBody>
      </p:sp>
      <p:sp>
        <p:nvSpPr>
          <p:cNvPr id="3" name="Content Placeholder 2">
            <a:extLst>
              <a:ext uri="{FF2B5EF4-FFF2-40B4-BE49-F238E27FC236}">
                <a16:creationId xmlns:a16="http://schemas.microsoft.com/office/drawing/2014/main" xmlns="" id="{13128240-28AB-483D-82AD-71231EAE0304}"/>
              </a:ext>
            </a:extLst>
          </p:cNvPr>
          <p:cNvSpPr>
            <a:spLocks noGrp="1"/>
          </p:cNvSpPr>
          <p:nvPr>
            <p:ph idx="1"/>
          </p:nvPr>
        </p:nvSpPr>
        <p:spPr>
          <a:xfrm>
            <a:off x="1005840" y="2028826"/>
            <a:ext cx="12618720" cy="5221606"/>
          </a:xfrm>
        </p:spPr>
        <p:txBody>
          <a:bodyPr>
            <a:normAutofit/>
          </a:bodyPr>
          <a:lstStyle/>
          <a:p>
            <a:pPr marL="0" indent="0">
              <a:buNone/>
            </a:pPr>
            <a:r>
              <a:rPr lang="en-US" dirty="0">
                <a:solidFill>
                  <a:srgbClr val="002060"/>
                </a:solidFill>
                <a:latin typeface="+mn-lt"/>
              </a:rPr>
              <a:t>The 2019 CFAS Spring Meeting will have </a:t>
            </a:r>
            <a:r>
              <a:rPr lang="en-US" b="1" dirty="0">
                <a:solidFill>
                  <a:srgbClr val="002060"/>
                </a:solidFill>
                <a:latin typeface="+mn-lt"/>
              </a:rPr>
              <a:t>3 plenary themes:</a:t>
            </a:r>
            <a:r>
              <a:rPr lang="en-US" dirty="0">
                <a:solidFill>
                  <a:srgbClr val="002060"/>
                </a:solidFill>
                <a:latin typeface="+mn-lt"/>
              </a:rPr>
              <a:t> </a:t>
            </a:r>
          </a:p>
          <a:p>
            <a:r>
              <a:rPr lang="en-US" dirty="0">
                <a:solidFill>
                  <a:srgbClr val="002060"/>
                </a:solidFill>
                <a:latin typeface="+mn-lt"/>
              </a:rPr>
              <a:t>Addressing sexual harassment in academic medicine</a:t>
            </a:r>
          </a:p>
          <a:p>
            <a:pPr marL="548618" lvl="1" indent="0">
              <a:buNone/>
            </a:pPr>
            <a:r>
              <a:rPr lang="en-US" dirty="0">
                <a:solidFill>
                  <a:srgbClr val="002060"/>
                </a:solidFill>
                <a:latin typeface="+mn-lt"/>
              </a:rPr>
              <a:t>(opening plenary)</a:t>
            </a:r>
          </a:p>
          <a:p>
            <a:r>
              <a:rPr lang="en-US" dirty="0">
                <a:solidFill>
                  <a:srgbClr val="002060"/>
                </a:solidFill>
                <a:latin typeface="+mn-lt"/>
              </a:rPr>
              <a:t>Hot topics in bioethics, health policy, and research</a:t>
            </a:r>
          </a:p>
          <a:p>
            <a:pPr marL="548618" lvl="1" indent="0">
              <a:buNone/>
            </a:pPr>
            <a:r>
              <a:rPr lang="en-US" dirty="0">
                <a:solidFill>
                  <a:srgbClr val="002060"/>
                </a:solidFill>
                <a:latin typeface="+mn-lt"/>
              </a:rPr>
              <a:t>(Friday morning plenary)</a:t>
            </a:r>
          </a:p>
          <a:p>
            <a:r>
              <a:rPr lang="en-US" dirty="0">
                <a:solidFill>
                  <a:srgbClr val="002060"/>
                </a:solidFill>
                <a:latin typeface="+mn-lt"/>
              </a:rPr>
              <a:t>Prepping faculty for changes in medical education</a:t>
            </a:r>
          </a:p>
          <a:p>
            <a:pPr marL="548618" lvl="1" indent="0">
              <a:buNone/>
            </a:pPr>
            <a:r>
              <a:rPr lang="en-US" dirty="0">
                <a:solidFill>
                  <a:srgbClr val="002060"/>
                </a:solidFill>
                <a:latin typeface="+mn-lt"/>
              </a:rPr>
              <a:t>(Closing plenary)</a:t>
            </a:r>
          </a:p>
          <a:p>
            <a:pPr marL="0" indent="0">
              <a:buNone/>
            </a:pPr>
            <a:endParaRPr lang="en-US" dirty="0">
              <a:solidFill>
                <a:srgbClr val="002060"/>
              </a:solidFill>
              <a:latin typeface="+mn-lt"/>
            </a:endParaRPr>
          </a:p>
          <a:p>
            <a:pPr marL="0" indent="0">
              <a:buNone/>
            </a:pPr>
            <a:r>
              <a:rPr lang="en-US" dirty="0">
                <a:solidFill>
                  <a:srgbClr val="002060"/>
                </a:solidFill>
                <a:latin typeface="+mn-lt"/>
              </a:rPr>
              <a:t>…Plus a business meeting and AAMC Leadership Update</a:t>
            </a:r>
          </a:p>
        </p:txBody>
      </p:sp>
    </p:spTree>
    <p:extLst>
      <p:ext uri="{BB962C8B-B14F-4D97-AF65-F5344CB8AC3E}">
        <p14:creationId xmlns:p14="http://schemas.microsoft.com/office/powerpoint/2010/main" val="307459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300B0-CCC6-40EF-B5C3-7C1DA73911B0}"/>
              </a:ext>
            </a:extLst>
          </p:cNvPr>
          <p:cNvSpPr>
            <a:spLocks noGrp="1"/>
          </p:cNvSpPr>
          <p:nvPr>
            <p:ph type="title"/>
          </p:nvPr>
        </p:nvSpPr>
        <p:spPr/>
        <p:txBody>
          <a:bodyPr/>
          <a:lstStyle/>
          <a:p>
            <a:r>
              <a:rPr lang="en-US" dirty="0"/>
              <a:t>A New Breakout Approach</a:t>
            </a:r>
          </a:p>
        </p:txBody>
      </p:sp>
      <p:sp>
        <p:nvSpPr>
          <p:cNvPr id="3" name="Content Placeholder 2">
            <a:extLst>
              <a:ext uri="{FF2B5EF4-FFF2-40B4-BE49-F238E27FC236}">
                <a16:creationId xmlns:a16="http://schemas.microsoft.com/office/drawing/2014/main" xmlns="" id="{6A03817B-4C82-40A9-A464-1131F9FA2399}"/>
              </a:ext>
            </a:extLst>
          </p:cNvPr>
          <p:cNvSpPr>
            <a:spLocks noGrp="1"/>
          </p:cNvSpPr>
          <p:nvPr>
            <p:ph idx="1"/>
          </p:nvPr>
        </p:nvSpPr>
        <p:spPr>
          <a:xfrm>
            <a:off x="1211580" y="1847850"/>
            <a:ext cx="12618720" cy="5221606"/>
          </a:xfrm>
        </p:spPr>
        <p:txBody>
          <a:bodyPr>
            <a:normAutofit/>
          </a:bodyPr>
          <a:lstStyle/>
          <a:p>
            <a:pPr marL="0" indent="0">
              <a:buNone/>
            </a:pPr>
            <a:r>
              <a:rPr lang="en-US" b="1" dirty="0">
                <a:solidFill>
                  <a:srgbClr val="002060"/>
                </a:solidFill>
                <a:latin typeface="+mn-lt"/>
              </a:rPr>
              <a:t>In an effort to keep CFAS reps working together, there will be fewer concurrent breakouts – and more workshops and shorter presentations to reflect variety of perspectives </a:t>
            </a:r>
          </a:p>
          <a:p>
            <a:pPr marL="0" indent="0">
              <a:buNone/>
            </a:pPr>
            <a:endParaRPr lang="en-US" b="1" dirty="0">
              <a:solidFill>
                <a:srgbClr val="002060"/>
              </a:solidFill>
              <a:latin typeface="+mn-lt"/>
            </a:endParaRPr>
          </a:p>
          <a:p>
            <a:pPr marL="0" indent="0">
              <a:buNone/>
            </a:pPr>
            <a:r>
              <a:rPr lang="en-US" dirty="0">
                <a:solidFill>
                  <a:srgbClr val="002060"/>
                </a:solidFill>
                <a:latin typeface="+mn-lt"/>
              </a:rPr>
              <a:t>WORKSHOP SESSIONS (in two concurrent groups):</a:t>
            </a:r>
          </a:p>
          <a:p>
            <a:r>
              <a:rPr lang="en-US" dirty="0">
                <a:solidFill>
                  <a:srgbClr val="002060"/>
                </a:solidFill>
                <a:latin typeface="+mn-lt"/>
              </a:rPr>
              <a:t>Community engagement</a:t>
            </a:r>
          </a:p>
          <a:p>
            <a:r>
              <a:rPr lang="en-US" dirty="0">
                <a:solidFill>
                  <a:srgbClr val="002060"/>
                </a:solidFill>
                <a:latin typeface="+mn-lt"/>
              </a:rPr>
              <a:t>Global health</a:t>
            </a:r>
          </a:p>
          <a:p>
            <a:r>
              <a:rPr lang="en-US" dirty="0">
                <a:solidFill>
                  <a:srgbClr val="002060"/>
                </a:solidFill>
                <a:latin typeface="+mn-lt"/>
              </a:rPr>
              <a:t>Diversity and inclusion</a:t>
            </a:r>
          </a:p>
          <a:p>
            <a:r>
              <a:rPr lang="en-US" dirty="0">
                <a:solidFill>
                  <a:srgbClr val="002060"/>
                </a:solidFill>
                <a:latin typeface="+mn-lt"/>
              </a:rPr>
              <a:t>Research training</a:t>
            </a:r>
          </a:p>
        </p:txBody>
      </p:sp>
    </p:spTree>
    <p:extLst>
      <p:ext uri="{BB962C8B-B14F-4D97-AF65-F5344CB8AC3E}">
        <p14:creationId xmlns:p14="http://schemas.microsoft.com/office/powerpoint/2010/main" val="194435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8F16F-8BB7-43D1-B634-EA0A24B4B072}"/>
              </a:ext>
            </a:extLst>
          </p:cNvPr>
          <p:cNvSpPr>
            <a:spLocks noGrp="1"/>
          </p:cNvSpPr>
          <p:nvPr>
            <p:ph type="title"/>
          </p:nvPr>
        </p:nvSpPr>
        <p:spPr>
          <a:xfrm>
            <a:off x="1005840" y="392430"/>
            <a:ext cx="12618720" cy="1590676"/>
          </a:xfrm>
        </p:spPr>
        <p:txBody>
          <a:bodyPr/>
          <a:lstStyle/>
          <a:p>
            <a:r>
              <a:rPr lang="en-US" dirty="0"/>
              <a:t>A New Breakout Approach</a:t>
            </a:r>
          </a:p>
        </p:txBody>
      </p:sp>
      <p:sp>
        <p:nvSpPr>
          <p:cNvPr id="3" name="Content Placeholder 2">
            <a:extLst>
              <a:ext uri="{FF2B5EF4-FFF2-40B4-BE49-F238E27FC236}">
                <a16:creationId xmlns:a16="http://schemas.microsoft.com/office/drawing/2014/main" xmlns="" id="{1B965EBC-6980-4772-BF50-BAAD71177A52}"/>
              </a:ext>
            </a:extLst>
          </p:cNvPr>
          <p:cNvSpPr>
            <a:spLocks noGrp="1"/>
          </p:cNvSpPr>
          <p:nvPr>
            <p:ph idx="1"/>
          </p:nvPr>
        </p:nvSpPr>
        <p:spPr>
          <a:xfrm>
            <a:off x="1280160" y="1983106"/>
            <a:ext cx="12618720" cy="5221606"/>
          </a:xfrm>
        </p:spPr>
        <p:txBody>
          <a:bodyPr/>
          <a:lstStyle/>
          <a:p>
            <a:pPr marL="0" indent="0">
              <a:buNone/>
            </a:pPr>
            <a:r>
              <a:rPr lang="en-US" b="1" dirty="0">
                <a:solidFill>
                  <a:srgbClr val="002060"/>
                </a:solidFill>
                <a:latin typeface="+mn-lt"/>
              </a:rPr>
              <a:t>Ignite style sessions </a:t>
            </a:r>
          </a:p>
          <a:p>
            <a:pPr marL="0" indent="0">
              <a:buNone/>
            </a:pPr>
            <a:endParaRPr lang="en-US" b="1" dirty="0">
              <a:solidFill>
                <a:srgbClr val="002060"/>
              </a:solidFill>
              <a:latin typeface="+mn-lt"/>
            </a:endParaRPr>
          </a:p>
          <a:p>
            <a:pPr marL="0" indent="0">
              <a:buNone/>
            </a:pPr>
            <a:r>
              <a:rPr lang="en-US" dirty="0">
                <a:solidFill>
                  <a:srgbClr val="002060"/>
                </a:solidFill>
                <a:latin typeface="+mn-lt"/>
              </a:rPr>
              <a:t>Open call for proposals for 2 sets of brief, fast-moving “Ignite-style” presentations on a theme, with each slot consisting of 4 back-to-back presenters </a:t>
            </a:r>
          </a:p>
          <a:p>
            <a:pPr marL="0" indent="0">
              <a:buNone/>
            </a:pPr>
            <a:endParaRPr lang="en-US" dirty="0">
              <a:solidFill>
                <a:srgbClr val="002060"/>
              </a:solidFill>
              <a:latin typeface="+mn-lt"/>
            </a:endParaRPr>
          </a:p>
          <a:p>
            <a:r>
              <a:rPr lang="en-US" dirty="0">
                <a:solidFill>
                  <a:srgbClr val="002060"/>
                </a:solidFill>
                <a:latin typeface="+mn-lt"/>
              </a:rPr>
              <a:t>Sexual harassment (following opening plenary)</a:t>
            </a:r>
          </a:p>
          <a:p>
            <a:r>
              <a:rPr lang="en-US" dirty="0">
                <a:solidFill>
                  <a:srgbClr val="002060"/>
                </a:solidFill>
                <a:latin typeface="+mn-lt"/>
              </a:rPr>
              <a:t>Medical education (reflecting UME, GME, and research)</a:t>
            </a:r>
          </a:p>
        </p:txBody>
      </p:sp>
    </p:spTree>
    <p:extLst>
      <p:ext uri="{BB962C8B-B14F-4D97-AF65-F5344CB8AC3E}">
        <p14:creationId xmlns:p14="http://schemas.microsoft.com/office/powerpoint/2010/main" val="997837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B3C481-773E-493A-8D37-D80FA85427FC}"/>
              </a:ext>
            </a:extLst>
          </p:cNvPr>
          <p:cNvSpPr>
            <a:spLocks noGrp="1"/>
          </p:cNvSpPr>
          <p:nvPr>
            <p:ph type="title"/>
          </p:nvPr>
        </p:nvSpPr>
        <p:spPr/>
        <p:txBody>
          <a:bodyPr/>
          <a:lstStyle/>
          <a:p>
            <a:r>
              <a:rPr lang="en-US" dirty="0"/>
              <a:t>Networking!	</a:t>
            </a:r>
          </a:p>
        </p:txBody>
      </p:sp>
      <p:sp>
        <p:nvSpPr>
          <p:cNvPr id="3" name="Content Placeholder 2">
            <a:extLst>
              <a:ext uri="{FF2B5EF4-FFF2-40B4-BE49-F238E27FC236}">
                <a16:creationId xmlns:a16="http://schemas.microsoft.com/office/drawing/2014/main" xmlns="" id="{BE31664B-3B78-4E4E-95CA-937C6ADFBB8A}"/>
              </a:ext>
            </a:extLst>
          </p:cNvPr>
          <p:cNvSpPr>
            <a:spLocks noGrp="1"/>
          </p:cNvSpPr>
          <p:nvPr>
            <p:ph idx="1"/>
          </p:nvPr>
        </p:nvSpPr>
        <p:spPr>
          <a:xfrm>
            <a:off x="1394460" y="2186940"/>
            <a:ext cx="12618720" cy="5221606"/>
          </a:xfrm>
        </p:spPr>
        <p:txBody>
          <a:bodyPr/>
          <a:lstStyle/>
          <a:p>
            <a:pPr marL="0" indent="0">
              <a:buNone/>
            </a:pPr>
            <a:r>
              <a:rPr lang="en-US" b="1" dirty="0">
                <a:solidFill>
                  <a:srgbClr val="002060"/>
                </a:solidFill>
                <a:latin typeface="+mn-lt"/>
              </a:rPr>
              <a:t>Networking is always cited among the best aspects of CFAS programming  </a:t>
            </a:r>
          </a:p>
          <a:p>
            <a:pPr marL="0" indent="0">
              <a:buNone/>
            </a:pPr>
            <a:endParaRPr lang="en-US" b="1" dirty="0">
              <a:solidFill>
                <a:srgbClr val="002060"/>
              </a:solidFill>
              <a:latin typeface="+mn-lt"/>
            </a:endParaRPr>
          </a:p>
          <a:p>
            <a:r>
              <a:rPr lang="en-US" dirty="0">
                <a:solidFill>
                  <a:srgbClr val="002060"/>
                </a:solidFill>
                <a:latin typeface="+mn-lt"/>
              </a:rPr>
              <a:t>Opening-night networking reception</a:t>
            </a:r>
          </a:p>
          <a:p>
            <a:r>
              <a:rPr lang="en-US" dirty="0">
                <a:solidFill>
                  <a:srgbClr val="002060"/>
                </a:solidFill>
                <a:latin typeface="+mn-lt"/>
              </a:rPr>
              <a:t>Table topic breakfasts (Friday)</a:t>
            </a:r>
          </a:p>
          <a:p>
            <a:r>
              <a:rPr lang="en-US" dirty="0">
                <a:solidFill>
                  <a:srgbClr val="002060"/>
                </a:solidFill>
                <a:latin typeface="+mn-lt"/>
              </a:rPr>
              <a:t>Dine-around dinners (Friday night)</a:t>
            </a:r>
          </a:p>
          <a:p>
            <a:r>
              <a:rPr lang="en-US" dirty="0">
                <a:solidFill>
                  <a:srgbClr val="002060"/>
                </a:solidFill>
                <a:latin typeface="+mn-lt"/>
              </a:rPr>
              <a:t>Themed breakfast discussions (Saturday)</a:t>
            </a:r>
          </a:p>
          <a:p>
            <a:pPr marL="0" indent="0">
              <a:buNone/>
            </a:pPr>
            <a:endParaRPr lang="en-US" dirty="0">
              <a:solidFill>
                <a:srgbClr val="002060"/>
              </a:solidFill>
              <a:latin typeface="+mn-lt"/>
            </a:endParaRPr>
          </a:p>
        </p:txBody>
      </p:sp>
    </p:spTree>
    <p:extLst>
      <p:ext uri="{BB962C8B-B14F-4D97-AF65-F5344CB8AC3E}">
        <p14:creationId xmlns:p14="http://schemas.microsoft.com/office/powerpoint/2010/main" val="30227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8995C-0570-4EEE-BCF0-00C596CD3D15}"/>
              </a:ext>
            </a:extLst>
          </p:cNvPr>
          <p:cNvSpPr>
            <a:spLocks noGrp="1"/>
          </p:cNvSpPr>
          <p:nvPr>
            <p:ph type="title"/>
          </p:nvPr>
        </p:nvSpPr>
        <p:spPr/>
        <p:txBody>
          <a:bodyPr>
            <a:normAutofit/>
          </a:bodyPr>
          <a:lstStyle/>
          <a:p>
            <a:r>
              <a:rPr lang="en-US" dirty="0"/>
              <a:t>Welcome to All CFAS Reps!</a:t>
            </a:r>
          </a:p>
        </p:txBody>
      </p:sp>
      <p:sp>
        <p:nvSpPr>
          <p:cNvPr id="3" name="Content Placeholder 2">
            <a:extLst>
              <a:ext uri="{FF2B5EF4-FFF2-40B4-BE49-F238E27FC236}">
                <a16:creationId xmlns:a16="http://schemas.microsoft.com/office/drawing/2014/main" xmlns="" id="{D32B0B6E-6310-43F2-9AAA-DD4847B5BB52}"/>
              </a:ext>
            </a:extLst>
          </p:cNvPr>
          <p:cNvSpPr>
            <a:spLocks noGrp="1"/>
          </p:cNvSpPr>
          <p:nvPr>
            <p:ph idx="1"/>
          </p:nvPr>
        </p:nvSpPr>
        <p:spPr/>
        <p:txBody>
          <a:bodyPr/>
          <a:lstStyle/>
          <a:p>
            <a:r>
              <a:rPr lang="en-US" dirty="0">
                <a:solidFill>
                  <a:srgbClr val="002060"/>
                </a:solidFill>
                <a:latin typeface="+mn-lt"/>
              </a:rPr>
              <a:t>About 124 CFAS reps registered to attend Learn Serve Lead: the 2018 AAMC Annual Meeting</a:t>
            </a:r>
          </a:p>
          <a:p>
            <a:r>
              <a:rPr lang="en-US" dirty="0">
                <a:solidFill>
                  <a:srgbClr val="002060"/>
                </a:solidFill>
                <a:latin typeface="+mn-lt"/>
              </a:rPr>
              <a:t>About 12 newly appointed CFAS reps have registered</a:t>
            </a:r>
          </a:p>
          <a:p>
            <a:r>
              <a:rPr lang="en-US" dirty="0">
                <a:solidFill>
                  <a:srgbClr val="002060"/>
                </a:solidFill>
                <a:latin typeface="+mn-lt"/>
              </a:rPr>
              <a:t>Total of 350 CFAS reps, down slightly from 358 last spring</a:t>
            </a:r>
          </a:p>
        </p:txBody>
      </p:sp>
    </p:spTree>
    <p:extLst>
      <p:ext uri="{BB962C8B-B14F-4D97-AF65-F5344CB8AC3E}">
        <p14:creationId xmlns:p14="http://schemas.microsoft.com/office/powerpoint/2010/main" val="1824507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0730F-4B5D-4AE6-9738-3406F953A804}"/>
              </a:ext>
            </a:extLst>
          </p:cNvPr>
          <p:cNvSpPr>
            <a:spLocks noGrp="1"/>
          </p:cNvSpPr>
          <p:nvPr>
            <p:ph type="title"/>
          </p:nvPr>
        </p:nvSpPr>
        <p:spPr/>
        <p:txBody>
          <a:bodyPr/>
          <a:lstStyle/>
          <a:p>
            <a:r>
              <a:rPr lang="en-US" dirty="0"/>
              <a:t>Well-being at CFAS</a:t>
            </a:r>
          </a:p>
        </p:txBody>
      </p:sp>
      <p:sp>
        <p:nvSpPr>
          <p:cNvPr id="3" name="Content Placeholder 2">
            <a:extLst>
              <a:ext uri="{FF2B5EF4-FFF2-40B4-BE49-F238E27FC236}">
                <a16:creationId xmlns:a16="http://schemas.microsoft.com/office/drawing/2014/main" xmlns="" id="{AE491E87-CBE0-4AAA-926E-F2D94CC458DA}"/>
              </a:ext>
            </a:extLst>
          </p:cNvPr>
          <p:cNvSpPr>
            <a:spLocks noGrp="1"/>
          </p:cNvSpPr>
          <p:nvPr>
            <p:ph idx="1"/>
          </p:nvPr>
        </p:nvSpPr>
        <p:spPr/>
        <p:txBody>
          <a:bodyPr/>
          <a:lstStyle/>
          <a:p>
            <a:pPr marL="0" indent="0">
              <a:buNone/>
            </a:pPr>
            <a:r>
              <a:rPr lang="en-US" b="1" dirty="0">
                <a:solidFill>
                  <a:srgbClr val="002060"/>
                </a:solidFill>
                <a:latin typeface="+mn-lt"/>
              </a:rPr>
              <a:t>In response to written feedback and conversation at our last meeting, we will be mindful of wellbeing in the program…</a:t>
            </a:r>
          </a:p>
          <a:p>
            <a:pPr marL="0" indent="0">
              <a:buNone/>
            </a:pPr>
            <a:endParaRPr lang="en-US" b="1" dirty="0">
              <a:solidFill>
                <a:srgbClr val="002060"/>
              </a:solidFill>
              <a:latin typeface="+mn-lt"/>
            </a:endParaRPr>
          </a:p>
          <a:p>
            <a:r>
              <a:rPr lang="en-US" dirty="0">
                <a:solidFill>
                  <a:srgbClr val="002060"/>
                </a:solidFill>
                <a:latin typeface="+mn-lt"/>
              </a:rPr>
              <a:t>Longer breaks between sessions to relax and reflect</a:t>
            </a:r>
          </a:p>
          <a:p>
            <a:r>
              <a:rPr lang="en-US" dirty="0">
                <a:solidFill>
                  <a:srgbClr val="002060"/>
                </a:solidFill>
                <a:latin typeface="+mn-lt"/>
              </a:rPr>
              <a:t>Morning walking and running groups to keep fit</a:t>
            </a:r>
          </a:p>
          <a:p>
            <a:r>
              <a:rPr lang="en-US" dirty="0">
                <a:solidFill>
                  <a:srgbClr val="002060"/>
                </a:solidFill>
                <a:latin typeface="+mn-lt"/>
              </a:rPr>
              <a:t>Friday evening stroll to unwind before dine-arounds</a:t>
            </a:r>
          </a:p>
          <a:p>
            <a:pPr marL="0" indent="0">
              <a:buNone/>
            </a:pPr>
            <a:endParaRPr lang="en-US" b="1" dirty="0">
              <a:solidFill>
                <a:srgbClr val="002060"/>
              </a:solidFill>
              <a:latin typeface="+mn-lt"/>
            </a:endParaRPr>
          </a:p>
        </p:txBody>
      </p:sp>
    </p:spTree>
    <p:extLst>
      <p:ext uri="{BB962C8B-B14F-4D97-AF65-F5344CB8AC3E}">
        <p14:creationId xmlns:p14="http://schemas.microsoft.com/office/powerpoint/2010/main" val="2988878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CC797-0F9D-4C78-B8F9-AFD892468674}"/>
              </a:ext>
            </a:extLst>
          </p:cNvPr>
          <p:cNvSpPr>
            <a:spLocks noGrp="1"/>
          </p:cNvSpPr>
          <p:nvPr>
            <p:ph type="title"/>
          </p:nvPr>
        </p:nvSpPr>
        <p:spPr/>
        <p:txBody>
          <a:bodyPr/>
          <a:lstStyle/>
          <a:p>
            <a:r>
              <a:rPr lang="en-US" dirty="0"/>
              <a:t>Submit a Session Proposal</a:t>
            </a:r>
          </a:p>
        </p:txBody>
      </p:sp>
      <p:sp>
        <p:nvSpPr>
          <p:cNvPr id="3" name="Content Placeholder 2">
            <a:extLst>
              <a:ext uri="{FF2B5EF4-FFF2-40B4-BE49-F238E27FC236}">
                <a16:creationId xmlns:a16="http://schemas.microsoft.com/office/drawing/2014/main" xmlns="" id="{1217C246-92C7-4130-B375-CE258250CC49}"/>
              </a:ext>
            </a:extLst>
          </p:cNvPr>
          <p:cNvSpPr>
            <a:spLocks noGrp="1"/>
          </p:cNvSpPr>
          <p:nvPr>
            <p:ph idx="1"/>
          </p:nvPr>
        </p:nvSpPr>
        <p:spPr/>
        <p:txBody>
          <a:bodyPr>
            <a:normAutofit/>
          </a:bodyPr>
          <a:lstStyle/>
          <a:p>
            <a:pPr marL="0" indent="0">
              <a:buNone/>
            </a:pPr>
            <a:r>
              <a:rPr lang="en-US" sz="3600" dirty="0">
                <a:solidFill>
                  <a:srgbClr val="002060"/>
                </a:solidFill>
              </a:rPr>
              <a:t>Visit the CFAS website for instructions on submitting a session proposal:</a:t>
            </a:r>
          </a:p>
          <a:p>
            <a:pPr marL="0" indent="0">
              <a:buNone/>
            </a:pPr>
            <a:r>
              <a:rPr lang="en-US" sz="3600" dirty="0">
                <a:solidFill>
                  <a:srgbClr val="002060"/>
                </a:solidFill>
              </a:rPr>
              <a:t>	</a:t>
            </a:r>
            <a:r>
              <a:rPr lang="en-US" sz="3600" dirty="0">
                <a:solidFill>
                  <a:srgbClr val="002060"/>
                </a:solidFill>
                <a:hlinkClick r:id="rId2"/>
              </a:rPr>
              <a:t>www.aamc.org/cfas</a:t>
            </a:r>
            <a:endParaRPr lang="en-US" sz="3600" dirty="0">
              <a:solidFill>
                <a:srgbClr val="002060"/>
              </a:solidFill>
            </a:endParaRPr>
          </a:p>
        </p:txBody>
      </p:sp>
    </p:spTree>
    <p:extLst>
      <p:ext uri="{BB962C8B-B14F-4D97-AF65-F5344CB8AC3E}">
        <p14:creationId xmlns:p14="http://schemas.microsoft.com/office/powerpoint/2010/main" val="3125378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73753-7B6F-4BFF-96B2-BEEF920F0F65}"/>
              </a:ext>
            </a:extLst>
          </p:cNvPr>
          <p:cNvSpPr>
            <a:spLocks noGrp="1"/>
          </p:cNvSpPr>
          <p:nvPr>
            <p:ph type="title"/>
          </p:nvPr>
        </p:nvSpPr>
        <p:spPr/>
        <p:txBody>
          <a:bodyPr/>
          <a:lstStyle/>
          <a:p>
            <a:r>
              <a:rPr lang="en-US" dirty="0"/>
              <a:t>Committee Updates</a:t>
            </a:r>
          </a:p>
        </p:txBody>
      </p:sp>
      <p:sp>
        <p:nvSpPr>
          <p:cNvPr id="3" name="Content Placeholder 2">
            <a:extLst>
              <a:ext uri="{FF2B5EF4-FFF2-40B4-BE49-F238E27FC236}">
                <a16:creationId xmlns:a16="http://schemas.microsoft.com/office/drawing/2014/main" xmlns="" id="{42DD4B17-89F7-4C07-BE17-627681876A50}"/>
              </a:ext>
            </a:extLst>
          </p:cNvPr>
          <p:cNvSpPr>
            <a:spLocks noGrp="1"/>
          </p:cNvSpPr>
          <p:nvPr>
            <p:ph idx="1"/>
          </p:nvPr>
        </p:nvSpPr>
        <p:spPr/>
        <p:txBody>
          <a:bodyPr/>
          <a:lstStyle/>
          <a:p>
            <a:pPr marL="0" indent="0">
              <a:buNone/>
            </a:pPr>
            <a:r>
              <a:rPr lang="en-US" b="1" dirty="0"/>
              <a:t>Advocacy Committee, Joe Hill, MD, PhD, chair</a:t>
            </a:r>
          </a:p>
          <a:p>
            <a:r>
              <a:rPr lang="en-US" dirty="0"/>
              <a:t>Bidirectional communication around AAMC advocacy efforts and what’s happening at the grassroots at our institutions. </a:t>
            </a:r>
          </a:p>
          <a:p>
            <a:r>
              <a:rPr lang="en-US" dirty="0"/>
              <a:t>Ongoing regular dialogue with the AAMC advocacy staff to align efforts</a:t>
            </a:r>
          </a:p>
          <a:p>
            <a:r>
              <a:rPr lang="en-US" dirty="0"/>
              <a:t>Issues of particular interest include health care access, GME appropriations, NIH funding</a:t>
            </a:r>
          </a:p>
          <a:p>
            <a:r>
              <a:rPr lang="en-US" dirty="0"/>
              <a:t>Design of programs to advance advocacy messages</a:t>
            </a:r>
          </a:p>
        </p:txBody>
      </p:sp>
    </p:spTree>
    <p:extLst>
      <p:ext uri="{BB962C8B-B14F-4D97-AF65-F5344CB8AC3E}">
        <p14:creationId xmlns:p14="http://schemas.microsoft.com/office/powerpoint/2010/main" val="1894115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6D1DB-7E73-414F-8CCF-2867CAB3585F}"/>
              </a:ext>
            </a:extLst>
          </p:cNvPr>
          <p:cNvSpPr>
            <a:spLocks noGrp="1"/>
          </p:cNvSpPr>
          <p:nvPr>
            <p:ph type="title"/>
          </p:nvPr>
        </p:nvSpPr>
        <p:spPr/>
        <p:txBody>
          <a:bodyPr/>
          <a:lstStyle/>
          <a:p>
            <a:r>
              <a:rPr lang="en-US" dirty="0"/>
              <a:t>Committee Updates</a:t>
            </a:r>
          </a:p>
        </p:txBody>
      </p:sp>
      <p:sp>
        <p:nvSpPr>
          <p:cNvPr id="3" name="Content Placeholder 2">
            <a:extLst>
              <a:ext uri="{FF2B5EF4-FFF2-40B4-BE49-F238E27FC236}">
                <a16:creationId xmlns:a16="http://schemas.microsoft.com/office/drawing/2014/main" xmlns="" id="{8EE4FEC5-D3E0-438B-860A-E71FC1931D8C}"/>
              </a:ext>
            </a:extLst>
          </p:cNvPr>
          <p:cNvSpPr>
            <a:spLocks noGrp="1"/>
          </p:cNvSpPr>
          <p:nvPr>
            <p:ph idx="1"/>
          </p:nvPr>
        </p:nvSpPr>
        <p:spPr/>
        <p:txBody>
          <a:bodyPr/>
          <a:lstStyle/>
          <a:p>
            <a:pPr marL="0" indent="0">
              <a:buNone/>
            </a:pPr>
            <a:r>
              <a:rPr lang="en-US" b="1" dirty="0"/>
              <a:t>Basic Science Committee, Rich Eckert, PhD, chair</a:t>
            </a:r>
          </a:p>
          <a:p>
            <a:r>
              <a:rPr lang="en-US" dirty="0"/>
              <a:t>Focus on basic science and the research environment</a:t>
            </a:r>
          </a:p>
          <a:p>
            <a:r>
              <a:rPr lang="en-US" dirty="0"/>
              <a:t>Specific topics for programming: Animal research regulatory burden and PhD education session (presented at LSL this year)</a:t>
            </a:r>
          </a:p>
          <a:p>
            <a:r>
              <a:rPr lang="en-US" dirty="0"/>
              <a:t>Burnout issues as it affects basic scientists</a:t>
            </a:r>
          </a:p>
          <a:p>
            <a:r>
              <a:rPr lang="en-US" dirty="0"/>
              <a:t>Basic science department structure</a:t>
            </a:r>
          </a:p>
          <a:p>
            <a:r>
              <a:rPr lang="en-US" dirty="0"/>
              <a:t>This meeting: focus on education issues around </a:t>
            </a:r>
            <a:br>
              <a:rPr lang="en-US" dirty="0"/>
            </a:br>
            <a:r>
              <a:rPr lang="en-US" dirty="0"/>
              <a:t>basic science</a:t>
            </a:r>
          </a:p>
        </p:txBody>
      </p:sp>
    </p:spTree>
    <p:extLst>
      <p:ext uri="{BB962C8B-B14F-4D97-AF65-F5344CB8AC3E}">
        <p14:creationId xmlns:p14="http://schemas.microsoft.com/office/powerpoint/2010/main" val="3565888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A4F55-007E-495A-B6A4-FB61086A51BD}"/>
              </a:ext>
            </a:extLst>
          </p:cNvPr>
          <p:cNvSpPr>
            <a:spLocks noGrp="1"/>
          </p:cNvSpPr>
          <p:nvPr>
            <p:ph type="title"/>
          </p:nvPr>
        </p:nvSpPr>
        <p:spPr/>
        <p:txBody>
          <a:bodyPr/>
          <a:lstStyle/>
          <a:p>
            <a:r>
              <a:rPr lang="en-US" dirty="0"/>
              <a:t>Committee Updates		</a:t>
            </a:r>
          </a:p>
        </p:txBody>
      </p:sp>
      <p:sp>
        <p:nvSpPr>
          <p:cNvPr id="3" name="Content Placeholder 2">
            <a:extLst>
              <a:ext uri="{FF2B5EF4-FFF2-40B4-BE49-F238E27FC236}">
                <a16:creationId xmlns:a16="http://schemas.microsoft.com/office/drawing/2014/main" xmlns="" id="{241D19B5-EFEB-4675-87DC-0F8F29F8196B}"/>
              </a:ext>
            </a:extLst>
          </p:cNvPr>
          <p:cNvSpPr>
            <a:spLocks noGrp="1"/>
          </p:cNvSpPr>
          <p:nvPr>
            <p:ph idx="1"/>
          </p:nvPr>
        </p:nvSpPr>
        <p:spPr/>
        <p:txBody>
          <a:bodyPr/>
          <a:lstStyle/>
          <a:p>
            <a:pPr marL="0" indent="0">
              <a:buNone/>
            </a:pPr>
            <a:r>
              <a:rPr lang="en-US" b="1" dirty="0"/>
              <a:t>Communication Committee, Amy Hildreth, MD, chair</a:t>
            </a:r>
          </a:p>
          <a:p>
            <a:r>
              <a:rPr lang="en-US" dirty="0"/>
              <a:t>Improving communication related to CFAS/AAMC meetings and activity, before, during, and after </a:t>
            </a:r>
          </a:p>
          <a:p>
            <a:r>
              <a:rPr lang="en-US" dirty="0"/>
              <a:t>Strategize on effective social media engagement among CFAS reps at AAMC meetings</a:t>
            </a:r>
          </a:p>
          <a:p>
            <a:r>
              <a:rPr lang="en-US" dirty="0"/>
              <a:t>Developed onboarding resources for new reps</a:t>
            </a:r>
          </a:p>
          <a:p>
            <a:endParaRPr lang="en-US" dirty="0"/>
          </a:p>
          <a:p>
            <a:endParaRPr lang="en-US" dirty="0"/>
          </a:p>
        </p:txBody>
      </p:sp>
    </p:spTree>
    <p:extLst>
      <p:ext uri="{BB962C8B-B14F-4D97-AF65-F5344CB8AC3E}">
        <p14:creationId xmlns:p14="http://schemas.microsoft.com/office/powerpoint/2010/main" val="3899661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6D1DB-7E73-414F-8CCF-2867CAB3585F}"/>
              </a:ext>
            </a:extLst>
          </p:cNvPr>
          <p:cNvSpPr>
            <a:spLocks noGrp="1"/>
          </p:cNvSpPr>
          <p:nvPr>
            <p:ph type="title"/>
          </p:nvPr>
        </p:nvSpPr>
        <p:spPr/>
        <p:txBody>
          <a:bodyPr/>
          <a:lstStyle/>
          <a:p>
            <a:r>
              <a:rPr lang="en-US" dirty="0"/>
              <a:t>Committee Updates</a:t>
            </a:r>
          </a:p>
        </p:txBody>
      </p:sp>
      <p:sp>
        <p:nvSpPr>
          <p:cNvPr id="3" name="Content Placeholder 2">
            <a:extLst>
              <a:ext uri="{FF2B5EF4-FFF2-40B4-BE49-F238E27FC236}">
                <a16:creationId xmlns:a16="http://schemas.microsoft.com/office/drawing/2014/main" xmlns="" id="{8EE4FEC5-D3E0-438B-860A-E71FC1931D8C}"/>
              </a:ext>
            </a:extLst>
          </p:cNvPr>
          <p:cNvSpPr>
            <a:spLocks noGrp="1"/>
          </p:cNvSpPr>
          <p:nvPr>
            <p:ph idx="1"/>
          </p:nvPr>
        </p:nvSpPr>
        <p:spPr/>
        <p:txBody>
          <a:bodyPr/>
          <a:lstStyle/>
          <a:p>
            <a:pPr marL="0" indent="0">
              <a:buNone/>
            </a:pPr>
            <a:r>
              <a:rPr lang="en-US" b="1" dirty="0"/>
              <a:t>Diversity Committee, VJ Periyakoil, MD, chair</a:t>
            </a:r>
          </a:p>
          <a:p>
            <a:r>
              <a:rPr lang="en-US" dirty="0"/>
              <a:t>Developed a new online diversity resource highlighting notable diversity tools at various academic health centers</a:t>
            </a:r>
          </a:p>
          <a:p>
            <a:r>
              <a:rPr lang="en-US" dirty="0"/>
              <a:t>Call for other schools/CFAS reps to submit content to the page</a:t>
            </a:r>
          </a:p>
          <a:p>
            <a:r>
              <a:rPr lang="en-US" dirty="0"/>
              <a:t>Recruitment issues as they relate to diversity</a:t>
            </a:r>
          </a:p>
          <a:p>
            <a:r>
              <a:rPr lang="en-US" dirty="0"/>
              <a:t>Mentoring issues around diversity</a:t>
            </a:r>
          </a:p>
          <a:p>
            <a:r>
              <a:rPr lang="en-US" dirty="0"/>
              <a:t>Discussing collaboration with AAMC’s </a:t>
            </a:r>
            <a:r>
              <a:rPr lang="en-US" dirty="0" err="1"/>
              <a:t>MedEdPORTAL</a:t>
            </a:r>
            <a:r>
              <a:rPr lang="en-US" dirty="0"/>
              <a:t> to add to its diversity collection</a:t>
            </a:r>
          </a:p>
        </p:txBody>
      </p:sp>
    </p:spTree>
    <p:extLst>
      <p:ext uri="{BB962C8B-B14F-4D97-AF65-F5344CB8AC3E}">
        <p14:creationId xmlns:p14="http://schemas.microsoft.com/office/powerpoint/2010/main" val="4193839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77F812-E4B1-4F3A-B7D2-800551AABBF9}"/>
              </a:ext>
            </a:extLst>
          </p:cNvPr>
          <p:cNvSpPr>
            <a:spLocks noGrp="1"/>
          </p:cNvSpPr>
          <p:nvPr>
            <p:ph type="title"/>
          </p:nvPr>
        </p:nvSpPr>
        <p:spPr/>
        <p:txBody>
          <a:bodyPr/>
          <a:lstStyle/>
          <a:p>
            <a:r>
              <a:rPr lang="en-US" dirty="0"/>
              <a:t>CFAS Diversity Resource on AAMC.org</a:t>
            </a:r>
          </a:p>
        </p:txBody>
      </p:sp>
      <p:pic>
        <p:nvPicPr>
          <p:cNvPr id="4" name="Picture 3"/>
          <p:cNvPicPr>
            <a:picLocks noChangeAspect="1"/>
          </p:cNvPicPr>
          <p:nvPr/>
        </p:nvPicPr>
        <p:blipFill>
          <a:blip r:embed="rId3"/>
          <a:stretch>
            <a:fillRect/>
          </a:stretch>
        </p:blipFill>
        <p:spPr>
          <a:xfrm>
            <a:off x="1005840" y="1781175"/>
            <a:ext cx="6635412" cy="529624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8178102" y="2231149"/>
            <a:ext cx="5741098" cy="5296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60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FBC1E-C8FD-48D7-9CF6-AC7E68DC92B4}"/>
              </a:ext>
            </a:extLst>
          </p:cNvPr>
          <p:cNvSpPr>
            <a:spLocks noGrp="1"/>
          </p:cNvSpPr>
          <p:nvPr>
            <p:ph type="title"/>
          </p:nvPr>
        </p:nvSpPr>
        <p:spPr/>
        <p:txBody>
          <a:bodyPr/>
          <a:lstStyle/>
          <a:p>
            <a:r>
              <a:rPr lang="en-US" dirty="0"/>
              <a:t>Committee Updates</a:t>
            </a:r>
          </a:p>
        </p:txBody>
      </p:sp>
      <p:sp>
        <p:nvSpPr>
          <p:cNvPr id="3" name="Content Placeholder 2">
            <a:extLst>
              <a:ext uri="{FF2B5EF4-FFF2-40B4-BE49-F238E27FC236}">
                <a16:creationId xmlns:a16="http://schemas.microsoft.com/office/drawing/2014/main" xmlns="" id="{BB9E7DBA-B143-4546-8165-DD441CAC2442}"/>
              </a:ext>
            </a:extLst>
          </p:cNvPr>
          <p:cNvSpPr>
            <a:spLocks noGrp="1"/>
          </p:cNvSpPr>
          <p:nvPr>
            <p:ph idx="1"/>
          </p:nvPr>
        </p:nvSpPr>
        <p:spPr/>
        <p:txBody>
          <a:bodyPr/>
          <a:lstStyle/>
          <a:p>
            <a:pPr marL="0" indent="0">
              <a:buNone/>
            </a:pPr>
            <a:r>
              <a:rPr lang="en-US" b="1" dirty="0"/>
              <a:t>Evaluation Committee, Carolyn Meltzer, MD, chair</a:t>
            </a:r>
          </a:p>
          <a:p>
            <a:r>
              <a:rPr lang="en-US" dirty="0"/>
              <a:t>Looking for liaisons for the other committees</a:t>
            </a:r>
          </a:p>
          <a:p>
            <a:r>
              <a:rPr lang="en-US" dirty="0"/>
              <a:t>Focusing on ensuring updated knowledge sharing for how reps can educate their institutions or societies</a:t>
            </a:r>
          </a:p>
          <a:p>
            <a:r>
              <a:rPr lang="en-US" dirty="0"/>
              <a:t>Inactive reps – why? Continuity for CFAS reps</a:t>
            </a:r>
          </a:p>
          <a:p>
            <a:r>
              <a:rPr lang="en-US" dirty="0"/>
              <a:t>Continuity for the committee itself</a:t>
            </a:r>
          </a:p>
        </p:txBody>
      </p:sp>
    </p:spTree>
    <p:extLst>
      <p:ext uri="{BB962C8B-B14F-4D97-AF65-F5344CB8AC3E}">
        <p14:creationId xmlns:p14="http://schemas.microsoft.com/office/powerpoint/2010/main" val="543193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0486D2-1821-41B0-9A72-3FAA3442948D}"/>
              </a:ext>
            </a:extLst>
          </p:cNvPr>
          <p:cNvSpPr>
            <a:spLocks noGrp="1"/>
          </p:cNvSpPr>
          <p:nvPr>
            <p:ph type="title"/>
          </p:nvPr>
        </p:nvSpPr>
        <p:spPr/>
        <p:txBody>
          <a:bodyPr/>
          <a:lstStyle/>
          <a:p>
            <a:r>
              <a:rPr lang="en-US" dirty="0"/>
              <a:t>Committee Updates</a:t>
            </a:r>
          </a:p>
        </p:txBody>
      </p:sp>
      <p:sp>
        <p:nvSpPr>
          <p:cNvPr id="3" name="Content Placeholder 2">
            <a:extLst>
              <a:ext uri="{FF2B5EF4-FFF2-40B4-BE49-F238E27FC236}">
                <a16:creationId xmlns:a16="http://schemas.microsoft.com/office/drawing/2014/main" xmlns="" id="{669E7B3C-6D87-4A95-9C44-C26DF720E02A}"/>
              </a:ext>
            </a:extLst>
          </p:cNvPr>
          <p:cNvSpPr>
            <a:spLocks noGrp="1"/>
          </p:cNvSpPr>
          <p:nvPr>
            <p:ph idx="1"/>
          </p:nvPr>
        </p:nvSpPr>
        <p:spPr/>
        <p:txBody>
          <a:bodyPr/>
          <a:lstStyle/>
          <a:p>
            <a:pPr marL="0" indent="0">
              <a:buNone/>
            </a:pPr>
            <a:r>
              <a:rPr lang="en-US" b="1" dirty="0"/>
              <a:t>Mission Alignment of Faculty as Educators, </a:t>
            </a:r>
            <a:br>
              <a:rPr lang="en-US" b="1" dirty="0"/>
            </a:br>
            <a:r>
              <a:rPr lang="en-US" b="1" dirty="0"/>
              <a:t>Stewart Babbott, MD, chair</a:t>
            </a:r>
          </a:p>
          <a:p>
            <a:r>
              <a:rPr lang="en-US" dirty="0"/>
              <a:t>Expectations of students and how they change over time</a:t>
            </a:r>
          </a:p>
          <a:p>
            <a:r>
              <a:rPr lang="en-US" dirty="0"/>
              <a:t>Alignment between other AAMC groups: GEA and GFA</a:t>
            </a:r>
          </a:p>
          <a:p>
            <a:r>
              <a:rPr lang="en-US" dirty="0"/>
              <a:t>What keeps us up at night? </a:t>
            </a:r>
          </a:p>
          <a:p>
            <a:r>
              <a:rPr lang="en-US" dirty="0"/>
              <a:t>And who is my boss?</a:t>
            </a:r>
          </a:p>
          <a:p>
            <a:r>
              <a:rPr lang="en-US" dirty="0"/>
              <a:t>How do we live as faculty in the world of clinical productivity</a:t>
            </a:r>
            <a:br>
              <a:rPr lang="en-US" dirty="0"/>
            </a:br>
            <a:r>
              <a:rPr lang="en-US" dirty="0"/>
              <a:t>demands other institutional demands?</a:t>
            </a:r>
          </a:p>
          <a:p>
            <a:r>
              <a:rPr lang="en-US" dirty="0"/>
              <a:t>Are we preparing 3rd, 4th year learners?</a:t>
            </a:r>
          </a:p>
        </p:txBody>
      </p:sp>
    </p:spTree>
    <p:extLst>
      <p:ext uri="{BB962C8B-B14F-4D97-AF65-F5344CB8AC3E}">
        <p14:creationId xmlns:p14="http://schemas.microsoft.com/office/powerpoint/2010/main" val="944296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488C8-D73F-42BB-A977-11C4D415B702}"/>
              </a:ext>
            </a:extLst>
          </p:cNvPr>
          <p:cNvSpPr>
            <a:spLocks noGrp="1"/>
          </p:cNvSpPr>
          <p:nvPr>
            <p:ph type="title"/>
          </p:nvPr>
        </p:nvSpPr>
        <p:spPr/>
        <p:txBody>
          <a:bodyPr/>
          <a:lstStyle/>
          <a:p>
            <a:r>
              <a:rPr lang="en-US" dirty="0"/>
              <a:t>Committee Updates		</a:t>
            </a:r>
          </a:p>
        </p:txBody>
      </p:sp>
      <p:sp>
        <p:nvSpPr>
          <p:cNvPr id="3" name="Content Placeholder 2">
            <a:extLst>
              <a:ext uri="{FF2B5EF4-FFF2-40B4-BE49-F238E27FC236}">
                <a16:creationId xmlns:a16="http://schemas.microsoft.com/office/drawing/2014/main" xmlns="" id="{C1E029CF-9969-4B78-8AFD-AD03EA04BB47}"/>
              </a:ext>
            </a:extLst>
          </p:cNvPr>
          <p:cNvSpPr>
            <a:spLocks noGrp="1"/>
          </p:cNvSpPr>
          <p:nvPr>
            <p:ph idx="1"/>
          </p:nvPr>
        </p:nvSpPr>
        <p:spPr/>
        <p:txBody>
          <a:bodyPr/>
          <a:lstStyle/>
          <a:p>
            <a:pPr marL="0" indent="0">
              <a:buNone/>
            </a:pPr>
            <a:r>
              <a:rPr lang="en-US" b="1" dirty="0"/>
              <a:t>Resilience Committee, Mona Abaza, chair</a:t>
            </a:r>
          </a:p>
          <a:p>
            <a:r>
              <a:rPr lang="en-US" dirty="0"/>
              <a:t>Committee work focused on developing metrics related to faculty resilience and wellbeing</a:t>
            </a:r>
          </a:p>
          <a:p>
            <a:r>
              <a:rPr lang="en-US" dirty="0"/>
              <a:t>Collaborating with AAMC’s Standpoint Surveys to develop survey questions to assess resilience issues among faculty</a:t>
            </a:r>
          </a:p>
          <a:p>
            <a:r>
              <a:rPr lang="en-US" dirty="0"/>
              <a:t>Early conversation with AAMC’s </a:t>
            </a:r>
            <a:r>
              <a:rPr lang="en-US" dirty="0" err="1"/>
              <a:t>MedEdPORTAL</a:t>
            </a:r>
            <a:r>
              <a:rPr lang="en-US" dirty="0"/>
              <a:t> to develop content in a resilience/wellbeing collection </a:t>
            </a:r>
          </a:p>
          <a:p>
            <a:r>
              <a:rPr lang="en-US" dirty="0"/>
              <a:t>Ongoing updates to </a:t>
            </a:r>
            <a:r>
              <a:rPr lang="en-US" dirty="0">
                <a:hlinkClick r:id="rId2"/>
              </a:rPr>
              <a:t>www.aamc.org/wellbeing</a:t>
            </a:r>
            <a:r>
              <a:rPr lang="en-US" dirty="0"/>
              <a:t> - the</a:t>
            </a:r>
            <a:br>
              <a:rPr lang="en-US" dirty="0"/>
            </a:br>
            <a:r>
              <a:rPr lang="en-US" dirty="0"/>
              <a:t>AAMC’s online wellbeing resource</a:t>
            </a:r>
          </a:p>
        </p:txBody>
      </p:sp>
    </p:spTree>
    <p:extLst>
      <p:ext uri="{BB962C8B-B14F-4D97-AF65-F5344CB8AC3E}">
        <p14:creationId xmlns:p14="http://schemas.microsoft.com/office/powerpoint/2010/main" val="167586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58828" y="2132985"/>
            <a:ext cx="9804102" cy="4387736"/>
          </a:xfrm>
          <a:prstGeom prst="rect">
            <a:avLst/>
          </a:prstGeom>
        </p:spPr>
      </p:pic>
      <p:sp>
        <p:nvSpPr>
          <p:cNvPr id="2" name="Title 1"/>
          <p:cNvSpPr>
            <a:spLocks noGrp="1"/>
          </p:cNvSpPr>
          <p:nvPr>
            <p:ph type="title"/>
          </p:nvPr>
        </p:nvSpPr>
        <p:spPr>
          <a:xfrm>
            <a:off x="1005840" y="245646"/>
            <a:ext cx="12618720" cy="1590676"/>
          </a:xfrm>
        </p:spPr>
        <p:txBody>
          <a:bodyPr/>
          <a:lstStyle/>
          <a:p>
            <a:r>
              <a:rPr lang="en-US" dirty="0"/>
              <a:t>CFAS Progress Report</a:t>
            </a:r>
          </a:p>
        </p:txBody>
      </p:sp>
      <p:sp>
        <p:nvSpPr>
          <p:cNvPr id="7" name="TextBox 6"/>
          <p:cNvSpPr txBox="1"/>
          <p:nvPr/>
        </p:nvSpPr>
        <p:spPr>
          <a:xfrm>
            <a:off x="5792152" y="5063042"/>
            <a:ext cx="1343025" cy="741742"/>
          </a:xfrm>
          <a:prstGeom prst="rect">
            <a:avLst/>
          </a:prstGeom>
          <a:noFill/>
        </p:spPr>
        <p:txBody>
          <a:bodyPr wrap="square" rtlCol="0">
            <a:spAutoFit/>
          </a:bodyPr>
          <a:lstStyle/>
          <a:p>
            <a:r>
              <a:rPr lang="en-US" b="1" dirty="0"/>
              <a:t>Up from 47%! </a:t>
            </a:r>
          </a:p>
        </p:txBody>
      </p:sp>
      <p:sp>
        <p:nvSpPr>
          <p:cNvPr id="8" name="TextBox 7"/>
          <p:cNvSpPr txBox="1"/>
          <p:nvPr/>
        </p:nvSpPr>
        <p:spPr>
          <a:xfrm>
            <a:off x="7315200" y="4303999"/>
            <a:ext cx="1343025" cy="741742"/>
          </a:xfrm>
          <a:prstGeom prst="rect">
            <a:avLst/>
          </a:prstGeom>
          <a:noFill/>
        </p:spPr>
        <p:txBody>
          <a:bodyPr wrap="square" rtlCol="0">
            <a:spAutoFit/>
          </a:bodyPr>
          <a:lstStyle/>
          <a:p>
            <a:r>
              <a:rPr lang="en-US" b="1" dirty="0"/>
              <a:t>Up from 25%!</a:t>
            </a:r>
          </a:p>
        </p:txBody>
      </p:sp>
      <p:cxnSp>
        <p:nvCxnSpPr>
          <p:cNvPr id="9" name="Straight Arrow Connector 8"/>
          <p:cNvCxnSpPr/>
          <p:nvPr/>
        </p:nvCxnSpPr>
        <p:spPr>
          <a:xfrm flipH="1">
            <a:off x="5119913" y="5253542"/>
            <a:ext cx="672239" cy="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H="1" flipV="1">
            <a:off x="7745559" y="3907840"/>
            <a:ext cx="1" cy="40674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3272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8CA021-3581-495F-8706-A7E38FC20C4A}"/>
              </a:ext>
            </a:extLst>
          </p:cNvPr>
          <p:cNvSpPr>
            <a:spLocks noGrp="1"/>
          </p:cNvSpPr>
          <p:nvPr>
            <p:ph type="title"/>
          </p:nvPr>
        </p:nvSpPr>
        <p:spPr/>
        <p:txBody>
          <a:bodyPr/>
          <a:lstStyle/>
          <a:p>
            <a:r>
              <a:rPr lang="en-US" dirty="0"/>
              <a:t>CFAS-Oriented Publications</a:t>
            </a:r>
          </a:p>
        </p:txBody>
      </p:sp>
      <p:sp>
        <p:nvSpPr>
          <p:cNvPr id="3" name="Content Placeholder 2">
            <a:extLst>
              <a:ext uri="{FF2B5EF4-FFF2-40B4-BE49-F238E27FC236}">
                <a16:creationId xmlns:a16="http://schemas.microsoft.com/office/drawing/2014/main" xmlns="" id="{F4B1EF9B-56C0-4311-949E-6A5D713FAC2A}"/>
              </a:ext>
            </a:extLst>
          </p:cNvPr>
          <p:cNvSpPr>
            <a:spLocks noGrp="1"/>
          </p:cNvSpPr>
          <p:nvPr>
            <p:ph idx="1"/>
          </p:nvPr>
        </p:nvSpPr>
        <p:spPr>
          <a:xfrm>
            <a:off x="1005840" y="2190750"/>
            <a:ext cx="13116560" cy="5221606"/>
          </a:xfrm>
        </p:spPr>
        <p:txBody>
          <a:bodyPr/>
          <a:lstStyle/>
          <a:p>
            <a:pPr marL="0" indent="0">
              <a:buNone/>
            </a:pPr>
            <a:r>
              <a:rPr lang="en-US" b="1" dirty="0"/>
              <a:t>Various CFAS projects and meeting sessions are being </a:t>
            </a:r>
            <a:br>
              <a:rPr lang="en-US" b="1" dirty="0"/>
            </a:br>
            <a:r>
              <a:rPr lang="en-US" b="1" dirty="0"/>
              <a:t>adapted into peer-review publications now in process. </a:t>
            </a:r>
          </a:p>
          <a:p>
            <a:pPr marL="0" indent="0">
              <a:buNone/>
            </a:pPr>
            <a:endParaRPr lang="en-US" dirty="0"/>
          </a:p>
          <a:p>
            <a:r>
              <a:rPr lang="en-US" dirty="0"/>
              <a:t>Paper on Academic Health Center Governance (</a:t>
            </a:r>
            <a:r>
              <a:rPr lang="en-US" dirty="0" err="1"/>
              <a:t>ePub</a:t>
            </a:r>
            <a:r>
              <a:rPr lang="en-US" dirty="0"/>
              <a:t>)</a:t>
            </a:r>
          </a:p>
          <a:p>
            <a:r>
              <a:rPr lang="en-US" dirty="0"/>
              <a:t>Paper on the 4</a:t>
            </a:r>
            <a:r>
              <a:rPr lang="en-US" baseline="30000" dirty="0"/>
              <a:t>th</a:t>
            </a:r>
            <a:r>
              <a:rPr lang="en-US" dirty="0"/>
              <a:t> Year of Med School (under review)</a:t>
            </a:r>
          </a:p>
          <a:p>
            <a:r>
              <a:rPr lang="en-US" dirty="0"/>
              <a:t>“Creating a Value Proposition for Teaching” </a:t>
            </a:r>
          </a:p>
          <a:p>
            <a:r>
              <a:rPr lang="en-US" dirty="0"/>
              <a:t>Paper from the Definition of Faculty Working Group</a:t>
            </a:r>
          </a:p>
        </p:txBody>
      </p:sp>
    </p:spTree>
    <p:extLst>
      <p:ext uri="{BB962C8B-B14F-4D97-AF65-F5344CB8AC3E}">
        <p14:creationId xmlns:p14="http://schemas.microsoft.com/office/powerpoint/2010/main" val="4181993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904FE-957F-43F9-B1BD-3E7C767656A9}"/>
              </a:ext>
            </a:extLst>
          </p:cNvPr>
          <p:cNvSpPr>
            <a:spLocks noGrp="1"/>
          </p:cNvSpPr>
          <p:nvPr>
            <p:ph type="title"/>
          </p:nvPr>
        </p:nvSpPr>
        <p:spPr/>
        <p:txBody>
          <a:bodyPr/>
          <a:lstStyle/>
          <a:p>
            <a:r>
              <a:rPr lang="en-US" dirty="0"/>
              <a:t>CFAS Society Summit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84242" y="1785263"/>
            <a:ext cx="6400388" cy="5108507"/>
          </a:xfrm>
          <a:prstGeom prst="rect">
            <a:avLst/>
          </a:prstGeom>
          <a:solidFill>
            <a:srgbClr val="FFFFFF">
              <a:shade val="85000"/>
            </a:srgbClr>
          </a:solidFill>
          <a:ln w="57150" cap="sq">
            <a:solidFill>
              <a:schemeClr val="bg2"/>
            </a:solidFill>
            <a:miter lim="800000"/>
          </a:ln>
          <a:effectLst>
            <a:outerShdw blurRad="190500" dist="18000" dir="5400000" algn="tl" rotWithShape="0">
              <a:srgbClr val="000000">
                <a:alpha val="6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9687983" y="6262095"/>
            <a:ext cx="2571750" cy="741742"/>
          </a:xfrm>
          <a:prstGeom prst="rect">
            <a:avLst/>
          </a:prstGeom>
          <a:noFill/>
        </p:spPr>
        <p:txBody>
          <a:bodyPr wrap="square" rtlCol="0">
            <a:spAutoFit/>
          </a:bodyPr>
          <a:lstStyle/>
          <a:p>
            <a:r>
              <a:rPr lang="en-US" b="1" dirty="0">
                <a:solidFill>
                  <a:srgbClr val="002060"/>
                </a:solidFill>
              </a:rPr>
              <a:t>AAMC Washington Headquarters</a:t>
            </a:r>
          </a:p>
        </p:txBody>
      </p:sp>
    </p:spTree>
    <p:extLst>
      <p:ext uri="{BB962C8B-B14F-4D97-AF65-F5344CB8AC3E}">
        <p14:creationId xmlns:p14="http://schemas.microsoft.com/office/powerpoint/2010/main" val="2228294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D1AB0-8E54-4402-8E3C-AE89B56295F8}"/>
              </a:ext>
            </a:extLst>
          </p:cNvPr>
          <p:cNvSpPr>
            <a:spLocks noGrp="1"/>
          </p:cNvSpPr>
          <p:nvPr>
            <p:ph type="title"/>
          </p:nvPr>
        </p:nvSpPr>
        <p:spPr/>
        <p:txBody>
          <a:bodyPr/>
          <a:lstStyle/>
          <a:p>
            <a:r>
              <a:rPr lang="en-US" dirty="0"/>
              <a:t>Salary Equity Project</a:t>
            </a:r>
          </a:p>
        </p:txBody>
      </p:sp>
      <p:sp>
        <p:nvSpPr>
          <p:cNvPr id="3" name="Content Placeholder 2">
            <a:extLst>
              <a:ext uri="{FF2B5EF4-FFF2-40B4-BE49-F238E27FC236}">
                <a16:creationId xmlns:a16="http://schemas.microsoft.com/office/drawing/2014/main" xmlns="" id="{C9DFC85D-A5CE-4F16-A35D-5E956DB9345A}"/>
              </a:ext>
            </a:extLst>
          </p:cNvPr>
          <p:cNvSpPr>
            <a:spLocks noGrp="1"/>
          </p:cNvSpPr>
          <p:nvPr>
            <p:ph idx="1"/>
          </p:nvPr>
        </p:nvSpPr>
        <p:spPr/>
        <p:txBody>
          <a:bodyPr>
            <a:normAutofit/>
          </a:bodyPr>
          <a:lstStyle/>
          <a:p>
            <a:pPr marL="0" indent="0">
              <a:buNone/>
            </a:pPr>
            <a:r>
              <a:rPr lang="en-US" dirty="0">
                <a:solidFill>
                  <a:srgbClr val="002060"/>
                </a:solidFill>
                <a:latin typeface="+mn-lt"/>
              </a:rPr>
              <a:t>This project aims to encourage medical schools to </a:t>
            </a:r>
            <a:r>
              <a:rPr lang="en-US" dirty="0">
                <a:solidFill>
                  <a:srgbClr val="0092BC"/>
                </a:solidFill>
                <a:latin typeface="+mn-lt"/>
              </a:rPr>
              <a:t>undertake their own salary equity projects</a:t>
            </a:r>
            <a:r>
              <a:rPr lang="en-US" dirty="0">
                <a:latin typeface="+mn-lt"/>
              </a:rPr>
              <a:t> </a:t>
            </a:r>
            <a:r>
              <a:rPr lang="en-US" dirty="0">
                <a:solidFill>
                  <a:srgbClr val="002060"/>
                </a:solidFill>
                <a:latin typeface="+mn-lt"/>
              </a:rPr>
              <a:t>by providing them with </a:t>
            </a:r>
            <a:r>
              <a:rPr lang="en-US" dirty="0">
                <a:solidFill>
                  <a:srgbClr val="0092BC"/>
                </a:solidFill>
                <a:latin typeface="+mn-lt"/>
              </a:rPr>
              <a:t>new AAMC data, tools, and community promising practices</a:t>
            </a:r>
            <a:r>
              <a:rPr lang="en-US" dirty="0">
                <a:latin typeface="+mn-lt"/>
              </a:rPr>
              <a:t> </a:t>
            </a:r>
            <a:r>
              <a:rPr lang="en-US" dirty="0">
                <a:solidFill>
                  <a:srgbClr val="002060"/>
                </a:solidFill>
                <a:latin typeface="+mn-lt"/>
              </a:rPr>
              <a:t>to facilitate their success.</a:t>
            </a:r>
            <a:br>
              <a:rPr lang="en-US" dirty="0">
                <a:solidFill>
                  <a:srgbClr val="002060"/>
                </a:solidFill>
                <a:latin typeface="+mn-lt"/>
              </a:rPr>
            </a:br>
            <a:r>
              <a:rPr lang="en-US" dirty="0">
                <a:latin typeface="+mn-lt"/>
              </a:rPr>
              <a:t/>
            </a:r>
            <a:br>
              <a:rPr lang="en-US" dirty="0">
                <a:latin typeface="+mn-lt"/>
              </a:rPr>
            </a:br>
            <a:r>
              <a:rPr lang="en-US" dirty="0">
                <a:solidFill>
                  <a:srgbClr val="0092BC"/>
                </a:solidFill>
                <a:latin typeface="+mn-lt"/>
              </a:rPr>
              <a:t>A cross section of CFAS reps at the department chair level have been informally consulted to help create a clearer picture of what’s happening at academic health centers to address salary equity. </a:t>
            </a:r>
            <a:endParaRPr lang="en-US" dirty="0">
              <a:latin typeface="+mn-lt"/>
            </a:endParaRPr>
          </a:p>
        </p:txBody>
      </p:sp>
    </p:spTree>
    <p:extLst>
      <p:ext uri="{BB962C8B-B14F-4D97-AF65-F5344CB8AC3E}">
        <p14:creationId xmlns:p14="http://schemas.microsoft.com/office/powerpoint/2010/main" val="434426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Comments</a:t>
            </a:r>
          </a:p>
        </p:txBody>
      </p:sp>
      <p:sp>
        <p:nvSpPr>
          <p:cNvPr id="3" name="Content Placeholder 2"/>
          <p:cNvSpPr>
            <a:spLocks noGrp="1"/>
          </p:cNvSpPr>
          <p:nvPr>
            <p:ph idx="1"/>
          </p:nvPr>
        </p:nvSpPr>
        <p:spPr/>
        <p:txBody>
          <a:bodyPr/>
          <a:lstStyle/>
          <a:p>
            <a:r>
              <a:rPr lang="en-US" dirty="0">
                <a:solidFill>
                  <a:srgbClr val="002060"/>
                </a:solidFill>
                <a:latin typeface="+mn-lt"/>
              </a:rPr>
              <a:t>Contact Eric Weissman at </a:t>
            </a:r>
            <a:r>
              <a:rPr lang="en-US" dirty="0">
                <a:solidFill>
                  <a:srgbClr val="002060"/>
                </a:solidFill>
                <a:latin typeface="+mn-lt"/>
                <a:hlinkClick r:id="rId2"/>
              </a:rPr>
              <a:t>eweissman@aamc.org</a:t>
            </a:r>
            <a:r>
              <a:rPr lang="en-US" dirty="0">
                <a:solidFill>
                  <a:srgbClr val="002060"/>
                </a:solidFill>
                <a:latin typeface="+mn-lt"/>
              </a:rPr>
              <a:t> or call Eric at 202-828-0044</a:t>
            </a:r>
          </a:p>
          <a:p>
            <a:r>
              <a:rPr lang="en-US" dirty="0">
                <a:solidFill>
                  <a:srgbClr val="002060"/>
                </a:solidFill>
                <a:latin typeface="+mn-lt"/>
              </a:rPr>
              <a:t>Visit </a:t>
            </a:r>
            <a:r>
              <a:rPr lang="en-US" dirty="0">
                <a:solidFill>
                  <a:srgbClr val="002060"/>
                </a:solidFill>
                <a:latin typeface="+mn-lt"/>
                <a:hlinkClick r:id="rId3"/>
              </a:rPr>
              <a:t>https://www.aamc.org/members/cfas/</a:t>
            </a:r>
            <a:r>
              <a:rPr lang="en-US" dirty="0">
                <a:solidFill>
                  <a:srgbClr val="002060"/>
                </a:solidFill>
                <a:latin typeface="+mn-lt"/>
              </a:rPr>
              <a:t> </a:t>
            </a:r>
          </a:p>
          <a:p>
            <a:endParaRPr lang="en-US" dirty="0">
              <a:solidFill>
                <a:srgbClr val="002060"/>
              </a:solidFill>
              <a:latin typeface="+mn-lt"/>
            </a:endParaRPr>
          </a:p>
        </p:txBody>
      </p:sp>
    </p:spTree>
    <p:extLst>
      <p:ext uri="{BB962C8B-B14F-4D97-AF65-F5344CB8AC3E}">
        <p14:creationId xmlns:p14="http://schemas.microsoft.com/office/powerpoint/2010/main" val="3354159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6D816-B157-4F33-8F02-87A5FC93AFF2}"/>
              </a:ext>
            </a:extLst>
          </p:cNvPr>
          <p:cNvSpPr>
            <a:spLocks noGrp="1"/>
          </p:cNvSpPr>
          <p:nvPr>
            <p:ph type="title"/>
          </p:nvPr>
        </p:nvSpPr>
        <p:spPr/>
        <p:txBody>
          <a:bodyPr/>
          <a:lstStyle/>
          <a:p>
            <a:r>
              <a:rPr lang="en-US" dirty="0"/>
              <a:t>Preview of Learn Serve Lead and </a:t>
            </a:r>
            <a:br>
              <a:rPr lang="en-US" dirty="0"/>
            </a:br>
            <a:r>
              <a:rPr lang="en-US" dirty="0"/>
              <a:t>CFAS Programming</a:t>
            </a:r>
          </a:p>
        </p:txBody>
      </p:sp>
      <p:sp>
        <p:nvSpPr>
          <p:cNvPr id="3" name="Content Placeholder 2">
            <a:extLst>
              <a:ext uri="{FF2B5EF4-FFF2-40B4-BE49-F238E27FC236}">
                <a16:creationId xmlns:a16="http://schemas.microsoft.com/office/drawing/2014/main" xmlns="" id="{E585CC53-43B0-4CCC-82C5-CE3EF427640A}"/>
              </a:ext>
            </a:extLst>
          </p:cNvPr>
          <p:cNvSpPr>
            <a:spLocks noGrp="1"/>
          </p:cNvSpPr>
          <p:nvPr>
            <p:ph idx="1"/>
          </p:nvPr>
        </p:nvSpPr>
        <p:spPr/>
        <p:txBody>
          <a:bodyPr>
            <a:normAutofit/>
          </a:bodyPr>
          <a:lstStyle/>
          <a:p>
            <a:r>
              <a:rPr lang="en-US" sz="3200" dirty="0">
                <a:solidFill>
                  <a:srgbClr val="002060"/>
                </a:solidFill>
                <a:latin typeface="+mn-lt"/>
              </a:rPr>
              <a:t>“Welcome to Austin Reception” starts right after this meeting – Convention Center Hall I</a:t>
            </a:r>
          </a:p>
          <a:p>
            <a:r>
              <a:rPr lang="en-US" sz="3200" dirty="0">
                <a:solidFill>
                  <a:srgbClr val="002060"/>
                </a:solidFill>
                <a:latin typeface="+mn-lt"/>
              </a:rPr>
              <a:t>CFAS Networking Breakfast – tomorrow, 7:30-8:30 a.m., JW Lone Star Salon D</a:t>
            </a:r>
          </a:p>
          <a:p>
            <a:r>
              <a:rPr lang="en-US" sz="3200" dirty="0">
                <a:solidFill>
                  <a:srgbClr val="002060"/>
                </a:solidFill>
                <a:latin typeface="+mn-lt"/>
              </a:rPr>
              <a:t>Plenaries and Breakouts start tomorrow morning – more on CFAS-related breakouts coming up</a:t>
            </a:r>
          </a:p>
          <a:p>
            <a:r>
              <a:rPr lang="en-US" sz="3200" dirty="0">
                <a:solidFill>
                  <a:srgbClr val="002060"/>
                </a:solidFill>
                <a:latin typeface="+mn-lt"/>
              </a:rPr>
              <a:t>Joint CFAS/COD/GFA/GWIMS reception – tomorrow, 6:30-8:30 p.m., </a:t>
            </a:r>
            <a:br>
              <a:rPr lang="en-US" sz="3200" dirty="0">
                <a:solidFill>
                  <a:srgbClr val="002060"/>
                </a:solidFill>
                <a:latin typeface="+mn-lt"/>
              </a:rPr>
            </a:br>
            <a:r>
              <a:rPr lang="en-US" sz="3200" dirty="0">
                <a:solidFill>
                  <a:srgbClr val="002060"/>
                </a:solidFill>
                <a:latin typeface="+mn-lt"/>
              </a:rPr>
              <a:t>JW Lone Star Salon E</a:t>
            </a:r>
          </a:p>
          <a:p>
            <a:r>
              <a:rPr lang="en-US" sz="3200" dirty="0">
                <a:solidFill>
                  <a:srgbClr val="002060"/>
                </a:solidFill>
                <a:latin typeface="+mn-lt"/>
              </a:rPr>
              <a:t>CFAS New Rep Orientation – Sunday, 4:30-5:45,</a:t>
            </a:r>
            <a:br>
              <a:rPr lang="en-US" sz="3200" dirty="0">
                <a:solidFill>
                  <a:srgbClr val="002060"/>
                </a:solidFill>
                <a:latin typeface="+mn-lt"/>
              </a:rPr>
            </a:br>
            <a:r>
              <a:rPr lang="en-US" sz="3200" dirty="0">
                <a:solidFill>
                  <a:srgbClr val="002060"/>
                </a:solidFill>
                <a:latin typeface="+mn-lt"/>
              </a:rPr>
              <a:t>Hilton: Austin Grand H</a:t>
            </a:r>
          </a:p>
          <a:p>
            <a:endParaRPr lang="en-US" sz="3200" b="1" dirty="0">
              <a:solidFill>
                <a:srgbClr val="002060"/>
              </a:solidFill>
              <a:latin typeface="+mn-lt"/>
            </a:endParaRPr>
          </a:p>
        </p:txBody>
      </p:sp>
    </p:spTree>
    <p:extLst>
      <p:ext uri="{BB962C8B-B14F-4D97-AF65-F5344CB8AC3E}">
        <p14:creationId xmlns:p14="http://schemas.microsoft.com/office/powerpoint/2010/main" val="74212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EF2161-3267-4D2A-9703-7A5F8B4744E0}"/>
              </a:ext>
            </a:extLst>
          </p:cNvPr>
          <p:cNvSpPr>
            <a:spLocks noGrp="1"/>
          </p:cNvSpPr>
          <p:nvPr>
            <p:ph type="title"/>
          </p:nvPr>
        </p:nvSpPr>
        <p:spPr/>
        <p:txBody>
          <a:bodyPr/>
          <a:lstStyle/>
          <a:p>
            <a:r>
              <a:rPr lang="en-US" dirty="0"/>
              <a:t>Preview of Learn Serve Lead and </a:t>
            </a:r>
            <a:br>
              <a:rPr lang="en-US" dirty="0"/>
            </a:br>
            <a:r>
              <a:rPr lang="en-US" dirty="0"/>
              <a:t>CFAS Programming</a:t>
            </a:r>
          </a:p>
        </p:txBody>
      </p:sp>
      <p:sp>
        <p:nvSpPr>
          <p:cNvPr id="3" name="Content Placeholder 2">
            <a:extLst>
              <a:ext uri="{FF2B5EF4-FFF2-40B4-BE49-F238E27FC236}">
                <a16:creationId xmlns:a16="http://schemas.microsoft.com/office/drawing/2014/main" xmlns="" id="{736D7C9E-2B0C-4AF6-9D7C-06E4643B1BDA}"/>
              </a:ext>
            </a:extLst>
          </p:cNvPr>
          <p:cNvSpPr>
            <a:spLocks noGrp="1"/>
          </p:cNvSpPr>
          <p:nvPr>
            <p:ph idx="1"/>
          </p:nvPr>
        </p:nvSpPr>
        <p:spPr/>
        <p:txBody>
          <a:bodyPr>
            <a:normAutofit/>
          </a:bodyPr>
          <a:lstStyle/>
          <a:p>
            <a:r>
              <a:rPr lang="en-US" sz="3200" dirty="0">
                <a:solidFill>
                  <a:srgbClr val="002060"/>
                </a:solidFill>
                <a:latin typeface="+mn-lt"/>
              </a:rPr>
              <a:t>AAMC Awards Reception and Dinner – Sunday, 6:30-10 p.m. JW Grand Ballroom Foyer and Ballroom 5-6</a:t>
            </a:r>
          </a:p>
          <a:p>
            <a:r>
              <a:rPr lang="en-US" sz="3200" dirty="0">
                <a:solidFill>
                  <a:srgbClr val="002060"/>
                </a:solidFill>
                <a:latin typeface="+mn-lt"/>
              </a:rPr>
              <a:t>CFAS Knowledge Sharing Session + Mini-reception (with snacks and drinks!) – Monday, 4:30-5:45 pm JW: Lone Star Salon D </a:t>
            </a:r>
          </a:p>
        </p:txBody>
      </p:sp>
    </p:spTree>
    <p:extLst>
      <p:ext uri="{BB962C8B-B14F-4D97-AF65-F5344CB8AC3E}">
        <p14:creationId xmlns:p14="http://schemas.microsoft.com/office/powerpoint/2010/main" val="404433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39AED6-EAE5-4010-83B1-D70A1A47673C}"/>
              </a:ext>
            </a:extLst>
          </p:cNvPr>
          <p:cNvSpPr>
            <a:spLocks noGrp="1"/>
          </p:cNvSpPr>
          <p:nvPr>
            <p:ph type="title"/>
          </p:nvPr>
        </p:nvSpPr>
        <p:spPr/>
        <p:txBody>
          <a:bodyPr/>
          <a:lstStyle/>
          <a:p>
            <a:r>
              <a:rPr lang="en-US" dirty="0"/>
              <a:t>Breakouts with CFAS Involvement</a:t>
            </a:r>
          </a:p>
        </p:txBody>
      </p:sp>
      <p:sp>
        <p:nvSpPr>
          <p:cNvPr id="3" name="Content Placeholder 2">
            <a:extLst>
              <a:ext uri="{FF2B5EF4-FFF2-40B4-BE49-F238E27FC236}">
                <a16:creationId xmlns:a16="http://schemas.microsoft.com/office/drawing/2014/main" xmlns="" id="{3CF6205D-D364-4FCE-B8BD-059894F0CDA1}"/>
              </a:ext>
            </a:extLst>
          </p:cNvPr>
          <p:cNvSpPr>
            <a:spLocks noGrp="1"/>
          </p:cNvSpPr>
          <p:nvPr>
            <p:ph idx="1"/>
          </p:nvPr>
        </p:nvSpPr>
        <p:spPr>
          <a:xfrm>
            <a:off x="822960" y="1962150"/>
            <a:ext cx="12618720" cy="5221606"/>
          </a:xfrm>
        </p:spPr>
        <p:txBody>
          <a:bodyPr>
            <a:normAutofit/>
          </a:bodyPr>
          <a:lstStyle/>
          <a:p>
            <a:pPr marL="0" indent="0">
              <a:buNone/>
            </a:pPr>
            <a:r>
              <a:rPr lang="en-US" sz="3600" dirty="0">
                <a:solidFill>
                  <a:srgbClr val="002060"/>
                </a:solidFill>
                <a:latin typeface="+mn-lt"/>
              </a:rPr>
              <a:t>Nine breakout sessions from Saturday–Tuesday either originated within CFAS or feature at least one CFAS speaker or panelist:</a:t>
            </a:r>
          </a:p>
          <a:p>
            <a:pPr marL="0" indent="0">
              <a:buNone/>
            </a:pPr>
            <a:endParaRPr lang="en-US" sz="3600" dirty="0">
              <a:solidFill>
                <a:srgbClr val="002060"/>
              </a:solidFill>
              <a:latin typeface="+mn-lt"/>
            </a:endParaRPr>
          </a:p>
          <a:p>
            <a:pPr lvl="1"/>
            <a:r>
              <a:rPr lang="en-US" sz="3200" dirty="0">
                <a:solidFill>
                  <a:schemeClr val="accent2">
                    <a:lumMod val="75000"/>
                  </a:schemeClr>
                </a:solidFill>
                <a:latin typeface="+mn-lt"/>
              </a:rPr>
              <a:t>The Continuum of Sexual Harassment in Science and Medicine: From Postdoctoral Trainees to Faculty</a:t>
            </a:r>
          </a:p>
          <a:p>
            <a:pPr lvl="1"/>
            <a:r>
              <a:rPr lang="en-US" sz="3200" dirty="0">
                <a:solidFill>
                  <a:schemeClr val="accent2">
                    <a:lumMod val="75000"/>
                  </a:schemeClr>
                </a:solidFill>
                <a:latin typeface="+mn-lt"/>
              </a:rPr>
              <a:t>Addressing Clinician Well-Being at the Institutional Level</a:t>
            </a:r>
          </a:p>
          <a:p>
            <a:pPr lvl="1"/>
            <a:r>
              <a:rPr lang="en-US" sz="3200" dirty="0">
                <a:solidFill>
                  <a:schemeClr val="accent2">
                    <a:lumMod val="75000"/>
                  </a:schemeClr>
                </a:solidFill>
                <a:latin typeface="+mn-lt"/>
              </a:rPr>
              <a:t>Professionalism in Medicine and Medical Education in the Age of Social Media and the #MeToo Movement</a:t>
            </a:r>
          </a:p>
          <a:p>
            <a:pPr lvl="1"/>
            <a:r>
              <a:rPr lang="en-US" sz="3200" dirty="0">
                <a:solidFill>
                  <a:schemeClr val="accent2">
                    <a:lumMod val="75000"/>
                  </a:schemeClr>
                </a:solidFill>
                <a:latin typeface="+mn-lt"/>
              </a:rPr>
              <a:t>Tools of Torture: Enhancing the Value of EHRs for Clinicians and Learners</a:t>
            </a:r>
          </a:p>
          <a:p>
            <a:pPr lvl="1"/>
            <a:endParaRPr lang="en-US" sz="3200" dirty="0">
              <a:solidFill>
                <a:srgbClr val="002060"/>
              </a:solidFill>
              <a:latin typeface="+mn-lt"/>
            </a:endParaRPr>
          </a:p>
        </p:txBody>
      </p:sp>
    </p:spTree>
    <p:extLst>
      <p:ext uri="{BB962C8B-B14F-4D97-AF65-F5344CB8AC3E}">
        <p14:creationId xmlns:p14="http://schemas.microsoft.com/office/powerpoint/2010/main" val="1255919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F6F84-5942-4089-9E69-A8070E5CEA19}"/>
              </a:ext>
            </a:extLst>
          </p:cNvPr>
          <p:cNvSpPr>
            <a:spLocks noGrp="1"/>
          </p:cNvSpPr>
          <p:nvPr>
            <p:ph type="title"/>
          </p:nvPr>
        </p:nvSpPr>
        <p:spPr/>
        <p:txBody>
          <a:bodyPr/>
          <a:lstStyle/>
          <a:p>
            <a:r>
              <a:rPr lang="en-US" dirty="0"/>
              <a:t>Breakouts with CFAS Involvement</a:t>
            </a:r>
          </a:p>
        </p:txBody>
      </p:sp>
      <p:sp>
        <p:nvSpPr>
          <p:cNvPr id="3" name="Content Placeholder 2">
            <a:extLst>
              <a:ext uri="{FF2B5EF4-FFF2-40B4-BE49-F238E27FC236}">
                <a16:creationId xmlns:a16="http://schemas.microsoft.com/office/drawing/2014/main" xmlns="" id="{3A158180-FE85-4F77-8D6C-FB62DFA3D439}"/>
              </a:ext>
            </a:extLst>
          </p:cNvPr>
          <p:cNvSpPr>
            <a:spLocks noGrp="1"/>
          </p:cNvSpPr>
          <p:nvPr>
            <p:ph idx="1"/>
          </p:nvPr>
        </p:nvSpPr>
        <p:spPr/>
        <p:txBody>
          <a:bodyPr/>
          <a:lstStyle/>
          <a:p>
            <a:pPr lvl="1"/>
            <a:r>
              <a:rPr lang="en-US" sz="3200" dirty="0">
                <a:solidFill>
                  <a:schemeClr val="accent2">
                    <a:lumMod val="75000"/>
                  </a:schemeClr>
                </a:solidFill>
              </a:rPr>
              <a:t>Proactive Student Interventions</a:t>
            </a:r>
          </a:p>
          <a:p>
            <a:pPr lvl="1"/>
            <a:r>
              <a:rPr lang="en-US" sz="3200" dirty="0">
                <a:solidFill>
                  <a:schemeClr val="accent2">
                    <a:lumMod val="75000"/>
                  </a:schemeClr>
                </a:solidFill>
              </a:rPr>
              <a:t>Learner Transitions</a:t>
            </a:r>
          </a:p>
          <a:p>
            <a:pPr lvl="1"/>
            <a:r>
              <a:rPr lang="en-US" sz="3200" dirty="0">
                <a:solidFill>
                  <a:schemeClr val="accent2">
                    <a:lumMod val="75000"/>
                  </a:schemeClr>
                </a:solidFill>
              </a:rPr>
              <a:t>Data Reproducibility: Yes, We Can!</a:t>
            </a:r>
          </a:p>
          <a:p>
            <a:pPr lvl="1"/>
            <a:r>
              <a:rPr lang="en-US" sz="3200" dirty="0">
                <a:solidFill>
                  <a:schemeClr val="accent2">
                    <a:lumMod val="75000"/>
                  </a:schemeClr>
                </a:solidFill>
              </a:rPr>
              <a:t>Learning from and with Other Professions: IPE as a Driver of Culture Change</a:t>
            </a:r>
          </a:p>
          <a:p>
            <a:pPr lvl="1"/>
            <a:r>
              <a:rPr lang="en-US" sz="3200" dirty="0">
                <a:solidFill>
                  <a:schemeClr val="accent2">
                    <a:lumMod val="75000"/>
                  </a:schemeClr>
                </a:solidFill>
              </a:rPr>
              <a:t>Practical Strategies to Achieve Cognitive Integration of </a:t>
            </a:r>
            <a:r>
              <a:rPr lang="en-US" sz="3200" dirty="0" err="1">
                <a:solidFill>
                  <a:schemeClr val="accent2">
                    <a:lumMod val="75000"/>
                  </a:schemeClr>
                </a:solidFill>
              </a:rPr>
              <a:t>Clniical</a:t>
            </a:r>
            <a:r>
              <a:rPr lang="en-US" sz="3200" dirty="0">
                <a:solidFill>
                  <a:schemeClr val="accent2">
                    <a:lumMod val="75000"/>
                  </a:schemeClr>
                </a:solidFill>
              </a:rPr>
              <a:t> Skills and Basic Science</a:t>
            </a:r>
          </a:p>
        </p:txBody>
      </p:sp>
    </p:spTree>
    <p:extLst>
      <p:ext uri="{BB962C8B-B14F-4D97-AF65-F5344CB8AC3E}">
        <p14:creationId xmlns:p14="http://schemas.microsoft.com/office/powerpoint/2010/main" val="1496649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01083-D5A3-471E-8BBD-EA000826E0BA}"/>
              </a:ext>
            </a:extLst>
          </p:cNvPr>
          <p:cNvSpPr>
            <a:spLocks noGrp="1"/>
          </p:cNvSpPr>
          <p:nvPr>
            <p:ph type="title"/>
          </p:nvPr>
        </p:nvSpPr>
        <p:spPr/>
        <p:txBody>
          <a:bodyPr/>
          <a:lstStyle/>
          <a:p>
            <a:r>
              <a:rPr lang="en-US" dirty="0"/>
              <a:t>Networking Opportunities at LSL</a:t>
            </a:r>
          </a:p>
        </p:txBody>
      </p:sp>
      <p:sp>
        <p:nvSpPr>
          <p:cNvPr id="3" name="Content Placeholder 2">
            <a:extLst>
              <a:ext uri="{FF2B5EF4-FFF2-40B4-BE49-F238E27FC236}">
                <a16:creationId xmlns:a16="http://schemas.microsoft.com/office/drawing/2014/main" xmlns="" id="{78288872-D55A-4F35-BB71-2A3D34ED2A89}"/>
              </a:ext>
            </a:extLst>
          </p:cNvPr>
          <p:cNvSpPr>
            <a:spLocks noGrp="1"/>
          </p:cNvSpPr>
          <p:nvPr>
            <p:ph idx="1"/>
          </p:nvPr>
        </p:nvSpPr>
        <p:spPr>
          <a:xfrm>
            <a:off x="1005840" y="1950120"/>
            <a:ext cx="12618720" cy="5221606"/>
          </a:xfrm>
        </p:spPr>
        <p:txBody>
          <a:bodyPr>
            <a:normAutofit fontScale="62500" lnSpcReduction="20000"/>
          </a:bodyPr>
          <a:lstStyle/>
          <a:p>
            <a:pPr marL="0" indent="0">
              <a:buNone/>
            </a:pPr>
            <a:r>
              <a:rPr lang="en-US" b="1" dirty="0">
                <a:solidFill>
                  <a:srgbClr val="002060"/>
                </a:solidFill>
                <a:latin typeface="+mn-lt"/>
              </a:rPr>
              <a:t>Friday, Nov. 2</a:t>
            </a:r>
          </a:p>
          <a:p>
            <a:r>
              <a:rPr lang="en-US" dirty="0">
                <a:solidFill>
                  <a:srgbClr val="002060"/>
                </a:solidFill>
                <a:latin typeface="+mn-lt"/>
              </a:rPr>
              <a:t>4:30–5 p.m.: Cookies and coffee networking reception </a:t>
            </a:r>
          </a:p>
          <a:p>
            <a:r>
              <a:rPr lang="en-US" dirty="0">
                <a:solidFill>
                  <a:srgbClr val="002060"/>
                </a:solidFill>
                <a:latin typeface="+mn-lt"/>
              </a:rPr>
              <a:t>6:15–7:45 p.m.: “Welcome to Austin” Reception, open to all Learn Serve Lead/Annual Meeting attendees (Convention Center: Hall 1)</a:t>
            </a:r>
          </a:p>
          <a:p>
            <a:pPr marL="0" indent="0">
              <a:buNone/>
            </a:pPr>
            <a:r>
              <a:rPr lang="en-US" b="1" dirty="0">
                <a:solidFill>
                  <a:srgbClr val="002060"/>
                </a:solidFill>
                <a:latin typeface="+mn-lt"/>
              </a:rPr>
              <a:t>Saturday, Nov. 3</a:t>
            </a:r>
          </a:p>
          <a:p>
            <a:r>
              <a:rPr lang="en-US" dirty="0">
                <a:solidFill>
                  <a:srgbClr val="002060"/>
                </a:solidFill>
                <a:latin typeface="+mn-lt"/>
              </a:rPr>
              <a:t>7:30–8:30 a.m.: CFAS Networking Breakfast (JW: Lone Star Salon D)</a:t>
            </a:r>
          </a:p>
          <a:p>
            <a:r>
              <a:rPr lang="en-US" dirty="0">
                <a:solidFill>
                  <a:srgbClr val="002060"/>
                </a:solidFill>
                <a:latin typeface="+mn-lt"/>
              </a:rPr>
              <a:t>6:30–8:30 p.m.: GWIMS, GFA, COD, and CFAS joint reception (with awards and poster program) (JW: Lone Star Salon E)</a:t>
            </a:r>
          </a:p>
          <a:p>
            <a:pPr marL="0" indent="0">
              <a:buNone/>
            </a:pPr>
            <a:r>
              <a:rPr lang="en-US" b="1" dirty="0">
                <a:solidFill>
                  <a:srgbClr val="002060"/>
                </a:solidFill>
                <a:latin typeface="+mn-lt"/>
              </a:rPr>
              <a:t>Monday, Nov. 5</a:t>
            </a:r>
          </a:p>
          <a:p>
            <a:r>
              <a:rPr lang="en-US" dirty="0">
                <a:solidFill>
                  <a:srgbClr val="002060"/>
                </a:solidFill>
                <a:latin typeface="+mn-lt"/>
              </a:rPr>
              <a:t>[time] CFAS Knowledge Sharing session</a:t>
            </a:r>
          </a:p>
          <a:p>
            <a:r>
              <a:rPr lang="en-US" dirty="0">
                <a:solidFill>
                  <a:srgbClr val="002060"/>
                </a:solidFill>
                <a:latin typeface="+mn-lt"/>
              </a:rPr>
              <a:t>6–7:30 p.m.: Posters-Up and Wine-Down Reception (Hilton: Austin Ballroom)</a:t>
            </a:r>
          </a:p>
          <a:p>
            <a:pPr marL="0" indent="0">
              <a:buNone/>
            </a:pPr>
            <a:endParaRPr lang="en-US" dirty="0">
              <a:solidFill>
                <a:srgbClr val="002060"/>
              </a:solidFill>
              <a:latin typeface="+mn-lt"/>
            </a:endParaRPr>
          </a:p>
          <a:p>
            <a:r>
              <a:rPr lang="en-US" dirty="0">
                <a:solidFill>
                  <a:srgbClr val="002060"/>
                </a:solidFill>
                <a:latin typeface="+mn-lt"/>
              </a:rPr>
              <a:t>Ad hoc meetings for surgical subspecialists, family medicine physicians</a:t>
            </a:r>
          </a:p>
          <a:p>
            <a:r>
              <a:rPr lang="en-US" dirty="0">
                <a:solidFill>
                  <a:srgbClr val="002060"/>
                </a:solidFill>
                <a:latin typeface="+mn-lt"/>
              </a:rPr>
              <a:t>Want to start a discussion group for tomorrow morning? Let Eric know!</a:t>
            </a:r>
          </a:p>
        </p:txBody>
      </p:sp>
    </p:spTree>
    <p:extLst>
      <p:ext uri="{BB962C8B-B14F-4D97-AF65-F5344CB8AC3E}">
        <p14:creationId xmlns:p14="http://schemas.microsoft.com/office/powerpoint/2010/main" val="17947999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11767</TotalTime>
  <Words>4191</Words>
  <Application>Microsoft Office PowerPoint</Application>
  <PresentationFormat>Custom</PresentationFormat>
  <Paragraphs>419</Paragraphs>
  <Slides>43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Times New Roman</vt:lpstr>
      <vt:lpstr>Office Theme</vt:lpstr>
      <vt:lpstr>PowerPoint Presentation</vt:lpstr>
      <vt:lpstr>CFAS Business Meeting</vt:lpstr>
      <vt:lpstr>Welcome to All CFAS Reps!</vt:lpstr>
      <vt:lpstr>CFAS Progress Report</vt:lpstr>
      <vt:lpstr>Preview of Learn Serve Lead and  CFAS Programming</vt:lpstr>
      <vt:lpstr>Preview of Learn Serve Lead and  CFAS Programming</vt:lpstr>
      <vt:lpstr>Breakouts with CFAS Involvement</vt:lpstr>
      <vt:lpstr>Breakouts with CFAS Involvement</vt:lpstr>
      <vt:lpstr>Networking Opportunities at LSL</vt:lpstr>
      <vt:lpstr>Update from the Chief Scientific Officer</vt:lpstr>
      <vt:lpstr>Nominate for the 2019 AAMC Awards</vt:lpstr>
      <vt:lpstr>Upcoming CFAS Meeting</vt:lpstr>
      <vt:lpstr>2020 COD/COTH/CFAS Co-located Spring Meeting</vt:lpstr>
      <vt:lpstr>Current CFAS Administrative Board</vt:lpstr>
      <vt:lpstr>Outgoing CFAS Administrative Board Members – Thank You!</vt:lpstr>
      <vt:lpstr>Incoming CFAS Administrative Board Members</vt:lpstr>
      <vt:lpstr>CFAS Administrative Board Members</vt:lpstr>
      <vt:lpstr>Thank You, CFAS Nominating and Engagement Committee Members</vt:lpstr>
      <vt:lpstr>Nominating Committee Update</vt:lpstr>
      <vt:lpstr>Who Can Serve on the Nominating Committee?</vt:lpstr>
      <vt:lpstr>Nominating Committee Structure</vt:lpstr>
      <vt:lpstr>New Nom Com Member</vt:lpstr>
      <vt:lpstr> Next Order of Business for the Committee  </vt:lpstr>
      <vt:lpstr>CFAS PROGRAM COMMITTEE</vt:lpstr>
      <vt:lpstr>CFAS Program Committee Update</vt:lpstr>
      <vt:lpstr>Major Meeting Themes</vt:lpstr>
      <vt:lpstr>A New Breakout Approach</vt:lpstr>
      <vt:lpstr>A New Breakout Approach</vt:lpstr>
      <vt:lpstr>Networking! </vt:lpstr>
      <vt:lpstr>Well-being at CFAS</vt:lpstr>
      <vt:lpstr>Submit a Session Proposal</vt:lpstr>
      <vt:lpstr>Committee Updates</vt:lpstr>
      <vt:lpstr>Committee Updates</vt:lpstr>
      <vt:lpstr>Committee Updates  </vt:lpstr>
      <vt:lpstr>Committee Updates</vt:lpstr>
      <vt:lpstr>CFAS Diversity Resource on AAMC.org</vt:lpstr>
      <vt:lpstr>Committee Updates</vt:lpstr>
      <vt:lpstr>Committee Updates</vt:lpstr>
      <vt:lpstr>Committee Updates  </vt:lpstr>
      <vt:lpstr>CFAS-Oriented Publications</vt:lpstr>
      <vt:lpstr>CFAS Society Summit</vt:lpstr>
      <vt:lpstr>Salary Equity Project</vt:lpstr>
      <vt:lpstr>Questions and Comments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Saculles</dc:creator>
  <cp:lastModifiedBy>Alexander Bolt</cp:lastModifiedBy>
  <cp:revision>214</cp:revision>
  <dcterms:created xsi:type="dcterms:W3CDTF">2018-02-21T21:18:19Z</dcterms:created>
  <dcterms:modified xsi:type="dcterms:W3CDTF">2018-12-13T20:23:07Z</dcterms:modified>
</cp:coreProperties>
</file>