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39"/>
  </p:notesMasterIdLst>
  <p:sldIdLst>
    <p:sldId id="258" r:id="rId2"/>
    <p:sldId id="257" r:id="rId3"/>
    <p:sldId id="260" r:id="rId4"/>
    <p:sldId id="299" r:id="rId5"/>
    <p:sldId id="304" r:id="rId6"/>
    <p:sldId id="364" r:id="rId7"/>
    <p:sldId id="345" r:id="rId8"/>
    <p:sldId id="346" r:id="rId9"/>
    <p:sldId id="275" r:id="rId10"/>
    <p:sldId id="342" r:id="rId11"/>
    <p:sldId id="348" r:id="rId12"/>
    <p:sldId id="355" r:id="rId13"/>
    <p:sldId id="349" r:id="rId14"/>
    <p:sldId id="352" r:id="rId15"/>
    <p:sldId id="350" r:id="rId16"/>
    <p:sldId id="327" r:id="rId17"/>
    <p:sldId id="354" r:id="rId18"/>
    <p:sldId id="330" r:id="rId19"/>
    <p:sldId id="332" r:id="rId20"/>
    <p:sldId id="333" r:id="rId21"/>
    <p:sldId id="356" r:id="rId22"/>
    <p:sldId id="336" r:id="rId23"/>
    <p:sldId id="357" r:id="rId24"/>
    <p:sldId id="338" r:id="rId25"/>
    <p:sldId id="340" r:id="rId26"/>
    <p:sldId id="341" r:id="rId27"/>
    <p:sldId id="363" r:id="rId28"/>
    <p:sldId id="362" r:id="rId29"/>
    <p:sldId id="344" r:id="rId30"/>
    <p:sldId id="302" r:id="rId31"/>
    <p:sldId id="343" r:id="rId32"/>
    <p:sldId id="300" r:id="rId33"/>
    <p:sldId id="320" r:id="rId34"/>
    <p:sldId id="281" r:id="rId35"/>
    <p:sldId id="310" r:id="rId36"/>
    <p:sldId id="312" r:id="rId37"/>
    <p:sldId id="303" r:id="rId38"/>
  </p:sldIdLst>
  <p:sldSz cx="14630400" cy="8229600"/>
  <p:notesSz cx="6858000" cy="9144000"/>
  <p:defaultTextStyle>
    <a:defPPr>
      <a:defRPr lang="en-US"/>
    </a:defPPr>
    <a:lvl1pPr marL="0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1pPr>
    <a:lvl2pPr marL="535659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2pPr>
    <a:lvl3pPr marL="1071321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3pPr>
    <a:lvl4pPr marL="1606978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4pPr>
    <a:lvl5pPr marL="2142639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5pPr>
    <a:lvl6pPr marL="2678298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6pPr>
    <a:lvl7pPr marL="3213958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7pPr>
    <a:lvl8pPr marL="3749617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8pPr>
    <a:lvl9pPr marL="4285277" algn="l" defTabSz="1071321" rtl="0" eaLnBrk="1" latinLnBrk="0" hangingPunct="1">
      <a:defRPr sz="211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3" userDrawn="1">
          <p15:clr>
            <a:srgbClr val="A4A3A4"/>
          </p15:clr>
        </p15:guide>
        <p15:guide id="2" pos="46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53A"/>
    <a:srgbClr val="0092BC"/>
    <a:srgbClr val="FB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7" autoAdjust="0"/>
    <p:restoredTop sz="67719" autoAdjust="0"/>
  </p:normalViewPr>
  <p:slideViewPr>
    <p:cSldViewPr snapToGrid="0" snapToObjects="1" showGuides="1">
      <p:cViewPr varScale="1">
        <p:scale>
          <a:sx n="42" d="100"/>
          <a:sy n="42" d="100"/>
        </p:scale>
        <p:origin x="1542" y="54"/>
      </p:cViewPr>
      <p:guideLst>
        <p:guide orient="horz" pos="2593"/>
        <p:guide pos="46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2574E-4D5C-4CA5-9F19-78B314C28F1E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D8D07-AA76-4327-B1D0-65A0EEF86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9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4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3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13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9D8D07-AA76-4327-B1D0-65A0EEF86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713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9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8D07-AA76-4327-B1D0-65A0EEF86C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14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2038350"/>
            <a:ext cx="13144500" cy="3190876"/>
          </a:xfrm>
        </p:spPr>
        <p:txBody>
          <a:bodyPr anchor="ctr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0634" y="5579746"/>
            <a:ext cx="9248215" cy="177355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>
                <a:solidFill>
                  <a:srgbClr val="0092BC"/>
                </a:solidFill>
              </a:rPr>
              <a:t>Speaker Name</a:t>
            </a:r>
          </a:p>
          <a:p>
            <a:r>
              <a:rPr lang="en-US" dirty="0">
                <a:solidFill>
                  <a:srgbClr val="0092BC"/>
                </a:solidFill>
              </a:rPr>
              <a:t>November, xx, 2018</a:t>
            </a:r>
          </a:p>
        </p:txBody>
      </p:sp>
    </p:spTree>
    <p:extLst>
      <p:ext uri="{BB962C8B-B14F-4D97-AF65-F5344CB8AC3E}">
        <p14:creationId xmlns:p14="http://schemas.microsoft.com/office/powerpoint/2010/main" val="16532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9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6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9" r:id="rId2"/>
    <p:sldLayoutId id="2147483670" r:id="rId3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92B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boardnominations@aamc.org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mc.org/members/cfas/diversity-and-inclusion-toolki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mc.org/members/cfas/" TargetMode="External"/><Relationship Id="rId2" Type="http://schemas.openxmlformats.org/officeDocument/2006/relationships/hyperlink" Target="mailto:eweissman@aamc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4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2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AAMC Leadership Presentation to </a:t>
            </a:r>
            <a:r>
              <a:rPr lang="en-US" dirty="0" smtClean="0"/>
              <a:t>Council of Teaching Hospitals (COTH), Council of Deans (COD), </a:t>
            </a:r>
            <a:r>
              <a:rPr lang="en-US" dirty="0" smtClean="0"/>
              <a:t>CFAS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350770"/>
            <a:ext cx="12047220" cy="522160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Lilly Marks became the chair of the AAMC Board of Directors for 2018-2019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Nominations for AAMC Board of Directors can be submitted to </a:t>
            </a:r>
            <a:r>
              <a:rPr lang="en-US" sz="3200" dirty="0" smtClean="0">
                <a:solidFill>
                  <a:srgbClr val="002060"/>
                </a:solidFill>
                <a:hlinkClick r:id="rId2"/>
              </a:rPr>
              <a:t>boardnominations@aamc.org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AAMC’s new CEO will be named Dec/Jan. 2019, will assume position on July 1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Michael </a:t>
            </a:r>
            <a:r>
              <a:rPr lang="en-US" sz="3200" dirty="0" err="1" smtClean="0">
                <a:solidFill>
                  <a:srgbClr val="002060"/>
                </a:solidFill>
              </a:rPr>
              <a:t>Levitzky</a:t>
            </a:r>
            <a:r>
              <a:rPr lang="en-US" sz="3200" dirty="0" smtClean="0">
                <a:solidFill>
                  <a:srgbClr val="002060"/>
                </a:solidFill>
              </a:rPr>
              <a:t>, PhD, a former CFAS administrative board member, and Peter </a:t>
            </a:r>
            <a:r>
              <a:rPr lang="en-US" sz="3200" dirty="0" err="1" smtClean="0">
                <a:solidFill>
                  <a:srgbClr val="002060"/>
                </a:solidFill>
              </a:rPr>
              <a:t>Slavin</a:t>
            </a:r>
            <a:r>
              <a:rPr lang="en-US" sz="3200" dirty="0" smtClean="0">
                <a:solidFill>
                  <a:srgbClr val="002060"/>
                </a:solidFill>
              </a:rPr>
              <a:t>, MD, president of Massachusetts General Hospital, were awarded the Distinguished Service Award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AAMC Leadership Presentation to Council of Teaching Hospitals (COTH), Council of Deans (COD), CFAS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1283" y="3905250"/>
            <a:ext cx="9418319" cy="522160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AAMC Board of Directors taking up issue of sexual harassment in its upcoming </a:t>
            </a:r>
            <a:r>
              <a:rPr lang="en-US" sz="2800" dirty="0">
                <a:solidFill>
                  <a:srgbClr val="002060"/>
                </a:solidFill>
              </a:rPr>
              <a:t>L</a:t>
            </a:r>
            <a:r>
              <a:rPr lang="en-US" sz="2800" dirty="0" smtClean="0">
                <a:solidFill>
                  <a:srgbClr val="002060"/>
                </a:solidFill>
              </a:rPr>
              <a:t>eadership Forum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AAMC continuing 340B litigation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AAMC published its National MD-PhD Program Outcomes Study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672" y="4910138"/>
            <a:ext cx="2153861" cy="2664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840" y="2167504"/>
            <a:ext cx="12252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AAMC President and CEO Darrell G. </a:t>
            </a:r>
            <a:r>
              <a:rPr lang="en-US" sz="3200" b="1" dirty="0" err="1">
                <a:solidFill>
                  <a:srgbClr val="002060"/>
                </a:solidFill>
              </a:rPr>
              <a:t>Kirch</a:t>
            </a:r>
            <a:r>
              <a:rPr lang="en-US" sz="3200" b="1" dirty="0">
                <a:solidFill>
                  <a:srgbClr val="002060"/>
                </a:solidFill>
              </a:rPr>
              <a:t>, MD, presented an update on the AAMC’s top priorities and most recent efforts, as well as the national state of academic medicine</a:t>
            </a:r>
            <a:r>
              <a:rPr lang="en-US" sz="3200" b="1" dirty="0" smtClean="0">
                <a:solidFill>
                  <a:srgbClr val="002060"/>
                </a:solidFill>
              </a:rPr>
              <a:t>: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AAMC Leadership Presentation to Council of Teaching Hospitals (COTH), Council of Deans (COD), CFAS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327910"/>
            <a:ext cx="12618720" cy="5221606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AAMC is an amicus signatory on constitutionality of ACA, and Harvard </a:t>
            </a:r>
            <a:r>
              <a:rPr lang="en-US" sz="3600" dirty="0" smtClean="0">
                <a:solidFill>
                  <a:srgbClr val="002060"/>
                </a:solidFill>
              </a:rPr>
              <a:t>case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Research continues to </a:t>
            </a:r>
            <a:r>
              <a:rPr lang="en-US" sz="3600" dirty="0" smtClean="0">
                <a:solidFill>
                  <a:srgbClr val="002060"/>
                </a:solidFill>
              </a:rPr>
              <a:t>emerge showing </a:t>
            </a:r>
            <a:r>
              <a:rPr lang="en-US" sz="3600" dirty="0">
                <a:solidFill>
                  <a:srgbClr val="002060"/>
                </a:solidFill>
              </a:rPr>
              <a:t>better quality of care in academic health </a:t>
            </a:r>
            <a:r>
              <a:rPr lang="en-US" sz="3600" dirty="0" smtClean="0">
                <a:solidFill>
                  <a:srgbClr val="002060"/>
                </a:solidFill>
              </a:rPr>
              <a:t>centers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AAMC searching for new editor in chief of </a:t>
            </a:r>
            <a:r>
              <a:rPr lang="en-US" sz="3600" i="1" dirty="0">
                <a:solidFill>
                  <a:srgbClr val="002060"/>
                </a:solidFill>
              </a:rPr>
              <a:t>Academic Medicine </a:t>
            </a:r>
            <a:r>
              <a:rPr lang="en-US" sz="3600" dirty="0">
                <a:solidFill>
                  <a:srgbClr val="002060"/>
                </a:solidFill>
              </a:rPr>
              <a:t>as CFAS rep David Sklar, MD, steps down from the </a:t>
            </a:r>
            <a:r>
              <a:rPr lang="en-US" sz="3600" dirty="0" smtClean="0">
                <a:solidFill>
                  <a:srgbClr val="002060"/>
                </a:solidFill>
              </a:rPr>
              <a:t>position</a:t>
            </a:r>
            <a:endParaRPr lang="en-US" sz="36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1407140" cy="159067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AAMC Leadership Presentation to Council of Teaching Hospitals (COTH), Council of Deans (COD), CFAS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35506"/>
            <a:ext cx="12083143" cy="5221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Public Policy Update from Karen Fisher, JD, AAMC’s Chief Public Policy Officer: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Despite </a:t>
            </a:r>
            <a:r>
              <a:rPr lang="en-US" sz="3200" dirty="0">
                <a:solidFill>
                  <a:srgbClr val="002060"/>
                </a:solidFill>
              </a:rPr>
              <a:t>partisan rancor, important bipartisan work is getting done: </a:t>
            </a:r>
            <a:endParaRPr lang="en-US" sz="3200" dirty="0" smtClean="0">
              <a:solidFill>
                <a:srgbClr val="002060"/>
              </a:solidFill>
            </a:endParaRPr>
          </a:p>
          <a:p>
            <a:pPr lvl="1"/>
            <a:r>
              <a:rPr lang="en-US" sz="2720" dirty="0" smtClean="0">
                <a:solidFill>
                  <a:srgbClr val="002060"/>
                </a:solidFill>
              </a:rPr>
              <a:t>Labor-HHS </a:t>
            </a:r>
            <a:r>
              <a:rPr lang="en-US" sz="2720" dirty="0">
                <a:solidFill>
                  <a:srgbClr val="002060"/>
                </a:solidFill>
              </a:rPr>
              <a:t>bill pass by beginning of </a:t>
            </a:r>
            <a:r>
              <a:rPr lang="en-US" sz="2720" dirty="0" smtClean="0">
                <a:solidFill>
                  <a:srgbClr val="002060"/>
                </a:solidFill>
              </a:rPr>
              <a:t>year (1</a:t>
            </a:r>
            <a:r>
              <a:rPr lang="en-US" sz="2720" baseline="30000" dirty="0" smtClean="0">
                <a:solidFill>
                  <a:srgbClr val="002060"/>
                </a:solidFill>
              </a:rPr>
              <a:t>st</a:t>
            </a:r>
            <a:r>
              <a:rPr lang="en-US" sz="2720" dirty="0" smtClean="0">
                <a:solidFill>
                  <a:srgbClr val="002060"/>
                </a:solidFill>
              </a:rPr>
              <a:t> time in 22 years) </a:t>
            </a:r>
          </a:p>
          <a:p>
            <a:pPr lvl="1"/>
            <a:r>
              <a:rPr lang="en-US" sz="2720" dirty="0" smtClean="0">
                <a:solidFill>
                  <a:srgbClr val="002060"/>
                </a:solidFill>
              </a:rPr>
              <a:t>Passage of a wide-ranging bill addressing opioid epidemic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NIH received </a:t>
            </a:r>
            <a:r>
              <a:rPr lang="en-US" sz="3200" dirty="0">
                <a:solidFill>
                  <a:srgbClr val="002060"/>
                </a:solidFill>
              </a:rPr>
              <a:t>$39.1 billion for </a:t>
            </a:r>
            <a:r>
              <a:rPr lang="en-US" sz="3200" dirty="0" smtClean="0">
                <a:solidFill>
                  <a:srgbClr val="002060"/>
                </a:solidFill>
              </a:rPr>
              <a:t>FY19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smtClean="0">
                <a:solidFill>
                  <a:srgbClr val="002060"/>
                </a:solidFill>
              </a:rPr>
              <a:t>F&amp;A preserved, $</a:t>
            </a:r>
            <a:r>
              <a:rPr lang="en-US" sz="3200" dirty="0">
                <a:solidFill>
                  <a:srgbClr val="002060"/>
                </a:solidFill>
              </a:rPr>
              <a:t>9 billion cumulative increase since </a:t>
            </a:r>
            <a:r>
              <a:rPr lang="en-US" sz="3200" dirty="0" smtClean="0">
                <a:solidFill>
                  <a:srgbClr val="002060"/>
                </a:solidFill>
              </a:rPr>
              <a:t>FY15, </a:t>
            </a:r>
            <a:r>
              <a:rPr lang="en-US" sz="3200" dirty="0">
                <a:solidFill>
                  <a:srgbClr val="002060"/>
                </a:solidFill>
              </a:rPr>
              <a:t>and $2 billion over </a:t>
            </a:r>
            <a:r>
              <a:rPr lang="en-US" sz="3200" dirty="0" smtClean="0">
                <a:solidFill>
                  <a:srgbClr val="002060"/>
                </a:solidFill>
              </a:rPr>
              <a:t>FY18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Most </a:t>
            </a:r>
            <a:r>
              <a:rPr lang="en-US" sz="3200" dirty="0">
                <a:solidFill>
                  <a:srgbClr val="002060"/>
                </a:solidFill>
              </a:rPr>
              <a:t>Title VII, VIII grant programs spared but not </a:t>
            </a:r>
            <a:r>
              <a:rPr lang="en-US" sz="3200" dirty="0" smtClean="0">
                <a:solidFill>
                  <a:srgbClr val="002060"/>
                </a:solidFill>
              </a:rPr>
              <a:t>increased </a:t>
            </a:r>
          </a:p>
        </p:txBody>
      </p:sp>
    </p:spTree>
    <p:extLst>
      <p:ext uri="{BB962C8B-B14F-4D97-AF65-F5344CB8AC3E}">
        <p14:creationId xmlns:p14="http://schemas.microsoft.com/office/powerpoint/2010/main" val="34624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1452860" cy="159067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AAMC Leadership Presentation to Council of Teaching Hospitals (COTH), Council of Deans (COD), CFAS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HHS accelerating </a:t>
            </a:r>
            <a:r>
              <a:rPr lang="en-US" dirty="0">
                <a:solidFill>
                  <a:srgbClr val="002060"/>
                </a:solidFill>
              </a:rPr>
              <a:t>the deadline for 340B cuts thanks to AAMC’s legal </a:t>
            </a:r>
            <a:r>
              <a:rPr lang="en-US" dirty="0" smtClean="0">
                <a:solidFill>
                  <a:srgbClr val="002060"/>
                </a:solidFill>
              </a:rPr>
              <a:t>maneuvers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AAMC </a:t>
            </a:r>
            <a:r>
              <a:rPr lang="en-US" dirty="0">
                <a:solidFill>
                  <a:srgbClr val="002060"/>
                </a:solidFill>
              </a:rPr>
              <a:t>supports </a:t>
            </a:r>
            <a:r>
              <a:rPr lang="en-US" dirty="0" smtClean="0">
                <a:solidFill>
                  <a:srgbClr val="002060"/>
                </a:solidFill>
              </a:rPr>
              <a:t>AHA’s voluntary </a:t>
            </a:r>
            <a:r>
              <a:rPr lang="en-US" dirty="0">
                <a:solidFill>
                  <a:srgbClr val="002060"/>
                </a:solidFill>
              </a:rPr>
              <a:t>stewardship standards </a:t>
            </a:r>
            <a:r>
              <a:rPr lang="en-US" dirty="0" smtClean="0">
                <a:solidFill>
                  <a:srgbClr val="002060"/>
                </a:solidFill>
              </a:rPr>
              <a:t>showing how </a:t>
            </a:r>
            <a:r>
              <a:rPr lang="en-US" dirty="0">
                <a:solidFill>
                  <a:srgbClr val="002060"/>
                </a:solidFill>
              </a:rPr>
              <a:t>important 340B is to </a:t>
            </a:r>
            <a:r>
              <a:rPr lang="en-US" dirty="0" smtClean="0">
                <a:solidFill>
                  <a:srgbClr val="002060"/>
                </a:solidFill>
              </a:rPr>
              <a:t>institutions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CHIP reauthorized for total of 10 </a:t>
            </a:r>
            <a:r>
              <a:rPr lang="en-US" dirty="0" smtClean="0">
                <a:solidFill>
                  <a:srgbClr val="002060"/>
                </a:solidFill>
              </a:rPr>
              <a:t>years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Cuts to </a:t>
            </a:r>
            <a:r>
              <a:rPr lang="en-US" dirty="0">
                <a:solidFill>
                  <a:srgbClr val="002060"/>
                </a:solidFill>
              </a:rPr>
              <a:t>Medicaid DSH </a:t>
            </a:r>
            <a:r>
              <a:rPr lang="en-US" dirty="0" smtClean="0">
                <a:solidFill>
                  <a:srgbClr val="002060"/>
                </a:solidFill>
              </a:rPr>
              <a:t>delayed for 2 years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1498580" cy="159067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AAMC Leadership Presentation to Council of Teaching Hospitals (COTH), Council of Deans (COD), CFAS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980" y="2165986"/>
            <a:ext cx="11841480" cy="52216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After elections, </a:t>
            </a:r>
            <a:r>
              <a:rPr lang="en-US" dirty="0" smtClean="0">
                <a:solidFill>
                  <a:srgbClr val="002060"/>
                </a:solidFill>
              </a:rPr>
              <a:t>it’s </a:t>
            </a:r>
            <a:r>
              <a:rPr lang="en-US" dirty="0">
                <a:solidFill>
                  <a:srgbClr val="002060"/>
                </a:solidFill>
              </a:rPr>
              <a:t>important </a:t>
            </a:r>
            <a:r>
              <a:rPr lang="en-US" dirty="0" smtClean="0">
                <a:solidFill>
                  <a:srgbClr val="002060"/>
                </a:solidFill>
              </a:rPr>
              <a:t>to meet </a:t>
            </a:r>
            <a:r>
              <a:rPr lang="en-US" dirty="0">
                <a:solidFill>
                  <a:srgbClr val="002060"/>
                </a:solidFill>
              </a:rPr>
              <a:t>new </a:t>
            </a:r>
            <a:r>
              <a:rPr lang="en-US" dirty="0" smtClean="0">
                <a:solidFill>
                  <a:srgbClr val="002060"/>
                </a:solidFill>
              </a:rPr>
              <a:t>congressional members to </a:t>
            </a:r>
            <a:r>
              <a:rPr lang="en-US" dirty="0">
                <a:solidFill>
                  <a:srgbClr val="002060"/>
                </a:solidFill>
              </a:rPr>
              <a:t>forge </a:t>
            </a:r>
            <a:r>
              <a:rPr lang="en-US" dirty="0" smtClean="0">
                <a:solidFill>
                  <a:srgbClr val="002060"/>
                </a:solidFill>
              </a:rPr>
              <a:t>ties and educate them on academic medicine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The work our members </a:t>
            </a:r>
            <a:r>
              <a:rPr lang="en-US" dirty="0">
                <a:solidFill>
                  <a:srgbClr val="002060"/>
                </a:solidFill>
              </a:rPr>
              <a:t>do every day to advance care, research, education, and community </a:t>
            </a:r>
            <a:r>
              <a:rPr lang="en-US" dirty="0" smtClean="0">
                <a:solidFill>
                  <a:srgbClr val="002060"/>
                </a:solidFill>
              </a:rPr>
              <a:t>is the most </a:t>
            </a:r>
            <a:r>
              <a:rPr lang="en-US" dirty="0">
                <a:solidFill>
                  <a:srgbClr val="002060"/>
                </a:solidFill>
              </a:rPr>
              <a:t>important advocacy asset in academic medicine 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1400344" cy="15906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Opening Plenary: True Grit: The Surprising, and Inspiring, Science of Success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028826"/>
            <a:ext cx="2574631" cy="2492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800" y="2028826"/>
            <a:ext cx="852853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Grit involves perseverance (finishing what one starts, being a hard worker, being resilient, etc.), but it also involves consistency and long duration of </a:t>
            </a:r>
            <a:r>
              <a:rPr lang="en-US" sz="3200" dirty="0" smtClean="0">
                <a:solidFill>
                  <a:srgbClr val="002060"/>
                </a:solidFill>
              </a:rPr>
              <a:t>passion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Talent combined with effort over a period of time produces skill; skill combined with effort produces </a:t>
            </a:r>
            <a:r>
              <a:rPr lang="en-US" sz="3200" dirty="0" smtClean="0">
                <a:solidFill>
                  <a:srgbClr val="002060"/>
                </a:solidFill>
              </a:rPr>
              <a:t>achievement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95691" y="4521200"/>
            <a:ext cx="2946400" cy="106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Angela Duckworth, PhD,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author of #1 </a:t>
            </a:r>
            <a:r>
              <a:rPr lang="en-US" i="1" dirty="0" smtClean="0">
                <a:solidFill>
                  <a:srgbClr val="002060"/>
                </a:solidFill>
              </a:rPr>
              <a:t>New York Times</a:t>
            </a:r>
            <a:r>
              <a:rPr lang="en-US" dirty="0" smtClean="0">
                <a:solidFill>
                  <a:srgbClr val="002060"/>
                </a:solidFill>
              </a:rPr>
              <a:t> bestseller, </a:t>
            </a:r>
            <a:r>
              <a:rPr lang="en-US" i="1" dirty="0" smtClean="0">
                <a:solidFill>
                  <a:srgbClr val="002060"/>
                </a:solidFill>
              </a:rPr>
              <a:t>Grit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278130"/>
            <a:ext cx="11691257" cy="1590676"/>
          </a:xfrm>
        </p:spPr>
        <p:txBody>
          <a:bodyPr>
            <a:normAutofit/>
          </a:bodyPr>
          <a:lstStyle/>
          <a:p>
            <a:r>
              <a:rPr lang="en-US" sz="4000" dirty="0"/>
              <a:t>Opening Plenary: True Grit: The Surprising, and Inspiring, Science of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956436"/>
            <a:ext cx="11691257" cy="5221606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A </a:t>
            </a:r>
            <a:r>
              <a:rPr lang="en-US" sz="3600" dirty="0">
                <a:solidFill>
                  <a:srgbClr val="002060"/>
                </a:solidFill>
              </a:rPr>
              <a:t>purposeful, service-oriented approach, as opposed to a passion fueled by pleasure (money, recognition, etc.), produces gritty </a:t>
            </a:r>
            <a:r>
              <a:rPr lang="en-US" sz="3600" dirty="0" smtClean="0">
                <a:solidFill>
                  <a:srgbClr val="002060"/>
                </a:solidFill>
              </a:rPr>
              <a:t>people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“There’s nothing about grit that involves martyrdom” - gritty experts focus on getting sleep and don’t overwork </a:t>
            </a:r>
            <a:r>
              <a:rPr lang="en-US" sz="3600" dirty="0" smtClean="0">
                <a:solidFill>
                  <a:srgbClr val="002060"/>
                </a:solidFill>
              </a:rPr>
              <a:t>themselves</a:t>
            </a:r>
          </a:p>
          <a:p>
            <a:r>
              <a:rPr lang="en-US" sz="3600" dirty="0">
                <a:solidFill>
                  <a:srgbClr val="002060"/>
                </a:solidFill>
              </a:rPr>
              <a:t>Expert, deliberate practice is focusing on a small sub-skill to practice, then practicing that sub-skill with 100% focus, then getting feedback on how it went, and reflecting on that feedback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640" y="225424"/>
            <a:ext cx="12618720" cy="1590676"/>
          </a:xfrm>
        </p:spPr>
        <p:txBody>
          <a:bodyPr/>
          <a:lstStyle/>
          <a:p>
            <a:r>
              <a:rPr lang="en-US" dirty="0" smtClean="0"/>
              <a:t>Leadership Plenary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92" y="1816100"/>
            <a:ext cx="2466975" cy="3181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6980" y="1633220"/>
            <a:ext cx="92760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AAMC President and CEO Darrell G. </a:t>
            </a:r>
            <a:r>
              <a:rPr lang="en-US" sz="2800" b="1" dirty="0" err="1">
                <a:solidFill>
                  <a:srgbClr val="002060"/>
                </a:solidFill>
              </a:rPr>
              <a:t>Kirch</a:t>
            </a:r>
            <a:r>
              <a:rPr lang="en-US" sz="2800" b="1" dirty="0">
                <a:solidFill>
                  <a:srgbClr val="002060"/>
                </a:solidFill>
              </a:rPr>
              <a:t>, MD, and chair of the AAMC Board of Directors M. Roy Wilson, MD</a:t>
            </a:r>
            <a:r>
              <a:rPr lang="en-US" sz="2800" b="1" dirty="0" smtClean="0">
                <a:solidFill>
                  <a:srgbClr val="002060"/>
                </a:solidFill>
              </a:rPr>
              <a:t>, presented their insights </a:t>
            </a:r>
            <a:r>
              <a:rPr lang="en-US" sz="2800" b="1" dirty="0">
                <a:solidFill>
                  <a:srgbClr val="002060"/>
                </a:solidFill>
              </a:rPr>
              <a:t>into the current state and future direction of academic </a:t>
            </a:r>
            <a:r>
              <a:rPr lang="en-US" sz="2800" b="1" dirty="0" smtClean="0">
                <a:solidFill>
                  <a:srgbClr val="002060"/>
                </a:solidFill>
              </a:rPr>
              <a:t>medicine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endParaRPr lang="en-US" sz="28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“</a:t>
            </a:r>
            <a:r>
              <a:rPr lang="en-US" sz="2800" dirty="0">
                <a:solidFill>
                  <a:srgbClr val="002060"/>
                </a:solidFill>
              </a:rPr>
              <a:t>Be good to medicine and medicine will be good to you.” </a:t>
            </a:r>
            <a:r>
              <a:rPr lang="en-US" sz="2800" dirty="0" smtClean="0">
                <a:solidFill>
                  <a:srgbClr val="002060"/>
                </a:solidFill>
              </a:rPr>
              <a:t>Respect </a:t>
            </a:r>
            <a:r>
              <a:rPr lang="en-US" sz="2800" dirty="0">
                <a:solidFill>
                  <a:srgbClr val="002060"/>
                </a:solidFill>
              </a:rPr>
              <a:t>medicine and medicine will provide many rewards, including deep career </a:t>
            </a:r>
            <a:r>
              <a:rPr lang="en-US" sz="2800" dirty="0" smtClean="0">
                <a:solidFill>
                  <a:srgbClr val="002060"/>
                </a:solidFill>
              </a:rPr>
              <a:t>satisfaction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Financial reward and profit are compatible with good medicine, but profit for the sake of profit is anathema to medicine and undermines public </a:t>
            </a:r>
            <a:r>
              <a:rPr lang="en-US" sz="2800" dirty="0" smtClean="0">
                <a:solidFill>
                  <a:srgbClr val="002060"/>
                </a:solidFill>
              </a:rPr>
              <a:t>trust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804" y="5037917"/>
            <a:ext cx="2947988" cy="139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M. Roy Wilson, MD, Chair of AAMC Board, President, Wayne State University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028826"/>
            <a:ext cx="12618720" cy="522160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Our sophisticated health care technology and systems can’t meet the needs of vulnerable, needy populations without humanism in </a:t>
            </a:r>
            <a:r>
              <a:rPr lang="en-US" sz="3200" dirty="0" smtClean="0">
                <a:solidFill>
                  <a:srgbClr val="002060"/>
                </a:solidFill>
              </a:rPr>
              <a:t>medicine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dirty="0">
                <a:solidFill>
                  <a:srgbClr val="002060"/>
                </a:solidFill>
              </a:rPr>
              <a:t>tent of medicine must be large and inclusive of </a:t>
            </a:r>
            <a:r>
              <a:rPr lang="en-US" sz="3200" dirty="0" smtClean="0">
                <a:solidFill>
                  <a:srgbClr val="002060"/>
                </a:solidFill>
              </a:rPr>
              <a:t>the many segments of America’s diverse population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Medical educators have </a:t>
            </a:r>
            <a:r>
              <a:rPr lang="en-US" sz="3200" dirty="0">
                <a:solidFill>
                  <a:srgbClr val="002060"/>
                </a:solidFill>
              </a:rPr>
              <a:t>responsibility to teach learners </a:t>
            </a:r>
            <a:r>
              <a:rPr lang="en-US" sz="3200" dirty="0" smtClean="0">
                <a:solidFill>
                  <a:srgbClr val="002060"/>
                </a:solidFill>
              </a:rPr>
              <a:t>a sense </a:t>
            </a:r>
            <a:r>
              <a:rPr lang="en-US" sz="3200" dirty="0">
                <a:solidFill>
                  <a:srgbClr val="002060"/>
                </a:solidFill>
              </a:rPr>
              <a:t>of </a:t>
            </a:r>
            <a:r>
              <a:rPr lang="en-US" sz="3200" dirty="0" smtClean="0">
                <a:solidFill>
                  <a:srgbClr val="002060"/>
                </a:solidFill>
              </a:rPr>
              <a:t>optimism and hope and the joy </a:t>
            </a:r>
            <a:r>
              <a:rPr lang="en-US" sz="3200" dirty="0">
                <a:solidFill>
                  <a:srgbClr val="002060"/>
                </a:solidFill>
              </a:rPr>
              <a:t>of practicing </a:t>
            </a:r>
            <a:r>
              <a:rPr lang="en-US" sz="3200" dirty="0" smtClean="0">
                <a:solidFill>
                  <a:srgbClr val="002060"/>
                </a:solidFill>
              </a:rPr>
              <a:t>medicine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5F6D84-916B-5547-A05E-FE6B3BE13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 Serve Lead 2018: The AAMC Annual Meeting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3EE251E-6AD0-FE46-B6F1-9D2655A88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92BC"/>
                </a:solidFill>
              </a:rPr>
              <a:t>Summary for CFAS Reps</a:t>
            </a:r>
            <a:endParaRPr lang="en-US" sz="3600" b="1" dirty="0">
              <a:solidFill>
                <a:srgbClr val="0092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57150"/>
            <a:ext cx="12618720" cy="1590676"/>
          </a:xfrm>
        </p:spPr>
        <p:txBody>
          <a:bodyPr/>
          <a:lstStyle/>
          <a:p>
            <a:r>
              <a:rPr lang="en-US" dirty="0"/>
              <a:t>Leadership Plenary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1504950"/>
            <a:ext cx="2466975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4779" y="2786313"/>
            <a:ext cx="83667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Academic </a:t>
            </a:r>
            <a:r>
              <a:rPr lang="en-US" sz="3200" dirty="0">
                <a:solidFill>
                  <a:srgbClr val="002060"/>
                </a:solidFill>
              </a:rPr>
              <a:t>health centers </a:t>
            </a:r>
            <a:r>
              <a:rPr lang="en-US" sz="3200" dirty="0" smtClean="0">
                <a:solidFill>
                  <a:srgbClr val="002060"/>
                </a:solidFill>
              </a:rPr>
              <a:t>are engaging </a:t>
            </a:r>
            <a:r>
              <a:rPr lang="en-US" sz="3200" dirty="0">
                <a:solidFill>
                  <a:srgbClr val="002060"/>
                </a:solidFill>
              </a:rPr>
              <a:t>their communities </a:t>
            </a:r>
            <a:r>
              <a:rPr lang="en-US" sz="3200" dirty="0" smtClean="0">
                <a:solidFill>
                  <a:srgbClr val="002060"/>
                </a:solidFill>
              </a:rPr>
              <a:t>through </a:t>
            </a:r>
            <a:r>
              <a:rPr lang="en-US" sz="3200" dirty="0">
                <a:solidFill>
                  <a:srgbClr val="002060"/>
                </a:solidFill>
              </a:rPr>
              <a:t>helping homeless leave streets, bringing grocery stores to food deserts, supporting 6.3 million jobs in US, helping communities with gun violence, and revitalizing </a:t>
            </a:r>
            <a:r>
              <a:rPr lang="en-US" sz="3200" dirty="0" smtClean="0">
                <a:solidFill>
                  <a:srgbClr val="002060"/>
                </a:solidFill>
              </a:rPr>
              <a:t>neighborhoods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We must make technology work for us in restoring humanism in </a:t>
            </a:r>
            <a:r>
              <a:rPr lang="en-US" sz="3200" dirty="0" smtClean="0">
                <a:solidFill>
                  <a:srgbClr val="002060"/>
                </a:solidFill>
              </a:rPr>
              <a:t>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4778" y="1696702"/>
            <a:ext cx="7269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AAMC President and CEO Darrell G. </a:t>
            </a:r>
            <a:r>
              <a:rPr lang="en-US" sz="2800" b="1" dirty="0" err="1" smtClean="0">
                <a:solidFill>
                  <a:srgbClr val="002060"/>
                </a:solidFill>
              </a:rPr>
              <a:t>Kirch</a:t>
            </a:r>
            <a:r>
              <a:rPr lang="en-US" sz="2800" b="1" dirty="0" smtClean="0">
                <a:solidFill>
                  <a:srgbClr val="002060"/>
                </a:solidFill>
              </a:rPr>
              <a:t>, MD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Plenary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sz="3600" dirty="0">
                <a:solidFill>
                  <a:srgbClr val="002060"/>
                </a:solidFill>
              </a:rPr>
              <a:t>Black women have especially made progress, but we’re still falling short with lack of black males, American Indians, and Alaskan natives in </a:t>
            </a:r>
            <a:r>
              <a:rPr lang="en-US" sz="3600" dirty="0" smtClean="0">
                <a:solidFill>
                  <a:srgbClr val="002060"/>
                </a:solidFill>
              </a:rPr>
              <a:t>medicine</a:t>
            </a:r>
          </a:p>
          <a:p>
            <a:pPr marL="342900" indent="-342900"/>
            <a:r>
              <a:rPr lang="en-US" sz="3600" dirty="0" smtClean="0">
                <a:solidFill>
                  <a:srgbClr val="002060"/>
                </a:solidFill>
              </a:rPr>
              <a:t>Our </a:t>
            </a:r>
            <a:r>
              <a:rPr lang="en-US" sz="3600" dirty="0">
                <a:solidFill>
                  <a:srgbClr val="002060"/>
                </a:solidFill>
              </a:rPr>
              <a:t>values were on display when academic medicine physicians took care of Robert Bowers, the Tree of Life Synagogue shooter</a:t>
            </a:r>
          </a:p>
          <a:p>
            <a:pPr marL="329919" indent="-342900"/>
            <a:r>
              <a:rPr lang="en-US" sz="3600" dirty="0">
                <a:solidFill>
                  <a:srgbClr val="002060"/>
                </a:solidFill>
              </a:rPr>
              <a:t>Putting those values on display are important not just to the health care system but to our democracy now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Plenary: Making the Equality Dream a Reality: Confronting Bias and Harassment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390774"/>
            <a:ext cx="2702560" cy="2591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1740" y="4982573"/>
            <a:ext cx="270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Anita Hill, JD, </a:t>
            </a:r>
            <a:r>
              <a:rPr lang="en-US" sz="2400" dirty="0">
                <a:solidFill>
                  <a:srgbClr val="002060"/>
                </a:solidFill>
              </a:rPr>
              <a:t>Professor of Social Policy, Law, and Women’s Studies, Brandeis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4300" y="2139314"/>
            <a:ext cx="881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Anita Hill, JD, who testified against Supreme Court nominee Clarence Thomas in 1991, discussed the prevalence of sexual harassment, and strategies institutions can adopt to mitigate the issue</a:t>
            </a:r>
            <a:br>
              <a:rPr lang="en-US" sz="2800" b="1" dirty="0" smtClean="0">
                <a:solidFill>
                  <a:srgbClr val="002060"/>
                </a:solidFill>
              </a:rPr>
            </a:br>
            <a:endParaRPr lang="en-US" sz="2800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Gender </a:t>
            </a:r>
            <a:r>
              <a:rPr lang="en-US" sz="2800" dirty="0">
                <a:solidFill>
                  <a:srgbClr val="002060"/>
                </a:solidFill>
              </a:rPr>
              <a:t>equity and sexual harassment are </a:t>
            </a:r>
            <a:r>
              <a:rPr lang="en-US" sz="2800" dirty="0" smtClean="0">
                <a:solidFill>
                  <a:srgbClr val="002060"/>
                </a:solidFill>
              </a:rPr>
              <a:t>linked because </a:t>
            </a:r>
            <a:r>
              <a:rPr lang="en-US" sz="2800" dirty="0">
                <a:solidFill>
                  <a:srgbClr val="002060"/>
                </a:solidFill>
              </a:rPr>
              <a:t>of the power </a:t>
            </a:r>
            <a:r>
              <a:rPr lang="en-US" sz="2800" dirty="0" smtClean="0">
                <a:solidFill>
                  <a:srgbClr val="002060"/>
                </a:solidFill>
              </a:rPr>
              <a:t>imbalance in our workplaces. </a:t>
            </a:r>
            <a:r>
              <a:rPr lang="en-US" sz="2800" dirty="0">
                <a:solidFill>
                  <a:srgbClr val="002060"/>
                </a:solidFill>
              </a:rPr>
              <a:t>The way to alleviate the problem is to correct the </a:t>
            </a:r>
            <a:r>
              <a:rPr lang="en-US" sz="2800" dirty="0" smtClean="0">
                <a:solidFill>
                  <a:srgbClr val="002060"/>
                </a:solidFill>
              </a:rPr>
              <a:t>imbalance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Resistance to the experiences of victims of sexual harassment fuels a sense of despair and </a:t>
            </a:r>
            <a:r>
              <a:rPr lang="en-US" sz="2800" dirty="0" smtClean="0">
                <a:solidFill>
                  <a:srgbClr val="002060"/>
                </a:solidFill>
              </a:rPr>
              <a:t>betrayal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Plenary: Making the Equality Dream a Reality: Confronting Bias and Harassment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The </a:t>
            </a:r>
            <a:r>
              <a:rPr lang="en-US" sz="3600" dirty="0" smtClean="0">
                <a:solidFill>
                  <a:srgbClr val="002060"/>
                </a:solidFill>
              </a:rPr>
              <a:t>systems in place </a:t>
            </a:r>
            <a:r>
              <a:rPr lang="en-US" sz="3600" dirty="0">
                <a:solidFill>
                  <a:srgbClr val="002060"/>
                </a:solidFill>
              </a:rPr>
              <a:t>create and perpetuate bias and keep women from getting to the positions to change sexual harassment rules and structural </a:t>
            </a:r>
            <a:r>
              <a:rPr lang="en-US" sz="3600" dirty="0" smtClean="0">
                <a:solidFill>
                  <a:srgbClr val="002060"/>
                </a:solidFill>
              </a:rPr>
              <a:t>barriers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Sexual harassment perpetrators must be punished – even if a Nobel prize winner doesn’t employ women in their labs, they need to be asked to leave our </a:t>
            </a:r>
            <a:r>
              <a:rPr lang="en-US" sz="3600" dirty="0" smtClean="0">
                <a:solidFill>
                  <a:srgbClr val="002060"/>
                </a:solidFill>
              </a:rPr>
              <a:t>institutions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Those found guilty of misconduct shouldn’t be passed onto other institutions</a:t>
            </a:r>
            <a:endParaRPr lang="en-US" sz="36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Plenary: Making the Equality Dream a Reality: Confronting Bias and Harassment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2028826"/>
            <a:ext cx="12024360" cy="52216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When investigating someone accused of harassment, </a:t>
            </a:r>
            <a:r>
              <a:rPr lang="en-US" sz="3200" dirty="0">
                <a:solidFill>
                  <a:srgbClr val="002060"/>
                </a:solidFill>
              </a:rPr>
              <a:t>the appropriate standard is not innocent until proven guilty, all </a:t>
            </a:r>
            <a:r>
              <a:rPr lang="en-US" sz="3200" dirty="0" smtClean="0">
                <a:solidFill>
                  <a:srgbClr val="002060"/>
                </a:solidFill>
              </a:rPr>
              <a:t>that’s required is viable evidence </a:t>
            </a:r>
            <a:r>
              <a:rPr lang="en-US" sz="3200" dirty="0">
                <a:solidFill>
                  <a:srgbClr val="002060"/>
                </a:solidFill>
              </a:rPr>
              <a:t>that </a:t>
            </a:r>
            <a:r>
              <a:rPr lang="en-US" sz="3200" dirty="0" smtClean="0">
                <a:solidFill>
                  <a:srgbClr val="002060"/>
                </a:solidFill>
              </a:rPr>
              <a:t>the </a:t>
            </a:r>
            <a:r>
              <a:rPr lang="en-US" sz="3200" dirty="0">
                <a:solidFill>
                  <a:srgbClr val="002060"/>
                </a:solidFill>
              </a:rPr>
              <a:t>person violated </a:t>
            </a:r>
            <a:r>
              <a:rPr lang="en-US" sz="3200" dirty="0" smtClean="0">
                <a:solidFill>
                  <a:srgbClr val="002060"/>
                </a:solidFill>
              </a:rPr>
              <a:t>institutional standards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Workplace leaders need to know when to intervene on gender harassment so it doesn’t escalate into sexual harassment</a:t>
            </a:r>
          </a:p>
          <a:p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Plenary: The Extra Mile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80" y="3013075"/>
            <a:ext cx="1566553" cy="185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407" y="2989263"/>
            <a:ext cx="1837373" cy="1921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939" y="2984500"/>
            <a:ext cx="1667821" cy="1972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821" y="2984501"/>
            <a:ext cx="1384619" cy="1967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941" y="2984500"/>
            <a:ext cx="1747304" cy="1972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0180" y="4957497"/>
            <a:ext cx="1305560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Tamron Hall – Award-winning journalist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0407" y="4957497"/>
            <a:ext cx="1837373" cy="2365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Claire Pomeroy, MD, MBA – President, Albert and Mary </a:t>
            </a:r>
            <a:r>
              <a:rPr lang="en-US" dirty="0" err="1" smtClean="0">
                <a:solidFill>
                  <a:srgbClr val="002060"/>
                </a:solidFill>
              </a:rPr>
              <a:t>Lasker</a:t>
            </a:r>
            <a:r>
              <a:rPr lang="en-US" dirty="0" smtClean="0">
                <a:solidFill>
                  <a:srgbClr val="002060"/>
                </a:solidFill>
              </a:rPr>
              <a:t> Foundation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0585" y="4952117"/>
            <a:ext cx="1907430" cy="268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Heval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Mohammad Kelli, MD </a:t>
            </a:r>
            <a:r>
              <a:rPr lang="en-US" dirty="0" smtClean="0">
                <a:solidFill>
                  <a:srgbClr val="002060"/>
                </a:solidFill>
              </a:rPr>
              <a:t>– Cardiology Fellow</a:t>
            </a:r>
            <a:r>
              <a:rPr lang="en-US" dirty="0">
                <a:solidFill>
                  <a:srgbClr val="002060"/>
                </a:solidFill>
              </a:rPr>
              <a:t>, Emory University School of Medicine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9454" y="4994263"/>
            <a:ext cx="19529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Suzanne Watson, </a:t>
            </a:r>
            <a:r>
              <a:rPr lang="en-US" sz="2000" dirty="0" err="1" smtClean="0">
                <a:solidFill>
                  <a:srgbClr val="002060"/>
                </a:solidFill>
              </a:rPr>
              <a:t>MDiv</a:t>
            </a:r>
            <a:r>
              <a:rPr lang="en-US" sz="2000" dirty="0" smtClean="0">
                <a:solidFill>
                  <a:srgbClr val="002060"/>
                </a:solidFill>
              </a:rPr>
              <a:t>, MD, Resident </a:t>
            </a:r>
            <a:r>
              <a:rPr lang="en-US" sz="2000" dirty="0">
                <a:solidFill>
                  <a:srgbClr val="002060"/>
                </a:solidFill>
              </a:rPr>
              <a:t>in Family Medicine and Psychiatry, University of Cincinnati Medical Center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81938" y="4998460"/>
            <a:ext cx="2136402" cy="268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Will Ross, MD, MPH - Associate Dean for Diversity and Professor of Nephrology, Washington University in St. Louis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4440" y="1829057"/>
            <a:ext cx="1152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Award-winning journalist Tamron Hall led a roundtable discussion with four doctors on how they cultivated empathy and resilience from adverse life experiences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Plenary: The Extra Mile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90750"/>
            <a:ext cx="11864340" cy="522160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There’s </a:t>
            </a:r>
            <a:r>
              <a:rPr lang="en-US" sz="3600" dirty="0">
                <a:solidFill>
                  <a:srgbClr val="002060"/>
                </a:solidFill>
              </a:rPr>
              <a:t>an importance in sharing </a:t>
            </a:r>
            <a:r>
              <a:rPr lang="en-US" sz="3600" dirty="0" smtClean="0">
                <a:solidFill>
                  <a:srgbClr val="002060"/>
                </a:solidFill>
              </a:rPr>
              <a:t>experiences of adverse life events because </a:t>
            </a:r>
            <a:r>
              <a:rPr lang="en-US" sz="3600" dirty="0">
                <a:solidFill>
                  <a:srgbClr val="002060"/>
                </a:solidFill>
              </a:rPr>
              <a:t>it inspires others to </a:t>
            </a:r>
            <a:r>
              <a:rPr lang="en-US" sz="3600" dirty="0" smtClean="0">
                <a:solidFill>
                  <a:srgbClr val="002060"/>
                </a:solidFill>
              </a:rPr>
              <a:t>persevere</a:t>
            </a:r>
          </a:p>
          <a:p>
            <a:r>
              <a:rPr lang="en-US" sz="3600" dirty="0">
                <a:solidFill>
                  <a:srgbClr val="002060"/>
                </a:solidFill>
              </a:rPr>
              <a:t>Post-traumatic growth: </a:t>
            </a:r>
            <a:r>
              <a:rPr lang="en-US" sz="3600" dirty="0" smtClean="0">
                <a:solidFill>
                  <a:srgbClr val="002060"/>
                </a:solidFill>
              </a:rPr>
              <a:t>Adversities </a:t>
            </a:r>
            <a:r>
              <a:rPr lang="en-US" sz="3600" dirty="0">
                <a:solidFill>
                  <a:srgbClr val="002060"/>
                </a:solidFill>
              </a:rPr>
              <a:t>provide </a:t>
            </a:r>
            <a:r>
              <a:rPr lang="en-US" sz="3600" dirty="0" smtClean="0">
                <a:solidFill>
                  <a:srgbClr val="002060"/>
                </a:solidFill>
              </a:rPr>
              <a:t>empathy, and a </a:t>
            </a:r>
            <a:r>
              <a:rPr lang="en-US" sz="3600" dirty="0">
                <a:solidFill>
                  <a:srgbClr val="002060"/>
                </a:solidFill>
              </a:rPr>
              <a:t>passion and commitment to address hard </a:t>
            </a:r>
            <a:r>
              <a:rPr lang="en-US" sz="3600" dirty="0" smtClean="0">
                <a:solidFill>
                  <a:srgbClr val="002060"/>
                </a:solidFill>
              </a:rPr>
              <a:t>issues</a:t>
            </a:r>
          </a:p>
          <a:p>
            <a:r>
              <a:rPr lang="en-US" sz="3600" dirty="0">
                <a:solidFill>
                  <a:srgbClr val="002060"/>
                </a:solidFill>
              </a:rPr>
              <a:t>To care for people who hate you, you have to believe there’s value and something special in all of us by virtue of us being human</a:t>
            </a:r>
          </a:p>
          <a:p>
            <a:endParaRPr lang="en-US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291465"/>
            <a:ext cx="9578340" cy="7183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5840" y="868680"/>
            <a:ext cx="957834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CFAS Knowledge Sharing Session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8780" y="5669280"/>
            <a:ext cx="825246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The CFAS Knowledge Sharing Session </a:t>
            </a:r>
            <a:r>
              <a:rPr lang="en-US" sz="2400" b="1" dirty="0" smtClean="0">
                <a:solidFill>
                  <a:srgbClr val="002060"/>
                </a:solidFill>
              </a:rPr>
              <a:t>is a </a:t>
            </a:r>
            <a:r>
              <a:rPr lang="en-US" sz="2400" b="1" dirty="0">
                <a:solidFill>
                  <a:srgbClr val="002060"/>
                </a:solidFill>
              </a:rPr>
              <a:t>staple of CFAS programming at both LSL and CFAS spring meetings. It is an open-mic forum to freely and honestly share thoughts, ideas, and experiences to help advance the effectiveness of </a:t>
            </a:r>
            <a:r>
              <a:rPr lang="en-US" sz="2400" b="1" dirty="0" smtClean="0">
                <a:solidFill>
                  <a:srgbClr val="002060"/>
                </a:solidFill>
              </a:rPr>
              <a:t>CFAS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CFAS Knowledge Sharing 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190750"/>
            <a:ext cx="11521440" cy="522160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Impact of CFAS: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CFAS, particularly the </a:t>
            </a:r>
            <a:r>
              <a:rPr lang="en-US" dirty="0">
                <a:solidFill>
                  <a:srgbClr val="002060"/>
                </a:solidFill>
              </a:rPr>
              <a:t>CFAS </a:t>
            </a:r>
            <a:r>
              <a:rPr lang="en-US" dirty="0" smtClean="0">
                <a:solidFill>
                  <a:srgbClr val="002060"/>
                </a:solidFill>
              </a:rPr>
              <a:t>Faculty </a:t>
            </a:r>
            <a:r>
              <a:rPr lang="en-US" dirty="0">
                <a:solidFill>
                  <a:srgbClr val="002060"/>
                </a:solidFill>
              </a:rPr>
              <a:t>R</a:t>
            </a:r>
            <a:r>
              <a:rPr lang="en-US" dirty="0" smtClean="0">
                <a:solidFill>
                  <a:srgbClr val="002060"/>
                </a:solidFill>
              </a:rPr>
              <a:t>esilience Committee, </a:t>
            </a:r>
            <a:r>
              <a:rPr lang="en-US" dirty="0">
                <a:solidFill>
                  <a:srgbClr val="002060"/>
                </a:solidFill>
              </a:rPr>
              <a:t>is directly responsible for </a:t>
            </a:r>
            <a:r>
              <a:rPr lang="en-US" dirty="0" smtClean="0">
                <a:solidFill>
                  <a:srgbClr val="002060"/>
                </a:solidFill>
              </a:rPr>
              <a:t>NAM’s Action 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en-US" dirty="0" smtClean="0">
                <a:solidFill>
                  <a:srgbClr val="002060"/>
                </a:solidFill>
              </a:rPr>
              <a:t>ollaborative on Clinician Well-Being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CFAS has also </a:t>
            </a:r>
            <a:r>
              <a:rPr lang="en-US" dirty="0">
                <a:solidFill>
                  <a:srgbClr val="002060"/>
                </a:solidFill>
              </a:rPr>
              <a:t>brought societies together to comment to CMS on a final rule on </a:t>
            </a:r>
            <a:r>
              <a:rPr lang="en-US" dirty="0" smtClean="0">
                <a:solidFill>
                  <a:srgbClr val="002060"/>
                </a:solidFill>
              </a:rPr>
              <a:t>E/M </a:t>
            </a:r>
            <a:r>
              <a:rPr lang="en-US" dirty="0">
                <a:solidFill>
                  <a:srgbClr val="002060"/>
                </a:solidFill>
              </a:rPr>
              <a:t>documentation and many of those recommendations were </a:t>
            </a:r>
            <a:r>
              <a:rPr lang="en-US" dirty="0" smtClean="0">
                <a:solidFill>
                  <a:srgbClr val="002060"/>
                </a:solidFill>
              </a:rPr>
              <a:t>implemented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in the final rule</a:t>
            </a:r>
          </a:p>
          <a:p>
            <a:r>
              <a:rPr lang="en-US" dirty="0">
                <a:solidFill>
                  <a:srgbClr val="002060"/>
                </a:solidFill>
              </a:rPr>
              <a:t>The number of AAMC meeting sessions that originate from CFAS is higher than any other AAMC group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CFAS Knowledge Sharing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Themes from the 2018 session: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Planning for the first Society Summit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How CFAS can advance women and minorities in academic medicine through awards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How to make future knowledge sharing sessions even more engaging by having table topics, report outs from the tables, etc.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Content for the 2019 CFAS Spring Meeting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Future projects CFAS can take on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48995C-0570-4EEE-BCF0-00C596CD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CFAS Reps at LSL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2B0B6E-6310-43F2-9AAA-DD4847B5B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190750"/>
            <a:ext cx="5486400" cy="522160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+mn-lt"/>
              </a:rPr>
              <a:t>118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CFAS reps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attended Learn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Serve Lead: the 2018 AAMC Annual Meeting</a:t>
            </a:r>
          </a:p>
          <a:p>
            <a:r>
              <a:rPr lang="en-US" dirty="0" smtClean="0">
                <a:solidFill>
                  <a:srgbClr val="002060"/>
                </a:solidFill>
                <a:latin typeface="+mn-lt"/>
              </a:rPr>
              <a:t>12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newly appointed CFAS reps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attended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2190750"/>
            <a:ext cx="566928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97" y="2301713"/>
            <a:ext cx="7259392" cy="3248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245646"/>
            <a:ext cx="12618720" cy="1590676"/>
          </a:xfrm>
        </p:spPr>
        <p:txBody>
          <a:bodyPr/>
          <a:lstStyle/>
          <a:p>
            <a:r>
              <a:rPr lang="en-US" dirty="0"/>
              <a:t>CFAS </a:t>
            </a:r>
            <a:r>
              <a:rPr lang="en-US" dirty="0" smtClean="0"/>
              <a:t>Membership Update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1268" y="4373667"/>
            <a:ext cx="1343025" cy="74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 from 47%!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23534" y="4074857"/>
            <a:ext cx="1343025" cy="74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 from 25%!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79029" y="4564167"/>
            <a:ext cx="6722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7623814" y="3688132"/>
            <a:ext cx="1" cy="406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26668"/>
            <a:ext cx="10995660" cy="8246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7620"/>
            <a:ext cx="10995660" cy="8246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20" y="777240"/>
            <a:ext cx="10995660" cy="82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CFAS Highlights in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028826"/>
            <a:ext cx="11544300" cy="5221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In 2018, CFAS has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Completed and published the results of a demographic survey of its membership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Engaged in an AAMC initiative to study salary equity issues among clinical chairs at member institutions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Published the online “CFAS Diversity and Inclusion Toolkit”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Maintained the AAMC’s “Well-Being in Academic Medicine” website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CFAS Communications Committee developed online resources to help new reps navigate and understand their responsibilities</a:t>
            </a:r>
          </a:p>
          <a:p>
            <a:pPr lvl="1">
              <a:buClr>
                <a:srgbClr val="002060"/>
              </a:buClr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CFAS continues to send AAMC advocacy sign-on letters to societies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01083-D5A3-471E-8BBD-EA000826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Opportunities at LSL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288872-D55A-4F35-BB71-2A3D34ED2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950120"/>
            <a:ext cx="12618720" cy="522160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“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Welcome to Austin” Reception, open to all Learn Serve Lead/Annual Meeting attendees </a:t>
            </a:r>
            <a:endParaRPr lang="en-US" sz="3600" dirty="0" smtClean="0">
              <a:solidFill>
                <a:srgbClr val="002060"/>
              </a:solidFill>
              <a:latin typeface="+mn-lt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CFAS 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Networking Breakfast 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 - including special interest conversations with surgical subspecialists and family medicine specialists</a:t>
            </a:r>
            <a:endParaRPr lang="en-US" sz="3600" dirty="0" smtClean="0">
              <a:solidFill>
                <a:srgbClr val="002060"/>
              </a:solidFill>
              <a:latin typeface="+mn-lt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Group on Women in Medicine and Science (GWIMS), Group on Faculty Affairs (GFA), Council of Deans (COD), 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and CFAS 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Joint 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R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eception 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(with awards and poster program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)</a:t>
            </a:r>
            <a:endParaRPr lang="en-US" sz="6000" dirty="0">
              <a:solidFill>
                <a:srgbClr val="002060"/>
              </a:solidFill>
              <a:latin typeface="+mn-lt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CFAS </a:t>
            </a:r>
            <a:r>
              <a:rPr lang="en-US" sz="3600" dirty="0">
                <a:solidFill>
                  <a:srgbClr val="002060"/>
                </a:solidFill>
                <a:latin typeface="+mn-lt"/>
              </a:rPr>
              <a:t>Knowledge Sharing 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Session</a:t>
            </a:r>
            <a:endParaRPr lang="en-US" sz="3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7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D4636-EBCF-4F3A-9CB1-A90573FE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1071278"/>
            <a:r>
              <a:rPr lang="en-US" dirty="0"/>
              <a:t>2019 CFAS Spring Meeting Preview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BFA3B8-6E8B-4FD4-9991-721A78BC9F0C}"/>
              </a:ext>
            </a:extLst>
          </p:cNvPr>
          <p:cNvSpPr txBox="1"/>
          <p:nvPr/>
        </p:nvSpPr>
        <p:spPr>
          <a:xfrm>
            <a:off x="4286712" y="1754506"/>
            <a:ext cx="98045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The 2019 CFAS Spring Meeting will have 3 plenary themes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:</a:t>
            </a:r>
            <a:br>
              <a:rPr lang="en-US" sz="28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Addressing sexual harassment in academic medicine</a:t>
            </a:r>
          </a:p>
          <a:p>
            <a:pPr marL="548618" lvl="1" indent="0">
              <a:buNone/>
            </a:pPr>
            <a:r>
              <a:rPr lang="en-US" sz="28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(opening plenary)</a:t>
            </a:r>
          </a:p>
          <a:p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Hot topics in bioethics, health policy, and research</a:t>
            </a:r>
          </a:p>
          <a:p>
            <a:pPr marL="548618" lvl="1" indent="0">
              <a:buNone/>
            </a:pPr>
            <a:r>
              <a:rPr lang="en-US" sz="28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(Friday morning plenary)</a:t>
            </a:r>
          </a:p>
          <a:p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Prepping faculty for changes in medical education</a:t>
            </a:r>
          </a:p>
          <a:p>
            <a:pPr marL="548618" lvl="1" indent="0">
              <a:buNone/>
            </a:pPr>
            <a:r>
              <a:rPr lang="en-US" sz="28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(Closing plenary</a:t>
            </a:r>
            <a:r>
              <a:rPr lang="en-US" sz="280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1071278"/>
            <a:r>
              <a:rPr lang="en-US" sz="2800" b="1" dirty="0">
                <a:solidFill>
                  <a:srgbClr val="002060"/>
                </a:solidFill>
              </a:rPr>
              <a:t>…Plus a business meeting and AAMC Leadership Update</a:t>
            </a:r>
          </a:p>
          <a:p>
            <a:pPr defTabSz="1071278"/>
            <a:endParaRPr lang="en-US" sz="2800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defTabSz="1071278"/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April 4-6, 2019</a:t>
            </a:r>
          </a:p>
          <a:p>
            <a:pPr defTabSz="1071278"/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JW Marriott Atlanta Buckhead	</a:t>
            </a:r>
          </a:p>
          <a:p>
            <a:pPr defTabSz="1071278"/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Atlanta, Georgia</a:t>
            </a:r>
          </a:p>
          <a:p>
            <a:pPr defTabSz="1071278"/>
            <a:endParaRPr lang="en-US" sz="2800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2EF77-736A-412D-BC79-1C8EBCFFE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4" y="2028826"/>
            <a:ext cx="3398695" cy="521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8466C-16E3-4928-B8AE-E5931373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366433"/>
            <a:ext cx="12618720" cy="1590676"/>
          </a:xfrm>
        </p:spPr>
        <p:txBody>
          <a:bodyPr/>
          <a:lstStyle/>
          <a:p>
            <a:r>
              <a:rPr lang="en-US" dirty="0"/>
              <a:t>2020 </a:t>
            </a:r>
            <a:r>
              <a:rPr lang="en-US" dirty="0" smtClean="0"/>
              <a:t>COD/COTH/CFAS Co-located Spring Meeting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4613FB-4EA9-4641-AC89-A9CEBA174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816" y="3889089"/>
            <a:ext cx="1902950" cy="1156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444179-3AD0-4C09-910E-4098F7C3F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332" y="3144982"/>
            <a:ext cx="1542908" cy="1488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4CD198-5A99-469E-8BE7-505A39933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653" y="3950841"/>
            <a:ext cx="1451841" cy="1094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2134763"/>
            <a:ext cx="11841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To introduce the new AAMC president and CEO to the AAMC’s three councils (COD, COTH, and CFAS), AAMC </a:t>
            </a:r>
            <a:r>
              <a:rPr lang="en-US" sz="3200" dirty="0">
                <a:solidFill>
                  <a:srgbClr val="002060"/>
                </a:solidFill>
              </a:rPr>
              <a:t>staff will be co-locating </a:t>
            </a:r>
            <a:r>
              <a:rPr lang="en-US" sz="3200" dirty="0" smtClean="0">
                <a:solidFill>
                  <a:srgbClr val="002060"/>
                </a:solidFill>
              </a:rPr>
              <a:t>the councils’ spring meetings in 2020</a:t>
            </a:r>
            <a:endParaRPr lang="en-US" sz="3200" dirty="0">
              <a:solidFill>
                <a:srgbClr val="00206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This will present an opportunity for one day of joint programming among all three </a:t>
            </a:r>
            <a:r>
              <a:rPr lang="en-US" sz="3200" dirty="0" smtClean="0">
                <a:solidFill>
                  <a:srgbClr val="002060"/>
                </a:solidFill>
              </a:rPr>
              <a:t>councils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2060"/>
                </a:solidFill>
              </a:rPr>
              <a:t>Potential </a:t>
            </a:r>
            <a:r>
              <a:rPr lang="en-US" sz="3200" dirty="0">
                <a:solidFill>
                  <a:srgbClr val="002060"/>
                </a:solidFill>
              </a:rPr>
              <a:t>topics for discussion include issues of interest to all three stakeholder groups; town hall-style conversations with the new president and CEO; and discussions about what it means to be part of an AAMC council operating within the association’s governance </a:t>
            </a:r>
            <a:r>
              <a:rPr lang="en-US" sz="3200" dirty="0" smtClean="0">
                <a:solidFill>
                  <a:srgbClr val="002060"/>
                </a:solidFill>
              </a:rPr>
              <a:t>structure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77F812-E4B1-4F3A-B7D2-800551AAB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455" y="49530"/>
            <a:ext cx="12618720" cy="1590676"/>
          </a:xfrm>
        </p:spPr>
        <p:txBody>
          <a:bodyPr/>
          <a:lstStyle/>
          <a:p>
            <a:r>
              <a:rPr lang="en-US" dirty="0"/>
              <a:t>New CFAS Diversity </a:t>
            </a:r>
            <a:r>
              <a:rPr lang="en-US" dirty="0" smtClean="0"/>
              <a:t>Resource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" y="1415416"/>
            <a:ext cx="6276975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073" y="1745145"/>
            <a:ext cx="5446458" cy="502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88720" y="6924379"/>
            <a:ext cx="950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4"/>
              </a:rPr>
              <a:t>https://www.aamc.org/members/cfas/diversity-and-inclusion-toolkit</a:t>
            </a:r>
            <a:r>
              <a:rPr lang="en-US" sz="2400" b="1" dirty="0" smtClean="0">
                <a:hlinkClick r:id="rId4"/>
              </a:rPr>
              <a:t>/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16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4904FE-957F-43F9-B1BD-3E7C7676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CFAS Society Summit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768" y="1650852"/>
            <a:ext cx="4111841" cy="32818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2"/>
            </a:solidFill>
            <a:miter lim="800000"/>
          </a:ln>
          <a:effectLst>
            <a:outerShdw blurRad="190500" dist="1800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551670" y="5194600"/>
            <a:ext cx="2815590" cy="741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AAMC </a:t>
            </a:r>
            <a:r>
              <a:rPr lang="en-US" b="1" dirty="0" smtClean="0">
                <a:solidFill>
                  <a:srgbClr val="002060"/>
                </a:solidFill>
              </a:rPr>
              <a:t>Headquarters in Washington, D.C.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5840" y="2246811"/>
            <a:ext cx="704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CFAS is planning a summit at the AAMC’s Washington, D.C. headquarters to bring together society representatives and executives to strategize on how CFAS can create more value for society members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Currently working out a date </a:t>
            </a:r>
            <a:r>
              <a:rPr lang="en-US" sz="2800" dirty="0" smtClean="0">
                <a:solidFill>
                  <a:srgbClr val="002060"/>
                </a:solidFill>
              </a:rPr>
              <a:t>for 2019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Contact Eric Weissman at </a:t>
            </a:r>
            <a:r>
              <a:rPr lang="en-US" dirty="0">
                <a:solidFill>
                  <a:srgbClr val="002060"/>
                </a:solidFill>
                <a:latin typeface="+mn-lt"/>
                <a:hlinkClick r:id="rId2"/>
              </a:rPr>
              <a:t>eweissman@aamc.org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or call Eric at 202-828-0044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Visit </a:t>
            </a:r>
            <a:r>
              <a:rPr lang="en-US" dirty="0">
                <a:solidFill>
                  <a:srgbClr val="002060"/>
                </a:solidFill>
                <a:latin typeface="+mn-lt"/>
                <a:hlinkClick r:id="rId3"/>
              </a:rPr>
              <a:t>https://www.aamc.org/members/cfas/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endParaRPr lang="en-US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1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39AED6-EAE5-4010-83B1-D70A1A47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LSL Breakout Sessions </a:t>
            </a:r>
            <a:r>
              <a:rPr lang="en-US" dirty="0"/>
              <a:t>with CFAS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F6205D-D364-4FCE-B8BD-059894F0C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028826"/>
            <a:ext cx="11384280" cy="52216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2060"/>
                </a:solidFill>
                <a:latin typeface="+mn-lt"/>
              </a:rPr>
              <a:t>Nine breakout sessions from Saturday–Tuesday either originated within CFAS or feature at least one CFAS speaker or panelist</a:t>
            </a:r>
            <a:r>
              <a:rPr lang="en-US" sz="3600" dirty="0" smtClean="0">
                <a:solidFill>
                  <a:srgbClr val="002060"/>
                </a:solidFill>
                <a:latin typeface="+mn-lt"/>
              </a:rPr>
              <a:t>:</a:t>
            </a:r>
            <a:br>
              <a:rPr lang="en-US" sz="3600" dirty="0" smtClean="0">
                <a:solidFill>
                  <a:srgbClr val="002060"/>
                </a:solidFill>
                <a:latin typeface="+mn-lt"/>
              </a:rPr>
            </a:br>
            <a:endParaRPr lang="en-US" sz="3600" dirty="0">
              <a:solidFill>
                <a:srgbClr val="002060"/>
              </a:solidFill>
              <a:latin typeface="+mn-lt"/>
            </a:endParaRPr>
          </a:p>
          <a:p>
            <a:pPr lvl="1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Continuum of Sexual Harassment in Science and Medicine: From Postdoctoral Trainees to Faculty</a:t>
            </a:r>
          </a:p>
          <a:p>
            <a:pPr lvl="1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Addressing Clinician Well-Being at the Institutional Level</a:t>
            </a:r>
          </a:p>
          <a:p>
            <a:pPr lvl="1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Professionalism in Medicine and Medical Education in the Age of Social Media and the #MeToo Movement</a:t>
            </a:r>
          </a:p>
          <a:p>
            <a:pPr lvl="1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Tools of Torture: Enhancing the Value of EHRs for Clinicians and Learners</a:t>
            </a:r>
          </a:p>
          <a:p>
            <a:pPr lvl="1"/>
            <a:endParaRPr lang="en-US" sz="3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59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5840" y="247650"/>
            <a:ext cx="10058400" cy="754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5838" y="247650"/>
            <a:ext cx="10058400" cy="754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F6F84-5942-4089-9E69-A8070E5C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LSL Breakout Sessions with CFAS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158180-FE85-4F77-8D6C-FB62DFA3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190750"/>
            <a:ext cx="10058400" cy="5221606"/>
          </a:xfrm>
        </p:spPr>
        <p:txBody>
          <a:bodyPr>
            <a:normAutofit/>
          </a:bodyPr>
          <a:lstStyle/>
          <a:p>
            <a:pPr lv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Proactive Student Interventions</a:t>
            </a:r>
          </a:p>
          <a:p>
            <a:pPr lv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Learner Transitions</a:t>
            </a:r>
          </a:p>
          <a:p>
            <a:pPr lv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Data Reproducibility: Yes, We Can!</a:t>
            </a:r>
          </a:p>
          <a:p>
            <a:pPr lv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Learning from and with Other Professions: IPE as a Driver of Culture Change</a:t>
            </a:r>
          </a:p>
          <a:p>
            <a:pPr lv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Practical Strategies to Achieve Cognitive Integration of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Clinical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Skills and Basic Science</a:t>
            </a:r>
          </a:p>
        </p:txBody>
      </p:sp>
    </p:spTree>
    <p:extLst>
      <p:ext uri="{BB962C8B-B14F-4D97-AF65-F5344CB8AC3E}">
        <p14:creationId xmlns:p14="http://schemas.microsoft.com/office/powerpoint/2010/main" val="14966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1635740" cy="1590676"/>
          </a:xfrm>
        </p:spPr>
        <p:txBody>
          <a:bodyPr>
            <a:normAutofit/>
          </a:bodyPr>
          <a:lstStyle/>
          <a:p>
            <a:r>
              <a:rPr lang="en-US" dirty="0" smtClean="0"/>
              <a:t>Breakout Session: “Data Reproducibility: Yes, We Can!”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348864"/>
            <a:ext cx="6652260" cy="4989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820" y="2348864"/>
            <a:ext cx="4434840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Speakers: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Ross McKinney, MD, Chief 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cientific </a:t>
            </a:r>
            <a:r>
              <a:rPr lang="en-US" dirty="0">
                <a:solidFill>
                  <a:srgbClr val="002060"/>
                </a:solidFill>
              </a:rPr>
              <a:t>O</a:t>
            </a:r>
            <a:r>
              <a:rPr lang="en-US" dirty="0" smtClean="0">
                <a:solidFill>
                  <a:srgbClr val="002060"/>
                </a:solidFill>
              </a:rPr>
              <a:t>fficer, AAMC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Nita Ahuja, MD,  CFAS Rep, Chair, Department of Surgery, Yale School of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David Sklar, MD, CFAS Rep, Editor-in-Chief of </a:t>
            </a:r>
            <a:r>
              <a:rPr lang="en-US" i="1" dirty="0">
                <a:solidFill>
                  <a:srgbClr val="002060"/>
                </a:solidFill>
              </a:rPr>
              <a:t>Academic Medicine</a:t>
            </a:r>
            <a:r>
              <a:rPr lang="en-US" dirty="0">
                <a:solidFill>
                  <a:srgbClr val="002060"/>
                </a:solidFill>
              </a:rPr>
              <a:t>, Senior Advisor and Professor, Arizona State </a:t>
            </a:r>
            <a:r>
              <a:rPr lang="en-US" dirty="0" smtClean="0">
                <a:solidFill>
                  <a:srgbClr val="002060"/>
                </a:solidFill>
              </a:rPr>
              <a:t>University</a:t>
            </a:r>
            <a:endParaRPr lang="en-US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Michael </a:t>
            </a:r>
            <a:r>
              <a:rPr lang="en-US" dirty="0" smtClean="0">
                <a:solidFill>
                  <a:srgbClr val="002060"/>
                </a:solidFill>
              </a:rPr>
              <a:t>Engel, MD, PhD, CFAS Rep, Professor  of Pediatrics, Division Chief of Pediatric Hematology/Oncology, University of Virginia School of </a:t>
            </a:r>
            <a:r>
              <a:rPr lang="en-US" dirty="0" smtClean="0">
                <a:solidFill>
                  <a:srgbClr val="002060"/>
                </a:solidFill>
              </a:rPr>
              <a:t>Medicine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395EA-8593-4A0A-A78E-2F56CB50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1624310" cy="1590676"/>
          </a:xfrm>
        </p:spPr>
        <p:txBody>
          <a:bodyPr/>
          <a:lstStyle/>
          <a:p>
            <a:r>
              <a:rPr lang="en-US" dirty="0"/>
              <a:t>Outgoing CFAS Administrative Board Members – 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51" y="2329542"/>
            <a:ext cx="1932549" cy="2028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8854" y="4416667"/>
            <a:ext cx="1286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Amy Hildreth, </a:t>
            </a:r>
            <a:r>
              <a:rPr lang="en-US" sz="15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MD, Wake Forest School of Medicine</a:t>
            </a:r>
            <a:endParaRPr lang="en-US" sz="15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6152" y="4437930"/>
            <a:ext cx="1362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Joseph Hill, MD, </a:t>
            </a:r>
            <a:r>
              <a:rPr lang="en-US" sz="15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PhD, UT Southwestern Medical School</a:t>
            </a:r>
            <a:endParaRPr lang="en-US" sz="15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2457014"/>
            <a:ext cx="1831944" cy="1914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02" y="2343376"/>
            <a:ext cx="1576176" cy="2063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2521" y="4439027"/>
            <a:ext cx="2446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Michael E. Engel, MD, </a:t>
            </a:r>
            <a:r>
              <a:rPr lang="en-US" sz="15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PhD, </a:t>
            </a:r>
            <a:r>
              <a:rPr lang="en-US" sz="15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(Currently representing </a:t>
            </a:r>
            <a:r>
              <a:rPr lang="en-US" sz="15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University of Virginia </a:t>
            </a:r>
            <a:r>
              <a:rPr lang="en-US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School of </a:t>
            </a:r>
            <a:r>
              <a:rPr lang="en-US" sz="15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Medicine but originally  appointed for University of Utah School of Medicine)</a:t>
            </a:r>
            <a:endParaRPr lang="en-US" sz="15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0995E-64AD-4C9F-9978-D700AB8C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Incoming CFAS Administrative Board Members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920" y="2193304"/>
            <a:ext cx="1592141" cy="2216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7345" y="4446330"/>
            <a:ext cx="2028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Catherine Pipas, MD (Society of Teachers of Family Medicine Foundation)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02201" y="4464998"/>
            <a:ext cx="2912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Reappointment:</a:t>
            </a:r>
            <a:br>
              <a:rPr lang="en-US" sz="1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8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VJ 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Periyakoil, MD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+mn-lt"/>
              </a:rPr>
              <a:t>American Academy of Hospice and Palliative Medicine</a:t>
            </a:r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Reappointment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90" y="2193304"/>
            <a:ext cx="1642100" cy="226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452" y="2227815"/>
            <a:ext cx="1758368" cy="2298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0206" y="4564493"/>
            <a:ext cx="2472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Steven Angus, MD (University of Connecticut School of Medicine)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5279" y="4480615"/>
            <a:ext cx="1982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Vera Donnenberg, PhD (American College of Clinical Pharmacology)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88" y="2178446"/>
            <a:ext cx="1874039" cy="2275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051" y="2178446"/>
            <a:ext cx="2343150" cy="2228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5967" y="4480615"/>
            <a:ext cx="2633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Elza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Mylona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PhD (Eastern Virginia Medical School)</a:t>
            </a:r>
            <a:b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Ex-Officio Member – 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Group on Faculty Affairs (GFA) 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Chair-elect</a:t>
            </a:r>
            <a:endParaRPr lang="en-US" sz="18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1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395EA-8593-4A0A-A78E-2F56CB50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26" y="590509"/>
            <a:ext cx="12618720" cy="1590676"/>
          </a:xfrm>
        </p:spPr>
        <p:txBody>
          <a:bodyPr>
            <a:normAutofit/>
          </a:bodyPr>
          <a:lstStyle/>
          <a:p>
            <a:r>
              <a:rPr lang="en-US" sz="4000" dirty="0"/>
              <a:t>CFAS Administrative Board </a:t>
            </a:r>
            <a:r>
              <a:rPr lang="en-US" sz="4000" dirty="0" smtClean="0"/>
              <a:t>Members (2018-2019)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86" y="2027863"/>
            <a:ext cx="914412" cy="1263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02" y="1987248"/>
            <a:ext cx="1028333" cy="135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36" y="2055034"/>
            <a:ext cx="954898" cy="1074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98" y="2019387"/>
            <a:ext cx="1099144" cy="1193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4006" y="2060612"/>
            <a:ext cx="1155401" cy="118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905" y="4792654"/>
            <a:ext cx="1023084" cy="1273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8152" y="4779671"/>
            <a:ext cx="974962" cy="1243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3348" y="4807986"/>
            <a:ext cx="864563" cy="12453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0383" y="3344559"/>
            <a:ext cx="133749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Vincent D. Pellegrini, MD, Immediate Past Chair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5881" y="3333871"/>
            <a:ext cx="1107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Scott D. </a:t>
            </a:r>
            <a:r>
              <a:rPr lang="en-US" sz="1440" dirty="0" err="1">
                <a:solidFill>
                  <a:srgbClr val="01267F"/>
                </a:solidFill>
                <a:cs typeface="Times New Roman" panose="02020603050405020304" pitchFamily="18" charset="0"/>
              </a:rPr>
              <a:t>Gitlin</a:t>
            </a:r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, MD, Chair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3608" y="3334607"/>
            <a:ext cx="126402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Gabriela Popescu, PhD, Chair-Elect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43854" y="3352424"/>
            <a:ext cx="12496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Alan W. Dow, III, MD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2390" y="6053369"/>
            <a:ext cx="11809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Richard L. Eckert, PhD</a:t>
            </a:r>
            <a:b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</a:b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0417" y="3339397"/>
            <a:ext cx="11174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Mona Abaza, MD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30807" y="6053369"/>
            <a:ext cx="12767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Robin </a:t>
            </a:r>
            <a:r>
              <a:rPr lang="en-US" sz="1440" dirty="0" err="1">
                <a:solidFill>
                  <a:srgbClr val="01267F"/>
                </a:solidFill>
                <a:cs typeface="Times New Roman" panose="02020603050405020304" pitchFamily="18" charset="0"/>
              </a:rPr>
              <a:t>McGoey</a:t>
            </a:r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, MD</a:t>
            </a:r>
            <a:b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</a:br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9207" y="6065825"/>
            <a:ext cx="11156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Carolyn Meltzer, MD</a:t>
            </a:r>
            <a:endParaRPr lang="en-US" sz="1440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9347" y="2052654"/>
            <a:ext cx="1154875" cy="11464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07579" y="2063639"/>
            <a:ext cx="853177" cy="12964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37" y="4770722"/>
            <a:ext cx="1001227" cy="12515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15004" y="3344558"/>
            <a:ext cx="123823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1267F"/>
                </a:solidFill>
              </a:defRPr>
            </a:lvl1pPr>
          </a:lstStyle>
          <a:p>
            <a:r>
              <a:rPr lang="en-US" sz="1440" dirty="0">
                <a:cs typeface="Times New Roman" panose="02020603050405020304" pitchFamily="18" charset="0"/>
              </a:rPr>
              <a:t>Nita Ahuja, MD</a:t>
            </a:r>
          </a:p>
          <a:p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856900" y="6073681"/>
            <a:ext cx="119574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1267F"/>
                </a:solidFill>
              </a:defRPr>
            </a:lvl1pPr>
          </a:lstStyle>
          <a:p>
            <a:r>
              <a:rPr lang="en-US" sz="1440" dirty="0">
                <a:cs typeface="Times New Roman" panose="02020603050405020304" pitchFamily="18" charset="0"/>
              </a:rPr>
              <a:t>J. David Warren, PhD</a:t>
            </a:r>
          </a:p>
          <a:p>
            <a:endParaRPr lang="en-US" sz="1440" dirty="0"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0387" y="3340928"/>
            <a:ext cx="13106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1267F"/>
                </a:solidFill>
              </a:defRPr>
            </a:lvl1pPr>
          </a:lstStyle>
          <a:p>
            <a:r>
              <a:rPr lang="en-US" sz="1440" dirty="0">
                <a:cs typeface="Times New Roman" panose="02020603050405020304" pitchFamily="18" charset="0"/>
              </a:rPr>
              <a:t>Arthur Derse, MD, JD</a:t>
            </a:r>
          </a:p>
          <a:p>
            <a:endParaRPr lang="en-US" sz="1440" dirty="0"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70" y="4503881"/>
            <a:ext cx="1088028" cy="1498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6686" y="4728809"/>
            <a:ext cx="1028827" cy="13448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8923" y="4721176"/>
            <a:ext cx="934676" cy="130107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407579" y="6065825"/>
            <a:ext cx="131061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Catherine Pipas, MD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0353" y="6053369"/>
            <a:ext cx="14206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Steven Angus, MD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70956" y="6017523"/>
            <a:ext cx="143982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Vera Donnenberg, PhD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53" y="4566765"/>
            <a:ext cx="1234715" cy="14990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43540" y="6002719"/>
            <a:ext cx="140566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VJ Periyakoil, MD</a:t>
            </a:r>
          </a:p>
          <a:p>
            <a:r>
              <a:rPr lang="en-US" sz="1440" dirty="0">
                <a:solidFill>
                  <a:srgbClr val="01267F"/>
                </a:solidFill>
                <a:cs typeface="Times New Roman" panose="02020603050405020304" pitchFamily="18" charset="0"/>
              </a:rPr>
              <a:t>Reappointment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3790" y="2050801"/>
            <a:ext cx="1255666" cy="119441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964136" y="3339396"/>
            <a:ext cx="1336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Elza</a:t>
            </a:r>
            <a: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440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Mylona</a:t>
            </a:r>
            <a: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, PhD</a:t>
            </a:r>
            <a:b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(Ex-Officio</a:t>
            </a:r>
            <a:b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144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GFA Chair-elect)</a:t>
            </a:r>
            <a:endParaRPr lang="en-US" sz="144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1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22755</TotalTime>
  <Words>2174</Words>
  <Application>Microsoft Office PowerPoint</Application>
  <PresentationFormat>Custom</PresentationFormat>
  <Paragraphs>202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Learn Serve Lead 2018: The AAMC Annual Meeting</vt:lpstr>
      <vt:lpstr>CFAS Reps at LSL</vt:lpstr>
      <vt:lpstr>LSL Breakout Sessions with CFAS Involvement</vt:lpstr>
      <vt:lpstr>LSL Breakout Sessions with CFAS Involvement</vt:lpstr>
      <vt:lpstr>Breakout Session: “Data Reproducibility: Yes, We Can!”</vt:lpstr>
      <vt:lpstr>Outgoing CFAS Administrative Board Members – Thank You!</vt:lpstr>
      <vt:lpstr>Incoming CFAS Administrative Board Members</vt:lpstr>
      <vt:lpstr>CFAS Administrative Board Members (2018-2019)</vt:lpstr>
      <vt:lpstr>AAMC Leadership Presentation to Council of Teaching Hospitals (COTH), Council of Deans (COD), CFAS</vt:lpstr>
      <vt:lpstr>AAMC Leadership Presentation to Council of Teaching Hospitals (COTH), Council of Deans (COD), CFAS</vt:lpstr>
      <vt:lpstr>AAMC Leadership Presentation to Council of Teaching Hospitals (COTH), Council of Deans (COD), CFAS</vt:lpstr>
      <vt:lpstr>AAMC Leadership Presentation to Council of Teaching Hospitals (COTH), Council of Deans (COD), CFAS</vt:lpstr>
      <vt:lpstr>AAMC Leadership Presentation to Council of Teaching Hospitals (COTH), Council of Deans (COD), CFAS</vt:lpstr>
      <vt:lpstr>AAMC Leadership Presentation to Council of Teaching Hospitals (COTH), Council of Deans (COD), CFAS</vt:lpstr>
      <vt:lpstr>Opening Plenary: True Grit: The Surprising, and Inspiring, Science of Success</vt:lpstr>
      <vt:lpstr>Opening Plenary: True Grit: The Surprising, and Inspiring, Science of Success</vt:lpstr>
      <vt:lpstr>Leadership Plenary</vt:lpstr>
      <vt:lpstr>Leadership Plenary</vt:lpstr>
      <vt:lpstr>Leadership Plenary</vt:lpstr>
      <vt:lpstr>Leadership Plenary</vt:lpstr>
      <vt:lpstr>Plenary: Making the Equality Dream a Reality: Confronting Bias and Harassment</vt:lpstr>
      <vt:lpstr>Plenary: Making the Equality Dream a Reality: Confronting Bias and Harassment</vt:lpstr>
      <vt:lpstr>Plenary: Making the Equality Dream a Reality: Confronting Bias and Harassment</vt:lpstr>
      <vt:lpstr>Plenary: The Extra Mile</vt:lpstr>
      <vt:lpstr>Plenary: The Extra Mile</vt:lpstr>
      <vt:lpstr>CFAS Knowledge Sharing Session</vt:lpstr>
      <vt:lpstr>CFAS Knowledge Sharing Session</vt:lpstr>
      <vt:lpstr>CFAS Knowledge Sharing Session</vt:lpstr>
      <vt:lpstr>CFAS Membership Update</vt:lpstr>
      <vt:lpstr>CFAS Highlights in 2018</vt:lpstr>
      <vt:lpstr>Networking Opportunities at LSL</vt:lpstr>
      <vt:lpstr>2019 CFAS Spring Meeting Preview</vt:lpstr>
      <vt:lpstr>2020 COD/COTH/CFAS Co-located Spring Meeting</vt:lpstr>
      <vt:lpstr>New CFAS Diversity Resource</vt:lpstr>
      <vt:lpstr>CFAS Society Summit</vt:lpstr>
      <vt:lpstr>Questions and Comments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Saculles</dc:creator>
  <cp:lastModifiedBy>Alexander Bolt</cp:lastModifiedBy>
  <cp:revision>318</cp:revision>
  <dcterms:created xsi:type="dcterms:W3CDTF">2018-02-21T21:18:19Z</dcterms:created>
  <dcterms:modified xsi:type="dcterms:W3CDTF">2018-12-13T00:02:29Z</dcterms:modified>
</cp:coreProperties>
</file>