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xml" ContentType="application/vnd.openxmlformats-officedocument.drawingml.chart+xml"/>
  <Override PartName="/ppt/notesSlides/notesSlide36.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1"/>
  </p:sldMasterIdLst>
  <p:notesMasterIdLst>
    <p:notesMasterId r:id="rId60"/>
  </p:notesMasterIdLst>
  <p:handoutMasterIdLst>
    <p:handoutMasterId r:id="rId61"/>
  </p:handoutMasterIdLst>
  <p:sldIdLst>
    <p:sldId id="568" r:id="rId2"/>
    <p:sldId id="569" r:id="rId3"/>
    <p:sldId id="570" r:id="rId4"/>
    <p:sldId id="571" r:id="rId5"/>
    <p:sldId id="572" r:id="rId6"/>
    <p:sldId id="646" r:id="rId7"/>
    <p:sldId id="573" r:id="rId8"/>
    <p:sldId id="574" r:id="rId9"/>
    <p:sldId id="576" r:id="rId10"/>
    <p:sldId id="578" r:id="rId11"/>
    <p:sldId id="579" r:id="rId12"/>
    <p:sldId id="580" r:id="rId13"/>
    <p:sldId id="581" r:id="rId14"/>
    <p:sldId id="582" r:id="rId15"/>
    <p:sldId id="583" r:id="rId16"/>
    <p:sldId id="584" r:id="rId17"/>
    <p:sldId id="585" r:id="rId18"/>
    <p:sldId id="586" r:id="rId19"/>
    <p:sldId id="587" r:id="rId20"/>
    <p:sldId id="588" r:id="rId21"/>
    <p:sldId id="589" r:id="rId22"/>
    <p:sldId id="590" r:id="rId23"/>
    <p:sldId id="593" r:id="rId24"/>
    <p:sldId id="594" r:id="rId25"/>
    <p:sldId id="595" r:id="rId26"/>
    <p:sldId id="596" r:id="rId27"/>
    <p:sldId id="610" r:id="rId28"/>
    <p:sldId id="612" r:id="rId29"/>
    <p:sldId id="634" r:id="rId30"/>
    <p:sldId id="638" r:id="rId31"/>
    <p:sldId id="616" r:id="rId32"/>
    <p:sldId id="617" r:id="rId33"/>
    <p:sldId id="620" r:id="rId34"/>
    <p:sldId id="640" r:id="rId35"/>
    <p:sldId id="622" r:id="rId36"/>
    <p:sldId id="623" r:id="rId37"/>
    <p:sldId id="624" r:id="rId38"/>
    <p:sldId id="627" r:id="rId39"/>
    <p:sldId id="597" r:id="rId40"/>
    <p:sldId id="598" r:id="rId41"/>
    <p:sldId id="599" r:id="rId42"/>
    <p:sldId id="600" r:id="rId43"/>
    <p:sldId id="601" r:id="rId44"/>
    <p:sldId id="602" r:id="rId45"/>
    <p:sldId id="603" r:id="rId46"/>
    <p:sldId id="604" r:id="rId47"/>
    <p:sldId id="648" r:id="rId48"/>
    <p:sldId id="606" r:id="rId49"/>
    <p:sldId id="639" r:id="rId50"/>
    <p:sldId id="644" r:id="rId51"/>
    <p:sldId id="645" r:id="rId52"/>
    <p:sldId id="608" r:id="rId53"/>
    <p:sldId id="609" r:id="rId54"/>
    <p:sldId id="651" r:id="rId55"/>
    <p:sldId id="649" r:id="rId56"/>
    <p:sldId id="650" r:id="rId57"/>
    <p:sldId id="628" r:id="rId58"/>
    <p:sldId id="561" r:id="rId59"/>
  </p:sldIdLst>
  <p:sldSz cx="9144000" cy="6858000" type="screen4x3"/>
  <p:notesSz cx="7023100" cy="9309100"/>
  <p:custDataLst>
    <p:tags r:id="rId62"/>
  </p:custDataLst>
  <p:defaultTextStyle>
    <a:defPPr>
      <a:defRPr lang="en-US"/>
    </a:defPPr>
    <a:lvl1pPr algn="l" rtl="0" eaLnBrk="0" fontAlgn="base" hangingPunct="0">
      <a:spcBef>
        <a:spcPct val="0"/>
      </a:spcBef>
      <a:spcAft>
        <a:spcPct val="0"/>
      </a:spcAft>
      <a:defRPr sz="2000" b="1" kern="1200">
        <a:solidFill>
          <a:schemeClr val="bg1"/>
        </a:solidFill>
        <a:latin typeface="Arial" charset="0"/>
        <a:ea typeface="+mn-ea"/>
        <a:cs typeface="+mn-cs"/>
      </a:defRPr>
    </a:lvl1pPr>
    <a:lvl2pPr marL="457200" algn="l" rtl="0" eaLnBrk="0" fontAlgn="base" hangingPunct="0">
      <a:spcBef>
        <a:spcPct val="0"/>
      </a:spcBef>
      <a:spcAft>
        <a:spcPct val="0"/>
      </a:spcAft>
      <a:defRPr sz="2000" b="1" kern="1200">
        <a:solidFill>
          <a:schemeClr val="bg1"/>
        </a:solidFill>
        <a:latin typeface="Arial" charset="0"/>
        <a:ea typeface="+mn-ea"/>
        <a:cs typeface="+mn-cs"/>
      </a:defRPr>
    </a:lvl2pPr>
    <a:lvl3pPr marL="914400" algn="l" rtl="0" eaLnBrk="0" fontAlgn="base" hangingPunct="0">
      <a:spcBef>
        <a:spcPct val="0"/>
      </a:spcBef>
      <a:spcAft>
        <a:spcPct val="0"/>
      </a:spcAft>
      <a:defRPr sz="2000" b="1" kern="1200">
        <a:solidFill>
          <a:schemeClr val="bg1"/>
        </a:solidFill>
        <a:latin typeface="Arial" charset="0"/>
        <a:ea typeface="+mn-ea"/>
        <a:cs typeface="+mn-cs"/>
      </a:defRPr>
    </a:lvl3pPr>
    <a:lvl4pPr marL="1371600" algn="l" rtl="0" eaLnBrk="0" fontAlgn="base" hangingPunct="0">
      <a:spcBef>
        <a:spcPct val="0"/>
      </a:spcBef>
      <a:spcAft>
        <a:spcPct val="0"/>
      </a:spcAft>
      <a:defRPr sz="2000" b="1" kern="1200">
        <a:solidFill>
          <a:schemeClr val="bg1"/>
        </a:solidFill>
        <a:latin typeface="Arial" charset="0"/>
        <a:ea typeface="+mn-ea"/>
        <a:cs typeface="+mn-cs"/>
      </a:defRPr>
    </a:lvl4pPr>
    <a:lvl5pPr marL="1828800" algn="l"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A735"/>
    <a:srgbClr val="D17801"/>
    <a:srgbClr val="C37001"/>
    <a:srgbClr val="339866"/>
    <a:srgbClr val="CBCBFE"/>
    <a:srgbClr val="FFFFFF"/>
    <a:srgbClr val="31C9AC"/>
    <a:srgbClr val="31C9C5"/>
    <a:srgbClr val="46CB27"/>
    <a:srgbClr val="C4C1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65747" autoAdjust="0"/>
  </p:normalViewPr>
  <p:slideViewPr>
    <p:cSldViewPr snapToGrid="0">
      <p:cViewPr varScale="1">
        <p:scale>
          <a:sx n="73" d="100"/>
          <a:sy n="73" d="100"/>
        </p:scale>
        <p:origin x="2004" y="78"/>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56284153005482"/>
          <c:y val="8.4905660377359304E-2"/>
          <c:w val="0.48360655737705177"/>
          <c:h val="0.83490566037735869"/>
        </c:manualLayout>
      </c:layout>
      <c:pieChart>
        <c:varyColors val="1"/>
        <c:ser>
          <c:idx val="0"/>
          <c:order val="0"/>
          <c:tx>
            <c:strRef>
              <c:f>Sheet1!$A$2</c:f>
              <c:strCache>
                <c:ptCount val="1"/>
                <c:pt idx="0">
                  <c:v>Funding</c:v>
                </c:pt>
              </c:strCache>
            </c:strRef>
          </c:tx>
          <c:dPt>
            <c:idx val="0"/>
            <c:bubble3D val="0"/>
            <c:spPr>
              <a:solidFill>
                <a:schemeClr val="accent6"/>
              </a:solidFill>
              <a:ln>
                <a:noFill/>
              </a:ln>
              <a:effectLst/>
            </c:spPr>
          </c:dPt>
          <c:dPt>
            <c:idx val="1"/>
            <c:bubble3D val="0"/>
            <c:spPr>
              <a:solidFill>
                <a:schemeClr val="accent5"/>
              </a:solidFill>
              <a:ln>
                <a:noFill/>
              </a:ln>
              <a:effectLst/>
            </c:spPr>
          </c:dPt>
          <c:dPt>
            <c:idx val="2"/>
            <c:bubble3D val="0"/>
            <c:spPr>
              <a:solidFill>
                <a:schemeClr val="accent4"/>
              </a:solidFill>
              <a:ln>
                <a:noFill/>
              </a:ln>
              <a:effectLst/>
            </c:spPr>
          </c:dPt>
          <c:dPt>
            <c:idx val="3"/>
            <c:bubble3D val="0"/>
            <c:spPr>
              <a:solidFill>
                <a:schemeClr val="accent6">
                  <a:lumMod val="60000"/>
                </a:schemeClr>
              </a:solidFill>
              <a:ln>
                <a:noFill/>
              </a:ln>
              <a:effectLst/>
            </c:spPr>
          </c:dPt>
          <c:dPt>
            <c:idx val="4"/>
            <c:bubble3D val="0"/>
            <c:spPr>
              <a:solidFill>
                <a:schemeClr val="accent5">
                  <a:lumMod val="60000"/>
                </a:schemeClr>
              </a:solidFill>
              <a:ln>
                <a:noFill/>
              </a:ln>
              <a:effectLst/>
            </c:spPr>
          </c:dPt>
          <c:dPt>
            <c:idx val="5"/>
            <c:bubble3D val="0"/>
            <c:spPr>
              <a:solidFill>
                <a:schemeClr val="accent4">
                  <a:lumMod val="60000"/>
                </a:schemeClr>
              </a:solidFill>
              <a:ln>
                <a:noFill/>
              </a:ln>
              <a:effectLst/>
            </c:spPr>
          </c:dPt>
          <c:dPt>
            <c:idx val="6"/>
            <c:bubble3D val="0"/>
            <c:spPr>
              <a:solidFill>
                <a:schemeClr val="accent6">
                  <a:lumMod val="80000"/>
                  <a:lumOff val="20000"/>
                </a:schemeClr>
              </a:solidFill>
              <a:ln>
                <a:noFill/>
              </a:ln>
              <a:effectLst/>
            </c:spPr>
          </c:dPt>
          <c:dPt>
            <c:idx val="7"/>
            <c:bubble3D val="0"/>
            <c:spPr>
              <a:solidFill>
                <a:schemeClr val="accent5">
                  <a:lumMod val="80000"/>
                  <a:lumOff val="20000"/>
                </a:schemeClr>
              </a:solidFill>
              <a:ln>
                <a:noFill/>
              </a:ln>
              <a:effectLst/>
            </c:spPr>
          </c:dPt>
          <c:dPt>
            <c:idx val="8"/>
            <c:bubble3D val="0"/>
            <c:spPr>
              <a:solidFill>
                <a:schemeClr val="accent4">
                  <a:lumMod val="80000"/>
                  <a:lumOff val="20000"/>
                </a:schemeClr>
              </a:solidFill>
              <a:ln>
                <a:noFill/>
              </a:ln>
              <a:effectLst/>
            </c:spPr>
          </c:dPt>
          <c:cat>
            <c:strRef>
              <c:f>Sheet1!$B$1:$J$1</c:f>
              <c:strCache>
                <c:ptCount val="9"/>
                <c:pt idx="0">
                  <c:v>Faculty Practice Plan</c:v>
                </c:pt>
                <c:pt idx="1">
                  <c:v>Endowment &amp; Gifts</c:v>
                </c:pt>
                <c:pt idx="2">
                  <c:v>Federal Appropriations</c:v>
                </c:pt>
                <c:pt idx="3">
                  <c:v>Federal Grants &amp; Contracts</c:v>
                </c:pt>
                <c:pt idx="4">
                  <c:v>State and Local Government and Parent University Support Appropriations</c:v>
                </c:pt>
                <c:pt idx="5">
                  <c:v>Tuition &amp; Fees</c:v>
                </c:pt>
                <c:pt idx="6">
                  <c:v>Other </c:v>
                </c:pt>
                <c:pt idx="7">
                  <c:v>Non-federal Grants &amp; Contracts</c:v>
                </c:pt>
                <c:pt idx="8">
                  <c:v>Hospital Revenues</c:v>
                </c:pt>
              </c:strCache>
            </c:strRef>
          </c:cat>
          <c:val>
            <c:numRef>
              <c:f>Sheet1!$B$2:$J$2</c:f>
              <c:numCache>
                <c:formatCode>General</c:formatCode>
                <c:ptCount val="9"/>
                <c:pt idx="0">
                  <c:v>37.6</c:v>
                </c:pt>
                <c:pt idx="1">
                  <c:v>5</c:v>
                </c:pt>
                <c:pt idx="2">
                  <c:v>0.30000000000000032</c:v>
                </c:pt>
                <c:pt idx="3">
                  <c:v>19.2</c:v>
                </c:pt>
                <c:pt idx="4">
                  <c:v>6.3</c:v>
                </c:pt>
                <c:pt idx="5">
                  <c:v>3.4</c:v>
                </c:pt>
                <c:pt idx="6">
                  <c:v>4</c:v>
                </c:pt>
                <c:pt idx="7">
                  <c:v>9.6</c:v>
                </c:pt>
                <c:pt idx="8">
                  <c:v>14.7</c:v>
                </c:pt>
              </c:numCache>
            </c:numRef>
          </c:val>
        </c:ser>
        <c:dLbls>
          <c:showLegendKey val="0"/>
          <c:showVal val="0"/>
          <c:showCatName val="0"/>
          <c:showSerName val="0"/>
          <c:showPercent val="0"/>
          <c:showBubbleSize val="0"/>
          <c:showLeaderLines val="1"/>
        </c:dLbls>
        <c:firstSliceAng val="150"/>
      </c:pieChart>
      <c:spPr>
        <a:noFill/>
        <a:ln>
          <a:noFill/>
        </a:ln>
        <a:effectLst/>
      </c:spPr>
    </c:plotArea>
    <c:plotVisOnly val="1"/>
    <c:dispBlanksAs val="zero"/>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bar3DChart>
        <c:barDir val="col"/>
        <c:grouping val="clustered"/>
        <c:varyColors val="0"/>
        <c:dLbls>
          <c:showLegendKey val="0"/>
          <c:showVal val="0"/>
          <c:showCatName val="0"/>
          <c:showSerName val="0"/>
          <c:showPercent val="0"/>
          <c:showBubbleSize val="0"/>
        </c:dLbls>
        <c:gapWidth val="150"/>
        <c:gapDepth val="0"/>
        <c:shape val="box"/>
        <c:axId val="186935120"/>
        <c:axId val="186934728"/>
        <c:axId val="0"/>
      </c:bar3DChart>
      <c:catAx>
        <c:axId val="186935120"/>
        <c:scaling>
          <c:orientation val="minMax"/>
        </c:scaling>
        <c:delete val="0"/>
        <c:axPos val="b"/>
        <c:majorTickMark val="out"/>
        <c:minorTickMark val="none"/>
        <c:tickLblPos val="low"/>
        <c:spPr>
          <a:ln w="3167">
            <a:solidFill>
              <a:schemeClr val="tx1"/>
            </a:solidFill>
            <a:prstDash val="solid"/>
          </a:ln>
        </c:spPr>
        <c:txPr>
          <a:bodyPr rot="0" vert="horz"/>
          <a:lstStyle/>
          <a:p>
            <a:pPr>
              <a:defRPr sz="1796" b="1" i="0" u="none" strike="noStrike" baseline="0">
                <a:solidFill>
                  <a:schemeClr val="tx1"/>
                </a:solidFill>
                <a:latin typeface="Arial Black"/>
                <a:ea typeface="Arial Black"/>
                <a:cs typeface="Arial Black"/>
              </a:defRPr>
            </a:pPr>
            <a:endParaRPr lang="en-US"/>
          </a:p>
        </c:txPr>
        <c:crossAx val="186934728"/>
        <c:crosses val="autoZero"/>
        <c:auto val="1"/>
        <c:lblAlgn val="ctr"/>
        <c:lblOffset val="100"/>
        <c:tickMarkSkip val="1"/>
        <c:noMultiLvlLbl val="0"/>
      </c:catAx>
      <c:valAx>
        <c:axId val="186934728"/>
        <c:scaling>
          <c:orientation val="minMax"/>
        </c:scaling>
        <c:delete val="0"/>
        <c:axPos val="l"/>
        <c:majorGridlines>
          <c:spPr>
            <a:ln w="3167">
              <a:solidFill>
                <a:schemeClr val="tx1"/>
              </a:solidFill>
              <a:prstDash val="solid"/>
            </a:ln>
          </c:spPr>
        </c:majorGridlines>
        <c:majorTickMark val="out"/>
        <c:minorTickMark val="none"/>
        <c:tickLblPos val="nextTo"/>
        <c:spPr>
          <a:ln w="3167">
            <a:solidFill>
              <a:schemeClr val="tx1"/>
            </a:solidFill>
            <a:prstDash val="solid"/>
          </a:ln>
        </c:spPr>
        <c:txPr>
          <a:bodyPr rot="0" vert="horz"/>
          <a:lstStyle/>
          <a:p>
            <a:pPr>
              <a:defRPr sz="1796" b="1" i="0" u="none" strike="noStrike" baseline="0">
                <a:solidFill>
                  <a:schemeClr val="tx1"/>
                </a:solidFill>
                <a:latin typeface="Arial Black"/>
                <a:ea typeface="Arial Black"/>
                <a:cs typeface="Arial Black"/>
              </a:defRPr>
            </a:pPr>
            <a:endParaRPr lang="en-US"/>
          </a:p>
        </c:txPr>
        <c:crossAx val="186935120"/>
        <c:crosses val="autoZero"/>
        <c:crossBetween val="between"/>
      </c:valAx>
      <c:spPr>
        <a:noFill/>
        <a:ln w="25340">
          <a:noFill/>
        </a:ln>
      </c:spPr>
    </c:plotArea>
    <c:legend>
      <c:legendPos val="r"/>
      <c:layout>
        <c:manualLayout>
          <c:xMode val="edge"/>
          <c:yMode val="edge"/>
          <c:x val="0.82698412698412693"/>
          <c:y val="0.38516746411483516"/>
          <c:w val="0.16666666666666666"/>
          <c:h val="0.23205741626794271"/>
        </c:manualLayout>
      </c:layout>
      <c:overlay val="0"/>
      <c:spPr>
        <a:noFill/>
        <a:ln w="3167">
          <a:solidFill>
            <a:schemeClr val="tx1"/>
          </a:solidFill>
          <a:prstDash val="solid"/>
        </a:ln>
      </c:spPr>
      <c:txPr>
        <a:bodyPr/>
        <a:lstStyle/>
        <a:p>
          <a:pPr>
            <a:defRPr sz="1651" b="1" i="0" u="none" strike="noStrike" baseline="0">
              <a:solidFill>
                <a:schemeClr val="tx1"/>
              </a:solidFill>
              <a:latin typeface="Arial Black"/>
              <a:ea typeface="Arial Black"/>
              <a:cs typeface="Arial Black"/>
            </a:defRPr>
          </a:pPr>
          <a:endParaRPr lang="en-US"/>
        </a:p>
      </c:txPr>
    </c:legend>
    <c:plotVisOnly val="1"/>
    <c:dispBlanksAs val="gap"/>
    <c:showDLblsOverMax val="0"/>
  </c:chart>
  <c:spPr>
    <a:noFill/>
    <a:ln>
      <a:noFill/>
    </a:ln>
  </c:spPr>
  <c:txPr>
    <a:bodyPr/>
    <a:lstStyle/>
    <a:p>
      <a:pPr>
        <a:defRPr sz="1796" b="1" i="0" u="none" strike="noStrike" baseline="0">
          <a:solidFill>
            <a:schemeClr val="tx1"/>
          </a:solidFill>
          <a:latin typeface="Arial Black"/>
          <a:ea typeface="Arial Black"/>
          <a:cs typeface="Arial Black"/>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22613935301603991"/>
          <c:y val="0.34202703190236788"/>
          <c:w val="0.40424180181040881"/>
          <c:h val="0.48571986133112932"/>
        </c:manualLayout>
      </c:layout>
      <c:pieChart>
        <c:varyColors val="1"/>
        <c:ser>
          <c:idx val="0"/>
          <c:order val="0"/>
          <c:tx>
            <c:strRef>
              <c:f>Sheet1!$A$2</c:f>
              <c:strCache>
                <c:ptCount val="1"/>
                <c:pt idx="0">
                  <c:v>Funding</c:v>
                </c:pt>
              </c:strCache>
            </c:strRef>
          </c:tx>
          <c:dPt>
            <c:idx val="0"/>
            <c:bubble3D val="0"/>
            <c:spPr>
              <a:gradFill rotWithShape="1">
                <a:gsLst>
                  <a:gs pos="0">
                    <a:schemeClr val="accent6">
                      <a:shade val="76000"/>
                      <a:shade val="51000"/>
                      <a:satMod val="130000"/>
                    </a:schemeClr>
                  </a:gs>
                  <a:gs pos="80000">
                    <a:schemeClr val="accent6">
                      <a:shade val="76000"/>
                      <a:shade val="93000"/>
                      <a:satMod val="130000"/>
                    </a:schemeClr>
                  </a:gs>
                  <a:gs pos="100000">
                    <a:schemeClr val="accent6">
                      <a:shade val="7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6">
                      <a:tint val="77000"/>
                      <a:shade val="51000"/>
                      <a:satMod val="130000"/>
                    </a:schemeClr>
                  </a:gs>
                  <a:gs pos="80000">
                    <a:schemeClr val="accent6">
                      <a:tint val="77000"/>
                      <a:shade val="93000"/>
                      <a:satMod val="130000"/>
                    </a:schemeClr>
                  </a:gs>
                  <a:gs pos="100000">
                    <a:schemeClr val="accent6">
                      <a:tint val="77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cat>
            <c:strRef>
              <c:f>Sheet1!$B$1:$E$1</c:f>
              <c:strCache>
                <c:ptCount val="2"/>
                <c:pt idx="0">
                  <c:v>Medicare funding</c:v>
                </c:pt>
                <c:pt idx="1">
                  <c:v>??</c:v>
                </c:pt>
              </c:strCache>
            </c:strRef>
          </c:cat>
          <c:val>
            <c:numRef>
              <c:f>Sheet1!$B$2:$E$2</c:f>
              <c:numCache>
                <c:formatCode>General</c:formatCode>
                <c:ptCount val="2"/>
                <c:pt idx="0">
                  <c:v>33</c:v>
                </c:pt>
                <c:pt idx="1">
                  <c:v>67</c:v>
                </c:pt>
              </c:numCache>
            </c:numRef>
          </c:val>
        </c:ser>
        <c:dLbls>
          <c:showLegendKey val="0"/>
          <c:showVal val="0"/>
          <c:showCatName val="0"/>
          <c:showSerName val="0"/>
          <c:showPercent val="0"/>
          <c:showBubbleSize val="0"/>
          <c:showLeaderLines val="1"/>
        </c:dLbls>
        <c:firstSliceAng val="150"/>
      </c:pieChart>
      <c:spPr>
        <a:noFill/>
        <a:ln>
          <a:noFill/>
        </a:ln>
        <a:effectLst/>
      </c:spPr>
    </c:plotArea>
    <c:plotVisOnly val="1"/>
    <c:dispBlanksAs val="zero"/>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25956284153005482"/>
          <c:y val="8.4905660377358763E-2"/>
          <c:w val="0.48360655737705177"/>
          <c:h val="0.83490566037735869"/>
        </c:manualLayout>
      </c:layout>
      <c:pieChart>
        <c:varyColors val="1"/>
        <c:ser>
          <c:idx val="0"/>
          <c:order val="0"/>
          <c:tx>
            <c:strRef>
              <c:f>Sheet1!$A$2</c:f>
              <c:strCache>
                <c:ptCount val="1"/>
                <c:pt idx="0">
                  <c:v>Distribution</c:v>
                </c:pt>
              </c:strCache>
            </c:strRef>
          </c:tx>
          <c:dPt>
            <c:idx val="0"/>
            <c:bubble3D val="0"/>
            <c:spPr>
              <a:gradFill rotWithShape="1">
                <a:gsLst>
                  <a:gs pos="0">
                    <a:schemeClr val="accent6">
                      <a:tint val="48000"/>
                      <a:shade val="51000"/>
                      <a:satMod val="130000"/>
                    </a:schemeClr>
                  </a:gs>
                  <a:gs pos="80000">
                    <a:schemeClr val="accent6">
                      <a:tint val="48000"/>
                      <a:shade val="93000"/>
                      <a:satMod val="130000"/>
                    </a:schemeClr>
                  </a:gs>
                  <a:gs pos="100000">
                    <a:schemeClr val="accent6">
                      <a:tint val="4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6">
                      <a:tint val="65000"/>
                      <a:shade val="51000"/>
                      <a:satMod val="130000"/>
                    </a:schemeClr>
                  </a:gs>
                  <a:gs pos="80000">
                    <a:schemeClr val="accent6">
                      <a:tint val="65000"/>
                      <a:shade val="93000"/>
                      <a:satMod val="130000"/>
                    </a:schemeClr>
                  </a:gs>
                  <a:gs pos="100000">
                    <a:schemeClr val="accent6">
                      <a:tint val="6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6">
                      <a:tint val="83000"/>
                      <a:shade val="51000"/>
                      <a:satMod val="130000"/>
                    </a:schemeClr>
                  </a:gs>
                  <a:gs pos="80000">
                    <a:schemeClr val="accent6">
                      <a:tint val="83000"/>
                      <a:shade val="93000"/>
                      <a:satMod val="130000"/>
                    </a:schemeClr>
                  </a:gs>
                  <a:gs pos="100000">
                    <a:schemeClr val="accent6">
                      <a:tint val="83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4"/>
            <c:bubble3D val="0"/>
            <c:spPr>
              <a:gradFill rotWithShape="1">
                <a:gsLst>
                  <a:gs pos="0">
                    <a:schemeClr val="accent6">
                      <a:shade val="82000"/>
                      <a:shade val="51000"/>
                      <a:satMod val="130000"/>
                    </a:schemeClr>
                  </a:gs>
                  <a:gs pos="80000">
                    <a:schemeClr val="accent6">
                      <a:shade val="82000"/>
                      <a:shade val="93000"/>
                      <a:satMod val="130000"/>
                    </a:schemeClr>
                  </a:gs>
                  <a:gs pos="100000">
                    <a:schemeClr val="accent6">
                      <a:shade val="8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5"/>
            <c:bubble3D val="0"/>
            <c:spPr>
              <a:gradFill rotWithShape="1">
                <a:gsLst>
                  <a:gs pos="0">
                    <a:schemeClr val="accent6">
                      <a:shade val="65000"/>
                      <a:shade val="51000"/>
                      <a:satMod val="130000"/>
                    </a:schemeClr>
                  </a:gs>
                  <a:gs pos="80000">
                    <a:schemeClr val="accent6">
                      <a:shade val="65000"/>
                      <a:shade val="93000"/>
                      <a:satMod val="130000"/>
                    </a:schemeClr>
                  </a:gs>
                  <a:gs pos="100000">
                    <a:schemeClr val="accent6">
                      <a:shade val="6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6"/>
            <c:bubble3D val="0"/>
            <c:spPr>
              <a:gradFill rotWithShape="1">
                <a:gsLst>
                  <a:gs pos="0">
                    <a:schemeClr val="accent6">
                      <a:shade val="47000"/>
                      <a:shade val="51000"/>
                      <a:satMod val="130000"/>
                    </a:schemeClr>
                  </a:gs>
                  <a:gs pos="80000">
                    <a:schemeClr val="accent6">
                      <a:shade val="47000"/>
                      <a:shade val="93000"/>
                      <a:satMod val="130000"/>
                    </a:schemeClr>
                  </a:gs>
                  <a:gs pos="100000">
                    <a:schemeClr val="accent6">
                      <a:shade val="47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cat>
            <c:strRef>
              <c:f>Sheet1!$B$1:$H$1</c:f>
              <c:strCache>
                <c:ptCount val="7"/>
                <c:pt idx="0">
                  <c:v>Primary care</c:v>
                </c:pt>
                <c:pt idx="1">
                  <c:v>Hospital-based specialties</c:v>
                </c:pt>
                <c:pt idx="2">
                  <c:v>medical and pediatric subspecialties</c:v>
                </c:pt>
                <c:pt idx="3">
                  <c:v>surgical subspecialties</c:v>
                </c:pt>
                <c:pt idx="4">
                  <c:v>psychiatry/neurology</c:v>
                </c:pt>
                <c:pt idx="5">
                  <c:v>other</c:v>
                </c:pt>
                <c:pt idx="6">
                  <c:v>general surgery</c:v>
                </c:pt>
              </c:strCache>
            </c:strRef>
          </c:cat>
          <c:val>
            <c:numRef>
              <c:f>Sheet1!$B$2:$H$2</c:f>
              <c:numCache>
                <c:formatCode>General</c:formatCode>
                <c:ptCount val="7"/>
                <c:pt idx="0">
                  <c:v>15</c:v>
                </c:pt>
                <c:pt idx="1">
                  <c:v>15</c:v>
                </c:pt>
                <c:pt idx="2">
                  <c:v>15</c:v>
                </c:pt>
                <c:pt idx="3">
                  <c:v>15</c:v>
                </c:pt>
                <c:pt idx="4">
                  <c:v>15</c:v>
                </c:pt>
                <c:pt idx="5">
                  <c:v>15</c:v>
                </c:pt>
                <c:pt idx="6">
                  <c:v>20</c:v>
                </c:pt>
              </c:numCache>
            </c:numRef>
          </c:val>
        </c:ser>
        <c:dLbls>
          <c:showLegendKey val="0"/>
          <c:showVal val="0"/>
          <c:showCatName val="0"/>
          <c:showSerName val="0"/>
          <c:showPercent val="0"/>
          <c:showBubbleSize val="0"/>
          <c:showLeaderLines val="1"/>
        </c:dLbls>
        <c:firstSliceAng val="180"/>
      </c:pieChart>
      <c:spPr>
        <a:noFill/>
        <a:ln>
          <a:noFill/>
        </a:ln>
        <a:effectLst/>
      </c:spPr>
    </c:plotArea>
    <c:plotVisOnly val="1"/>
    <c:dispBlanksAs val="zero"/>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2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3">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2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3">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_rels/data3.xml.rels><?xml version="1.0" encoding="UTF-8" standalone="yes"?>
<Relationships xmlns="http://schemas.openxmlformats.org/package/2006/relationships"><Relationship Id="rId1" Type="http://schemas.openxmlformats.org/officeDocument/2006/relationships/image" Target="../media/image12.png"/></Relationships>
</file>

<file path=ppt/diagrams/_rels/data4.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6E2ABB-F6D3-4627-ADAE-DC2C403CE459}" type="doc">
      <dgm:prSet loTypeId="urn:microsoft.com/office/officeart/2005/8/layout/venn1" loCatId="relationship" qsTypeId="urn:microsoft.com/office/officeart/2005/8/quickstyle/simple4" qsCatId="simple" csTypeId="urn:microsoft.com/office/officeart/2005/8/colors/colorful4" csCatId="colorful" phldr="1"/>
      <dgm:spPr/>
      <dgm:t>
        <a:bodyPr/>
        <a:lstStyle/>
        <a:p>
          <a:endParaRPr lang="en-US"/>
        </a:p>
      </dgm:t>
    </dgm:pt>
    <dgm:pt modelId="{A54B581A-1CC5-4ED0-B75B-3CF505ADEB50}">
      <dgm:prSet/>
      <dgm:spPr/>
      <dgm:t>
        <a:bodyPr anchor="b"/>
        <a:lstStyle/>
        <a:p>
          <a:pPr rtl="0"/>
          <a:r>
            <a:rPr lang="en-US" dirty="0" smtClean="0"/>
            <a:t>Education</a:t>
          </a:r>
          <a:endParaRPr lang="en-US" dirty="0"/>
        </a:p>
      </dgm:t>
    </dgm:pt>
    <dgm:pt modelId="{1919C57C-B3B8-4AA3-BEC8-450D4125EF85}" type="parTrans" cxnId="{3E344D39-148A-449F-9BA9-F90B4D9D437C}">
      <dgm:prSet/>
      <dgm:spPr/>
      <dgm:t>
        <a:bodyPr/>
        <a:lstStyle/>
        <a:p>
          <a:endParaRPr lang="en-US"/>
        </a:p>
      </dgm:t>
    </dgm:pt>
    <dgm:pt modelId="{3C58BE56-700E-4BCC-8A85-75D3B4A61310}" type="sibTrans" cxnId="{3E344D39-148A-449F-9BA9-F90B4D9D437C}">
      <dgm:prSet/>
      <dgm:spPr/>
      <dgm:t>
        <a:bodyPr/>
        <a:lstStyle/>
        <a:p>
          <a:endParaRPr lang="en-US"/>
        </a:p>
      </dgm:t>
    </dgm:pt>
    <dgm:pt modelId="{F904ACAB-1DA1-478B-AFCA-10073DA5F10F}">
      <dgm:prSet/>
      <dgm:spPr/>
      <dgm:t>
        <a:bodyPr anchor="ctr"/>
        <a:lstStyle/>
        <a:p>
          <a:pPr rtl="0"/>
          <a:r>
            <a:rPr lang="en-US" dirty="0" smtClean="0"/>
            <a:t>Research</a:t>
          </a:r>
          <a:endParaRPr lang="en-US" dirty="0"/>
        </a:p>
      </dgm:t>
    </dgm:pt>
    <dgm:pt modelId="{50552585-120B-40B6-8044-3FE39AE015E0}" type="parTrans" cxnId="{D7E03DB4-B106-43B8-82BD-FD63C8C34E0F}">
      <dgm:prSet/>
      <dgm:spPr/>
      <dgm:t>
        <a:bodyPr/>
        <a:lstStyle/>
        <a:p>
          <a:endParaRPr lang="en-US"/>
        </a:p>
      </dgm:t>
    </dgm:pt>
    <dgm:pt modelId="{C1DC48C6-3E94-44CB-B2DC-49C8C7861C1C}" type="sibTrans" cxnId="{D7E03DB4-B106-43B8-82BD-FD63C8C34E0F}">
      <dgm:prSet/>
      <dgm:spPr/>
      <dgm:t>
        <a:bodyPr/>
        <a:lstStyle/>
        <a:p>
          <a:endParaRPr lang="en-US"/>
        </a:p>
      </dgm:t>
    </dgm:pt>
    <dgm:pt modelId="{55D0CBAE-6C5B-4E2A-9C68-68E46BA69A86}">
      <dgm:prSet/>
      <dgm:spPr/>
      <dgm:t>
        <a:bodyPr anchor="t"/>
        <a:lstStyle/>
        <a:p>
          <a:pPr rtl="0"/>
          <a:r>
            <a:rPr lang="en-US" dirty="0" smtClean="0"/>
            <a:t>  </a:t>
          </a:r>
        </a:p>
        <a:p>
          <a:pPr rtl="0"/>
          <a:r>
            <a:rPr lang="en-US" dirty="0" smtClean="0"/>
            <a:t> Patient care</a:t>
          </a:r>
          <a:endParaRPr lang="en-US" dirty="0"/>
        </a:p>
      </dgm:t>
    </dgm:pt>
    <dgm:pt modelId="{F31A3616-55FA-4860-B812-8C11716D6F6B}" type="parTrans" cxnId="{FCB66366-EE43-4D52-84FC-D06B679724EB}">
      <dgm:prSet/>
      <dgm:spPr/>
      <dgm:t>
        <a:bodyPr/>
        <a:lstStyle/>
        <a:p>
          <a:endParaRPr lang="en-US"/>
        </a:p>
      </dgm:t>
    </dgm:pt>
    <dgm:pt modelId="{06C01083-5DD4-4F16-9441-39F3FB751D4D}" type="sibTrans" cxnId="{FCB66366-EE43-4D52-84FC-D06B679724EB}">
      <dgm:prSet/>
      <dgm:spPr/>
      <dgm:t>
        <a:bodyPr/>
        <a:lstStyle/>
        <a:p>
          <a:endParaRPr lang="en-US"/>
        </a:p>
      </dgm:t>
    </dgm:pt>
    <dgm:pt modelId="{6783D2ED-AEFB-40E0-974C-898FF4C3DE11}" type="pres">
      <dgm:prSet presAssocID="{556E2ABB-F6D3-4627-ADAE-DC2C403CE459}" presName="compositeShape" presStyleCnt="0">
        <dgm:presLayoutVars>
          <dgm:chMax val="7"/>
          <dgm:dir/>
          <dgm:resizeHandles val="exact"/>
        </dgm:presLayoutVars>
      </dgm:prSet>
      <dgm:spPr/>
      <dgm:t>
        <a:bodyPr/>
        <a:lstStyle/>
        <a:p>
          <a:endParaRPr lang="en-US"/>
        </a:p>
      </dgm:t>
    </dgm:pt>
    <dgm:pt modelId="{F5A29773-395D-4036-B15B-646DA53A9191}" type="pres">
      <dgm:prSet presAssocID="{A54B581A-1CC5-4ED0-B75B-3CF505ADEB50}" presName="circ1" presStyleLbl="vennNode1" presStyleIdx="0" presStyleCnt="3"/>
      <dgm:spPr/>
      <dgm:t>
        <a:bodyPr/>
        <a:lstStyle/>
        <a:p>
          <a:endParaRPr lang="en-US"/>
        </a:p>
      </dgm:t>
    </dgm:pt>
    <dgm:pt modelId="{1565BC0C-F476-48CD-B80F-6079D8C9321A}" type="pres">
      <dgm:prSet presAssocID="{A54B581A-1CC5-4ED0-B75B-3CF505ADEB50}" presName="circ1Tx" presStyleLbl="revTx" presStyleIdx="0" presStyleCnt="0">
        <dgm:presLayoutVars>
          <dgm:chMax val="0"/>
          <dgm:chPref val="0"/>
          <dgm:bulletEnabled val="1"/>
        </dgm:presLayoutVars>
      </dgm:prSet>
      <dgm:spPr/>
      <dgm:t>
        <a:bodyPr/>
        <a:lstStyle/>
        <a:p>
          <a:endParaRPr lang="en-US"/>
        </a:p>
      </dgm:t>
    </dgm:pt>
    <dgm:pt modelId="{186EACF9-BD35-49C1-8DA2-45166880D992}" type="pres">
      <dgm:prSet presAssocID="{F904ACAB-1DA1-478B-AFCA-10073DA5F10F}" presName="circ2" presStyleLbl="vennNode1" presStyleIdx="1" presStyleCnt="3"/>
      <dgm:spPr/>
      <dgm:t>
        <a:bodyPr/>
        <a:lstStyle/>
        <a:p>
          <a:endParaRPr lang="en-US"/>
        </a:p>
      </dgm:t>
    </dgm:pt>
    <dgm:pt modelId="{76D5CD49-3F75-444B-B5A9-8EB381C6B04A}" type="pres">
      <dgm:prSet presAssocID="{F904ACAB-1DA1-478B-AFCA-10073DA5F10F}" presName="circ2Tx" presStyleLbl="revTx" presStyleIdx="0" presStyleCnt="0">
        <dgm:presLayoutVars>
          <dgm:chMax val="0"/>
          <dgm:chPref val="0"/>
          <dgm:bulletEnabled val="1"/>
        </dgm:presLayoutVars>
      </dgm:prSet>
      <dgm:spPr/>
      <dgm:t>
        <a:bodyPr/>
        <a:lstStyle/>
        <a:p>
          <a:endParaRPr lang="en-US"/>
        </a:p>
      </dgm:t>
    </dgm:pt>
    <dgm:pt modelId="{3E96CA62-8152-4D95-8668-28C6473816EA}" type="pres">
      <dgm:prSet presAssocID="{55D0CBAE-6C5B-4E2A-9C68-68E46BA69A86}" presName="circ3" presStyleLbl="vennNode1" presStyleIdx="2" presStyleCnt="3" custLinFactNeighborX="-5162" custLinFactNeighborY="-2065"/>
      <dgm:spPr/>
      <dgm:t>
        <a:bodyPr/>
        <a:lstStyle/>
        <a:p>
          <a:endParaRPr lang="en-US"/>
        </a:p>
      </dgm:t>
    </dgm:pt>
    <dgm:pt modelId="{4662B23F-9A3E-4486-A297-111F314C06EE}" type="pres">
      <dgm:prSet presAssocID="{55D0CBAE-6C5B-4E2A-9C68-68E46BA69A86}" presName="circ3Tx" presStyleLbl="revTx" presStyleIdx="0" presStyleCnt="0">
        <dgm:presLayoutVars>
          <dgm:chMax val="0"/>
          <dgm:chPref val="0"/>
          <dgm:bulletEnabled val="1"/>
        </dgm:presLayoutVars>
      </dgm:prSet>
      <dgm:spPr/>
      <dgm:t>
        <a:bodyPr/>
        <a:lstStyle/>
        <a:p>
          <a:endParaRPr lang="en-US"/>
        </a:p>
      </dgm:t>
    </dgm:pt>
  </dgm:ptLst>
  <dgm:cxnLst>
    <dgm:cxn modelId="{224F1F17-1193-4737-9BA5-D1642465E751}" type="presOf" srcId="{F904ACAB-1DA1-478B-AFCA-10073DA5F10F}" destId="{76D5CD49-3F75-444B-B5A9-8EB381C6B04A}" srcOrd="1" destOrd="0" presId="urn:microsoft.com/office/officeart/2005/8/layout/venn1"/>
    <dgm:cxn modelId="{D7E03DB4-B106-43B8-82BD-FD63C8C34E0F}" srcId="{556E2ABB-F6D3-4627-ADAE-DC2C403CE459}" destId="{F904ACAB-1DA1-478B-AFCA-10073DA5F10F}" srcOrd="1" destOrd="0" parTransId="{50552585-120B-40B6-8044-3FE39AE015E0}" sibTransId="{C1DC48C6-3E94-44CB-B2DC-49C8C7861C1C}"/>
    <dgm:cxn modelId="{933BF593-8111-40AE-9828-5ACDC4FB6D0A}" type="presOf" srcId="{55D0CBAE-6C5B-4E2A-9C68-68E46BA69A86}" destId="{3E96CA62-8152-4D95-8668-28C6473816EA}" srcOrd="0" destOrd="0" presId="urn:microsoft.com/office/officeart/2005/8/layout/venn1"/>
    <dgm:cxn modelId="{FCB66366-EE43-4D52-84FC-D06B679724EB}" srcId="{556E2ABB-F6D3-4627-ADAE-DC2C403CE459}" destId="{55D0CBAE-6C5B-4E2A-9C68-68E46BA69A86}" srcOrd="2" destOrd="0" parTransId="{F31A3616-55FA-4860-B812-8C11716D6F6B}" sibTransId="{06C01083-5DD4-4F16-9441-39F3FB751D4D}"/>
    <dgm:cxn modelId="{CD344281-8769-4EC1-B888-2D008EF8FB45}" type="presOf" srcId="{55D0CBAE-6C5B-4E2A-9C68-68E46BA69A86}" destId="{4662B23F-9A3E-4486-A297-111F314C06EE}" srcOrd="1" destOrd="0" presId="urn:microsoft.com/office/officeart/2005/8/layout/venn1"/>
    <dgm:cxn modelId="{3E344D39-148A-449F-9BA9-F90B4D9D437C}" srcId="{556E2ABB-F6D3-4627-ADAE-DC2C403CE459}" destId="{A54B581A-1CC5-4ED0-B75B-3CF505ADEB50}" srcOrd="0" destOrd="0" parTransId="{1919C57C-B3B8-4AA3-BEC8-450D4125EF85}" sibTransId="{3C58BE56-700E-4BCC-8A85-75D3B4A61310}"/>
    <dgm:cxn modelId="{9BAD826C-B8B0-437D-AB00-C7078605FA0B}" type="presOf" srcId="{A54B581A-1CC5-4ED0-B75B-3CF505ADEB50}" destId="{F5A29773-395D-4036-B15B-646DA53A9191}" srcOrd="0" destOrd="0" presId="urn:microsoft.com/office/officeart/2005/8/layout/venn1"/>
    <dgm:cxn modelId="{64F2C68F-C736-4464-8832-49E9256B7ED6}" type="presOf" srcId="{556E2ABB-F6D3-4627-ADAE-DC2C403CE459}" destId="{6783D2ED-AEFB-40E0-974C-898FF4C3DE11}" srcOrd="0" destOrd="0" presId="urn:microsoft.com/office/officeart/2005/8/layout/venn1"/>
    <dgm:cxn modelId="{90B771E7-55C7-47D6-9C99-CFB72410DB82}" type="presOf" srcId="{A54B581A-1CC5-4ED0-B75B-3CF505ADEB50}" destId="{1565BC0C-F476-48CD-B80F-6079D8C9321A}" srcOrd="1" destOrd="0" presId="urn:microsoft.com/office/officeart/2005/8/layout/venn1"/>
    <dgm:cxn modelId="{D3E62C2D-0C6F-4236-AE11-02498B9CCF33}" type="presOf" srcId="{F904ACAB-1DA1-478B-AFCA-10073DA5F10F}" destId="{186EACF9-BD35-49C1-8DA2-45166880D992}" srcOrd="0" destOrd="0" presId="urn:microsoft.com/office/officeart/2005/8/layout/venn1"/>
    <dgm:cxn modelId="{69704FF2-467E-43CA-83FE-6AE96D852561}" type="presParOf" srcId="{6783D2ED-AEFB-40E0-974C-898FF4C3DE11}" destId="{F5A29773-395D-4036-B15B-646DA53A9191}" srcOrd="0" destOrd="0" presId="urn:microsoft.com/office/officeart/2005/8/layout/venn1"/>
    <dgm:cxn modelId="{9FCEF8F0-0345-4B26-83F4-F18BCF53DEB7}" type="presParOf" srcId="{6783D2ED-AEFB-40E0-974C-898FF4C3DE11}" destId="{1565BC0C-F476-48CD-B80F-6079D8C9321A}" srcOrd="1" destOrd="0" presId="urn:microsoft.com/office/officeart/2005/8/layout/venn1"/>
    <dgm:cxn modelId="{D0388176-D7E3-4C5C-B972-6B6DB14A5C1E}" type="presParOf" srcId="{6783D2ED-AEFB-40E0-974C-898FF4C3DE11}" destId="{186EACF9-BD35-49C1-8DA2-45166880D992}" srcOrd="2" destOrd="0" presId="urn:microsoft.com/office/officeart/2005/8/layout/venn1"/>
    <dgm:cxn modelId="{07AE19BE-2290-486A-B7C0-265DB7D44916}" type="presParOf" srcId="{6783D2ED-AEFB-40E0-974C-898FF4C3DE11}" destId="{76D5CD49-3F75-444B-B5A9-8EB381C6B04A}" srcOrd="3" destOrd="0" presId="urn:microsoft.com/office/officeart/2005/8/layout/venn1"/>
    <dgm:cxn modelId="{1FD04DAB-67B2-49CF-A4CB-C81DB72EFF4C}" type="presParOf" srcId="{6783D2ED-AEFB-40E0-974C-898FF4C3DE11}" destId="{3E96CA62-8152-4D95-8668-28C6473816EA}" srcOrd="4" destOrd="0" presId="urn:microsoft.com/office/officeart/2005/8/layout/venn1"/>
    <dgm:cxn modelId="{E56CDAAB-5B50-461C-874E-652692DBA271}" type="presParOf" srcId="{6783D2ED-AEFB-40E0-974C-898FF4C3DE11}" destId="{4662B23F-9A3E-4486-A297-111F314C06EE}"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C71C16-152A-425E-9C6E-650D54D51DE2}" type="doc">
      <dgm:prSet loTypeId="urn:microsoft.com/office/officeart/2005/8/layout/list1" loCatId="list" qsTypeId="urn:microsoft.com/office/officeart/2005/8/quickstyle/simple3" qsCatId="simple" csTypeId="urn:microsoft.com/office/officeart/2005/8/colors/accent6_2" csCatId="accent6" phldr="1"/>
      <dgm:spPr/>
      <dgm:t>
        <a:bodyPr/>
        <a:lstStyle/>
        <a:p>
          <a:endParaRPr lang="en-US"/>
        </a:p>
      </dgm:t>
    </dgm:pt>
    <dgm:pt modelId="{EB00E476-3D11-48A6-8CE7-9F2ED2BA3555}">
      <dgm:prSet/>
      <dgm:spPr/>
      <dgm:t>
        <a:bodyPr/>
        <a:lstStyle/>
        <a:p>
          <a:pPr rtl="0"/>
          <a:r>
            <a:rPr lang="en-US" dirty="0" smtClean="0"/>
            <a:t>Chronic government underfunding</a:t>
          </a:r>
          <a:endParaRPr lang="en-US" dirty="0"/>
        </a:p>
      </dgm:t>
    </dgm:pt>
    <dgm:pt modelId="{25C1D3F4-B1EF-47B9-BE5E-24F860209A9C}" type="parTrans" cxnId="{E3E2CFF0-69BC-4B9B-8CBD-3B017A2C76AF}">
      <dgm:prSet/>
      <dgm:spPr/>
      <dgm:t>
        <a:bodyPr/>
        <a:lstStyle/>
        <a:p>
          <a:endParaRPr lang="en-US"/>
        </a:p>
      </dgm:t>
    </dgm:pt>
    <dgm:pt modelId="{F05D7C40-A436-420E-B690-60F3C90985B0}" type="sibTrans" cxnId="{E3E2CFF0-69BC-4B9B-8CBD-3B017A2C76AF}">
      <dgm:prSet/>
      <dgm:spPr/>
      <dgm:t>
        <a:bodyPr/>
        <a:lstStyle/>
        <a:p>
          <a:endParaRPr lang="en-US"/>
        </a:p>
      </dgm:t>
    </dgm:pt>
    <dgm:pt modelId="{189385E3-85C8-4537-9673-325D3E42FD32}">
      <dgm:prSet/>
      <dgm:spPr/>
      <dgm:t>
        <a:bodyPr/>
        <a:lstStyle/>
        <a:p>
          <a:pPr rtl="0"/>
          <a:r>
            <a:rPr lang="en-US" dirty="0" smtClean="0"/>
            <a:t>Cost-cutting by insurance companies and inadequate reimbursement</a:t>
          </a:r>
          <a:endParaRPr lang="en-US" dirty="0"/>
        </a:p>
      </dgm:t>
    </dgm:pt>
    <dgm:pt modelId="{40C0B96B-04B8-4492-834A-77DE80B171BD}" type="parTrans" cxnId="{DBBAD5E1-8F71-46F4-8F8B-128A277DE14A}">
      <dgm:prSet/>
      <dgm:spPr/>
      <dgm:t>
        <a:bodyPr/>
        <a:lstStyle/>
        <a:p>
          <a:endParaRPr lang="en-US"/>
        </a:p>
      </dgm:t>
    </dgm:pt>
    <dgm:pt modelId="{38951BBB-8913-4C3A-9630-27E8A6E690A2}" type="sibTrans" cxnId="{DBBAD5E1-8F71-46F4-8F8B-128A277DE14A}">
      <dgm:prSet/>
      <dgm:spPr/>
      <dgm:t>
        <a:bodyPr/>
        <a:lstStyle/>
        <a:p>
          <a:endParaRPr lang="en-US"/>
        </a:p>
      </dgm:t>
    </dgm:pt>
    <dgm:pt modelId="{A7F165C1-944D-4CDF-AF38-B5B939DC9192}">
      <dgm:prSet/>
      <dgm:spPr/>
      <dgm:t>
        <a:bodyPr/>
        <a:lstStyle/>
        <a:p>
          <a:pPr rtl="0"/>
          <a:r>
            <a:rPr lang="en-US" dirty="0" smtClean="0"/>
            <a:t>Increasing number of uninsured         (over 46 million people in the U.S.)</a:t>
          </a:r>
          <a:endParaRPr lang="en-US" dirty="0"/>
        </a:p>
      </dgm:t>
    </dgm:pt>
    <dgm:pt modelId="{522F2AA6-0F29-4385-A1FC-A2F4DF8358C0}" type="parTrans" cxnId="{C179F4F7-5D90-4850-BE12-C64A5FD848D2}">
      <dgm:prSet/>
      <dgm:spPr/>
      <dgm:t>
        <a:bodyPr/>
        <a:lstStyle/>
        <a:p>
          <a:endParaRPr lang="en-US"/>
        </a:p>
      </dgm:t>
    </dgm:pt>
    <dgm:pt modelId="{49D2F6C9-2DA3-4E94-8F80-41007726CA61}" type="sibTrans" cxnId="{C179F4F7-5D90-4850-BE12-C64A5FD848D2}">
      <dgm:prSet/>
      <dgm:spPr/>
      <dgm:t>
        <a:bodyPr/>
        <a:lstStyle/>
        <a:p>
          <a:endParaRPr lang="en-US"/>
        </a:p>
      </dgm:t>
    </dgm:pt>
    <dgm:pt modelId="{DEAC2414-8F01-4497-94CB-F30AE25D8D0A}" type="pres">
      <dgm:prSet presAssocID="{D6C71C16-152A-425E-9C6E-650D54D51DE2}" presName="linear" presStyleCnt="0">
        <dgm:presLayoutVars>
          <dgm:dir/>
          <dgm:animLvl val="lvl"/>
          <dgm:resizeHandles val="exact"/>
        </dgm:presLayoutVars>
      </dgm:prSet>
      <dgm:spPr/>
      <dgm:t>
        <a:bodyPr/>
        <a:lstStyle/>
        <a:p>
          <a:endParaRPr lang="en-US"/>
        </a:p>
      </dgm:t>
    </dgm:pt>
    <dgm:pt modelId="{241B5A2F-41F6-4C2C-8879-01AFE481BC41}" type="pres">
      <dgm:prSet presAssocID="{EB00E476-3D11-48A6-8CE7-9F2ED2BA3555}" presName="parentLin" presStyleCnt="0"/>
      <dgm:spPr/>
      <dgm:t>
        <a:bodyPr/>
        <a:lstStyle/>
        <a:p>
          <a:endParaRPr lang="en-US"/>
        </a:p>
      </dgm:t>
    </dgm:pt>
    <dgm:pt modelId="{953BDF9F-F0AE-4ADB-8D59-36F6216CFDCB}" type="pres">
      <dgm:prSet presAssocID="{EB00E476-3D11-48A6-8CE7-9F2ED2BA3555}" presName="parentLeftMargin" presStyleLbl="node1" presStyleIdx="0" presStyleCnt="3"/>
      <dgm:spPr/>
      <dgm:t>
        <a:bodyPr/>
        <a:lstStyle/>
        <a:p>
          <a:endParaRPr lang="en-US"/>
        </a:p>
      </dgm:t>
    </dgm:pt>
    <dgm:pt modelId="{618C1D0D-E64F-44E8-9A71-1DE5120A429F}" type="pres">
      <dgm:prSet presAssocID="{EB00E476-3D11-48A6-8CE7-9F2ED2BA3555}" presName="parentText" presStyleLbl="node1" presStyleIdx="0" presStyleCnt="3" custScaleY="143599">
        <dgm:presLayoutVars>
          <dgm:chMax val="0"/>
          <dgm:bulletEnabled val="1"/>
        </dgm:presLayoutVars>
      </dgm:prSet>
      <dgm:spPr/>
      <dgm:t>
        <a:bodyPr/>
        <a:lstStyle/>
        <a:p>
          <a:endParaRPr lang="en-US"/>
        </a:p>
      </dgm:t>
    </dgm:pt>
    <dgm:pt modelId="{007811EF-A1A9-48CF-8E6A-8502A7C76195}" type="pres">
      <dgm:prSet presAssocID="{EB00E476-3D11-48A6-8CE7-9F2ED2BA3555}" presName="negativeSpace" presStyleCnt="0"/>
      <dgm:spPr/>
      <dgm:t>
        <a:bodyPr/>
        <a:lstStyle/>
        <a:p>
          <a:endParaRPr lang="en-US"/>
        </a:p>
      </dgm:t>
    </dgm:pt>
    <dgm:pt modelId="{A7E5F7AF-EECA-4CED-8D7A-AAF3A8F4577E}" type="pres">
      <dgm:prSet presAssocID="{EB00E476-3D11-48A6-8CE7-9F2ED2BA3555}" presName="childText" presStyleLbl="conFgAcc1" presStyleIdx="0" presStyleCnt="3">
        <dgm:presLayoutVars>
          <dgm:bulletEnabled val="1"/>
        </dgm:presLayoutVars>
      </dgm:prSet>
      <dgm:spPr/>
      <dgm:t>
        <a:bodyPr/>
        <a:lstStyle/>
        <a:p>
          <a:endParaRPr lang="en-US"/>
        </a:p>
      </dgm:t>
    </dgm:pt>
    <dgm:pt modelId="{B372CB00-6915-410D-8A26-AA6656989264}" type="pres">
      <dgm:prSet presAssocID="{F05D7C40-A436-420E-B690-60F3C90985B0}" presName="spaceBetweenRectangles" presStyleCnt="0"/>
      <dgm:spPr/>
      <dgm:t>
        <a:bodyPr/>
        <a:lstStyle/>
        <a:p>
          <a:endParaRPr lang="en-US"/>
        </a:p>
      </dgm:t>
    </dgm:pt>
    <dgm:pt modelId="{18579EF9-865E-4A4E-8F39-C1ED1E3389EA}" type="pres">
      <dgm:prSet presAssocID="{189385E3-85C8-4537-9673-325D3E42FD32}" presName="parentLin" presStyleCnt="0"/>
      <dgm:spPr/>
      <dgm:t>
        <a:bodyPr/>
        <a:lstStyle/>
        <a:p>
          <a:endParaRPr lang="en-US"/>
        </a:p>
      </dgm:t>
    </dgm:pt>
    <dgm:pt modelId="{0E905F3B-A716-4081-A7D0-3ECD01AE4DFF}" type="pres">
      <dgm:prSet presAssocID="{189385E3-85C8-4537-9673-325D3E42FD32}" presName="parentLeftMargin" presStyleLbl="node1" presStyleIdx="0" presStyleCnt="3"/>
      <dgm:spPr/>
      <dgm:t>
        <a:bodyPr/>
        <a:lstStyle/>
        <a:p>
          <a:endParaRPr lang="en-US"/>
        </a:p>
      </dgm:t>
    </dgm:pt>
    <dgm:pt modelId="{E21752AA-B60D-4A71-881E-E9F07DD1E6A2}" type="pres">
      <dgm:prSet presAssocID="{189385E3-85C8-4537-9673-325D3E42FD32}" presName="parentText" presStyleLbl="node1" presStyleIdx="1" presStyleCnt="3" custScaleY="143599">
        <dgm:presLayoutVars>
          <dgm:chMax val="0"/>
          <dgm:bulletEnabled val="1"/>
        </dgm:presLayoutVars>
      </dgm:prSet>
      <dgm:spPr/>
      <dgm:t>
        <a:bodyPr/>
        <a:lstStyle/>
        <a:p>
          <a:endParaRPr lang="en-US"/>
        </a:p>
      </dgm:t>
    </dgm:pt>
    <dgm:pt modelId="{C2767580-6A8C-441D-8DB8-BA8554FD5761}" type="pres">
      <dgm:prSet presAssocID="{189385E3-85C8-4537-9673-325D3E42FD32}" presName="negativeSpace" presStyleCnt="0"/>
      <dgm:spPr/>
      <dgm:t>
        <a:bodyPr/>
        <a:lstStyle/>
        <a:p>
          <a:endParaRPr lang="en-US"/>
        </a:p>
      </dgm:t>
    </dgm:pt>
    <dgm:pt modelId="{C690E408-A0F4-4630-9A62-5529F51CCE32}" type="pres">
      <dgm:prSet presAssocID="{189385E3-85C8-4537-9673-325D3E42FD32}" presName="childText" presStyleLbl="conFgAcc1" presStyleIdx="1" presStyleCnt="3">
        <dgm:presLayoutVars>
          <dgm:bulletEnabled val="1"/>
        </dgm:presLayoutVars>
      </dgm:prSet>
      <dgm:spPr/>
      <dgm:t>
        <a:bodyPr/>
        <a:lstStyle/>
        <a:p>
          <a:endParaRPr lang="en-US"/>
        </a:p>
      </dgm:t>
    </dgm:pt>
    <dgm:pt modelId="{7ACDA31A-07E2-4E73-8091-FA002BF0BC4E}" type="pres">
      <dgm:prSet presAssocID="{38951BBB-8913-4C3A-9630-27E8A6E690A2}" presName="spaceBetweenRectangles" presStyleCnt="0"/>
      <dgm:spPr/>
      <dgm:t>
        <a:bodyPr/>
        <a:lstStyle/>
        <a:p>
          <a:endParaRPr lang="en-US"/>
        </a:p>
      </dgm:t>
    </dgm:pt>
    <dgm:pt modelId="{67E1DE3C-8CA5-4B2E-BE3C-8B23D630FA77}" type="pres">
      <dgm:prSet presAssocID="{A7F165C1-944D-4CDF-AF38-B5B939DC9192}" presName="parentLin" presStyleCnt="0"/>
      <dgm:spPr/>
      <dgm:t>
        <a:bodyPr/>
        <a:lstStyle/>
        <a:p>
          <a:endParaRPr lang="en-US"/>
        </a:p>
      </dgm:t>
    </dgm:pt>
    <dgm:pt modelId="{A769407F-1C76-4C18-96BE-992DA7DEC081}" type="pres">
      <dgm:prSet presAssocID="{A7F165C1-944D-4CDF-AF38-B5B939DC9192}" presName="parentLeftMargin" presStyleLbl="node1" presStyleIdx="1" presStyleCnt="3"/>
      <dgm:spPr/>
      <dgm:t>
        <a:bodyPr/>
        <a:lstStyle/>
        <a:p>
          <a:endParaRPr lang="en-US"/>
        </a:p>
      </dgm:t>
    </dgm:pt>
    <dgm:pt modelId="{8B88F368-455C-4C96-AAA7-A3642FE382B6}" type="pres">
      <dgm:prSet presAssocID="{A7F165C1-944D-4CDF-AF38-B5B939DC9192}" presName="parentText" presStyleLbl="node1" presStyleIdx="2" presStyleCnt="3" custScaleY="143599">
        <dgm:presLayoutVars>
          <dgm:chMax val="0"/>
          <dgm:bulletEnabled val="1"/>
        </dgm:presLayoutVars>
      </dgm:prSet>
      <dgm:spPr/>
      <dgm:t>
        <a:bodyPr/>
        <a:lstStyle/>
        <a:p>
          <a:endParaRPr lang="en-US"/>
        </a:p>
      </dgm:t>
    </dgm:pt>
    <dgm:pt modelId="{3C798F0C-7FFF-4ED5-9676-FC888D1CD100}" type="pres">
      <dgm:prSet presAssocID="{A7F165C1-944D-4CDF-AF38-B5B939DC9192}" presName="negativeSpace" presStyleCnt="0"/>
      <dgm:spPr/>
      <dgm:t>
        <a:bodyPr/>
        <a:lstStyle/>
        <a:p>
          <a:endParaRPr lang="en-US"/>
        </a:p>
      </dgm:t>
    </dgm:pt>
    <dgm:pt modelId="{98159345-07A7-4A7C-BC1A-FFA36934FDC5}" type="pres">
      <dgm:prSet presAssocID="{A7F165C1-944D-4CDF-AF38-B5B939DC9192}" presName="childText" presStyleLbl="conFgAcc1" presStyleIdx="2" presStyleCnt="3">
        <dgm:presLayoutVars>
          <dgm:bulletEnabled val="1"/>
        </dgm:presLayoutVars>
      </dgm:prSet>
      <dgm:spPr/>
      <dgm:t>
        <a:bodyPr/>
        <a:lstStyle/>
        <a:p>
          <a:endParaRPr lang="en-US"/>
        </a:p>
      </dgm:t>
    </dgm:pt>
  </dgm:ptLst>
  <dgm:cxnLst>
    <dgm:cxn modelId="{F0A3B802-8C0E-45CB-A5C8-E3EE723A4AC6}" type="presOf" srcId="{A7F165C1-944D-4CDF-AF38-B5B939DC9192}" destId="{A769407F-1C76-4C18-96BE-992DA7DEC081}" srcOrd="0" destOrd="0" presId="urn:microsoft.com/office/officeart/2005/8/layout/list1"/>
    <dgm:cxn modelId="{7F59BF70-7CA7-490A-B01F-5C6DCF995960}" type="presOf" srcId="{A7F165C1-944D-4CDF-AF38-B5B939DC9192}" destId="{8B88F368-455C-4C96-AAA7-A3642FE382B6}" srcOrd="1" destOrd="0" presId="urn:microsoft.com/office/officeart/2005/8/layout/list1"/>
    <dgm:cxn modelId="{CEE8112F-1DB7-4B59-B6EE-BCA06FCFE938}" type="presOf" srcId="{189385E3-85C8-4537-9673-325D3E42FD32}" destId="{0E905F3B-A716-4081-A7D0-3ECD01AE4DFF}" srcOrd="0" destOrd="0" presId="urn:microsoft.com/office/officeart/2005/8/layout/list1"/>
    <dgm:cxn modelId="{54390C6D-62C6-41FB-926C-FFF05ACBF93E}" type="presOf" srcId="{EB00E476-3D11-48A6-8CE7-9F2ED2BA3555}" destId="{953BDF9F-F0AE-4ADB-8D59-36F6216CFDCB}" srcOrd="0" destOrd="0" presId="urn:microsoft.com/office/officeart/2005/8/layout/list1"/>
    <dgm:cxn modelId="{C179F4F7-5D90-4850-BE12-C64A5FD848D2}" srcId="{D6C71C16-152A-425E-9C6E-650D54D51DE2}" destId="{A7F165C1-944D-4CDF-AF38-B5B939DC9192}" srcOrd="2" destOrd="0" parTransId="{522F2AA6-0F29-4385-A1FC-A2F4DF8358C0}" sibTransId="{49D2F6C9-2DA3-4E94-8F80-41007726CA61}"/>
    <dgm:cxn modelId="{E3E2CFF0-69BC-4B9B-8CBD-3B017A2C76AF}" srcId="{D6C71C16-152A-425E-9C6E-650D54D51DE2}" destId="{EB00E476-3D11-48A6-8CE7-9F2ED2BA3555}" srcOrd="0" destOrd="0" parTransId="{25C1D3F4-B1EF-47B9-BE5E-24F860209A9C}" sibTransId="{F05D7C40-A436-420E-B690-60F3C90985B0}"/>
    <dgm:cxn modelId="{E65EC7DF-21D2-42CB-B8A7-D330E25E4709}" type="presOf" srcId="{D6C71C16-152A-425E-9C6E-650D54D51DE2}" destId="{DEAC2414-8F01-4497-94CB-F30AE25D8D0A}" srcOrd="0" destOrd="0" presId="urn:microsoft.com/office/officeart/2005/8/layout/list1"/>
    <dgm:cxn modelId="{DBBAD5E1-8F71-46F4-8F8B-128A277DE14A}" srcId="{D6C71C16-152A-425E-9C6E-650D54D51DE2}" destId="{189385E3-85C8-4537-9673-325D3E42FD32}" srcOrd="1" destOrd="0" parTransId="{40C0B96B-04B8-4492-834A-77DE80B171BD}" sibTransId="{38951BBB-8913-4C3A-9630-27E8A6E690A2}"/>
    <dgm:cxn modelId="{D5A961BA-D8B4-4871-A891-9D0E510EE374}" type="presOf" srcId="{EB00E476-3D11-48A6-8CE7-9F2ED2BA3555}" destId="{618C1D0D-E64F-44E8-9A71-1DE5120A429F}" srcOrd="1" destOrd="0" presId="urn:microsoft.com/office/officeart/2005/8/layout/list1"/>
    <dgm:cxn modelId="{6C471189-58D1-41C2-BE06-722A5BF8855A}" type="presOf" srcId="{189385E3-85C8-4537-9673-325D3E42FD32}" destId="{E21752AA-B60D-4A71-881E-E9F07DD1E6A2}" srcOrd="1" destOrd="0" presId="urn:microsoft.com/office/officeart/2005/8/layout/list1"/>
    <dgm:cxn modelId="{0B581562-CE67-40D9-BE23-5E2BD9E61B72}" type="presParOf" srcId="{DEAC2414-8F01-4497-94CB-F30AE25D8D0A}" destId="{241B5A2F-41F6-4C2C-8879-01AFE481BC41}" srcOrd="0" destOrd="0" presId="urn:microsoft.com/office/officeart/2005/8/layout/list1"/>
    <dgm:cxn modelId="{0D59F8E1-F390-4D0F-A12D-02E7A161FD08}" type="presParOf" srcId="{241B5A2F-41F6-4C2C-8879-01AFE481BC41}" destId="{953BDF9F-F0AE-4ADB-8D59-36F6216CFDCB}" srcOrd="0" destOrd="0" presId="urn:microsoft.com/office/officeart/2005/8/layout/list1"/>
    <dgm:cxn modelId="{FAFE8998-80B0-4684-9311-6A0517B7F0C5}" type="presParOf" srcId="{241B5A2F-41F6-4C2C-8879-01AFE481BC41}" destId="{618C1D0D-E64F-44E8-9A71-1DE5120A429F}" srcOrd="1" destOrd="0" presId="urn:microsoft.com/office/officeart/2005/8/layout/list1"/>
    <dgm:cxn modelId="{F7C99969-14C3-46E0-9937-E8DEEE93D7D1}" type="presParOf" srcId="{DEAC2414-8F01-4497-94CB-F30AE25D8D0A}" destId="{007811EF-A1A9-48CF-8E6A-8502A7C76195}" srcOrd="1" destOrd="0" presId="urn:microsoft.com/office/officeart/2005/8/layout/list1"/>
    <dgm:cxn modelId="{DF6820C3-E939-4041-8EFA-DADCD5DA0D83}" type="presParOf" srcId="{DEAC2414-8F01-4497-94CB-F30AE25D8D0A}" destId="{A7E5F7AF-EECA-4CED-8D7A-AAF3A8F4577E}" srcOrd="2" destOrd="0" presId="urn:microsoft.com/office/officeart/2005/8/layout/list1"/>
    <dgm:cxn modelId="{93A295F4-D978-4F9B-81C0-B794C18AD4D6}" type="presParOf" srcId="{DEAC2414-8F01-4497-94CB-F30AE25D8D0A}" destId="{B372CB00-6915-410D-8A26-AA6656989264}" srcOrd="3" destOrd="0" presId="urn:microsoft.com/office/officeart/2005/8/layout/list1"/>
    <dgm:cxn modelId="{FE6979E8-B75C-4D49-8645-7636871E558D}" type="presParOf" srcId="{DEAC2414-8F01-4497-94CB-F30AE25D8D0A}" destId="{18579EF9-865E-4A4E-8F39-C1ED1E3389EA}" srcOrd="4" destOrd="0" presId="urn:microsoft.com/office/officeart/2005/8/layout/list1"/>
    <dgm:cxn modelId="{82684A8D-F017-480D-8E33-DE8B3AE835D6}" type="presParOf" srcId="{18579EF9-865E-4A4E-8F39-C1ED1E3389EA}" destId="{0E905F3B-A716-4081-A7D0-3ECD01AE4DFF}" srcOrd="0" destOrd="0" presId="urn:microsoft.com/office/officeart/2005/8/layout/list1"/>
    <dgm:cxn modelId="{AEB3F675-5A9C-4A0B-B5B3-0EBBCA00C6D2}" type="presParOf" srcId="{18579EF9-865E-4A4E-8F39-C1ED1E3389EA}" destId="{E21752AA-B60D-4A71-881E-E9F07DD1E6A2}" srcOrd="1" destOrd="0" presId="urn:microsoft.com/office/officeart/2005/8/layout/list1"/>
    <dgm:cxn modelId="{F7492146-DDD5-4D5A-B210-0ADB939F4D23}" type="presParOf" srcId="{DEAC2414-8F01-4497-94CB-F30AE25D8D0A}" destId="{C2767580-6A8C-441D-8DB8-BA8554FD5761}" srcOrd="5" destOrd="0" presId="urn:microsoft.com/office/officeart/2005/8/layout/list1"/>
    <dgm:cxn modelId="{B48BA244-C747-4FAF-8EB2-90C89BE2B4FB}" type="presParOf" srcId="{DEAC2414-8F01-4497-94CB-F30AE25D8D0A}" destId="{C690E408-A0F4-4630-9A62-5529F51CCE32}" srcOrd="6" destOrd="0" presId="urn:microsoft.com/office/officeart/2005/8/layout/list1"/>
    <dgm:cxn modelId="{CA13C09E-13FC-4F14-A0AF-29AD16501AED}" type="presParOf" srcId="{DEAC2414-8F01-4497-94CB-F30AE25D8D0A}" destId="{7ACDA31A-07E2-4E73-8091-FA002BF0BC4E}" srcOrd="7" destOrd="0" presId="urn:microsoft.com/office/officeart/2005/8/layout/list1"/>
    <dgm:cxn modelId="{EF21C47A-1314-41F9-A90F-6559B4814D5B}" type="presParOf" srcId="{DEAC2414-8F01-4497-94CB-F30AE25D8D0A}" destId="{67E1DE3C-8CA5-4B2E-BE3C-8B23D630FA77}" srcOrd="8" destOrd="0" presId="urn:microsoft.com/office/officeart/2005/8/layout/list1"/>
    <dgm:cxn modelId="{226FEC06-8488-4554-9BCE-89D179BF18B1}" type="presParOf" srcId="{67E1DE3C-8CA5-4B2E-BE3C-8B23D630FA77}" destId="{A769407F-1C76-4C18-96BE-992DA7DEC081}" srcOrd="0" destOrd="0" presId="urn:microsoft.com/office/officeart/2005/8/layout/list1"/>
    <dgm:cxn modelId="{4C973C1B-F906-46EB-BE2C-0C4048853D60}" type="presParOf" srcId="{67E1DE3C-8CA5-4B2E-BE3C-8B23D630FA77}" destId="{8B88F368-455C-4C96-AAA7-A3642FE382B6}" srcOrd="1" destOrd="0" presId="urn:microsoft.com/office/officeart/2005/8/layout/list1"/>
    <dgm:cxn modelId="{135CDF99-F626-4ACE-9A1D-5AF793B3F40A}" type="presParOf" srcId="{DEAC2414-8F01-4497-94CB-F30AE25D8D0A}" destId="{3C798F0C-7FFF-4ED5-9676-FC888D1CD100}" srcOrd="9" destOrd="0" presId="urn:microsoft.com/office/officeart/2005/8/layout/list1"/>
    <dgm:cxn modelId="{E2014161-1E8C-4D26-8B89-ED07B50E8FB2}" type="presParOf" srcId="{DEAC2414-8F01-4497-94CB-F30AE25D8D0A}" destId="{98159345-07A7-4A7C-BC1A-FFA36934FDC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AFF5A4-1297-4F2C-8C72-935EAB7705ED}" type="doc">
      <dgm:prSet loTypeId="urn:microsoft.com/office/officeart/2005/8/layout/radial2" loCatId="relationship" qsTypeId="urn:microsoft.com/office/officeart/2005/8/quickstyle/3d3" qsCatId="3D" csTypeId="urn:microsoft.com/office/officeart/2005/8/colors/accent0_1" csCatId="mainScheme" phldr="1"/>
      <dgm:spPr/>
      <dgm:t>
        <a:bodyPr/>
        <a:lstStyle/>
        <a:p>
          <a:endParaRPr lang="en-US"/>
        </a:p>
      </dgm:t>
    </dgm:pt>
    <dgm:pt modelId="{4C305EFA-F891-46C4-A958-0B105065FB2D}">
      <dgm:prSet custT="1"/>
      <dgm:spPr/>
      <dgm:t>
        <a:bodyPr/>
        <a:lstStyle/>
        <a:p>
          <a:pPr rtl="0"/>
          <a:r>
            <a:rPr lang="en-US" sz="1600" b="1" dirty="0" smtClean="0"/>
            <a:t>Research</a:t>
          </a:r>
          <a:endParaRPr lang="en-US" sz="1600" b="1" dirty="0"/>
        </a:p>
      </dgm:t>
    </dgm:pt>
    <dgm:pt modelId="{F681B10A-9FBA-4F7D-978F-8597297F07F1}" type="parTrans" cxnId="{478026C9-51A3-49DB-AA64-BA13D60F0196}">
      <dgm:prSet/>
      <dgm:spPr/>
      <dgm:t>
        <a:bodyPr/>
        <a:lstStyle/>
        <a:p>
          <a:endParaRPr lang="en-US" dirty="0"/>
        </a:p>
      </dgm:t>
    </dgm:pt>
    <dgm:pt modelId="{FADB3DAD-B347-4B3B-849E-7298FA2EDF08}" type="sibTrans" cxnId="{478026C9-51A3-49DB-AA64-BA13D60F0196}">
      <dgm:prSet/>
      <dgm:spPr/>
      <dgm:t>
        <a:bodyPr/>
        <a:lstStyle/>
        <a:p>
          <a:endParaRPr lang="en-US"/>
        </a:p>
      </dgm:t>
    </dgm:pt>
    <dgm:pt modelId="{32BC76B0-5F7C-4A0F-AE26-5304E8BE3E86}">
      <dgm:prSet custT="1"/>
      <dgm:spPr/>
      <dgm:t>
        <a:bodyPr/>
        <a:lstStyle/>
        <a:p>
          <a:pPr rtl="0"/>
          <a:r>
            <a:rPr lang="en-US" sz="1600" b="1" dirty="0" smtClean="0"/>
            <a:t>Patient care</a:t>
          </a:r>
          <a:endParaRPr lang="en-US" sz="1600" b="1" dirty="0"/>
        </a:p>
      </dgm:t>
    </dgm:pt>
    <dgm:pt modelId="{EE53CC18-4258-41B7-B6F8-A8CF6180355C}" type="parTrans" cxnId="{3B5FEE0C-B45C-4AF4-8321-D59534F4BCD6}">
      <dgm:prSet/>
      <dgm:spPr/>
      <dgm:t>
        <a:bodyPr/>
        <a:lstStyle/>
        <a:p>
          <a:endParaRPr lang="en-US" dirty="0"/>
        </a:p>
      </dgm:t>
    </dgm:pt>
    <dgm:pt modelId="{1F297C59-1040-4A3B-B4CF-CF19F89063B6}" type="sibTrans" cxnId="{3B5FEE0C-B45C-4AF4-8321-D59534F4BCD6}">
      <dgm:prSet/>
      <dgm:spPr/>
      <dgm:t>
        <a:bodyPr/>
        <a:lstStyle/>
        <a:p>
          <a:endParaRPr lang="en-US"/>
        </a:p>
      </dgm:t>
    </dgm:pt>
    <dgm:pt modelId="{AF259682-2A1A-48F5-8727-377AF0E68C42}">
      <dgm:prSet custT="1"/>
      <dgm:spPr/>
      <dgm:t>
        <a:bodyPr/>
        <a:lstStyle/>
        <a:p>
          <a:pPr rtl="0"/>
          <a:r>
            <a:rPr lang="en-US" sz="1600" b="1" smtClean="0"/>
            <a:t>Faculty recruitment</a:t>
          </a:r>
          <a:endParaRPr lang="en-US" sz="1600" b="1" dirty="0"/>
        </a:p>
      </dgm:t>
    </dgm:pt>
    <dgm:pt modelId="{EE1FA504-C8FE-4F3E-A5FC-780899DBA322}" type="parTrans" cxnId="{F8D1D244-A7F1-4199-86BA-BD2CFB7FA41B}">
      <dgm:prSet/>
      <dgm:spPr/>
      <dgm:t>
        <a:bodyPr/>
        <a:lstStyle/>
        <a:p>
          <a:endParaRPr lang="en-US" dirty="0"/>
        </a:p>
      </dgm:t>
    </dgm:pt>
    <dgm:pt modelId="{5CBC7630-F8A0-454B-824D-DD50DCB1BABD}" type="sibTrans" cxnId="{F8D1D244-A7F1-4199-86BA-BD2CFB7FA41B}">
      <dgm:prSet/>
      <dgm:spPr/>
      <dgm:t>
        <a:bodyPr/>
        <a:lstStyle/>
        <a:p>
          <a:endParaRPr lang="en-US"/>
        </a:p>
      </dgm:t>
    </dgm:pt>
    <dgm:pt modelId="{C1176D80-B91E-4E3B-81EE-EF99B3D67829}">
      <dgm:prSet custT="1"/>
      <dgm:spPr/>
      <dgm:t>
        <a:bodyPr/>
        <a:lstStyle/>
        <a:p>
          <a:pPr rtl="0"/>
          <a:r>
            <a:rPr lang="en-US" sz="1600" b="1" smtClean="0"/>
            <a:t>Medical education</a:t>
          </a:r>
          <a:endParaRPr lang="en-US" sz="1600" b="1" dirty="0"/>
        </a:p>
      </dgm:t>
    </dgm:pt>
    <dgm:pt modelId="{194AC06C-28CE-4981-9D72-409EDAFAF928}" type="parTrans" cxnId="{E9BBD743-A4FF-4BF3-9F73-8AE931AEB2B0}">
      <dgm:prSet/>
      <dgm:spPr/>
      <dgm:t>
        <a:bodyPr/>
        <a:lstStyle/>
        <a:p>
          <a:endParaRPr lang="en-US" dirty="0"/>
        </a:p>
      </dgm:t>
    </dgm:pt>
    <dgm:pt modelId="{E0136E4C-5A66-482C-B56D-C11E2066CD52}" type="sibTrans" cxnId="{E9BBD743-A4FF-4BF3-9F73-8AE931AEB2B0}">
      <dgm:prSet/>
      <dgm:spPr/>
      <dgm:t>
        <a:bodyPr/>
        <a:lstStyle/>
        <a:p>
          <a:endParaRPr lang="en-US"/>
        </a:p>
      </dgm:t>
    </dgm:pt>
    <dgm:pt modelId="{A665FDA6-788F-4C10-B42E-5528F00091F5}" type="pres">
      <dgm:prSet presAssocID="{6BAFF5A4-1297-4F2C-8C72-935EAB7705ED}" presName="composite" presStyleCnt="0">
        <dgm:presLayoutVars>
          <dgm:chMax val="5"/>
          <dgm:dir/>
          <dgm:animLvl val="ctr"/>
          <dgm:resizeHandles val="exact"/>
        </dgm:presLayoutVars>
      </dgm:prSet>
      <dgm:spPr/>
      <dgm:t>
        <a:bodyPr/>
        <a:lstStyle/>
        <a:p>
          <a:endParaRPr lang="en-US"/>
        </a:p>
      </dgm:t>
    </dgm:pt>
    <dgm:pt modelId="{981115C5-E18B-4CDA-B7D5-DCCD98641841}" type="pres">
      <dgm:prSet presAssocID="{6BAFF5A4-1297-4F2C-8C72-935EAB7705ED}" presName="cycle" presStyleCnt="0"/>
      <dgm:spPr/>
      <dgm:t>
        <a:bodyPr/>
        <a:lstStyle/>
        <a:p>
          <a:endParaRPr lang="en-US"/>
        </a:p>
      </dgm:t>
    </dgm:pt>
    <dgm:pt modelId="{4462BADB-4742-4E27-90E6-D75FB8D46600}" type="pres">
      <dgm:prSet presAssocID="{6BAFF5A4-1297-4F2C-8C72-935EAB7705ED}" presName="centerShape" presStyleCnt="0"/>
      <dgm:spPr/>
      <dgm:t>
        <a:bodyPr/>
        <a:lstStyle/>
        <a:p>
          <a:endParaRPr lang="en-US"/>
        </a:p>
      </dgm:t>
    </dgm:pt>
    <dgm:pt modelId="{37741843-5BFB-4459-9925-C13F8F29C876}" type="pres">
      <dgm:prSet presAssocID="{6BAFF5A4-1297-4F2C-8C72-935EAB7705ED}" presName="connSite" presStyleLbl="node1" presStyleIdx="0" presStyleCnt="5"/>
      <dgm:spPr/>
      <dgm:t>
        <a:bodyPr/>
        <a:lstStyle/>
        <a:p>
          <a:endParaRPr lang="en-US"/>
        </a:p>
      </dgm:t>
    </dgm:pt>
    <dgm:pt modelId="{0086D5B1-2FE2-4D05-AFB6-C0EEA106F40E}" type="pres">
      <dgm:prSet presAssocID="{6BAFF5A4-1297-4F2C-8C72-935EAB7705ED}" presName="visible" presStyleLbl="node1" presStyleIdx="0" presStyleCnt="5" custScaleX="81629" custScaleY="81630" custLinFactNeighborX="5855" custLinFactNeighborY="2069"/>
      <dgm:spPr>
        <a:blipFill rotWithShape="0">
          <a:blip xmlns:r="http://schemas.openxmlformats.org/officeDocument/2006/relationships" r:embed="rId1"/>
          <a:stretch>
            <a:fillRect/>
          </a:stretch>
        </a:blipFill>
      </dgm:spPr>
      <dgm:t>
        <a:bodyPr/>
        <a:lstStyle/>
        <a:p>
          <a:endParaRPr lang="en-US"/>
        </a:p>
      </dgm:t>
    </dgm:pt>
    <dgm:pt modelId="{462E8949-B3C9-4A00-B955-72D2851F3D59}" type="pres">
      <dgm:prSet presAssocID="{F681B10A-9FBA-4F7D-978F-8597297F07F1}" presName="Name25" presStyleLbl="parChTrans1D1" presStyleIdx="0" presStyleCnt="4"/>
      <dgm:spPr/>
      <dgm:t>
        <a:bodyPr/>
        <a:lstStyle/>
        <a:p>
          <a:endParaRPr lang="en-US"/>
        </a:p>
      </dgm:t>
    </dgm:pt>
    <dgm:pt modelId="{A231AAD2-26BE-4D2A-8625-26126C140286}" type="pres">
      <dgm:prSet presAssocID="{4C305EFA-F891-46C4-A958-0B105065FB2D}" presName="node" presStyleCnt="0"/>
      <dgm:spPr/>
      <dgm:t>
        <a:bodyPr/>
        <a:lstStyle/>
        <a:p>
          <a:endParaRPr lang="en-US"/>
        </a:p>
      </dgm:t>
    </dgm:pt>
    <dgm:pt modelId="{E13A0507-64BE-44F9-BC3C-9C19F6DD7D05}" type="pres">
      <dgm:prSet presAssocID="{4C305EFA-F891-46C4-A958-0B105065FB2D}" presName="parentNode" presStyleLbl="node1" presStyleIdx="1" presStyleCnt="5" custScaleX="169433" custScaleY="169433" custLinFactNeighborX="-91388" custLinFactNeighborY="12296">
        <dgm:presLayoutVars>
          <dgm:chMax val="1"/>
          <dgm:bulletEnabled val="1"/>
        </dgm:presLayoutVars>
      </dgm:prSet>
      <dgm:spPr/>
      <dgm:t>
        <a:bodyPr/>
        <a:lstStyle/>
        <a:p>
          <a:endParaRPr lang="en-US"/>
        </a:p>
      </dgm:t>
    </dgm:pt>
    <dgm:pt modelId="{D08381DB-7CDC-4E09-832F-EECCAA1FA05C}" type="pres">
      <dgm:prSet presAssocID="{4C305EFA-F891-46C4-A958-0B105065FB2D}" presName="childNode" presStyleLbl="revTx" presStyleIdx="0" presStyleCnt="0">
        <dgm:presLayoutVars>
          <dgm:bulletEnabled val="1"/>
        </dgm:presLayoutVars>
      </dgm:prSet>
      <dgm:spPr/>
      <dgm:t>
        <a:bodyPr/>
        <a:lstStyle/>
        <a:p>
          <a:endParaRPr lang="en-US"/>
        </a:p>
      </dgm:t>
    </dgm:pt>
    <dgm:pt modelId="{D5347A1E-F065-4AE8-BE2C-DA5506DC1839}" type="pres">
      <dgm:prSet presAssocID="{EE53CC18-4258-41B7-B6F8-A8CF6180355C}" presName="Name25" presStyleLbl="parChTrans1D1" presStyleIdx="1" presStyleCnt="4"/>
      <dgm:spPr/>
      <dgm:t>
        <a:bodyPr/>
        <a:lstStyle/>
        <a:p>
          <a:endParaRPr lang="en-US"/>
        </a:p>
      </dgm:t>
    </dgm:pt>
    <dgm:pt modelId="{FFD6EF91-867B-4B6E-BB33-C27D37B4DC97}" type="pres">
      <dgm:prSet presAssocID="{32BC76B0-5F7C-4A0F-AE26-5304E8BE3E86}" presName="node" presStyleCnt="0"/>
      <dgm:spPr/>
      <dgm:t>
        <a:bodyPr/>
        <a:lstStyle/>
        <a:p>
          <a:endParaRPr lang="en-US"/>
        </a:p>
      </dgm:t>
    </dgm:pt>
    <dgm:pt modelId="{CFC6C2B8-0A69-4FF9-8EA1-0C17744F96A5}" type="pres">
      <dgm:prSet presAssocID="{32BC76B0-5F7C-4A0F-AE26-5304E8BE3E86}" presName="parentNode" presStyleLbl="node1" presStyleIdx="2" presStyleCnt="5" custScaleX="169433" custScaleY="169433" custLinFactNeighborX="-18708" custLinFactNeighborY="-42623">
        <dgm:presLayoutVars>
          <dgm:chMax val="1"/>
          <dgm:bulletEnabled val="1"/>
        </dgm:presLayoutVars>
      </dgm:prSet>
      <dgm:spPr/>
      <dgm:t>
        <a:bodyPr/>
        <a:lstStyle/>
        <a:p>
          <a:endParaRPr lang="en-US"/>
        </a:p>
      </dgm:t>
    </dgm:pt>
    <dgm:pt modelId="{EB13B4CA-D784-4C0D-A845-F30CC22AAB2E}" type="pres">
      <dgm:prSet presAssocID="{32BC76B0-5F7C-4A0F-AE26-5304E8BE3E86}" presName="childNode" presStyleLbl="revTx" presStyleIdx="0" presStyleCnt="0">
        <dgm:presLayoutVars>
          <dgm:bulletEnabled val="1"/>
        </dgm:presLayoutVars>
      </dgm:prSet>
      <dgm:spPr/>
      <dgm:t>
        <a:bodyPr/>
        <a:lstStyle/>
        <a:p>
          <a:endParaRPr lang="en-US"/>
        </a:p>
      </dgm:t>
    </dgm:pt>
    <dgm:pt modelId="{50198F3B-5DF7-4259-B6A6-11BA423CF49D}" type="pres">
      <dgm:prSet presAssocID="{EE1FA504-C8FE-4F3E-A5FC-780899DBA322}" presName="Name25" presStyleLbl="parChTrans1D1" presStyleIdx="2" presStyleCnt="4"/>
      <dgm:spPr/>
      <dgm:t>
        <a:bodyPr/>
        <a:lstStyle/>
        <a:p>
          <a:endParaRPr lang="en-US"/>
        </a:p>
      </dgm:t>
    </dgm:pt>
    <dgm:pt modelId="{254DBDE4-DDF3-46FB-8979-B49F7927D0DF}" type="pres">
      <dgm:prSet presAssocID="{AF259682-2A1A-48F5-8727-377AF0E68C42}" presName="node" presStyleCnt="0"/>
      <dgm:spPr/>
      <dgm:t>
        <a:bodyPr/>
        <a:lstStyle/>
        <a:p>
          <a:endParaRPr lang="en-US"/>
        </a:p>
      </dgm:t>
    </dgm:pt>
    <dgm:pt modelId="{A4BD4F4E-BC39-4E1E-9801-F2EB2ACC6C85}" type="pres">
      <dgm:prSet presAssocID="{AF259682-2A1A-48F5-8727-377AF0E68C42}" presName="parentNode" presStyleLbl="node1" presStyleIdx="3" presStyleCnt="5" custScaleX="169433" custScaleY="169433" custLinFactNeighborX="36829" custLinFactNeighborY="-18877">
        <dgm:presLayoutVars>
          <dgm:chMax val="1"/>
          <dgm:bulletEnabled val="1"/>
        </dgm:presLayoutVars>
      </dgm:prSet>
      <dgm:spPr/>
      <dgm:t>
        <a:bodyPr/>
        <a:lstStyle/>
        <a:p>
          <a:endParaRPr lang="en-US"/>
        </a:p>
      </dgm:t>
    </dgm:pt>
    <dgm:pt modelId="{DBE1ED86-DD93-49FC-8FE3-B52817804FAF}" type="pres">
      <dgm:prSet presAssocID="{AF259682-2A1A-48F5-8727-377AF0E68C42}" presName="childNode" presStyleLbl="revTx" presStyleIdx="0" presStyleCnt="0">
        <dgm:presLayoutVars>
          <dgm:bulletEnabled val="1"/>
        </dgm:presLayoutVars>
      </dgm:prSet>
      <dgm:spPr/>
      <dgm:t>
        <a:bodyPr/>
        <a:lstStyle/>
        <a:p>
          <a:endParaRPr lang="en-US"/>
        </a:p>
      </dgm:t>
    </dgm:pt>
    <dgm:pt modelId="{A943076A-F0D4-4C7A-9431-C2799B08B005}" type="pres">
      <dgm:prSet presAssocID="{194AC06C-28CE-4981-9D72-409EDAFAF928}" presName="Name25" presStyleLbl="parChTrans1D1" presStyleIdx="3" presStyleCnt="4"/>
      <dgm:spPr/>
      <dgm:t>
        <a:bodyPr/>
        <a:lstStyle/>
        <a:p>
          <a:endParaRPr lang="en-US"/>
        </a:p>
      </dgm:t>
    </dgm:pt>
    <dgm:pt modelId="{2F2268A3-2B20-45FA-94B9-1EA88B55BDD0}" type="pres">
      <dgm:prSet presAssocID="{C1176D80-B91E-4E3B-81EE-EF99B3D67829}" presName="node" presStyleCnt="0"/>
      <dgm:spPr/>
      <dgm:t>
        <a:bodyPr/>
        <a:lstStyle/>
        <a:p>
          <a:endParaRPr lang="en-US"/>
        </a:p>
      </dgm:t>
    </dgm:pt>
    <dgm:pt modelId="{E8DD8E28-883E-4408-94F7-1D4526658D87}" type="pres">
      <dgm:prSet presAssocID="{C1176D80-B91E-4E3B-81EE-EF99B3D67829}" presName="parentNode" presStyleLbl="node1" presStyleIdx="4" presStyleCnt="5" custScaleX="169433" custScaleY="169433" custLinFactNeighborX="9536" custLinFactNeighborY="-411">
        <dgm:presLayoutVars>
          <dgm:chMax val="1"/>
          <dgm:bulletEnabled val="1"/>
        </dgm:presLayoutVars>
      </dgm:prSet>
      <dgm:spPr/>
      <dgm:t>
        <a:bodyPr/>
        <a:lstStyle/>
        <a:p>
          <a:endParaRPr lang="en-US"/>
        </a:p>
      </dgm:t>
    </dgm:pt>
    <dgm:pt modelId="{900E1C7E-3F95-43A9-973F-1B5F4A750088}" type="pres">
      <dgm:prSet presAssocID="{C1176D80-B91E-4E3B-81EE-EF99B3D67829}" presName="childNode" presStyleLbl="revTx" presStyleIdx="0" presStyleCnt="0">
        <dgm:presLayoutVars>
          <dgm:bulletEnabled val="1"/>
        </dgm:presLayoutVars>
      </dgm:prSet>
      <dgm:spPr/>
      <dgm:t>
        <a:bodyPr/>
        <a:lstStyle/>
        <a:p>
          <a:endParaRPr lang="en-US"/>
        </a:p>
      </dgm:t>
    </dgm:pt>
  </dgm:ptLst>
  <dgm:cxnLst>
    <dgm:cxn modelId="{3B5FEE0C-B45C-4AF4-8321-D59534F4BCD6}" srcId="{6BAFF5A4-1297-4F2C-8C72-935EAB7705ED}" destId="{32BC76B0-5F7C-4A0F-AE26-5304E8BE3E86}" srcOrd="1" destOrd="0" parTransId="{EE53CC18-4258-41B7-B6F8-A8CF6180355C}" sibTransId="{1F297C59-1040-4A3B-B4CF-CF19F89063B6}"/>
    <dgm:cxn modelId="{F8D1D244-A7F1-4199-86BA-BD2CFB7FA41B}" srcId="{6BAFF5A4-1297-4F2C-8C72-935EAB7705ED}" destId="{AF259682-2A1A-48F5-8727-377AF0E68C42}" srcOrd="2" destOrd="0" parTransId="{EE1FA504-C8FE-4F3E-A5FC-780899DBA322}" sibTransId="{5CBC7630-F8A0-454B-824D-DD50DCB1BABD}"/>
    <dgm:cxn modelId="{BE399129-F5D8-4B93-AD34-0AC05E8DF4DB}" type="presOf" srcId="{C1176D80-B91E-4E3B-81EE-EF99B3D67829}" destId="{E8DD8E28-883E-4408-94F7-1D4526658D87}" srcOrd="0" destOrd="0" presId="urn:microsoft.com/office/officeart/2005/8/layout/radial2"/>
    <dgm:cxn modelId="{17F1B8A1-EF02-4AC8-A290-11ED1D4FBCEE}" type="presOf" srcId="{194AC06C-28CE-4981-9D72-409EDAFAF928}" destId="{A943076A-F0D4-4C7A-9431-C2799B08B005}" srcOrd="0" destOrd="0" presId="urn:microsoft.com/office/officeart/2005/8/layout/radial2"/>
    <dgm:cxn modelId="{09E4A9C8-1192-4BB9-988A-89070A8676DF}" type="presOf" srcId="{EE53CC18-4258-41B7-B6F8-A8CF6180355C}" destId="{D5347A1E-F065-4AE8-BE2C-DA5506DC1839}" srcOrd="0" destOrd="0" presId="urn:microsoft.com/office/officeart/2005/8/layout/radial2"/>
    <dgm:cxn modelId="{1BBC246F-40D7-4CEF-9AEC-856D453C0F36}" type="presOf" srcId="{4C305EFA-F891-46C4-A958-0B105065FB2D}" destId="{E13A0507-64BE-44F9-BC3C-9C19F6DD7D05}" srcOrd="0" destOrd="0" presId="urn:microsoft.com/office/officeart/2005/8/layout/radial2"/>
    <dgm:cxn modelId="{10873AEE-7325-4472-AFD2-5BB646C33F0A}" type="presOf" srcId="{F681B10A-9FBA-4F7D-978F-8597297F07F1}" destId="{462E8949-B3C9-4A00-B955-72D2851F3D59}" srcOrd="0" destOrd="0" presId="urn:microsoft.com/office/officeart/2005/8/layout/radial2"/>
    <dgm:cxn modelId="{E9BBD743-A4FF-4BF3-9F73-8AE931AEB2B0}" srcId="{6BAFF5A4-1297-4F2C-8C72-935EAB7705ED}" destId="{C1176D80-B91E-4E3B-81EE-EF99B3D67829}" srcOrd="3" destOrd="0" parTransId="{194AC06C-28CE-4981-9D72-409EDAFAF928}" sibTransId="{E0136E4C-5A66-482C-B56D-C11E2066CD52}"/>
    <dgm:cxn modelId="{72B121D2-2577-4685-98E6-690421A4FBA4}" type="presOf" srcId="{EE1FA504-C8FE-4F3E-A5FC-780899DBA322}" destId="{50198F3B-5DF7-4259-B6A6-11BA423CF49D}" srcOrd="0" destOrd="0" presId="urn:microsoft.com/office/officeart/2005/8/layout/radial2"/>
    <dgm:cxn modelId="{478026C9-51A3-49DB-AA64-BA13D60F0196}" srcId="{6BAFF5A4-1297-4F2C-8C72-935EAB7705ED}" destId="{4C305EFA-F891-46C4-A958-0B105065FB2D}" srcOrd="0" destOrd="0" parTransId="{F681B10A-9FBA-4F7D-978F-8597297F07F1}" sibTransId="{FADB3DAD-B347-4B3B-849E-7298FA2EDF08}"/>
    <dgm:cxn modelId="{308A0A09-C8BC-403D-9490-7A580321775A}" type="presOf" srcId="{32BC76B0-5F7C-4A0F-AE26-5304E8BE3E86}" destId="{CFC6C2B8-0A69-4FF9-8EA1-0C17744F96A5}" srcOrd="0" destOrd="0" presId="urn:microsoft.com/office/officeart/2005/8/layout/radial2"/>
    <dgm:cxn modelId="{52EA0236-EF4A-4A14-8219-DE1525C827C8}" type="presOf" srcId="{6BAFF5A4-1297-4F2C-8C72-935EAB7705ED}" destId="{A665FDA6-788F-4C10-B42E-5528F00091F5}" srcOrd="0" destOrd="0" presId="urn:microsoft.com/office/officeart/2005/8/layout/radial2"/>
    <dgm:cxn modelId="{0B328D4E-BFF5-4FAC-B902-16959E359A4D}" type="presOf" srcId="{AF259682-2A1A-48F5-8727-377AF0E68C42}" destId="{A4BD4F4E-BC39-4E1E-9801-F2EB2ACC6C85}" srcOrd="0" destOrd="0" presId="urn:microsoft.com/office/officeart/2005/8/layout/radial2"/>
    <dgm:cxn modelId="{16B68B67-8AAC-4D3D-B619-1058D5BB9783}" type="presParOf" srcId="{A665FDA6-788F-4C10-B42E-5528F00091F5}" destId="{981115C5-E18B-4CDA-B7D5-DCCD98641841}" srcOrd="0" destOrd="0" presId="urn:microsoft.com/office/officeart/2005/8/layout/radial2"/>
    <dgm:cxn modelId="{9FF72A97-06F9-42A8-B9E8-1A67BA326A05}" type="presParOf" srcId="{981115C5-E18B-4CDA-B7D5-DCCD98641841}" destId="{4462BADB-4742-4E27-90E6-D75FB8D46600}" srcOrd="0" destOrd="0" presId="urn:microsoft.com/office/officeart/2005/8/layout/radial2"/>
    <dgm:cxn modelId="{635A72B9-8FCF-4B14-B4E7-B9D9029ED288}" type="presParOf" srcId="{4462BADB-4742-4E27-90E6-D75FB8D46600}" destId="{37741843-5BFB-4459-9925-C13F8F29C876}" srcOrd="0" destOrd="0" presId="urn:microsoft.com/office/officeart/2005/8/layout/radial2"/>
    <dgm:cxn modelId="{C46E4B90-D34E-4015-A259-06160EE4D62A}" type="presParOf" srcId="{4462BADB-4742-4E27-90E6-D75FB8D46600}" destId="{0086D5B1-2FE2-4D05-AFB6-C0EEA106F40E}" srcOrd="1" destOrd="0" presId="urn:microsoft.com/office/officeart/2005/8/layout/radial2"/>
    <dgm:cxn modelId="{3451C01B-7F45-4F8D-AB5C-0C84BEEAEB05}" type="presParOf" srcId="{981115C5-E18B-4CDA-B7D5-DCCD98641841}" destId="{462E8949-B3C9-4A00-B955-72D2851F3D59}" srcOrd="1" destOrd="0" presId="urn:microsoft.com/office/officeart/2005/8/layout/radial2"/>
    <dgm:cxn modelId="{E7C4C3E2-AC06-47C0-854B-AECE78907EE9}" type="presParOf" srcId="{981115C5-E18B-4CDA-B7D5-DCCD98641841}" destId="{A231AAD2-26BE-4D2A-8625-26126C140286}" srcOrd="2" destOrd="0" presId="urn:microsoft.com/office/officeart/2005/8/layout/radial2"/>
    <dgm:cxn modelId="{7952C450-D2E1-478E-B1AC-2F63B43C0D41}" type="presParOf" srcId="{A231AAD2-26BE-4D2A-8625-26126C140286}" destId="{E13A0507-64BE-44F9-BC3C-9C19F6DD7D05}" srcOrd="0" destOrd="0" presId="urn:microsoft.com/office/officeart/2005/8/layout/radial2"/>
    <dgm:cxn modelId="{4DF4BE82-D6E0-4A28-BC3C-B8DA427E3840}" type="presParOf" srcId="{A231AAD2-26BE-4D2A-8625-26126C140286}" destId="{D08381DB-7CDC-4E09-832F-EECCAA1FA05C}" srcOrd="1" destOrd="0" presId="urn:microsoft.com/office/officeart/2005/8/layout/radial2"/>
    <dgm:cxn modelId="{A6A7107B-F64F-4A47-B908-A0EBA6905FFE}" type="presParOf" srcId="{981115C5-E18B-4CDA-B7D5-DCCD98641841}" destId="{D5347A1E-F065-4AE8-BE2C-DA5506DC1839}" srcOrd="3" destOrd="0" presId="urn:microsoft.com/office/officeart/2005/8/layout/radial2"/>
    <dgm:cxn modelId="{D13EEE34-0743-4CCA-B812-57F120B0FEF2}" type="presParOf" srcId="{981115C5-E18B-4CDA-B7D5-DCCD98641841}" destId="{FFD6EF91-867B-4B6E-BB33-C27D37B4DC97}" srcOrd="4" destOrd="0" presId="urn:microsoft.com/office/officeart/2005/8/layout/radial2"/>
    <dgm:cxn modelId="{5A54DE8F-11A4-4582-B38E-22DCBD90773D}" type="presParOf" srcId="{FFD6EF91-867B-4B6E-BB33-C27D37B4DC97}" destId="{CFC6C2B8-0A69-4FF9-8EA1-0C17744F96A5}" srcOrd="0" destOrd="0" presId="urn:microsoft.com/office/officeart/2005/8/layout/radial2"/>
    <dgm:cxn modelId="{B77A4098-168E-4770-B7A2-8852EED2BA7A}" type="presParOf" srcId="{FFD6EF91-867B-4B6E-BB33-C27D37B4DC97}" destId="{EB13B4CA-D784-4C0D-A845-F30CC22AAB2E}" srcOrd="1" destOrd="0" presId="urn:microsoft.com/office/officeart/2005/8/layout/radial2"/>
    <dgm:cxn modelId="{2883A3E1-FC43-4514-B7F4-87FFCF50DB4B}" type="presParOf" srcId="{981115C5-E18B-4CDA-B7D5-DCCD98641841}" destId="{50198F3B-5DF7-4259-B6A6-11BA423CF49D}" srcOrd="5" destOrd="0" presId="urn:microsoft.com/office/officeart/2005/8/layout/radial2"/>
    <dgm:cxn modelId="{3ED241F9-732D-4652-A6FB-0194F5B97C2D}" type="presParOf" srcId="{981115C5-E18B-4CDA-B7D5-DCCD98641841}" destId="{254DBDE4-DDF3-46FB-8979-B49F7927D0DF}" srcOrd="6" destOrd="0" presId="urn:microsoft.com/office/officeart/2005/8/layout/radial2"/>
    <dgm:cxn modelId="{EAA95FC9-C51E-433D-9EE6-A403BE2E8299}" type="presParOf" srcId="{254DBDE4-DDF3-46FB-8979-B49F7927D0DF}" destId="{A4BD4F4E-BC39-4E1E-9801-F2EB2ACC6C85}" srcOrd="0" destOrd="0" presId="urn:microsoft.com/office/officeart/2005/8/layout/radial2"/>
    <dgm:cxn modelId="{985D8DC8-31B7-456F-87AA-9D3ED65B6619}" type="presParOf" srcId="{254DBDE4-DDF3-46FB-8979-B49F7927D0DF}" destId="{DBE1ED86-DD93-49FC-8FE3-B52817804FAF}" srcOrd="1" destOrd="0" presId="urn:microsoft.com/office/officeart/2005/8/layout/radial2"/>
    <dgm:cxn modelId="{FEA876B2-F7E9-4EC5-803E-F1CD93473509}" type="presParOf" srcId="{981115C5-E18B-4CDA-B7D5-DCCD98641841}" destId="{A943076A-F0D4-4C7A-9431-C2799B08B005}" srcOrd="7" destOrd="0" presId="urn:microsoft.com/office/officeart/2005/8/layout/radial2"/>
    <dgm:cxn modelId="{03B8AEE5-139A-4F47-8D35-AEDB6854314D}" type="presParOf" srcId="{981115C5-E18B-4CDA-B7D5-DCCD98641841}" destId="{2F2268A3-2B20-45FA-94B9-1EA88B55BDD0}" srcOrd="8" destOrd="0" presId="urn:microsoft.com/office/officeart/2005/8/layout/radial2"/>
    <dgm:cxn modelId="{03C7CBAF-807D-4FF3-A706-F62A385BA386}" type="presParOf" srcId="{2F2268A3-2B20-45FA-94B9-1EA88B55BDD0}" destId="{E8DD8E28-883E-4408-94F7-1D4526658D87}" srcOrd="0" destOrd="0" presId="urn:microsoft.com/office/officeart/2005/8/layout/radial2"/>
    <dgm:cxn modelId="{85667CA7-0869-48F7-A24B-4B7664C7CEFC}" type="presParOf" srcId="{2F2268A3-2B20-45FA-94B9-1EA88B55BDD0}" destId="{900E1C7E-3F95-43A9-973F-1B5F4A750088}"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EEF86D-7194-4566-BE80-3B10C4B4CECC}" type="doc">
      <dgm:prSet loTypeId="urn:microsoft.com/office/officeart/2005/8/layout/hProcess9" loCatId="process" qsTypeId="urn:microsoft.com/office/officeart/2005/8/quickstyle/3d2" qsCatId="3D" csTypeId="urn:microsoft.com/office/officeart/2005/8/colors/colorful5" csCatId="colorful" phldr="1"/>
      <dgm:spPr/>
      <dgm:t>
        <a:bodyPr/>
        <a:lstStyle/>
        <a:p>
          <a:endParaRPr lang="en-US"/>
        </a:p>
      </dgm:t>
    </dgm:pt>
    <dgm:pt modelId="{AD00B8EA-0CD3-4D38-99E3-02CD05BB818C}">
      <dgm:prSet custT="1"/>
      <dgm:spPr/>
      <dgm:t>
        <a:bodyPr/>
        <a:lstStyle/>
        <a:p>
          <a:pPr rtl="0"/>
          <a:r>
            <a:rPr lang="en-US" sz="1200" b="1" dirty="0" smtClean="0"/>
            <a:t>Undergraduate degree</a:t>
          </a:r>
          <a:endParaRPr lang="en-US" sz="1200" b="1" dirty="0"/>
        </a:p>
      </dgm:t>
    </dgm:pt>
    <dgm:pt modelId="{F92FBC5F-DFC7-4222-92D7-D74B1F0575AF}" type="parTrans" cxnId="{7B08C21C-B8A3-417E-A7B9-E17A0B80A3E3}">
      <dgm:prSet/>
      <dgm:spPr/>
      <dgm:t>
        <a:bodyPr/>
        <a:lstStyle/>
        <a:p>
          <a:endParaRPr lang="en-US" sz="1200" b="1"/>
        </a:p>
      </dgm:t>
    </dgm:pt>
    <dgm:pt modelId="{953E851C-EBEF-45B5-BCDE-F4CFB287B180}" type="sibTrans" cxnId="{7B08C21C-B8A3-417E-A7B9-E17A0B80A3E3}">
      <dgm:prSet/>
      <dgm:spPr/>
      <dgm:t>
        <a:bodyPr/>
        <a:lstStyle/>
        <a:p>
          <a:endParaRPr lang="en-US" sz="1200" b="1"/>
        </a:p>
      </dgm:t>
    </dgm:pt>
    <dgm:pt modelId="{3098018F-011F-49AF-9C3A-698DC9B7A1C1}">
      <dgm:prSet custT="1"/>
      <dgm:spPr/>
      <dgm:t>
        <a:bodyPr/>
        <a:lstStyle/>
        <a:p>
          <a:pPr rtl="0"/>
          <a:r>
            <a:rPr lang="en-US" sz="1200" b="1" dirty="0" smtClean="0"/>
            <a:t>Medical school</a:t>
          </a:r>
          <a:endParaRPr lang="en-US" sz="1200" b="1" dirty="0"/>
        </a:p>
      </dgm:t>
    </dgm:pt>
    <dgm:pt modelId="{FEA9E751-A68D-45C5-993A-72842AF1BFB4}" type="parTrans" cxnId="{EE598CD8-0968-4DF1-A48D-41FA6FC26F64}">
      <dgm:prSet/>
      <dgm:spPr/>
      <dgm:t>
        <a:bodyPr/>
        <a:lstStyle/>
        <a:p>
          <a:endParaRPr lang="en-US" sz="1200" b="1"/>
        </a:p>
      </dgm:t>
    </dgm:pt>
    <dgm:pt modelId="{6B36E129-D697-4EEF-894B-E89A7085D451}" type="sibTrans" cxnId="{EE598CD8-0968-4DF1-A48D-41FA6FC26F64}">
      <dgm:prSet/>
      <dgm:spPr/>
      <dgm:t>
        <a:bodyPr/>
        <a:lstStyle/>
        <a:p>
          <a:endParaRPr lang="en-US" sz="1200" b="1"/>
        </a:p>
      </dgm:t>
    </dgm:pt>
    <dgm:pt modelId="{88BC02B4-06D0-4ADD-B996-7DCFD6A51E0D}">
      <dgm:prSet custT="1"/>
      <dgm:spPr/>
      <dgm:t>
        <a:bodyPr/>
        <a:lstStyle/>
        <a:p>
          <a:pPr rtl="0"/>
          <a:r>
            <a:rPr lang="en-US" sz="1200" b="1" dirty="0" smtClean="0"/>
            <a:t>Residency training</a:t>
          </a:r>
          <a:endParaRPr lang="en-US" sz="1200" b="1" dirty="0"/>
        </a:p>
      </dgm:t>
    </dgm:pt>
    <dgm:pt modelId="{B8738C25-64D3-4FAE-9C4B-85AA88550685}" type="parTrans" cxnId="{43013440-D1A8-4D79-85E5-4DE383995890}">
      <dgm:prSet/>
      <dgm:spPr/>
      <dgm:t>
        <a:bodyPr/>
        <a:lstStyle/>
        <a:p>
          <a:endParaRPr lang="en-US" sz="1200" b="1"/>
        </a:p>
      </dgm:t>
    </dgm:pt>
    <dgm:pt modelId="{3EDFD45A-DC76-4557-A827-4BE50674C748}" type="sibTrans" cxnId="{43013440-D1A8-4D79-85E5-4DE383995890}">
      <dgm:prSet/>
      <dgm:spPr/>
      <dgm:t>
        <a:bodyPr/>
        <a:lstStyle/>
        <a:p>
          <a:endParaRPr lang="en-US" sz="1200" b="1"/>
        </a:p>
      </dgm:t>
    </dgm:pt>
    <dgm:pt modelId="{05ABDB87-EAD1-4C9D-ADCC-6C16A98BFEA5}">
      <dgm:prSet custT="1"/>
      <dgm:spPr/>
      <dgm:t>
        <a:bodyPr/>
        <a:lstStyle/>
        <a:p>
          <a:pPr rtl="0"/>
          <a:r>
            <a:rPr lang="en-US" sz="1200" b="1" dirty="0" smtClean="0"/>
            <a:t>Fellowship</a:t>
          </a:r>
          <a:endParaRPr lang="en-US" sz="1200" b="1" dirty="0"/>
        </a:p>
      </dgm:t>
    </dgm:pt>
    <dgm:pt modelId="{AA6327D9-AB56-4803-B5E2-9951D98078E9}" type="parTrans" cxnId="{36792C9C-63BC-4B17-A031-2D3B4BC1B0E4}">
      <dgm:prSet/>
      <dgm:spPr/>
      <dgm:t>
        <a:bodyPr/>
        <a:lstStyle/>
        <a:p>
          <a:endParaRPr lang="en-US" sz="1200" b="1"/>
        </a:p>
      </dgm:t>
    </dgm:pt>
    <dgm:pt modelId="{9DE6C093-9213-4D37-8DA8-F4CFA21AAA56}" type="sibTrans" cxnId="{36792C9C-63BC-4B17-A031-2D3B4BC1B0E4}">
      <dgm:prSet/>
      <dgm:spPr/>
      <dgm:t>
        <a:bodyPr/>
        <a:lstStyle/>
        <a:p>
          <a:endParaRPr lang="en-US" sz="1200" b="1"/>
        </a:p>
      </dgm:t>
    </dgm:pt>
    <dgm:pt modelId="{946A9755-F7A3-45BC-BBEF-BB7A751A7047}">
      <dgm:prSet custT="1"/>
      <dgm:spPr/>
      <dgm:t>
        <a:bodyPr/>
        <a:lstStyle/>
        <a:p>
          <a:pPr rtl="0"/>
          <a:r>
            <a:rPr lang="en-US" sz="1200" b="1" dirty="0" smtClean="0"/>
            <a:t>Lifelong learning</a:t>
          </a:r>
          <a:endParaRPr lang="en-US" sz="1200" b="1" dirty="0"/>
        </a:p>
      </dgm:t>
    </dgm:pt>
    <dgm:pt modelId="{BC86C972-0A57-49B1-BFA1-972642BF2C8C}" type="parTrans" cxnId="{D0181AE4-6466-4C40-94C9-1A37B3928AC2}">
      <dgm:prSet/>
      <dgm:spPr/>
      <dgm:t>
        <a:bodyPr/>
        <a:lstStyle/>
        <a:p>
          <a:endParaRPr lang="en-US" sz="1200" b="1"/>
        </a:p>
      </dgm:t>
    </dgm:pt>
    <dgm:pt modelId="{D68FBD1B-1E64-4B8D-812F-B872DDF1360E}" type="sibTrans" cxnId="{D0181AE4-6466-4C40-94C9-1A37B3928AC2}">
      <dgm:prSet/>
      <dgm:spPr/>
      <dgm:t>
        <a:bodyPr/>
        <a:lstStyle/>
        <a:p>
          <a:endParaRPr lang="en-US" sz="1200" b="1"/>
        </a:p>
      </dgm:t>
    </dgm:pt>
    <dgm:pt modelId="{6774964E-A342-4448-A071-DA78C67233E9}" type="pres">
      <dgm:prSet presAssocID="{AAEEF86D-7194-4566-BE80-3B10C4B4CECC}" presName="CompostProcess" presStyleCnt="0">
        <dgm:presLayoutVars>
          <dgm:dir/>
          <dgm:resizeHandles val="exact"/>
        </dgm:presLayoutVars>
      </dgm:prSet>
      <dgm:spPr/>
      <dgm:t>
        <a:bodyPr/>
        <a:lstStyle/>
        <a:p>
          <a:endParaRPr lang="en-US"/>
        </a:p>
      </dgm:t>
    </dgm:pt>
    <dgm:pt modelId="{1911F3D0-0103-4420-9186-FA4C29753E92}" type="pres">
      <dgm:prSet presAssocID="{AAEEF86D-7194-4566-BE80-3B10C4B4CECC}" presName="arrow" presStyleLbl="bgShp" presStyleIdx="0" presStyleCnt="1"/>
      <dgm:spPr>
        <a:blipFill rotWithShape="0">
          <a:blip xmlns:r="http://schemas.openxmlformats.org/officeDocument/2006/relationships" r:embed="rId1"/>
          <a:stretch>
            <a:fillRect/>
          </a:stretch>
        </a:blipFill>
      </dgm:spPr>
      <dgm:t>
        <a:bodyPr/>
        <a:lstStyle/>
        <a:p>
          <a:endParaRPr lang="en-US"/>
        </a:p>
      </dgm:t>
    </dgm:pt>
    <dgm:pt modelId="{29140FA5-CDDE-4056-B4C6-13BC669A2325}" type="pres">
      <dgm:prSet presAssocID="{AAEEF86D-7194-4566-BE80-3B10C4B4CECC}" presName="linearProcess" presStyleCnt="0"/>
      <dgm:spPr/>
      <dgm:t>
        <a:bodyPr/>
        <a:lstStyle/>
        <a:p>
          <a:endParaRPr lang="en-US"/>
        </a:p>
      </dgm:t>
    </dgm:pt>
    <dgm:pt modelId="{DB678BA2-7214-4077-A243-13D5B37E6D39}" type="pres">
      <dgm:prSet presAssocID="{AD00B8EA-0CD3-4D38-99E3-02CD05BB818C}" presName="textNode" presStyleLbl="node1" presStyleIdx="0" presStyleCnt="5" custScaleY="76340">
        <dgm:presLayoutVars>
          <dgm:bulletEnabled val="1"/>
        </dgm:presLayoutVars>
      </dgm:prSet>
      <dgm:spPr/>
      <dgm:t>
        <a:bodyPr/>
        <a:lstStyle/>
        <a:p>
          <a:endParaRPr lang="en-US"/>
        </a:p>
      </dgm:t>
    </dgm:pt>
    <dgm:pt modelId="{A11C261E-FC7E-470A-8C4C-04310733AC36}" type="pres">
      <dgm:prSet presAssocID="{953E851C-EBEF-45B5-BCDE-F4CFB287B180}" presName="sibTrans" presStyleCnt="0"/>
      <dgm:spPr/>
      <dgm:t>
        <a:bodyPr/>
        <a:lstStyle/>
        <a:p>
          <a:endParaRPr lang="en-US"/>
        </a:p>
      </dgm:t>
    </dgm:pt>
    <dgm:pt modelId="{2EA3BAAB-E44E-4C86-970E-2282162C206D}" type="pres">
      <dgm:prSet presAssocID="{3098018F-011F-49AF-9C3A-698DC9B7A1C1}" presName="textNode" presStyleLbl="node1" presStyleIdx="1" presStyleCnt="5" custScaleY="76340">
        <dgm:presLayoutVars>
          <dgm:bulletEnabled val="1"/>
        </dgm:presLayoutVars>
      </dgm:prSet>
      <dgm:spPr/>
      <dgm:t>
        <a:bodyPr/>
        <a:lstStyle/>
        <a:p>
          <a:endParaRPr lang="en-US"/>
        </a:p>
      </dgm:t>
    </dgm:pt>
    <dgm:pt modelId="{A2A1C3E6-7A92-4C39-AF59-BC0D53CE644E}" type="pres">
      <dgm:prSet presAssocID="{6B36E129-D697-4EEF-894B-E89A7085D451}" presName="sibTrans" presStyleCnt="0"/>
      <dgm:spPr/>
      <dgm:t>
        <a:bodyPr/>
        <a:lstStyle/>
        <a:p>
          <a:endParaRPr lang="en-US"/>
        </a:p>
      </dgm:t>
    </dgm:pt>
    <dgm:pt modelId="{0D77CA19-63CD-4007-84C9-7C51598D8DD8}" type="pres">
      <dgm:prSet presAssocID="{88BC02B4-06D0-4ADD-B996-7DCFD6A51E0D}" presName="textNode" presStyleLbl="node1" presStyleIdx="2" presStyleCnt="5" custScaleY="76340">
        <dgm:presLayoutVars>
          <dgm:bulletEnabled val="1"/>
        </dgm:presLayoutVars>
      </dgm:prSet>
      <dgm:spPr/>
      <dgm:t>
        <a:bodyPr/>
        <a:lstStyle/>
        <a:p>
          <a:endParaRPr lang="en-US"/>
        </a:p>
      </dgm:t>
    </dgm:pt>
    <dgm:pt modelId="{BCD1E62E-4432-4C6D-895D-AF6F6BD18F5A}" type="pres">
      <dgm:prSet presAssocID="{3EDFD45A-DC76-4557-A827-4BE50674C748}" presName="sibTrans" presStyleCnt="0"/>
      <dgm:spPr/>
      <dgm:t>
        <a:bodyPr/>
        <a:lstStyle/>
        <a:p>
          <a:endParaRPr lang="en-US"/>
        </a:p>
      </dgm:t>
    </dgm:pt>
    <dgm:pt modelId="{9AFFD229-675F-4C72-9D59-79EB6A67CE1E}" type="pres">
      <dgm:prSet presAssocID="{05ABDB87-EAD1-4C9D-ADCC-6C16A98BFEA5}" presName="textNode" presStyleLbl="node1" presStyleIdx="3" presStyleCnt="5" custScaleY="76340">
        <dgm:presLayoutVars>
          <dgm:bulletEnabled val="1"/>
        </dgm:presLayoutVars>
      </dgm:prSet>
      <dgm:spPr/>
      <dgm:t>
        <a:bodyPr/>
        <a:lstStyle/>
        <a:p>
          <a:endParaRPr lang="en-US"/>
        </a:p>
      </dgm:t>
    </dgm:pt>
    <dgm:pt modelId="{BBDAC11B-CF48-4FDF-AA22-B9B619A371E0}" type="pres">
      <dgm:prSet presAssocID="{9DE6C093-9213-4D37-8DA8-F4CFA21AAA56}" presName="sibTrans" presStyleCnt="0"/>
      <dgm:spPr/>
      <dgm:t>
        <a:bodyPr/>
        <a:lstStyle/>
        <a:p>
          <a:endParaRPr lang="en-US"/>
        </a:p>
      </dgm:t>
    </dgm:pt>
    <dgm:pt modelId="{82BDECFD-2179-4F04-BC89-EF6C050FB9E5}" type="pres">
      <dgm:prSet presAssocID="{946A9755-F7A3-45BC-BBEF-BB7A751A7047}" presName="textNode" presStyleLbl="node1" presStyleIdx="4" presStyleCnt="5" custScaleY="76340">
        <dgm:presLayoutVars>
          <dgm:bulletEnabled val="1"/>
        </dgm:presLayoutVars>
      </dgm:prSet>
      <dgm:spPr/>
      <dgm:t>
        <a:bodyPr/>
        <a:lstStyle/>
        <a:p>
          <a:endParaRPr lang="en-US"/>
        </a:p>
      </dgm:t>
    </dgm:pt>
  </dgm:ptLst>
  <dgm:cxnLst>
    <dgm:cxn modelId="{B35CA19B-7279-434E-9C95-5E90743082C0}" type="presOf" srcId="{05ABDB87-EAD1-4C9D-ADCC-6C16A98BFEA5}" destId="{9AFFD229-675F-4C72-9D59-79EB6A67CE1E}" srcOrd="0" destOrd="0" presId="urn:microsoft.com/office/officeart/2005/8/layout/hProcess9"/>
    <dgm:cxn modelId="{D0287E8F-9A98-41C7-BA79-E93D18128295}" type="presOf" srcId="{3098018F-011F-49AF-9C3A-698DC9B7A1C1}" destId="{2EA3BAAB-E44E-4C86-970E-2282162C206D}" srcOrd="0" destOrd="0" presId="urn:microsoft.com/office/officeart/2005/8/layout/hProcess9"/>
    <dgm:cxn modelId="{7B08C21C-B8A3-417E-A7B9-E17A0B80A3E3}" srcId="{AAEEF86D-7194-4566-BE80-3B10C4B4CECC}" destId="{AD00B8EA-0CD3-4D38-99E3-02CD05BB818C}" srcOrd="0" destOrd="0" parTransId="{F92FBC5F-DFC7-4222-92D7-D74B1F0575AF}" sibTransId="{953E851C-EBEF-45B5-BCDE-F4CFB287B180}"/>
    <dgm:cxn modelId="{33D3EA61-3257-41D6-83CA-3402C3937668}" type="presOf" srcId="{946A9755-F7A3-45BC-BBEF-BB7A751A7047}" destId="{82BDECFD-2179-4F04-BC89-EF6C050FB9E5}" srcOrd="0" destOrd="0" presId="urn:microsoft.com/office/officeart/2005/8/layout/hProcess9"/>
    <dgm:cxn modelId="{EE598CD8-0968-4DF1-A48D-41FA6FC26F64}" srcId="{AAEEF86D-7194-4566-BE80-3B10C4B4CECC}" destId="{3098018F-011F-49AF-9C3A-698DC9B7A1C1}" srcOrd="1" destOrd="0" parTransId="{FEA9E751-A68D-45C5-993A-72842AF1BFB4}" sibTransId="{6B36E129-D697-4EEF-894B-E89A7085D451}"/>
    <dgm:cxn modelId="{D482A214-C12D-47D3-94CA-90175D4AD965}" type="presOf" srcId="{88BC02B4-06D0-4ADD-B996-7DCFD6A51E0D}" destId="{0D77CA19-63CD-4007-84C9-7C51598D8DD8}" srcOrd="0" destOrd="0" presId="urn:microsoft.com/office/officeart/2005/8/layout/hProcess9"/>
    <dgm:cxn modelId="{D0181AE4-6466-4C40-94C9-1A37B3928AC2}" srcId="{AAEEF86D-7194-4566-BE80-3B10C4B4CECC}" destId="{946A9755-F7A3-45BC-BBEF-BB7A751A7047}" srcOrd="4" destOrd="0" parTransId="{BC86C972-0A57-49B1-BFA1-972642BF2C8C}" sibTransId="{D68FBD1B-1E64-4B8D-812F-B872DDF1360E}"/>
    <dgm:cxn modelId="{43013440-D1A8-4D79-85E5-4DE383995890}" srcId="{AAEEF86D-7194-4566-BE80-3B10C4B4CECC}" destId="{88BC02B4-06D0-4ADD-B996-7DCFD6A51E0D}" srcOrd="2" destOrd="0" parTransId="{B8738C25-64D3-4FAE-9C4B-85AA88550685}" sibTransId="{3EDFD45A-DC76-4557-A827-4BE50674C748}"/>
    <dgm:cxn modelId="{7A1E05A8-505F-47F8-A2DF-3E85E445994A}" type="presOf" srcId="{AD00B8EA-0CD3-4D38-99E3-02CD05BB818C}" destId="{DB678BA2-7214-4077-A243-13D5B37E6D39}" srcOrd="0" destOrd="0" presId="urn:microsoft.com/office/officeart/2005/8/layout/hProcess9"/>
    <dgm:cxn modelId="{36792C9C-63BC-4B17-A031-2D3B4BC1B0E4}" srcId="{AAEEF86D-7194-4566-BE80-3B10C4B4CECC}" destId="{05ABDB87-EAD1-4C9D-ADCC-6C16A98BFEA5}" srcOrd="3" destOrd="0" parTransId="{AA6327D9-AB56-4803-B5E2-9951D98078E9}" sibTransId="{9DE6C093-9213-4D37-8DA8-F4CFA21AAA56}"/>
    <dgm:cxn modelId="{985C42CC-17F3-4DD7-969F-7FBA404ACE37}" type="presOf" srcId="{AAEEF86D-7194-4566-BE80-3B10C4B4CECC}" destId="{6774964E-A342-4448-A071-DA78C67233E9}" srcOrd="0" destOrd="0" presId="urn:microsoft.com/office/officeart/2005/8/layout/hProcess9"/>
    <dgm:cxn modelId="{8012DFCE-8EA7-40D5-B69A-8B60D99CAECA}" type="presParOf" srcId="{6774964E-A342-4448-A071-DA78C67233E9}" destId="{1911F3D0-0103-4420-9186-FA4C29753E92}" srcOrd="0" destOrd="0" presId="urn:microsoft.com/office/officeart/2005/8/layout/hProcess9"/>
    <dgm:cxn modelId="{4D6D6975-419E-46C7-8BA7-92B31B13DEE4}" type="presParOf" srcId="{6774964E-A342-4448-A071-DA78C67233E9}" destId="{29140FA5-CDDE-4056-B4C6-13BC669A2325}" srcOrd="1" destOrd="0" presId="urn:microsoft.com/office/officeart/2005/8/layout/hProcess9"/>
    <dgm:cxn modelId="{6B8238EF-F9EE-4A7D-BE16-26546DD284A8}" type="presParOf" srcId="{29140FA5-CDDE-4056-B4C6-13BC669A2325}" destId="{DB678BA2-7214-4077-A243-13D5B37E6D39}" srcOrd="0" destOrd="0" presId="urn:microsoft.com/office/officeart/2005/8/layout/hProcess9"/>
    <dgm:cxn modelId="{3B8D6A2A-525F-44F9-B4A5-3D63DAF8EC3A}" type="presParOf" srcId="{29140FA5-CDDE-4056-B4C6-13BC669A2325}" destId="{A11C261E-FC7E-470A-8C4C-04310733AC36}" srcOrd="1" destOrd="0" presId="urn:microsoft.com/office/officeart/2005/8/layout/hProcess9"/>
    <dgm:cxn modelId="{144C927B-729D-4D7D-A126-71DE51529F37}" type="presParOf" srcId="{29140FA5-CDDE-4056-B4C6-13BC669A2325}" destId="{2EA3BAAB-E44E-4C86-970E-2282162C206D}" srcOrd="2" destOrd="0" presId="urn:microsoft.com/office/officeart/2005/8/layout/hProcess9"/>
    <dgm:cxn modelId="{A62E24C8-8708-4079-A124-1082F74910C5}" type="presParOf" srcId="{29140FA5-CDDE-4056-B4C6-13BC669A2325}" destId="{A2A1C3E6-7A92-4C39-AF59-BC0D53CE644E}" srcOrd="3" destOrd="0" presId="urn:microsoft.com/office/officeart/2005/8/layout/hProcess9"/>
    <dgm:cxn modelId="{0C7D004F-85AF-4939-A4CF-9E73CEAA68DA}" type="presParOf" srcId="{29140FA5-CDDE-4056-B4C6-13BC669A2325}" destId="{0D77CA19-63CD-4007-84C9-7C51598D8DD8}" srcOrd="4" destOrd="0" presId="urn:microsoft.com/office/officeart/2005/8/layout/hProcess9"/>
    <dgm:cxn modelId="{A108C288-E854-4673-A99F-6FDA9CBA1BF8}" type="presParOf" srcId="{29140FA5-CDDE-4056-B4C6-13BC669A2325}" destId="{BCD1E62E-4432-4C6D-895D-AF6F6BD18F5A}" srcOrd="5" destOrd="0" presId="urn:microsoft.com/office/officeart/2005/8/layout/hProcess9"/>
    <dgm:cxn modelId="{CF2110F2-2D62-4126-83EB-1E32BB79CC8C}" type="presParOf" srcId="{29140FA5-CDDE-4056-B4C6-13BC669A2325}" destId="{9AFFD229-675F-4C72-9D59-79EB6A67CE1E}" srcOrd="6" destOrd="0" presId="urn:microsoft.com/office/officeart/2005/8/layout/hProcess9"/>
    <dgm:cxn modelId="{D8CA095F-C7D2-4DDF-B430-B8F6419316AE}" type="presParOf" srcId="{29140FA5-CDDE-4056-B4C6-13BC669A2325}" destId="{BBDAC11B-CF48-4FDF-AA22-B9B619A371E0}" srcOrd="7" destOrd="0" presId="urn:microsoft.com/office/officeart/2005/8/layout/hProcess9"/>
    <dgm:cxn modelId="{A736D578-68CE-4B07-930C-E73934FD9DCD}" type="presParOf" srcId="{29140FA5-CDDE-4056-B4C6-13BC669A2325}" destId="{82BDECFD-2179-4F04-BC89-EF6C050FB9E5}"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529BE5-6BEC-4149-ABEC-BA48A3BBFBAB}" type="doc">
      <dgm:prSet loTypeId="urn:microsoft.com/office/officeart/2005/8/layout/cycle2" loCatId="cycle" qsTypeId="urn:microsoft.com/office/officeart/2005/8/quickstyle/simple5" qsCatId="simple" csTypeId="urn:microsoft.com/office/officeart/2005/8/colors/accent0_2" csCatId="mainScheme" phldr="1"/>
      <dgm:spPr/>
      <dgm:t>
        <a:bodyPr/>
        <a:lstStyle/>
        <a:p>
          <a:endParaRPr lang="en-US"/>
        </a:p>
      </dgm:t>
    </dgm:pt>
    <dgm:pt modelId="{DF2C547E-87F0-45B0-A181-A5761028A4D7}">
      <dgm:prSet/>
      <dgm:spPr/>
      <dgm:t>
        <a:bodyPr/>
        <a:lstStyle/>
        <a:p>
          <a:pPr rtl="0"/>
          <a:r>
            <a:rPr lang="en-US" dirty="0" smtClean="0"/>
            <a:t>Medical student</a:t>
          </a:r>
          <a:endParaRPr lang="en-US" dirty="0"/>
        </a:p>
      </dgm:t>
    </dgm:pt>
    <dgm:pt modelId="{409453D4-9B9B-4542-B6E1-48E78DF6BB78}" type="parTrans" cxnId="{60D2E7AB-F81C-47EA-8916-6B5F4F52D7C6}">
      <dgm:prSet/>
      <dgm:spPr/>
      <dgm:t>
        <a:bodyPr/>
        <a:lstStyle/>
        <a:p>
          <a:endParaRPr lang="en-US"/>
        </a:p>
      </dgm:t>
    </dgm:pt>
    <dgm:pt modelId="{2A578423-3518-42D2-981C-EDD39593C99F}" type="sibTrans" cxnId="{60D2E7AB-F81C-47EA-8916-6B5F4F52D7C6}">
      <dgm:prSet/>
      <dgm:spPr/>
      <dgm:t>
        <a:bodyPr/>
        <a:lstStyle/>
        <a:p>
          <a:endParaRPr lang="en-US"/>
        </a:p>
      </dgm:t>
    </dgm:pt>
    <dgm:pt modelId="{824AC4DB-8AAC-40D3-AEF7-3B3029B22659}">
      <dgm:prSet/>
      <dgm:spPr/>
      <dgm:t>
        <a:bodyPr/>
        <a:lstStyle/>
        <a:p>
          <a:pPr rtl="0"/>
          <a:r>
            <a:rPr lang="en-US" smtClean="0"/>
            <a:t>Intern</a:t>
          </a:r>
          <a:endParaRPr lang="en-US" dirty="0"/>
        </a:p>
      </dgm:t>
    </dgm:pt>
    <dgm:pt modelId="{5AFF8333-4393-4B1C-8133-B5CA236601BD}" type="parTrans" cxnId="{4B83A5BD-A06B-4071-BD97-75FC2429C186}">
      <dgm:prSet/>
      <dgm:spPr/>
      <dgm:t>
        <a:bodyPr/>
        <a:lstStyle/>
        <a:p>
          <a:endParaRPr lang="en-US"/>
        </a:p>
      </dgm:t>
    </dgm:pt>
    <dgm:pt modelId="{EE366E1E-2049-4112-845C-959C9A6B2524}" type="sibTrans" cxnId="{4B83A5BD-A06B-4071-BD97-75FC2429C186}">
      <dgm:prSet/>
      <dgm:spPr/>
      <dgm:t>
        <a:bodyPr/>
        <a:lstStyle/>
        <a:p>
          <a:endParaRPr lang="en-US"/>
        </a:p>
      </dgm:t>
    </dgm:pt>
    <dgm:pt modelId="{64B0E468-A4F4-4BDD-AE43-559A055A6F1A}">
      <dgm:prSet/>
      <dgm:spPr/>
      <dgm:t>
        <a:bodyPr/>
        <a:lstStyle/>
        <a:p>
          <a:pPr rtl="0"/>
          <a:r>
            <a:rPr lang="en-US" smtClean="0"/>
            <a:t>Resident physician</a:t>
          </a:r>
          <a:endParaRPr lang="en-US" dirty="0"/>
        </a:p>
      </dgm:t>
    </dgm:pt>
    <dgm:pt modelId="{CF5CF9EA-787A-4E1B-85E4-B6071BEE32C4}" type="parTrans" cxnId="{F9909D6E-AECC-4967-8444-CA71F7AF5C74}">
      <dgm:prSet/>
      <dgm:spPr/>
      <dgm:t>
        <a:bodyPr/>
        <a:lstStyle/>
        <a:p>
          <a:endParaRPr lang="en-US"/>
        </a:p>
      </dgm:t>
    </dgm:pt>
    <dgm:pt modelId="{738C0B5F-F67E-4F06-8B2B-94B91F21ED2F}" type="sibTrans" cxnId="{F9909D6E-AECC-4967-8444-CA71F7AF5C74}">
      <dgm:prSet/>
      <dgm:spPr/>
      <dgm:t>
        <a:bodyPr/>
        <a:lstStyle/>
        <a:p>
          <a:endParaRPr lang="en-US"/>
        </a:p>
      </dgm:t>
    </dgm:pt>
    <dgm:pt modelId="{F000F81E-F433-4D59-8143-6D73691AF825}">
      <dgm:prSet/>
      <dgm:spPr/>
      <dgm:t>
        <a:bodyPr/>
        <a:lstStyle/>
        <a:p>
          <a:pPr rtl="0"/>
          <a:r>
            <a:rPr lang="en-US" smtClean="0"/>
            <a:t>Fellow</a:t>
          </a:r>
          <a:endParaRPr lang="en-US" dirty="0"/>
        </a:p>
      </dgm:t>
    </dgm:pt>
    <dgm:pt modelId="{00AA92CE-338F-431D-B41C-6DFB321214C9}" type="parTrans" cxnId="{4B97C207-BBD0-4EBE-837F-B3107FE50788}">
      <dgm:prSet/>
      <dgm:spPr/>
      <dgm:t>
        <a:bodyPr/>
        <a:lstStyle/>
        <a:p>
          <a:endParaRPr lang="en-US"/>
        </a:p>
      </dgm:t>
    </dgm:pt>
    <dgm:pt modelId="{35E4E43C-CD01-4625-B619-16E7CC0D234A}" type="sibTrans" cxnId="{4B97C207-BBD0-4EBE-837F-B3107FE50788}">
      <dgm:prSet/>
      <dgm:spPr/>
      <dgm:t>
        <a:bodyPr/>
        <a:lstStyle/>
        <a:p>
          <a:endParaRPr lang="en-US"/>
        </a:p>
      </dgm:t>
    </dgm:pt>
    <dgm:pt modelId="{21B4F890-C650-4C31-8EC5-96624188F51C}">
      <dgm:prSet/>
      <dgm:spPr/>
      <dgm:t>
        <a:bodyPr/>
        <a:lstStyle/>
        <a:p>
          <a:pPr rtl="0"/>
          <a:r>
            <a:rPr lang="en-US" smtClean="0"/>
            <a:t>Attending physician</a:t>
          </a:r>
          <a:endParaRPr lang="en-US" dirty="0"/>
        </a:p>
      </dgm:t>
    </dgm:pt>
    <dgm:pt modelId="{DA8FF941-1577-48EB-8BBC-4F56965D5B0F}" type="parTrans" cxnId="{E15D6CFD-11C8-4B70-B29F-B4B12B2E8C6A}">
      <dgm:prSet/>
      <dgm:spPr/>
      <dgm:t>
        <a:bodyPr/>
        <a:lstStyle/>
        <a:p>
          <a:endParaRPr lang="en-US"/>
        </a:p>
      </dgm:t>
    </dgm:pt>
    <dgm:pt modelId="{FE4638B4-C9F8-487F-A346-5ED4BBDF6FCD}" type="sibTrans" cxnId="{E15D6CFD-11C8-4B70-B29F-B4B12B2E8C6A}">
      <dgm:prSet/>
      <dgm:spPr/>
      <dgm:t>
        <a:bodyPr/>
        <a:lstStyle/>
        <a:p>
          <a:endParaRPr lang="en-US"/>
        </a:p>
      </dgm:t>
    </dgm:pt>
    <dgm:pt modelId="{90A6D140-374F-4C15-A9D3-626C1B63CED0}">
      <dgm:prSet/>
      <dgm:spPr/>
      <dgm:t>
        <a:bodyPr/>
        <a:lstStyle/>
        <a:p>
          <a:pPr rtl="0"/>
          <a:r>
            <a:rPr lang="en-US" smtClean="0"/>
            <a:t>Allied health professionals</a:t>
          </a:r>
          <a:endParaRPr lang="en-US" dirty="0"/>
        </a:p>
      </dgm:t>
    </dgm:pt>
    <dgm:pt modelId="{0D517B8B-47EA-40B3-996C-DF51175F8052}" type="parTrans" cxnId="{55F0791C-6095-493F-9A2D-7ADE861E8F17}">
      <dgm:prSet/>
      <dgm:spPr/>
      <dgm:t>
        <a:bodyPr/>
        <a:lstStyle/>
        <a:p>
          <a:endParaRPr lang="en-US"/>
        </a:p>
      </dgm:t>
    </dgm:pt>
    <dgm:pt modelId="{B73A9F16-D259-4146-929F-7A0F2976AA1F}" type="sibTrans" cxnId="{55F0791C-6095-493F-9A2D-7ADE861E8F17}">
      <dgm:prSet/>
      <dgm:spPr/>
      <dgm:t>
        <a:bodyPr/>
        <a:lstStyle/>
        <a:p>
          <a:endParaRPr lang="en-US"/>
        </a:p>
      </dgm:t>
    </dgm:pt>
    <dgm:pt modelId="{447B19DC-934B-4170-B9B7-639F45029125}" type="pres">
      <dgm:prSet presAssocID="{D6529BE5-6BEC-4149-ABEC-BA48A3BBFBAB}" presName="cycle" presStyleCnt="0">
        <dgm:presLayoutVars>
          <dgm:dir/>
          <dgm:resizeHandles val="exact"/>
        </dgm:presLayoutVars>
      </dgm:prSet>
      <dgm:spPr/>
      <dgm:t>
        <a:bodyPr/>
        <a:lstStyle/>
        <a:p>
          <a:endParaRPr lang="en-US"/>
        </a:p>
      </dgm:t>
    </dgm:pt>
    <dgm:pt modelId="{71AF25E4-EEC3-4FA6-823A-0CF636256E71}" type="pres">
      <dgm:prSet presAssocID="{DF2C547E-87F0-45B0-A181-A5761028A4D7}" presName="node" presStyleLbl="node1" presStyleIdx="0" presStyleCnt="6" custScaleX="112831" custScaleY="112831">
        <dgm:presLayoutVars>
          <dgm:bulletEnabled val="1"/>
        </dgm:presLayoutVars>
      </dgm:prSet>
      <dgm:spPr/>
      <dgm:t>
        <a:bodyPr/>
        <a:lstStyle/>
        <a:p>
          <a:endParaRPr lang="en-US"/>
        </a:p>
      </dgm:t>
    </dgm:pt>
    <dgm:pt modelId="{67C9CA62-EA6E-4A9D-AE90-FFD58B2C90EA}" type="pres">
      <dgm:prSet presAssocID="{2A578423-3518-42D2-981C-EDD39593C99F}" presName="sibTrans" presStyleLbl="sibTrans2D1" presStyleIdx="0" presStyleCnt="6"/>
      <dgm:spPr/>
      <dgm:t>
        <a:bodyPr/>
        <a:lstStyle/>
        <a:p>
          <a:endParaRPr lang="en-US"/>
        </a:p>
      </dgm:t>
    </dgm:pt>
    <dgm:pt modelId="{4D823101-DA77-4515-BB92-CFB4178120D5}" type="pres">
      <dgm:prSet presAssocID="{2A578423-3518-42D2-981C-EDD39593C99F}" presName="connectorText" presStyleLbl="sibTrans2D1" presStyleIdx="0" presStyleCnt="6"/>
      <dgm:spPr/>
      <dgm:t>
        <a:bodyPr/>
        <a:lstStyle/>
        <a:p>
          <a:endParaRPr lang="en-US"/>
        </a:p>
      </dgm:t>
    </dgm:pt>
    <dgm:pt modelId="{D08004BF-96D4-4D06-8520-4EA88466F2BC}" type="pres">
      <dgm:prSet presAssocID="{824AC4DB-8AAC-40D3-AEF7-3B3029B22659}" presName="node" presStyleLbl="node1" presStyleIdx="1" presStyleCnt="6" custScaleX="112831" custScaleY="112831">
        <dgm:presLayoutVars>
          <dgm:bulletEnabled val="1"/>
        </dgm:presLayoutVars>
      </dgm:prSet>
      <dgm:spPr/>
      <dgm:t>
        <a:bodyPr/>
        <a:lstStyle/>
        <a:p>
          <a:endParaRPr lang="en-US"/>
        </a:p>
      </dgm:t>
    </dgm:pt>
    <dgm:pt modelId="{02F6A98D-5146-46FE-975D-87E22E1F6947}" type="pres">
      <dgm:prSet presAssocID="{EE366E1E-2049-4112-845C-959C9A6B2524}" presName="sibTrans" presStyleLbl="sibTrans2D1" presStyleIdx="1" presStyleCnt="6"/>
      <dgm:spPr/>
      <dgm:t>
        <a:bodyPr/>
        <a:lstStyle/>
        <a:p>
          <a:endParaRPr lang="en-US"/>
        </a:p>
      </dgm:t>
    </dgm:pt>
    <dgm:pt modelId="{35E04398-E276-4D31-8EAA-858C210D215A}" type="pres">
      <dgm:prSet presAssocID="{EE366E1E-2049-4112-845C-959C9A6B2524}" presName="connectorText" presStyleLbl="sibTrans2D1" presStyleIdx="1" presStyleCnt="6"/>
      <dgm:spPr/>
      <dgm:t>
        <a:bodyPr/>
        <a:lstStyle/>
        <a:p>
          <a:endParaRPr lang="en-US"/>
        </a:p>
      </dgm:t>
    </dgm:pt>
    <dgm:pt modelId="{E9B6157E-A8D7-4509-A2BF-6B2A90E8ACC5}" type="pres">
      <dgm:prSet presAssocID="{64B0E468-A4F4-4BDD-AE43-559A055A6F1A}" presName="node" presStyleLbl="node1" presStyleIdx="2" presStyleCnt="6" custScaleX="112831" custScaleY="112831">
        <dgm:presLayoutVars>
          <dgm:bulletEnabled val="1"/>
        </dgm:presLayoutVars>
      </dgm:prSet>
      <dgm:spPr/>
      <dgm:t>
        <a:bodyPr/>
        <a:lstStyle/>
        <a:p>
          <a:endParaRPr lang="en-US"/>
        </a:p>
      </dgm:t>
    </dgm:pt>
    <dgm:pt modelId="{EADB39BF-DBC3-44DA-8249-AD4842371B07}" type="pres">
      <dgm:prSet presAssocID="{738C0B5F-F67E-4F06-8B2B-94B91F21ED2F}" presName="sibTrans" presStyleLbl="sibTrans2D1" presStyleIdx="2" presStyleCnt="6"/>
      <dgm:spPr/>
      <dgm:t>
        <a:bodyPr/>
        <a:lstStyle/>
        <a:p>
          <a:endParaRPr lang="en-US"/>
        </a:p>
      </dgm:t>
    </dgm:pt>
    <dgm:pt modelId="{82E01756-AC54-4ED8-B4C4-8AB9BCEB575F}" type="pres">
      <dgm:prSet presAssocID="{738C0B5F-F67E-4F06-8B2B-94B91F21ED2F}" presName="connectorText" presStyleLbl="sibTrans2D1" presStyleIdx="2" presStyleCnt="6"/>
      <dgm:spPr/>
      <dgm:t>
        <a:bodyPr/>
        <a:lstStyle/>
        <a:p>
          <a:endParaRPr lang="en-US"/>
        </a:p>
      </dgm:t>
    </dgm:pt>
    <dgm:pt modelId="{1B90785C-B71F-4C5F-B3E0-EB617DD77C83}" type="pres">
      <dgm:prSet presAssocID="{F000F81E-F433-4D59-8143-6D73691AF825}" presName="node" presStyleLbl="node1" presStyleIdx="3" presStyleCnt="6" custScaleX="112831" custScaleY="112831">
        <dgm:presLayoutVars>
          <dgm:bulletEnabled val="1"/>
        </dgm:presLayoutVars>
      </dgm:prSet>
      <dgm:spPr/>
      <dgm:t>
        <a:bodyPr/>
        <a:lstStyle/>
        <a:p>
          <a:endParaRPr lang="en-US"/>
        </a:p>
      </dgm:t>
    </dgm:pt>
    <dgm:pt modelId="{A1ED088D-1EA4-4B96-8FCF-1F098872BFDE}" type="pres">
      <dgm:prSet presAssocID="{35E4E43C-CD01-4625-B619-16E7CC0D234A}" presName="sibTrans" presStyleLbl="sibTrans2D1" presStyleIdx="3" presStyleCnt="6"/>
      <dgm:spPr/>
      <dgm:t>
        <a:bodyPr/>
        <a:lstStyle/>
        <a:p>
          <a:endParaRPr lang="en-US"/>
        </a:p>
      </dgm:t>
    </dgm:pt>
    <dgm:pt modelId="{ABBDBA78-286B-416D-81F9-A728C9BB820B}" type="pres">
      <dgm:prSet presAssocID="{35E4E43C-CD01-4625-B619-16E7CC0D234A}" presName="connectorText" presStyleLbl="sibTrans2D1" presStyleIdx="3" presStyleCnt="6"/>
      <dgm:spPr/>
      <dgm:t>
        <a:bodyPr/>
        <a:lstStyle/>
        <a:p>
          <a:endParaRPr lang="en-US"/>
        </a:p>
      </dgm:t>
    </dgm:pt>
    <dgm:pt modelId="{ADCD1F87-CFB4-49AC-A5C0-8FE8892ABF13}" type="pres">
      <dgm:prSet presAssocID="{21B4F890-C650-4C31-8EC5-96624188F51C}" presName="node" presStyleLbl="node1" presStyleIdx="4" presStyleCnt="6" custScaleX="112831" custScaleY="112831">
        <dgm:presLayoutVars>
          <dgm:bulletEnabled val="1"/>
        </dgm:presLayoutVars>
      </dgm:prSet>
      <dgm:spPr/>
      <dgm:t>
        <a:bodyPr/>
        <a:lstStyle/>
        <a:p>
          <a:endParaRPr lang="en-US"/>
        </a:p>
      </dgm:t>
    </dgm:pt>
    <dgm:pt modelId="{3F33B86D-6E35-4A21-AD4C-23D649D75DDF}" type="pres">
      <dgm:prSet presAssocID="{FE4638B4-C9F8-487F-A346-5ED4BBDF6FCD}" presName="sibTrans" presStyleLbl="sibTrans2D1" presStyleIdx="4" presStyleCnt="6"/>
      <dgm:spPr/>
      <dgm:t>
        <a:bodyPr/>
        <a:lstStyle/>
        <a:p>
          <a:endParaRPr lang="en-US"/>
        </a:p>
      </dgm:t>
    </dgm:pt>
    <dgm:pt modelId="{3EC6F36A-F4BC-48CE-928C-B8621425FFCD}" type="pres">
      <dgm:prSet presAssocID="{FE4638B4-C9F8-487F-A346-5ED4BBDF6FCD}" presName="connectorText" presStyleLbl="sibTrans2D1" presStyleIdx="4" presStyleCnt="6"/>
      <dgm:spPr/>
      <dgm:t>
        <a:bodyPr/>
        <a:lstStyle/>
        <a:p>
          <a:endParaRPr lang="en-US"/>
        </a:p>
      </dgm:t>
    </dgm:pt>
    <dgm:pt modelId="{F68F6600-0C56-43EB-9DEB-11C5BBAB83C4}" type="pres">
      <dgm:prSet presAssocID="{90A6D140-374F-4C15-A9D3-626C1B63CED0}" presName="node" presStyleLbl="node1" presStyleIdx="5" presStyleCnt="6" custScaleX="112831" custScaleY="112831">
        <dgm:presLayoutVars>
          <dgm:bulletEnabled val="1"/>
        </dgm:presLayoutVars>
      </dgm:prSet>
      <dgm:spPr/>
      <dgm:t>
        <a:bodyPr/>
        <a:lstStyle/>
        <a:p>
          <a:endParaRPr lang="en-US"/>
        </a:p>
      </dgm:t>
    </dgm:pt>
    <dgm:pt modelId="{6D018709-DC3D-4E35-B851-BF7F1CECC92D}" type="pres">
      <dgm:prSet presAssocID="{B73A9F16-D259-4146-929F-7A0F2976AA1F}" presName="sibTrans" presStyleLbl="sibTrans2D1" presStyleIdx="5" presStyleCnt="6"/>
      <dgm:spPr/>
      <dgm:t>
        <a:bodyPr/>
        <a:lstStyle/>
        <a:p>
          <a:endParaRPr lang="en-US"/>
        </a:p>
      </dgm:t>
    </dgm:pt>
    <dgm:pt modelId="{491CCF1A-BCB5-4D9C-A998-17B1165D82EF}" type="pres">
      <dgm:prSet presAssocID="{B73A9F16-D259-4146-929F-7A0F2976AA1F}" presName="connectorText" presStyleLbl="sibTrans2D1" presStyleIdx="5" presStyleCnt="6"/>
      <dgm:spPr/>
      <dgm:t>
        <a:bodyPr/>
        <a:lstStyle/>
        <a:p>
          <a:endParaRPr lang="en-US"/>
        </a:p>
      </dgm:t>
    </dgm:pt>
  </dgm:ptLst>
  <dgm:cxnLst>
    <dgm:cxn modelId="{5484B854-2AED-484C-9CE7-28ECAFC0C296}" type="presOf" srcId="{2A578423-3518-42D2-981C-EDD39593C99F}" destId="{67C9CA62-EA6E-4A9D-AE90-FFD58B2C90EA}" srcOrd="0" destOrd="0" presId="urn:microsoft.com/office/officeart/2005/8/layout/cycle2"/>
    <dgm:cxn modelId="{7480085B-D721-4C42-A4D0-4B3624C5CFEA}" type="presOf" srcId="{21B4F890-C650-4C31-8EC5-96624188F51C}" destId="{ADCD1F87-CFB4-49AC-A5C0-8FE8892ABF13}" srcOrd="0" destOrd="0" presId="urn:microsoft.com/office/officeart/2005/8/layout/cycle2"/>
    <dgm:cxn modelId="{938D88C8-1405-4C4F-9C07-06502C0D7DEC}" type="presOf" srcId="{DF2C547E-87F0-45B0-A181-A5761028A4D7}" destId="{71AF25E4-EEC3-4FA6-823A-0CF636256E71}" srcOrd="0" destOrd="0" presId="urn:microsoft.com/office/officeart/2005/8/layout/cycle2"/>
    <dgm:cxn modelId="{F4B3929F-E7A6-457A-B71A-5982532A0B95}" type="presOf" srcId="{738C0B5F-F67E-4F06-8B2B-94B91F21ED2F}" destId="{EADB39BF-DBC3-44DA-8249-AD4842371B07}" srcOrd="0" destOrd="0" presId="urn:microsoft.com/office/officeart/2005/8/layout/cycle2"/>
    <dgm:cxn modelId="{DD7E2130-AC2E-47E2-89E0-ED7A14AD01B4}" type="presOf" srcId="{EE366E1E-2049-4112-845C-959C9A6B2524}" destId="{35E04398-E276-4D31-8EAA-858C210D215A}" srcOrd="1" destOrd="0" presId="urn:microsoft.com/office/officeart/2005/8/layout/cycle2"/>
    <dgm:cxn modelId="{F9CE9766-0704-4DCD-B4E7-16041F387416}" type="presOf" srcId="{B73A9F16-D259-4146-929F-7A0F2976AA1F}" destId="{491CCF1A-BCB5-4D9C-A998-17B1165D82EF}" srcOrd="1" destOrd="0" presId="urn:microsoft.com/office/officeart/2005/8/layout/cycle2"/>
    <dgm:cxn modelId="{4B97C207-BBD0-4EBE-837F-B3107FE50788}" srcId="{D6529BE5-6BEC-4149-ABEC-BA48A3BBFBAB}" destId="{F000F81E-F433-4D59-8143-6D73691AF825}" srcOrd="3" destOrd="0" parTransId="{00AA92CE-338F-431D-B41C-6DFB321214C9}" sibTransId="{35E4E43C-CD01-4625-B619-16E7CC0D234A}"/>
    <dgm:cxn modelId="{BC056AF7-F4C3-4427-AB6E-316B997FF13A}" type="presOf" srcId="{B73A9F16-D259-4146-929F-7A0F2976AA1F}" destId="{6D018709-DC3D-4E35-B851-BF7F1CECC92D}" srcOrd="0" destOrd="0" presId="urn:microsoft.com/office/officeart/2005/8/layout/cycle2"/>
    <dgm:cxn modelId="{8B07DCF8-1F98-4ED3-B9DA-F6B0BC4218DB}" type="presOf" srcId="{90A6D140-374F-4C15-A9D3-626C1B63CED0}" destId="{F68F6600-0C56-43EB-9DEB-11C5BBAB83C4}" srcOrd="0" destOrd="0" presId="urn:microsoft.com/office/officeart/2005/8/layout/cycle2"/>
    <dgm:cxn modelId="{F9909D6E-AECC-4967-8444-CA71F7AF5C74}" srcId="{D6529BE5-6BEC-4149-ABEC-BA48A3BBFBAB}" destId="{64B0E468-A4F4-4BDD-AE43-559A055A6F1A}" srcOrd="2" destOrd="0" parTransId="{CF5CF9EA-787A-4E1B-85E4-B6071BEE32C4}" sibTransId="{738C0B5F-F67E-4F06-8B2B-94B91F21ED2F}"/>
    <dgm:cxn modelId="{3FCC0D78-DEAE-4501-B0C2-A80BB607AA3C}" type="presOf" srcId="{824AC4DB-8AAC-40D3-AEF7-3B3029B22659}" destId="{D08004BF-96D4-4D06-8520-4EA88466F2BC}" srcOrd="0" destOrd="0" presId="urn:microsoft.com/office/officeart/2005/8/layout/cycle2"/>
    <dgm:cxn modelId="{E5A101B1-4004-4B2F-80D8-982844FF6511}" type="presOf" srcId="{D6529BE5-6BEC-4149-ABEC-BA48A3BBFBAB}" destId="{447B19DC-934B-4170-B9B7-639F45029125}" srcOrd="0" destOrd="0" presId="urn:microsoft.com/office/officeart/2005/8/layout/cycle2"/>
    <dgm:cxn modelId="{5B3892D6-E7F3-456F-993D-380E521F6B89}" type="presOf" srcId="{EE366E1E-2049-4112-845C-959C9A6B2524}" destId="{02F6A98D-5146-46FE-975D-87E22E1F6947}" srcOrd="0" destOrd="0" presId="urn:microsoft.com/office/officeart/2005/8/layout/cycle2"/>
    <dgm:cxn modelId="{55F0791C-6095-493F-9A2D-7ADE861E8F17}" srcId="{D6529BE5-6BEC-4149-ABEC-BA48A3BBFBAB}" destId="{90A6D140-374F-4C15-A9D3-626C1B63CED0}" srcOrd="5" destOrd="0" parTransId="{0D517B8B-47EA-40B3-996C-DF51175F8052}" sibTransId="{B73A9F16-D259-4146-929F-7A0F2976AA1F}"/>
    <dgm:cxn modelId="{AE7E5B13-6935-4C1D-AAFE-CD06E5735ADB}" type="presOf" srcId="{64B0E468-A4F4-4BDD-AE43-559A055A6F1A}" destId="{E9B6157E-A8D7-4509-A2BF-6B2A90E8ACC5}" srcOrd="0" destOrd="0" presId="urn:microsoft.com/office/officeart/2005/8/layout/cycle2"/>
    <dgm:cxn modelId="{E15D6CFD-11C8-4B70-B29F-B4B12B2E8C6A}" srcId="{D6529BE5-6BEC-4149-ABEC-BA48A3BBFBAB}" destId="{21B4F890-C650-4C31-8EC5-96624188F51C}" srcOrd="4" destOrd="0" parTransId="{DA8FF941-1577-48EB-8BBC-4F56965D5B0F}" sibTransId="{FE4638B4-C9F8-487F-A346-5ED4BBDF6FCD}"/>
    <dgm:cxn modelId="{C27A9692-D626-4571-B29A-0A08DF882064}" type="presOf" srcId="{F000F81E-F433-4D59-8143-6D73691AF825}" destId="{1B90785C-B71F-4C5F-B3E0-EB617DD77C83}" srcOrd="0" destOrd="0" presId="urn:microsoft.com/office/officeart/2005/8/layout/cycle2"/>
    <dgm:cxn modelId="{01BBC4F1-92C8-4F7C-86E5-1B70B21ACB1B}" type="presOf" srcId="{738C0B5F-F67E-4F06-8B2B-94B91F21ED2F}" destId="{82E01756-AC54-4ED8-B4C4-8AB9BCEB575F}" srcOrd="1" destOrd="0" presId="urn:microsoft.com/office/officeart/2005/8/layout/cycle2"/>
    <dgm:cxn modelId="{AA8FBDD0-F5B8-4C24-A231-1ADB530C1D73}" type="presOf" srcId="{2A578423-3518-42D2-981C-EDD39593C99F}" destId="{4D823101-DA77-4515-BB92-CFB4178120D5}" srcOrd="1" destOrd="0" presId="urn:microsoft.com/office/officeart/2005/8/layout/cycle2"/>
    <dgm:cxn modelId="{7DC266F5-E9AB-489C-A3C8-D8C61EACB0C3}" type="presOf" srcId="{35E4E43C-CD01-4625-B619-16E7CC0D234A}" destId="{ABBDBA78-286B-416D-81F9-A728C9BB820B}" srcOrd="1" destOrd="0" presId="urn:microsoft.com/office/officeart/2005/8/layout/cycle2"/>
    <dgm:cxn modelId="{C224C8A6-AC5D-4403-911E-D3DE23745401}" type="presOf" srcId="{35E4E43C-CD01-4625-B619-16E7CC0D234A}" destId="{A1ED088D-1EA4-4B96-8FCF-1F098872BFDE}" srcOrd="0" destOrd="0" presId="urn:microsoft.com/office/officeart/2005/8/layout/cycle2"/>
    <dgm:cxn modelId="{6B00D8D0-CB90-43B1-81D3-559B108E6546}" type="presOf" srcId="{FE4638B4-C9F8-487F-A346-5ED4BBDF6FCD}" destId="{3F33B86D-6E35-4A21-AD4C-23D649D75DDF}" srcOrd="0" destOrd="0" presId="urn:microsoft.com/office/officeart/2005/8/layout/cycle2"/>
    <dgm:cxn modelId="{FD0F019C-96DA-457E-9364-E66B4930D46B}" type="presOf" srcId="{FE4638B4-C9F8-487F-A346-5ED4BBDF6FCD}" destId="{3EC6F36A-F4BC-48CE-928C-B8621425FFCD}" srcOrd="1" destOrd="0" presId="urn:microsoft.com/office/officeart/2005/8/layout/cycle2"/>
    <dgm:cxn modelId="{60D2E7AB-F81C-47EA-8916-6B5F4F52D7C6}" srcId="{D6529BE5-6BEC-4149-ABEC-BA48A3BBFBAB}" destId="{DF2C547E-87F0-45B0-A181-A5761028A4D7}" srcOrd="0" destOrd="0" parTransId="{409453D4-9B9B-4542-B6E1-48E78DF6BB78}" sibTransId="{2A578423-3518-42D2-981C-EDD39593C99F}"/>
    <dgm:cxn modelId="{4B83A5BD-A06B-4071-BD97-75FC2429C186}" srcId="{D6529BE5-6BEC-4149-ABEC-BA48A3BBFBAB}" destId="{824AC4DB-8AAC-40D3-AEF7-3B3029B22659}" srcOrd="1" destOrd="0" parTransId="{5AFF8333-4393-4B1C-8133-B5CA236601BD}" sibTransId="{EE366E1E-2049-4112-845C-959C9A6B2524}"/>
    <dgm:cxn modelId="{C34C1769-846C-4ECD-B5F7-A9A2F9EA0745}" type="presParOf" srcId="{447B19DC-934B-4170-B9B7-639F45029125}" destId="{71AF25E4-EEC3-4FA6-823A-0CF636256E71}" srcOrd="0" destOrd="0" presId="urn:microsoft.com/office/officeart/2005/8/layout/cycle2"/>
    <dgm:cxn modelId="{B7732250-ACAA-4E6F-8042-73C0AF533CF3}" type="presParOf" srcId="{447B19DC-934B-4170-B9B7-639F45029125}" destId="{67C9CA62-EA6E-4A9D-AE90-FFD58B2C90EA}" srcOrd="1" destOrd="0" presId="urn:microsoft.com/office/officeart/2005/8/layout/cycle2"/>
    <dgm:cxn modelId="{26C0ACCA-4DDE-40B0-8D1C-4B0D13524B33}" type="presParOf" srcId="{67C9CA62-EA6E-4A9D-AE90-FFD58B2C90EA}" destId="{4D823101-DA77-4515-BB92-CFB4178120D5}" srcOrd="0" destOrd="0" presId="urn:microsoft.com/office/officeart/2005/8/layout/cycle2"/>
    <dgm:cxn modelId="{BAE17A7B-74D1-42EE-8685-FBB5B6684AD3}" type="presParOf" srcId="{447B19DC-934B-4170-B9B7-639F45029125}" destId="{D08004BF-96D4-4D06-8520-4EA88466F2BC}" srcOrd="2" destOrd="0" presId="urn:microsoft.com/office/officeart/2005/8/layout/cycle2"/>
    <dgm:cxn modelId="{2B8659DC-1116-49B0-B42C-F1E6B2AE7738}" type="presParOf" srcId="{447B19DC-934B-4170-B9B7-639F45029125}" destId="{02F6A98D-5146-46FE-975D-87E22E1F6947}" srcOrd="3" destOrd="0" presId="urn:microsoft.com/office/officeart/2005/8/layout/cycle2"/>
    <dgm:cxn modelId="{F58ABF6E-F595-44F5-B26E-FD1CCBA6A563}" type="presParOf" srcId="{02F6A98D-5146-46FE-975D-87E22E1F6947}" destId="{35E04398-E276-4D31-8EAA-858C210D215A}" srcOrd="0" destOrd="0" presId="urn:microsoft.com/office/officeart/2005/8/layout/cycle2"/>
    <dgm:cxn modelId="{11B6F7B9-3805-4EDC-BABF-880EBB1CBDAC}" type="presParOf" srcId="{447B19DC-934B-4170-B9B7-639F45029125}" destId="{E9B6157E-A8D7-4509-A2BF-6B2A90E8ACC5}" srcOrd="4" destOrd="0" presId="urn:microsoft.com/office/officeart/2005/8/layout/cycle2"/>
    <dgm:cxn modelId="{2BFB5F3D-CB0D-4851-98CB-7641A3F4BCE5}" type="presParOf" srcId="{447B19DC-934B-4170-B9B7-639F45029125}" destId="{EADB39BF-DBC3-44DA-8249-AD4842371B07}" srcOrd="5" destOrd="0" presId="urn:microsoft.com/office/officeart/2005/8/layout/cycle2"/>
    <dgm:cxn modelId="{3B56FCEB-83FA-4071-A20D-451FE4BAC1C0}" type="presParOf" srcId="{EADB39BF-DBC3-44DA-8249-AD4842371B07}" destId="{82E01756-AC54-4ED8-B4C4-8AB9BCEB575F}" srcOrd="0" destOrd="0" presId="urn:microsoft.com/office/officeart/2005/8/layout/cycle2"/>
    <dgm:cxn modelId="{7167622A-87D8-461E-9FAF-534181B86348}" type="presParOf" srcId="{447B19DC-934B-4170-B9B7-639F45029125}" destId="{1B90785C-B71F-4C5F-B3E0-EB617DD77C83}" srcOrd="6" destOrd="0" presId="urn:microsoft.com/office/officeart/2005/8/layout/cycle2"/>
    <dgm:cxn modelId="{D1235B23-7886-4881-9D10-E2DA35F43DD7}" type="presParOf" srcId="{447B19DC-934B-4170-B9B7-639F45029125}" destId="{A1ED088D-1EA4-4B96-8FCF-1F098872BFDE}" srcOrd="7" destOrd="0" presId="urn:microsoft.com/office/officeart/2005/8/layout/cycle2"/>
    <dgm:cxn modelId="{085AFA8A-2B3E-411F-AA47-B7F8E66C0239}" type="presParOf" srcId="{A1ED088D-1EA4-4B96-8FCF-1F098872BFDE}" destId="{ABBDBA78-286B-416D-81F9-A728C9BB820B}" srcOrd="0" destOrd="0" presId="urn:microsoft.com/office/officeart/2005/8/layout/cycle2"/>
    <dgm:cxn modelId="{38547C8E-45B3-4EE3-9C18-2BE73F83F078}" type="presParOf" srcId="{447B19DC-934B-4170-B9B7-639F45029125}" destId="{ADCD1F87-CFB4-49AC-A5C0-8FE8892ABF13}" srcOrd="8" destOrd="0" presId="urn:microsoft.com/office/officeart/2005/8/layout/cycle2"/>
    <dgm:cxn modelId="{B6AA3D18-0A66-4075-BB2B-4FE4AA08494C}" type="presParOf" srcId="{447B19DC-934B-4170-B9B7-639F45029125}" destId="{3F33B86D-6E35-4A21-AD4C-23D649D75DDF}" srcOrd="9" destOrd="0" presId="urn:microsoft.com/office/officeart/2005/8/layout/cycle2"/>
    <dgm:cxn modelId="{301F4121-13F7-4E6E-86B3-CFB9B88D1CA4}" type="presParOf" srcId="{3F33B86D-6E35-4A21-AD4C-23D649D75DDF}" destId="{3EC6F36A-F4BC-48CE-928C-B8621425FFCD}" srcOrd="0" destOrd="0" presId="urn:microsoft.com/office/officeart/2005/8/layout/cycle2"/>
    <dgm:cxn modelId="{01A6BE61-9C32-4BF0-89C3-2E1B1494664B}" type="presParOf" srcId="{447B19DC-934B-4170-B9B7-639F45029125}" destId="{F68F6600-0C56-43EB-9DEB-11C5BBAB83C4}" srcOrd="10" destOrd="0" presId="urn:microsoft.com/office/officeart/2005/8/layout/cycle2"/>
    <dgm:cxn modelId="{3A8D451A-43E4-4BA9-B44B-6FBA8E653E84}" type="presParOf" srcId="{447B19DC-934B-4170-B9B7-639F45029125}" destId="{6D018709-DC3D-4E35-B851-BF7F1CECC92D}" srcOrd="11" destOrd="0" presId="urn:microsoft.com/office/officeart/2005/8/layout/cycle2"/>
    <dgm:cxn modelId="{258395CF-2095-4345-97CB-B998DFBE64A1}" type="presParOf" srcId="{6D018709-DC3D-4E35-B851-BF7F1CECC92D}" destId="{491CCF1A-BCB5-4D9C-A998-17B1165D82EF}"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906A0A-46AA-46B7-8D07-4E6B44792454}" type="doc">
      <dgm:prSet loTypeId="urn:microsoft.com/office/officeart/2005/8/layout/process4" loCatId="list" qsTypeId="urn:microsoft.com/office/officeart/2005/8/quickstyle/3d2" qsCatId="3D" csTypeId="urn:microsoft.com/office/officeart/2005/8/colors/accent0_3" csCatId="mainScheme"/>
      <dgm:spPr/>
      <dgm:t>
        <a:bodyPr/>
        <a:lstStyle/>
        <a:p>
          <a:endParaRPr lang="en-US"/>
        </a:p>
      </dgm:t>
    </dgm:pt>
    <dgm:pt modelId="{BC5FCA1D-B34C-488D-8D87-62AD3347A2C1}">
      <dgm:prSet/>
      <dgm:spPr/>
      <dgm:t>
        <a:bodyPr/>
        <a:lstStyle/>
        <a:p>
          <a:pPr rtl="0"/>
          <a:r>
            <a:rPr lang="en-US" dirty="0" smtClean="0"/>
            <a:t>Year 1</a:t>
          </a:r>
          <a:endParaRPr lang="en-US" dirty="0"/>
        </a:p>
      </dgm:t>
    </dgm:pt>
    <dgm:pt modelId="{84341837-5EBA-47D1-8C45-34836E0683F0}" type="parTrans" cxnId="{7F34A4D8-21B0-4B32-960A-D18A6E38AFD2}">
      <dgm:prSet/>
      <dgm:spPr/>
      <dgm:t>
        <a:bodyPr/>
        <a:lstStyle/>
        <a:p>
          <a:endParaRPr lang="en-US"/>
        </a:p>
      </dgm:t>
    </dgm:pt>
    <dgm:pt modelId="{C3ABF4EC-5625-4515-A243-E2B329D7F6E9}" type="sibTrans" cxnId="{7F34A4D8-21B0-4B32-960A-D18A6E38AFD2}">
      <dgm:prSet/>
      <dgm:spPr/>
      <dgm:t>
        <a:bodyPr/>
        <a:lstStyle/>
        <a:p>
          <a:endParaRPr lang="en-US"/>
        </a:p>
      </dgm:t>
    </dgm:pt>
    <dgm:pt modelId="{4E1745AA-6FBD-435F-A2F0-2BA3EBEDEDC1}">
      <dgm:prSet/>
      <dgm:spPr/>
      <dgm:t>
        <a:bodyPr/>
        <a:lstStyle/>
        <a:p>
          <a:pPr rtl="0"/>
          <a:r>
            <a:rPr lang="en-US" dirty="0" smtClean="0"/>
            <a:t>Year 2</a:t>
          </a:r>
          <a:endParaRPr lang="en-US" dirty="0"/>
        </a:p>
      </dgm:t>
    </dgm:pt>
    <dgm:pt modelId="{953236B4-75E6-454F-B1E3-6912BC384BD5}" type="parTrans" cxnId="{DD5481AA-A536-40CD-9DD8-42C1940D78FF}">
      <dgm:prSet/>
      <dgm:spPr/>
      <dgm:t>
        <a:bodyPr/>
        <a:lstStyle/>
        <a:p>
          <a:endParaRPr lang="en-US"/>
        </a:p>
      </dgm:t>
    </dgm:pt>
    <dgm:pt modelId="{908E37AC-A429-42A2-9D0D-92B40EB715A4}" type="sibTrans" cxnId="{DD5481AA-A536-40CD-9DD8-42C1940D78FF}">
      <dgm:prSet/>
      <dgm:spPr/>
      <dgm:t>
        <a:bodyPr/>
        <a:lstStyle/>
        <a:p>
          <a:endParaRPr lang="en-US"/>
        </a:p>
      </dgm:t>
    </dgm:pt>
    <dgm:pt modelId="{45D4EFBA-271C-49D1-8937-B35715E89DC0}">
      <dgm:prSet/>
      <dgm:spPr/>
      <dgm:t>
        <a:bodyPr/>
        <a:lstStyle/>
        <a:p>
          <a:pPr rtl="0"/>
          <a:r>
            <a:rPr lang="en-US" dirty="0" smtClean="0"/>
            <a:t>Year 3</a:t>
          </a:r>
          <a:endParaRPr lang="en-US" dirty="0"/>
        </a:p>
      </dgm:t>
    </dgm:pt>
    <dgm:pt modelId="{90C6FAC2-3226-44E7-BAA7-0359431F6CF8}" type="parTrans" cxnId="{8E6F0D4F-9860-4F80-851A-2E0375217677}">
      <dgm:prSet/>
      <dgm:spPr/>
      <dgm:t>
        <a:bodyPr/>
        <a:lstStyle/>
        <a:p>
          <a:endParaRPr lang="en-US"/>
        </a:p>
      </dgm:t>
    </dgm:pt>
    <dgm:pt modelId="{2FAA16D6-F79D-4380-9B94-B139B36A5972}" type="sibTrans" cxnId="{8E6F0D4F-9860-4F80-851A-2E0375217677}">
      <dgm:prSet/>
      <dgm:spPr/>
      <dgm:t>
        <a:bodyPr/>
        <a:lstStyle/>
        <a:p>
          <a:endParaRPr lang="en-US"/>
        </a:p>
      </dgm:t>
    </dgm:pt>
    <dgm:pt modelId="{CBFF0A3A-BF04-4CD7-844C-0F2BF50DB0F7}">
      <dgm:prSet/>
      <dgm:spPr/>
      <dgm:t>
        <a:bodyPr/>
        <a:lstStyle/>
        <a:p>
          <a:pPr rtl="0"/>
          <a:r>
            <a:rPr lang="en-US" dirty="0" smtClean="0"/>
            <a:t>Year 4</a:t>
          </a:r>
          <a:endParaRPr lang="en-US" dirty="0"/>
        </a:p>
      </dgm:t>
    </dgm:pt>
    <dgm:pt modelId="{5F3E0E62-21B7-475B-9C07-B911495AE1FE}" type="parTrans" cxnId="{CFEAED96-2BB5-4FAF-9C96-C3434C399015}">
      <dgm:prSet/>
      <dgm:spPr/>
      <dgm:t>
        <a:bodyPr/>
        <a:lstStyle/>
        <a:p>
          <a:endParaRPr lang="en-US"/>
        </a:p>
      </dgm:t>
    </dgm:pt>
    <dgm:pt modelId="{0F9C9D0D-7331-45C2-B600-A6213C3F7ED3}" type="sibTrans" cxnId="{CFEAED96-2BB5-4FAF-9C96-C3434C399015}">
      <dgm:prSet/>
      <dgm:spPr/>
      <dgm:t>
        <a:bodyPr/>
        <a:lstStyle/>
        <a:p>
          <a:endParaRPr lang="en-US"/>
        </a:p>
      </dgm:t>
    </dgm:pt>
    <dgm:pt modelId="{1FFEC427-E90B-406E-BD21-4A06AC5427C5}" type="pres">
      <dgm:prSet presAssocID="{E4906A0A-46AA-46B7-8D07-4E6B44792454}" presName="Name0" presStyleCnt="0">
        <dgm:presLayoutVars>
          <dgm:dir/>
          <dgm:animLvl val="lvl"/>
          <dgm:resizeHandles val="exact"/>
        </dgm:presLayoutVars>
      </dgm:prSet>
      <dgm:spPr/>
      <dgm:t>
        <a:bodyPr/>
        <a:lstStyle/>
        <a:p>
          <a:endParaRPr lang="en-US"/>
        </a:p>
      </dgm:t>
    </dgm:pt>
    <dgm:pt modelId="{3C4BE034-7A66-477C-AC0A-0B9FABD917D9}" type="pres">
      <dgm:prSet presAssocID="{CBFF0A3A-BF04-4CD7-844C-0F2BF50DB0F7}" presName="boxAndChildren" presStyleCnt="0"/>
      <dgm:spPr/>
      <dgm:t>
        <a:bodyPr/>
        <a:lstStyle/>
        <a:p>
          <a:endParaRPr lang="en-US"/>
        </a:p>
      </dgm:t>
    </dgm:pt>
    <dgm:pt modelId="{19AEC580-072D-42A0-8701-A7A795149370}" type="pres">
      <dgm:prSet presAssocID="{CBFF0A3A-BF04-4CD7-844C-0F2BF50DB0F7}" presName="parentTextBox" presStyleLbl="node1" presStyleIdx="0" presStyleCnt="4"/>
      <dgm:spPr/>
      <dgm:t>
        <a:bodyPr/>
        <a:lstStyle/>
        <a:p>
          <a:endParaRPr lang="en-US"/>
        </a:p>
      </dgm:t>
    </dgm:pt>
    <dgm:pt modelId="{21248DBB-4C5C-443C-AE73-6EC8AE105E00}" type="pres">
      <dgm:prSet presAssocID="{2FAA16D6-F79D-4380-9B94-B139B36A5972}" presName="sp" presStyleCnt="0"/>
      <dgm:spPr/>
      <dgm:t>
        <a:bodyPr/>
        <a:lstStyle/>
        <a:p>
          <a:endParaRPr lang="en-US"/>
        </a:p>
      </dgm:t>
    </dgm:pt>
    <dgm:pt modelId="{D816224E-3954-4BA9-BCD7-C7EA1D2043FD}" type="pres">
      <dgm:prSet presAssocID="{45D4EFBA-271C-49D1-8937-B35715E89DC0}" presName="arrowAndChildren" presStyleCnt="0"/>
      <dgm:spPr/>
      <dgm:t>
        <a:bodyPr/>
        <a:lstStyle/>
        <a:p>
          <a:endParaRPr lang="en-US"/>
        </a:p>
      </dgm:t>
    </dgm:pt>
    <dgm:pt modelId="{BD773439-FCB8-4D8A-8394-73FE2DFC5252}" type="pres">
      <dgm:prSet presAssocID="{45D4EFBA-271C-49D1-8937-B35715E89DC0}" presName="parentTextArrow" presStyleLbl="node1" presStyleIdx="1" presStyleCnt="4"/>
      <dgm:spPr/>
      <dgm:t>
        <a:bodyPr/>
        <a:lstStyle/>
        <a:p>
          <a:endParaRPr lang="en-US"/>
        </a:p>
      </dgm:t>
    </dgm:pt>
    <dgm:pt modelId="{2653AB3D-0745-4D8B-840D-B307AFEF8D06}" type="pres">
      <dgm:prSet presAssocID="{908E37AC-A429-42A2-9D0D-92B40EB715A4}" presName="sp" presStyleCnt="0"/>
      <dgm:spPr/>
      <dgm:t>
        <a:bodyPr/>
        <a:lstStyle/>
        <a:p>
          <a:endParaRPr lang="en-US"/>
        </a:p>
      </dgm:t>
    </dgm:pt>
    <dgm:pt modelId="{F52F394D-5F11-42B5-8238-05DA380FB4C7}" type="pres">
      <dgm:prSet presAssocID="{4E1745AA-6FBD-435F-A2F0-2BA3EBEDEDC1}" presName="arrowAndChildren" presStyleCnt="0"/>
      <dgm:spPr/>
      <dgm:t>
        <a:bodyPr/>
        <a:lstStyle/>
        <a:p>
          <a:endParaRPr lang="en-US"/>
        </a:p>
      </dgm:t>
    </dgm:pt>
    <dgm:pt modelId="{93D5E16C-C98B-4B32-921C-E44924E373CF}" type="pres">
      <dgm:prSet presAssocID="{4E1745AA-6FBD-435F-A2F0-2BA3EBEDEDC1}" presName="parentTextArrow" presStyleLbl="node1" presStyleIdx="2" presStyleCnt="4"/>
      <dgm:spPr/>
      <dgm:t>
        <a:bodyPr/>
        <a:lstStyle/>
        <a:p>
          <a:endParaRPr lang="en-US"/>
        </a:p>
      </dgm:t>
    </dgm:pt>
    <dgm:pt modelId="{21D41F08-F6FD-4761-A598-1BE2B85B7106}" type="pres">
      <dgm:prSet presAssocID="{C3ABF4EC-5625-4515-A243-E2B329D7F6E9}" presName="sp" presStyleCnt="0"/>
      <dgm:spPr/>
      <dgm:t>
        <a:bodyPr/>
        <a:lstStyle/>
        <a:p>
          <a:endParaRPr lang="en-US"/>
        </a:p>
      </dgm:t>
    </dgm:pt>
    <dgm:pt modelId="{D2094C46-AC28-41A5-A347-AE45C21051C3}" type="pres">
      <dgm:prSet presAssocID="{BC5FCA1D-B34C-488D-8D87-62AD3347A2C1}" presName="arrowAndChildren" presStyleCnt="0"/>
      <dgm:spPr/>
      <dgm:t>
        <a:bodyPr/>
        <a:lstStyle/>
        <a:p>
          <a:endParaRPr lang="en-US"/>
        </a:p>
      </dgm:t>
    </dgm:pt>
    <dgm:pt modelId="{3CEFB132-727B-4F69-843A-15E85CD1217D}" type="pres">
      <dgm:prSet presAssocID="{BC5FCA1D-B34C-488D-8D87-62AD3347A2C1}" presName="parentTextArrow" presStyleLbl="node1" presStyleIdx="3" presStyleCnt="4"/>
      <dgm:spPr/>
      <dgm:t>
        <a:bodyPr/>
        <a:lstStyle/>
        <a:p>
          <a:endParaRPr lang="en-US"/>
        </a:p>
      </dgm:t>
    </dgm:pt>
  </dgm:ptLst>
  <dgm:cxnLst>
    <dgm:cxn modelId="{3E007227-E1BC-4171-BE3E-485954BF009D}" type="presOf" srcId="{4E1745AA-6FBD-435F-A2F0-2BA3EBEDEDC1}" destId="{93D5E16C-C98B-4B32-921C-E44924E373CF}" srcOrd="0" destOrd="0" presId="urn:microsoft.com/office/officeart/2005/8/layout/process4"/>
    <dgm:cxn modelId="{EBAC620F-6139-480F-B3FE-D6148C6FF80C}" type="presOf" srcId="{E4906A0A-46AA-46B7-8D07-4E6B44792454}" destId="{1FFEC427-E90B-406E-BD21-4A06AC5427C5}" srcOrd="0" destOrd="0" presId="urn:microsoft.com/office/officeart/2005/8/layout/process4"/>
    <dgm:cxn modelId="{8E6F0D4F-9860-4F80-851A-2E0375217677}" srcId="{E4906A0A-46AA-46B7-8D07-4E6B44792454}" destId="{45D4EFBA-271C-49D1-8937-B35715E89DC0}" srcOrd="2" destOrd="0" parTransId="{90C6FAC2-3226-44E7-BAA7-0359431F6CF8}" sibTransId="{2FAA16D6-F79D-4380-9B94-B139B36A5972}"/>
    <dgm:cxn modelId="{ED5C86AB-6D7C-4D56-814A-110ED6BB91A0}" type="presOf" srcId="{BC5FCA1D-B34C-488D-8D87-62AD3347A2C1}" destId="{3CEFB132-727B-4F69-843A-15E85CD1217D}" srcOrd="0" destOrd="0" presId="urn:microsoft.com/office/officeart/2005/8/layout/process4"/>
    <dgm:cxn modelId="{E4A4A938-A4C0-410B-8618-2498CAADFB3B}" type="presOf" srcId="{CBFF0A3A-BF04-4CD7-844C-0F2BF50DB0F7}" destId="{19AEC580-072D-42A0-8701-A7A795149370}" srcOrd="0" destOrd="0" presId="urn:microsoft.com/office/officeart/2005/8/layout/process4"/>
    <dgm:cxn modelId="{7F34A4D8-21B0-4B32-960A-D18A6E38AFD2}" srcId="{E4906A0A-46AA-46B7-8D07-4E6B44792454}" destId="{BC5FCA1D-B34C-488D-8D87-62AD3347A2C1}" srcOrd="0" destOrd="0" parTransId="{84341837-5EBA-47D1-8C45-34836E0683F0}" sibTransId="{C3ABF4EC-5625-4515-A243-E2B329D7F6E9}"/>
    <dgm:cxn modelId="{DD5481AA-A536-40CD-9DD8-42C1940D78FF}" srcId="{E4906A0A-46AA-46B7-8D07-4E6B44792454}" destId="{4E1745AA-6FBD-435F-A2F0-2BA3EBEDEDC1}" srcOrd="1" destOrd="0" parTransId="{953236B4-75E6-454F-B1E3-6912BC384BD5}" sibTransId="{908E37AC-A429-42A2-9D0D-92B40EB715A4}"/>
    <dgm:cxn modelId="{8C82B8DF-885C-4785-A0A5-CE06C6148B3E}" type="presOf" srcId="{45D4EFBA-271C-49D1-8937-B35715E89DC0}" destId="{BD773439-FCB8-4D8A-8394-73FE2DFC5252}" srcOrd="0" destOrd="0" presId="urn:microsoft.com/office/officeart/2005/8/layout/process4"/>
    <dgm:cxn modelId="{CFEAED96-2BB5-4FAF-9C96-C3434C399015}" srcId="{E4906A0A-46AA-46B7-8D07-4E6B44792454}" destId="{CBFF0A3A-BF04-4CD7-844C-0F2BF50DB0F7}" srcOrd="3" destOrd="0" parTransId="{5F3E0E62-21B7-475B-9C07-B911495AE1FE}" sibTransId="{0F9C9D0D-7331-45C2-B600-A6213C3F7ED3}"/>
    <dgm:cxn modelId="{0F902FCB-A359-4C92-B0BB-3C66DF04D812}" type="presParOf" srcId="{1FFEC427-E90B-406E-BD21-4A06AC5427C5}" destId="{3C4BE034-7A66-477C-AC0A-0B9FABD917D9}" srcOrd="0" destOrd="0" presId="urn:microsoft.com/office/officeart/2005/8/layout/process4"/>
    <dgm:cxn modelId="{ABAF8A96-5AF0-4BDC-A47A-42D806182F56}" type="presParOf" srcId="{3C4BE034-7A66-477C-AC0A-0B9FABD917D9}" destId="{19AEC580-072D-42A0-8701-A7A795149370}" srcOrd="0" destOrd="0" presId="urn:microsoft.com/office/officeart/2005/8/layout/process4"/>
    <dgm:cxn modelId="{73DC8BE8-BE4E-491D-9A0D-138BAC221B99}" type="presParOf" srcId="{1FFEC427-E90B-406E-BD21-4A06AC5427C5}" destId="{21248DBB-4C5C-443C-AE73-6EC8AE105E00}" srcOrd="1" destOrd="0" presId="urn:microsoft.com/office/officeart/2005/8/layout/process4"/>
    <dgm:cxn modelId="{03FDDEC1-BB8E-41B1-9E39-DE88FA083364}" type="presParOf" srcId="{1FFEC427-E90B-406E-BD21-4A06AC5427C5}" destId="{D816224E-3954-4BA9-BCD7-C7EA1D2043FD}" srcOrd="2" destOrd="0" presId="urn:microsoft.com/office/officeart/2005/8/layout/process4"/>
    <dgm:cxn modelId="{928E37BA-2C83-4246-84DE-254AD7CC7344}" type="presParOf" srcId="{D816224E-3954-4BA9-BCD7-C7EA1D2043FD}" destId="{BD773439-FCB8-4D8A-8394-73FE2DFC5252}" srcOrd="0" destOrd="0" presId="urn:microsoft.com/office/officeart/2005/8/layout/process4"/>
    <dgm:cxn modelId="{5510741C-0454-4A86-A3C5-2690EAEED7F7}" type="presParOf" srcId="{1FFEC427-E90B-406E-BD21-4A06AC5427C5}" destId="{2653AB3D-0745-4D8B-840D-B307AFEF8D06}" srcOrd="3" destOrd="0" presId="urn:microsoft.com/office/officeart/2005/8/layout/process4"/>
    <dgm:cxn modelId="{978B6759-BA0B-4CCD-8988-664C9020AA69}" type="presParOf" srcId="{1FFEC427-E90B-406E-BD21-4A06AC5427C5}" destId="{F52F394D-5F11-42B5-8238-05DA380FB4C7}" srcOrd="4" destOrd="0" presId="urn:microsoft.com/office/officeart/2005/8/layout/process4"/>
    <dgm:cxn modelId="{5E40B052-A552-4CE0-A35B-1273C9CE35C7}" type="presParOf" srcId="{F52F394D-5F11-42B5-8238-05DA380FB4C7}" destId="{93D5E16C-C98B-4B32-921C-E44924E373CF}" srcOrd="0" destOrd="0" presId="urn:microsoft.com/office/officeart/2005/8/layout/process4"/>
    <dgm:cxn modelId="{FC1B65E0-98A4-4CBC-8131-C7519FECE5ED}" type="presParOf" srcId="{1FFEC427-E90B-406E-BD21-4A06AC5427C5}" destId="{21D41F08-F6FD-4761-A598-1BE2B85B7106}" srcOrd="5" destOrd="0" presId="urn:microsoft.com/office/officeart/2005/8/layout/process4"/>
    <dgm:cxn modelId="{3331CA7E-F76F-4602-9565-25A3B53A86A3}" type="presParOf" srcId="{1FFEC427-E90B-406E-BD21-4A06AC5427C5}" destId="{D2094C46-AC28-41A5-A347-AE45C21051C3}" srcOrd="6" destOrd="0" presId="urn:microsoft.com/office/officeart/2005/8/layout/process4"/>
    <dgm:cxn modelId="{B53851B1-1C7F-429E-B9EE-3A40688D1F9B}" type="presParOf" srcId="{D2094C46-AC28-41A5-A347-AE45C21051C3}" destId="{3CEFB132-727B-4F69-843A-15E85CD1217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A36794-EE10-4CD7-92CF-7C1871EE8928}" type="doc">
      <dgm:prSet loTypeId="urn:microsoft.com/office/officeart/2005/8/layout/cycle6" loCatId="relationship" qsTypeId="urn:microsoft.com/office/officeart/2005/8/quickstyle/3d2" qsCatId="3D" csTypeId="urn:microsoft.com/office/officeart/2005/8/colors/accent0_3" csCatId="mainScheme" phldr="1"/>
      <dgm:spPr/>
      <dgm:t>
        <a:bodyPr/>
        <a:lstStyle/>
        <a:p>
          <a:endParaRPr lang="en-US"/>
        </a:p>
      </dgm:t>
    </dgm:pt>
    <dgm:pt modelId="{ACD4A3E6-D501-405C-9E9B-B698E95D1496}">
      <dgm:prSet/>
      <dgm:spPr/>
      <dgm:t>
        <a:bodyPr/>
        <a:lstStyle/>
        <a:p>
          <a:pPr rtl="0"/>
          <a:r>
            <a:rPr lang="en-US" dirty="0" smtClean="0"/>
            <a:t>Reduce personnel</a:t>
          </a:r>
          <a:endParaRPr lang="en-US" dirty="0"/>
        </a:p>
      </dgm:t>
    </dgm:pt>
    <dgm:pt modelId="{59BBD11D-155A-4E89-8EE8-3071582E35CD}" type="parTrans" cxnId="{B2BF4723-E006-4CB5-8659-2E804CB4A979}">
      <dgm:prSet/>
      <dgm:spPr/>
      <dgm:t>
        <a:bodyPr/>
        <a:lstStyle/>
        <a:p>
          <a:endParaRPr lang="en-US"/>
        </a:p>
      </dgm:t>
    </dgm:pt>
    <dgm:pt modelId="{EC032E7B-BBB5-40F6-A389-90CE1AE9308B}" type="sibTrans" cxnId="{B2BF4723-E006-4CB5-8659-2E804CB4A979}">
      <dgm:prSet/>
      <dgm:spPr/>
      <dgm:t>
        <a:bodyPr/>
        <a:lstStyle/>
        <a:p>
          <a:endParaRPr lang="en-US"/>
        </a:p>
      </dgm:t>
    </dgm:pt>
    <dgm:pt modelId="{6C46B7FF-ED9D-444D-AA43-C53147A26E77}">
      <dgm:prSet/>
      <dgm:spPr/>
      <dgm:t>
        <a:bodyPr/>
        <a:lstStyle/>
        <a:p>
          <a:pPr rtl="0"/>
          <a:r>
            <a:rPr lang="en-US" dirty="0" smtClean="0"/>
            <a:t>Eliminate programs</a:t>
          </a:r>
          <a:endParaRPr lang="en-US" dirty="0"/>
        </a:p>
      </dgm:t>
    </dgm:pt>
    <dgm:pt modelId="{F824956B-54D9-475C-A577-4E5E149546CF}" type="parTrans" cxnId="{ABEFE092-2784-439B-9A96-58A87BD817C8}">
      <dgm:prSet/>
      <dgm:spPr/>
      <dgm:t>
        <a:bodyPr/>
        <a:lstStyle/>
        <a:p>
          <a:endParaRPr lang="en-US"/>
        </a:p>
      </dgm:t>
    </dgm:pt>
    <dgm:pt modelId="{AC9A57F8-D061-4370-99C6-6C5E2A3FDB2F}" type="sibTrans" cxnId="{ABEFE092-2784-439B-9A96-58A87BD817C8}">
      <dgm:prSet/>
      <dgm:spPr/>
      <dgm:t>
        <a:bodyPr/>
        <a:lstStyle/>
        <a:p>
          <a:endParaRPr lang="en-US"/>
        </a:p>
      </dgm:t>
    </dgm:pt>
    <dgm:pt modelId="{08DBFE5A-B3BC-472F-9A2B-B5A37854C07D}">
      <dgm:prSet/>
      <dgm:spPr/>
      <dgm:t>
        <a:bodyPr/>
        <a:lstStyle/>
        <a:p>
          <a:pPr rtl="0"/>
          <a:r>
            <a:rPr lang="en-US" dirty="0" smtClean="0"/>
            <a:t>Close patient units</a:t>
          </a:r>
          <a:endParaRPr lang="en-US" dirty="0"/>
        </a:p>
      </dgm:t>
    </dgm:pt>
    <dgm:pt modelId="{BDF01F52-50A8-416E-ACDA-3574FFC18A32}" type="parTrans" cxnId="{BA055694-329B-41C8-9286-3FA9B25E16A7}">
      <dgm:prSet/>
      <dgm:spPr/>
      <dgm:t>
        <a:bodyPr/>
        <a:lstStyle/>
        <a:p>
          <a:endParaRPr lang="en-US"/>
        </a:p>
      </dgm:t>
    </dgm:pt>
    <dgm:pt modelId="{C3794F3A-D585-490D-A368-50AE67B859BF}" type="sibTrans" cxnId="{BA055694-329B-41C8-9286-3FA9B25E16A7}">
      <dgm:prSet/>
      <dgm:spPr/>
      <dgm:t>
        <a:bodyPr/>
        <a:lstStyle/>
        <a:p>
          <a:endParaRPr lang="en-US"/>
        </a:p>
      </dgm:t>
    </dgm:pt>
    <dgm:pt modelId="{CEF29F1C-C467-4AB4-A9EE-98281274770E}">
      <dgm:prSet/>
      <dgm:spPr/>
      <dgm:t>
        <a:bodyPr/>
        <a:lstStyle/>
        <a:p>
          <a:pPr rtl="0"/>
          <a:r>
            <a:rPr lang="en-US" dirty="0" smtClean="0"/>
            <a:t>Admit fewer students</a:t>
          </a:r>
          <a:endParaRPr lang="en-US" dirty="0"/>
        </a:p>
      </dgm:t>
    </dgm:pt>
    <dgm:pt modelId="{45F71A1B-776D-4150-B7C5-095472AEC75B}" type="parTrans" cxnId="{DA02137B-8BFB-466C-88C7-F68023155A5A}">
      <dgm:prSet/>
      <dgm:spPr/>
      <dgm:t>
        <a:bodyPr/>
        <a:lstStyle/>
        <a:p>
          <a:endParaRPr lang="en-US"/>
        </a:p>
      </dgm:t>
    </dgm:pt>
    <dgm:pt modelId="{764E9F0B-7A1F-4B6C-AAF1-1D8A3229F825}" type="sibTrans" cxnId="{DA02137B-8BFB-466C-88C7-F68023155A5A}">
      <dgm:prSet/>
      <dgm:spPr/>
      <dgm:t>
        <a:bodyPr/>
        <a:lstStyle/>
        <a:p>
          <a:endParaRPr lang="en-US"/>
        </a:p>
      </dgm:t>
    </dgm:pt>
    <dgm:pt modelId="{E8B7F1C9-2370-43EA-B058-647FC9B22BFF}">
      <dgm:prSet/>
      <dgm:spPr/>
      <dgm:t>
        <a:bodyPr/>
        <a:lstStyle/>
        <a:p>
          <a:pPr rtl="0"/>
          <a:r>
            <a:rPr lang="en-US" dirty="0" smtClean="0"/>
            <a:t>Drop or severely curtail support of one of the core missions</a:t>
          </a:r>
          <a:endParaRPr lang="en-US" dirty="0"/>
        </a:p>
      </dgm:t>
    </dgm:pt>
    <dgm:pt modelId="{10441625-E1E7-4259-B34B-40B7C577B003}" type="parTrans" cxnId="{95DA5014-7FD8-45F9-AC28-3FA586BA6E29}">
      <dgm:prSet/>
      <dgm:spPr/>
      <dgm:t>
        <a:bodyPr/>
        <a:lstStyle/>
        <a:p>
          <a:endParaRPr lang="en-US"/>
        </a:p>
      </dgm:t>
    </dgm:pt>
    <dgm:pt modelId="{B9CCB9D5-3792-473C-AD71-91C46BB68713}" type="sibTrans" cxnId="{95DA5014-7FD8-45F9-AC28-3FA586BA6E29}">
      <dgm:prSet/>
      <dgm:spPr/>
      <dgm:t>
        <a:bodyPr/>
        <a:lstStyle/>
        <a:p>
          <a:endParaRPr lang="en-US"/>
        </a:p>
      </dgm:t>
    </dgm:pt>
    <dgm:pt modelId="{41C66D4E-B981-4908-8CA1-D53241CACA23}" type="pres">
      <dgm:prSet presAssocID="{62A36794-EE10-4CD7-92CF-7C1871EE8928}" presName="cycle" presStyleCnt="0">
        <dgm:presLayoutVars>
          <dgm:dir/>
          <dgm:resizeHandles val="exact"/>
        </dgm:presLayoutVars>
      </dgm:prSet>
      <dgm:spPr/>
      <dgm:t>
        <a:bodyPr/>
        <a:lstStyle/>
        <a:p>
          <a:endParaRPr lang="en-US"/>
        </a:p>
      </dgm:t>
    </dgm:pt>
    <dgm:pt modelId="{8DE3C3C3-8C80-4076-8B35-F68028406930}" type="pres">
      <dgm:prSet presAssocID="{ACD4A3E6-D501-405C-9E9B-B698E95D1496}" presName="node" presStyleLbl="node1" presStyleIdx="0" presStyleCnt="5">
        <dgm:presLayoutVars>
          <dgm:bulletEnabled val="1"/>
        </dgm:presLayoutVars>
      </dgm:prSet>
      <dgm:spPr/>
      <dgm:t>
        <a:bodyPr/>
        <a:lstStyle/>
        <a:p>
          <a:endParaRPr lang="en-US"/>
        </a:p>
      </dgm:t>
    </dgm:pt>
    <dgm:pt modelId="{215ABED7-3F12-4312-98F3-C9275635E307}" type="pres">
      <dgm:prSet presAssocID="{ACD4A3E6-D501-405C-9E9B-B698E95D1496}" presName="spNode" presStyleCnt="0"/>
      <dgm:spPr/>
      <dgm:t>
        <a:bodyPr/>
        <a:lstStyle/>
        <a:p>
          <a:endParaRPr lang="en-US"/>
        </a:p>
      </dgm:t>
    </dgm:pt>
    <dgm:pt modelId="{DDE7C446-730A-4407-9F09-F49F38DC1DD9}" type="pres">
      <dgm:prSet presAssocID="{EC032E7B-BBB5-40F6-A389-90CE1AE9308B}" presName="sibTrans" presStyleLbl="sibTrans1D1" presStyleIdx="0" presStyleCnt="5"/>
      <dgm:spPr/>
      <dgm:t>
        <a:bodyPr/>
        <a:lstStyle/>
        <a:p>
          <a:endParaRPr lang="en-US"/>
        </a:p>
      </dgm:t>
    </dgm:pt>
    <dgm:pt modelId="{DD953906-AA52-41C0-9712-DA6AB727A80C}" type="pres">
      <dgm:prSet presAssocID="{6C46B7FF-ED9D-444D-AA43-C53147A26E77}" presName="node" presStyleLbl="node1" presStyleIdx="1" presStyleCnt="5">
        <dgm:presLayoutVars>
          <dgm:bulletEnabled val="1"/>
        </dgm:presLayoutVars>
      </dgm:prSet>
      <dgm:spPr/>
      <dgm:t>
        <a:bodyPr/>
        <a:lstStyle/>
        <a:p>
          <a:endParaRPr lang="en-US"/>
        </a:p>
      </dgm:t>
    </dgm:pt>
    <dgm:pt modelId="{F81FC1AF-F474-4E28-902B-6F39A0C6883E}" type="pres">
      <dgm:prSet presAssocID="{6C46B7FF-ED9D-444D-AA43-C53147A26E77}" presName="spNode" presStyleCnt="0"/>
      <dgm:spPr/>
      <dgm:t>
        <a:bodyPr/>
        <a:lstStyle/>
        <a:p>
          <a:endParaRPr lang="en-US"/>
        </a:p>
      </dgm:t>
    </dgm:pt>
    <dgm:pt modelId="{563218E1-87DB-44FD-BB21-8317DCA2D393}" type="pres">
      <dgm:prSet presAssocID="{AC9A57F8-D061-4370-99C6-6C5E2A3FDB2F}" presName="sibTrans" presStyleLbl="sibTrans1D1" presStyleIdx="1" presStyleCnt="5"/>
      <dgm:spPr/>
      <dgm:t>
        <a:bodyPr/>
        <a:lstStyle/>
        <a:p>
          <a:endParaRPr lang="en-US"/>
        </a:p>
      </dgm:t>
    </dgm:pt>
    <dgm:pt modelId="{6C5CFDF6-B5DD-452D-8321-AE72A140E38A}" type="pres">
      <dgm:prSet presAssocID="{08DBFE5A-B3BC-472F-9A2B-B5A37854C07D}" presName="node" presStyleLbl="node1" presStyleIdx="2" presStyleCnt="5">
        <dgm:presLayoutVars>
          <dgm:bulletEnabled val="1"/>
        </dgm:presLayoutVars>
      </dgm:prSet>
      <dgm:spPr/>
      <dgm:t>
        <a:bodyPr/>
        <a:lstStyle/>
        <a:p>
          <a:endParaRPr lang="en-US"/>
        </a:p>
      </dgm:t>
    </dgm:pt>
    <dgm:pt modelId="{F00FF4D9-E5D1-42A1-B2AC-5553D6B5C044}" type="pres">
      <dgm:prSet presAssocID="{08DBFE5A-B3BC-472F-9A2B-B5A37854C07D}" presName="spNode" presStyleCnt="0"/>
      <dgm:spPr/>
      <dgm:t>
        <a:bodyPr/>
        <a:lstStyle/>
        <a:p>
          <a:endParaRPr lang="en-US"/>
        </a:p>
      </dgm:t>
    </dgm:pt>
    <dgm:pt modelId="{E63E29CE-F333-457A-AC23-C35A0C6DEDC1}" type="pres">
      <dgm:prSet presAssocID="{C3794F3A-D585-490D-A368-50AE67B859BF}" presName="sibTrans" presStyleLbl="sibTrans1D1" presStyleIdx="2" presStyleCnt="5"/>
      <dgm:spPr/>
      <dgm:t>
        <a:bodyPr/>
        <a:lstStyle/>
        <a:p>
          <a:endParaRPr lang="en-US"/>
        </a:p>
      </dgm:t>
    </dgm:pt>
    <dgm:pt modelId="{49044E9F-87E7-4824-ACE2-41FC59D1A5B7}" type="pres">
      <dgm:prSet presAssocID="{CEF29F1C-C467-4AB4-A9EE-98281274770E}" presName="node" presStyleLbl="node1" presStyleIdx="3" presStyleCnt="5">
        <dgm:presLayoutVars>
          <dgm:bulletEnabled val="1"/>
        </dgm:presLayoutVars>
      </dgm:prSet>
      <dgm:spPr/>
      <dgm:t>
        <a:bodyPr/>
        <a:lstStyle/>
        <a:p>
          <a:endParaRPr lang="en-US"/>
        </a:p>
      </dgm:t>
    </dgm:pt>
    <dgm:pt modelId="{3272CDB7-4E1F-48E4-B881-C0FEC94F35C5}" type="pres">
      <dgm:prSet presAssocID="{CEF29F1C-C467-4AB4-A9EE-98281274770E}" presName="spNode" presStyleCnt="0"/>
      <dgm:spPr/>
      <dgm:t>
        <a:bodyPr/>
        <a:lstStyle/>
        <a:p>
          <a:endParaRPr lang="en-US"/>
        </a:p>
      </dgm:t>
    </dgm:pt>
    <dgm:pt modelId="{0357B2B0-04CF-45A9-B424-EC5A73D67736}" type="pres">
      <dgm:prSet presAssocID="{764E9F0B-7A1F-4B6C-AAF1-1D8A3229F825}" presName="sibTrans" presStyleLbl="sibTrans1D1" presStyleIdx="3" presStyleCnt="5"/>
      <dgm:spPr/>
      <dgm:t>
        <a:bodyPr/>
        <a:lstStyle/>
        <a:p>
          <a:endParaRPr lang="en-US"/>
        </a:p>
      </dgm:t>
    </dgm:pt>
    <dgm:pt modelId="{A70027A7-1745-45BF-90BE-29FE14167F84}" type="pres">
      <dgm:prSet presAssocID="{E8B7F1C9-2370-43EA-B058-647FC9B22BFF}" presName="node" presStyleLbl="node1" presStyleIdx="4" presStyleCnt="5">
        <dgm:presLayoutVars>
          <dgm:bulletEnabled val="1"/>
        </dgm:presLayoutVars>
      </dgm:prSet>
      <dgm:spPr/>
      <dgm:t>
        <a:bodyPr/>
        <a:lstStyle/>
        <a:p>
          <a:endParaRPr lang="en-US"/>
        </a:p>
      </dgm:t>
    </dgm:pt>
    <dgm:pt modelId="{57B795E0-407D-4C13-A69E-21663867B3AB}" type="pres">
      <dgm:prSet presAssocID="{E8B7F1C9-2370-43EA-B058-647FC9B22BFF}" presName="spNode" presStyleCnt="0"/>
      <dgm:spPr/>
      <dgm:t>
        <a:bodyPr/>
        <a:lstStyle/>
        <a:p>
          <a:endParaRPr lang="en-US"/>
        </a:p>
      </dgm:t>
    </dgm:pt>
    <dgm:pt modelId="{4B5CA351-2672-42CF-9C17-5AC0CBA3749E}" type="pres">
      <dgm:prSet presAssocID="{B9CCB9D5-3792-473C-AD71-91C46BB68713}" presName="sibTrans" presStyleLbl="sibTrans1D1" presStyleIdx="4" presStyleCnt="5"/>
      <dgm:spPr/>
      <dgm:t>
        <a:bodyPr/>
        <a:lstStyle/>
        <a:p>
          <a:endParaRPr lang="en-US"/>
        </a:p>
      </dgm:t>
    </dgm:pt>
  </dgm:ptLst>
  <dgm:cxnLst>
    <dgm:cxn modelId="{7C0B74ED-A14A-4F4E-86A9-FBF60317C7D9}" type="presOf" srcId="{CEF29F1C-C467-4AB4-A9EE-98281274770E}" destId="{49044E9F-87E7-4824-ACE2-41FC59D1A5B7}" srcOrd="0" destOrd="0" presId="urn:microsoft.com/office/officeart/2005/8/layout/cycle6"/>
    <dgm:cxn modelId="{656B8C13-9B9C-4EE2-9E6D-F4EB78BE5BC1}" type="presOf" srcId="{EC032E7B-BBB5-40F6-A389-90CE1AE9308B}" destId="{DDE7C446-730A-4407-9F09-F49F38DC1DD9}" srcOrd="0" destOrd="0" presId="urn:microsoft.com/office/officeart/2005/8/layout/cycle6"/>
    <dgm:cxn modelId="{B2778943-8DD7-43BF-AB5A-A49380019C7D}" type="presOf" srcId="{AC9A57F8-D061-4370-99C6-6C5E2A3FDB2F}" destId="{563218E1-87DB-44FD-BB21-8317DCA2D393}" srcOrd="0" destOrd="0" presId="urn:microsoft.com/office/officeart/2005/8/layout/cycle6"/>
    <dgm:cxn modelId="{B2BF4723-E006-4CB5-8659-2E804CB4A979}" srcId="{62A36794-EE10-4CD7-92CF-7C1871EE8928}" destId="{ACD4A3E6-D501-405C-9E9B-B698E95D1496}" srcOrd="0" destOrd="0" parTransId="{59BBD11D-155A-4E89-8EE8-3071582E35CD}" sibTransId="{EC032E7B-BBB5-40F6-A389-90CE1AE9308B}"/>
    <dgm:cxn modelId="{D15594B1-0CDE-4C85-865F-D8AC6B2924DC}" type="presOf" srcId="{ACD4A3E6-D501-405C-9E9B-B698E95D1496}" destId="{8DE3C3C3-8C80-4076-8B35-F68028406930}" srcOrd="0" destOrd="0" presId="urn:microsoft.com/office/officeart/2005/8/layout/cycle6"/>
    <dgm:cxn modelId="{95DA5014-7FD8-45F9-AC28-3FA586BA6E29}" srcId="{62A36794-EE10-4CD7-92CF-7C1871EE8928}" destId="{E8B7F1C9-2370-43EA-B058-647FC9B22BFF}" srcOrd="4" destOrd="0" parTransId="{10441625-E1E7-4259-B34B-40B7C577B003}" sibTransId="{B9CCB9D5-3792-473C-AD71-91C46BB68713}"/>
    <dgm:cxn modelId="{BA055694-329B-41C8-9286-3FA9B25E16A7}" srcId="{62A36794-EE10-4CD7-92CF-7C1871EE8928}" destId="{08DBFE5A-B3BC-472F-9A2B-B5A37854C07D}" srcOrd="2" destOrd="0" parTransId="{BDF01F52-50A8-416E-ACDA-3574FFC18A32}" sibTransId="{C3794F3A-D585-490D-A368-50AE67B859BF}"/>
    <dgm:cxn modelId="{933CFF7F-21DB-4E96-ABB7-C286E5D360D2}" type="presOf" srcId="{C3794F3A-D585-490D-A368-50AE67B859BF}" destId="{E63E29CE-F333-457A-AC23-C35A0C6DEDC1}" srcOrd="0" destOrd="0" presId="urn:microsoft.com/office/officeart/2005/8/layout/cycle6"/>
    <dgm:cxn modelId="{78C0BAC0-876E-42AB-9885-6F0CC0B704F9}" type="presOf" srcId="{E8B7F1C9-2370-43EA-B058-647FC9B22BFF}" destId="{A70027A7-1745-45BF-90BE-29FE14167F84}" srcOrd="0" destOrd="0" presId="urn:microsoft.com/office/officeart/2005/8/layout/cycle6"/>
    <dgm:cxn modelId="{4DD1A426-F409-4B9D-9B4A-7733D08F754D}" type="presOf" srcId="{B9CCB9D5-3792-473C-AD71-91C46BB68713}" destId="{4B5CA351-2672-42CF-9C17-5AC0CBA3749E}" srcOrd="0" destOrd="0" presId="urn:microsoft.com/office/officeart/2005/8/layout/cycle6"/>
    <dgm:cxn modelId="{ABEFE092-2784-439B-9A96-58A87BD817C8}" srcId="{62A36794-EE10-4CD7-92CF-7C1871EE8928}" destId="{6C46B7FF-ED9D-444D-AA43-C53147A26E77}" srcOrd="1" destOrd="0" parTransId="{F824956B-54D9-475C-A577-4E5E149546CF}" sibTransId="{AC9A57F8-D061-4370-99C6-6C5E2A3FDB2F}"/>
    <dgm:cxn modelId="{DA02137B-8BFB-466C-88C7-F68023155A5A}" srcId="{62A36794-EE10-4CD7-92CF-7C1871EE8928}" destId="{CEF29F1C-C467-4AB4-A9EE-98281274770E}" srcOrd="3" destOrd="0" parTransId="{45F71A1B-776D-4150-B7C5-095472AEC75B}" sibTransId="{764E9F0B-7A1F-4B6C-AAF1-1D8A3229F825}"/>
    <dgm:cxn modelId="{B93A5F85-BA45-4D1B-9358-887F1E335F89}" type="presOf" srcId="{6C46B7FF-ED9D-444D-AA43-C53147A26E77}" destId="{DD953906-AA52-41C0-9712-DA6AB727A80C}" srcOrd="0" destOrd="0" presId="urn:microsoft.com/office/officeart/2005/8/layout/cycle6"/>
    <dgm:cxn modelId="{C183F679-DADB-4470-A0D5-A8F3FA6A1A3C}" type="presOf" srcId="{08DBFE5A-B3BC-472F-9A2B-B5A37854C07D}" destId="{6C5CFDF6-B5DD-452D-8321-AE72A140E38A}" srcOrd="0" destOrd="0" presId="urn:microsoft.com/office/officeart/2005/8/layout/cycle6"/>
    <dgm:cxn modelId="{776C0DBF-F61E-4ED5-8F7E-B0B62883244E}" type="presOf" srcId="{62A36794-EE10-4CD7-92CF-7C1871EE8928}" destId="{41C66D4E-B981-4908-8CA1-D53241CACA23}" srcOrd="0" destOrd="0" presId="urn:microsoft.com/office/officeart/2005/8/layout/cycle6"/>
    <dgm:cxn modelId="{CC14776E-0198-4453-BB0C-F52C1F5F0CCF}" type="presOf" srcId="{764E9F0B-7A1F-4B6C-AAF1-1D8A3229F825}" destId="{0357B2B0-04CF-45A9-B424-EC5A73D67736}" srcOrd="0" destOrd="0" presId="urn:microsoft.com/office/officeart/2005/8/layout/cycle6"/>
    <dgm:cxn modelId="{C6DB06BC-7FA8-4595-BE3B-8A5D1AD260E9}" type="presParOf" srcId="{41C66D4E-B981-4908-8CA1-D53241CACA23}" destId="{8DE3C3C3-8C80-4076-8B35-F68028406930}" srcOrd="0" destOrd="0" presId="urn:microsoft.com/office/officeart/2005/8/layout/cycle6"/>
    <dgm:cxn modelId="{69243B1A-1EE8-42C6-A486-C75B677EDBF3}" type="presParOf" srcId="{41C66D4E-B981-4908-8CA1-D53241CACA23}" destId="{215ABED7-3F12-4312-98F3-C9275635E307}" srcOrd="1" destOrd="0" presId="urn:microsoft.com/office/officeart/2005/8/layout/cycle6"/>
    <dgm:cxn modelId="{B233EA31-CD4A-4554-85D0-09F714B2F760}" type="presParOf" srcId="{41C66D4E-B981-4908-8CA1-D53241CACA23}" destId="{DDE7C446-730A-4407-9F09-F49F38DC1DD9}" srcOrd="2" destOrd="0" presId="urn:microsoft.com/office/officeart/2005/8/layout/cycle6"/>
    <dgm:cxn modelId="{BA038231-8D11-4914-A2D9-05555C190802}" type="presParOf" srcId="{41C66D4E-B981-4908-8CA1-D53241CACA23}" destId="{DD953906-AA52-41C0-9712-DA6AB727A80C}" srcOrd="3" destOrd="0" presId="urn:microsoft.com/office/officeart/2005/8/layout/cycle6"/>
    <dgm:cxn modelId="{385401CC-693D-4974-AAE3-3A73D21698E2}" type="presParOf" srcId="{41C66D4E-B981-4908-8CA1-D53241CACA23}" destId="{F81FC1AF-F474-4E28-902B-6F39A0C6883E}" srcOrd="4" destOrd="0" presId="urn:microsoft.com/office/officeart/2005/8/layout/cycle6"/>
    <dgm:cxn modelId="{598192F4-E2F3-4A9C-830F-4BF843AA1898}" type="presParOf" srcId="{41C66D4E-B981-4908-8CA1-D53241CACA23}" destId="{563218E1-87DB-44FD-BB21-8317DCA2D393}" srcOrd="5" destOrd="0" presId="urn:microsoft.com/office/officeart/2005/8/layout/cycle6"/>
    <dgm:cxn modelId="{12FCFDC7-123C-4803-98AA-C6579CBEBABB}" type="presParOf" srcId="{41C66D4E-B981-4908-8CA1-D53241CACA23}" destId="{6C5CFDF6-B5DD-452D-8321-AE72A140E38A}" srcOrd="6" destOrd="0" presId="urn:microsoft.com/office/officeart/2005/8/layout/cycle6"/>
    <dgm:cxn modelId="{CBB64CF9-ECB3-44D9-8EA0-98F42D7E16CD}" type="presParOf" srcId="{41C66D4E-B981-4908-8CA1-D53241CACA23}" destId="{F00FF4D9-E5D1-42A1-B2AC-5553D6B5C044}" srcOrd="7" destOrd="0" presId="urn:microsoft.com/office/officeart/2005/8/layout/cycle6"/>
    <dgm:cxn modelId="{B8ED8F3F-3DE2-47E6-82C5-6048B037EB73}" type="presParOf" srcId="{41C66D4E-B981-4908-8CA1-D53241CACA23}" destId="{E63E29CE-F333-457A-AC23-C35A0C6DEDC1}" srcOrd="8" destOrd="0" presId="urn:microsoft.com/office/officeart/2005/8/layout/cycle6"/>
    <dgm:cxn modelId="{924EE2F5-12F7-4008-AD34-B76F31A7AC98}" type="presParOf" srcId="{41C66D4E-B981-4908-8CA1-D53241CACA23}" destId="{49044E9F-87E7-4824-ACE2-41FC59D1A5B7}" srcOrd="9" destOrd="0" presId="urn:microsoft.com/office/officeart/2005/8/layout/cycle6"/>
    <dgm:cxn modelId="{A20F9E3B-ADC3-44CB-922B-D9C470DF07A3}" type="presParOf" srcId="{41C66D4E-B981-4908-8CA1-D53241CACA23}" destId="{3272CDB7-4E1F-48E4-B881-C0FEC94F35C5}" srcOrd="10" destOrd="0" presId="urn:microsoft.com/office/officeart/2005/8/layout/cycle6"/>
    <dgm:cxn modelId="{51AC6B34-AD48-406B-A4BE-8F0B970C876C}" type="presParOf" srcId="{41C66D4E-B981-4908-8CA1-D53241CACA23}" destId="{0357B2B0-04CF-45A9-B424-EC5A73D67736}" srcOrd="11" destOrd="0" presId="urn:microsoft.com/office/officeart/2005/8/layout/cycle6"/>
    <dgm:cxn modelId="{5158AD21-4A79-4D04-AFCE-3954826542A7}" type="presParOf" srcId="{41C66D4E-B981-4908-8CA1-D53241CACA23}" destId="{A70027A7-1745-45BF-90BE-29FE14167F84}" srcOrd="12" destOrd="0" presId="urn:microsoft.com/office/officeart/2005/8/layout/cycle6"/>
    <dgm:cxn modelId="{71D958B3-E2B1-4CAB-940B-A6CE90E205FC}" type="presParOf" srcId="{41C66D4E-B981-4908-8CA1-D53241CACA23}" destId="{57B795E0-407D-4C13-A69E-21663867B3AB}" srcOrd="13" destOrd="0" presId="urn:microsoft.com/office/officeart/2005/8/layout/cycle6"/>
    <dgm:cxn modelId="{206C3BF5-9600-4AE4-A853-0D0EA5AC27A3}" type="presParOf" srcId="{41C66D4E-B981-4908-8CA1-D53241CACA23}" destId="{4B5CA351-2672-42CF-9C17-5AC0CBA3749E}"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E072820-96A4-4AC4-AD93-03476EB6BFAB}" type="doc">
      <dgm:prSet loTypeId="urn:microsoft.com/office/officeart/2005/8/layout/cycle1" loCatId="cycle" qsTypeId="urn:microsoft.com/office/officeart/2005/8/quickstyle/3d3" qsCatId="3D" csTypeId="urn:microsoft.com/office/officeart/2005/8/colors/colorful2" csCatId="colorful" phldr="1"/>
      <dgm:spPr/>
      <dgm:t>
        <a:bodyPr/>
        <a:lstStyle/>
        <a:p>
          <a:endParaRPr lang="en-US"/>
        </a:p>
      </dgm:t>
    </dgm:pt>
    <dgm:pt modelId="{4D6B8A92-FA9D-47E4-9B09-A0F3E7213597}">
      <dgm:prSet phldrT="[Text]"/>
      <dgm:spPr/>
      <dgm:t>
        <a:bodyPr/>
        <a:lstStyle/>
        <a:p>
          <a:endParaRPr lang="en-US" dirty="0"/>
        </a:p>
      </dgm:t>
    </dgm:pt>
    <dgm:pt modelId="{67CEB807-4B31-47C6-B124-0EE9E3305259}" type="parTrans" cxnId="{19655853-4ACC-4D0F-8EA8-76B3C7EF0E97}">
      <dgm:prSet/>
      <dgm:spPr/>
      <dgm:t>
        <a:bodyPr/>
        <a:lstStyle/>
        <a:p>
          <a:endParaRPr lang="en-US"/>
        </a:p>
      </dgm:t>
    </dgm:pt>
    <dgm:pt modelId="{2B731E00-1E3A-4169-A19A-29322E13FED9}" type="sibTrans" cxnId="{19655853-4ACC-4D0F-8EA8-76B3C7EF0E97}">
      <dgm:prSet/>
      <dgm:spPr/>
      <dgm:t>
        <a:bodyPr/>
        <a:lstStyle/>
        <a:p>
          <a:endParaRPr lang="en-US" dirty="0"/>
        </a:p>
      </dgm:t>
    </dgm:pt>
    <dgm:pt modelId="{66623114-AD25-4823-9593-8DDC0A0AC5E1}">
      <dgm:prSet phldrT="[Text]"/>
      <dgm:spPr/>
      <dgm:t>
        <a:bodyPr/>
        <a:lstStyle/>
        <a:p>
          <a:endParaRPr lang="en-US" dirty="0"/>
        </a:p>
      </dgm:t>
    </dgm:pt>
    <dgm:pt modelId="{BC398B8A-EAB2-4347-99BE-003B76A953F1}" type="parTrans" cxnId="{63112D8B-31AC-4B11-8E0D-5049CBB80118}">
      <dgm:prSet/>
      <dgm:spPr/>
      <dgm:t>
        <a:bodyPr/>
        <a:lstStyle/>
        <a:p>
          <a:endParaRPr lang="en-US"/>
        </a:p>
      </dgm:t>
    </dgm:pt>
    <dgm:pt modelId="{540CD998-C01F-4194-A543-57C2E5B74E7F}" type="sibTrans" cxnId="{63112D8B-31AC-4B11-8E0D-5049CBB80118}">
      <dgm:prSet/>
      <dgm:spPr/>
      <dgm:t>
        <a:bodyPr/>
        <a:lstStyle/>
        <a:p>
          <a:endParaRPr lang="en-US" dirty="0"/>
        </a:p>
      </dgm:t>
    </dgm:pt>
    <dgm:pt modelId="{091007EB-9C17-4597-AC13-55644DDFE778}">
      <dgm:prSet phldrT="[Text]"/>
      <dgm:spPr/>
      <dgm:t>
        <a:bodyPr/>
        <a:lstStyle/>
        <a:p>
          <a:endParaRPr lang="en-US" dirty="0"/>
        </a:p>
      </dgm:t>
    </dgm:pt>
    <dgm:pt modelId="{1CF1A5C1-B48B-46D9-9838-F6AA26A22405}" type="parTrans" cxnId="{1D80CD10-BC90-480E-8C9B-FC0F60B92258}">
      <dgm:prSet/>
      <dgm:spPr/>
      <dgm:t>
        <a:bodyPr/>
        <a:lstStyle/>
        <a:p>
          <a:endParaRPr lang="en-US"/>
        </a:p>
      </dgm:t>
    </dgm:pt>
    <dgm:pt modelId="{A95A249F-9298-4CAF-9B8E-B1BF82D1FE52}" type="sibTrans" cxnId="{1D80CD10-BC90-480E-8C9B-FC0F60B92258}">
      <dgm:prSet/>
      <dgm:spPr/>
      <dgm:t>
        <a:bodyPr/>
        <a:lstStyle/>
        <a:p>
          <a:endParaRPr lang="en-US" dirty="0"/>
        </a:p>
      </dgm:t>
    </dgm:pt>
    <dgm:pt modelId="{D72B649C-E121-4796-92C6-377AC2C01D35}">
      <dgm:prSet phldrT="[Text]"/>
      <dgm:spPr/>
      <dgm:t>
        <a:bodyPr/>
        <a:lstStyle/>
        <a:p>
          <a:endParaRPr lang="en-US" dirty="0"/>
        </a:p>
      </dgm:t>
    </dgm:pt>
    <dgm:pt modelId="{BA0E2F05-2825-415F-8FF9-37D44D96BC26}" type="parTrans" cxnId="{37265B78-CD91-4116-B047-70D272FD0ED5}">
      <dgm:prSet/>
      <dgm:spPr/>
      <dgm:t>
        <a:bodyPr/>
        <a:lstStyle/>
        <a:p>
          <a:endParaRPr lang="en-US"/>
        </a:p>
      </dgm:t>
    </dgm:pt>
    <dgm:pt modelId="{0E284FF9-A1FB-462B-A4B0-00B212C25C2F}" type="sibTrans" cxnId="{37265B78-CD91-4116-B047-70D272FD0ED5}">
      <dgm:prSet/>
      <dgm:spPr/>
      <dgm:t>
        <a:bodyPr/>
        <a:lstStyle/>
        <a:p>
          <a:endParaRPr lang="en-US" dirty="0"/>
        </a:p>
      </dgm:t>
    </dgm:pt>
    <dgm:pt modelId="{B9929075-57C4-4461-92F0-3FC68F24105F}">
      <dgm:prSet phldrT="[Text]"/>
      <dgm:spPr/>
      <dgm:t>
        <a:bodyPr/>
        <a:lstStyle/>
        <a:p>
          <a:endParaRPr lang="en-US" dirty="0"/>
        </a:p>
      </dgm:t>
    </dgm:pt>
    <dgm:pt modelId="{C474BAE5-E4F1-431B-8664-7CF8911EC676}" type="parTrans" cxnId="{85739D72-D816-43AE-A95B-B471CD6C721D}">
      <dgm:prSet/>
      <dgm:spPr/>
      <dgm:t>
        <a:bodyPr/>
        <a:lstStyle/>
        <a:p>
          <a:endParaRPr lang="en-US"/>
        </a:p>
      </dgm:t>
    </dgm:pt>
    <dgm:pt modelId="{01A778F8-262E-4318-ABF8-2D290EE15C7B}" type="sibTrans" cxnId="{85739D72-D816-43AE-A95B-B471CD6C721D}">
      <dgm:prSet/>
      <dgm:spPr/>
      <dgm:t>
        <a:bodyPr/>
        <a:lstStyle/>
        <a:p>
          <a:endParaRPr lang="en-US" dirty="0"/>
        </a:p>
      </dgm:t>
    </dgm:pt>
    <dgm:pt modelId="{174A25E9-696D-4B6A-8671-7CE915FC3322}">
      <dgm:prSet/>
      <dgm:spPr/>
      <dgm:t>
        <a:bodyPr/>
        <a:lstStyle/>
        <a:p>
          <a:endParaRPr lang="en-US" dirty="0"/>
        </a:p>
      </dgm:t>
    </dgm:pt>
    <dgm:pt modelId="{0D6D40B5-5019-4263-A7F6-B2768C1D9019}" type="parTrans" cxnId="{E947101D-6904-4DD4-B314-B1DD8C34EAA1}">
      <dgm:prSet/>
      <dgm:spPr/>
      <dgm:t>
        <a:bodyPr/>
        <a:lstStyle/>
        <a:p>
          <a:endParaRPr lang="en-US"/>
        </a:p>
      </dgm:t>
    </dgm:pt>
    <dgm:pt modelId="{DDB27C98-E13A-4754-9C44-7A7ADF7A38B2}" type="sibTrans" cxnId="{E947101D-6904-4DD4-B314-B1DD8C34EAA1}">
      <dgm:prSet/>
      <dgm:spPr/>
      <dgm:t>
        <a:bodyPr/>
        <a:lstStyle/>
        <a:p>
          <a:endParaRPr lang="en-US" dirty="0"/>
        </a:p>
      </dgm:t>
    </dgm:pt>
    <dgm:pt modelId="{2CB8FD32-8D82-4B48-89FE-9192A934B9BC}" type="pres">
      <dgm:prSet presAssocID="{8E072820-96A4-4AC4-AD93-03476EB6BFAB}" presName="cycle" presStyleCnt="0">
        <dgm:presLayoutVars>
          <dgm:dir/>
          <dgm:resizeHandles val="exact"/>
        </dgm:presLayoutVars>
      </dgm:prSet>
      <dgm:spPr/>
      <dgm:t>
        <a:bodyPr/>
        <a:lstStyle/>
        <a:p>
          <a:endParaRPr lang="en-US"/>
        </a:p>
      </dgm:t>
    </dgm:pt>
    <dgm:pt modelId="{ECF15E86-0E14-4F34-8DBA-6F61FBC99E38}" type="pres">
      <dgm:prSet presAssocID="{4D6B8A92-FA9D-47E4-9B09-A0F3E7213597}" presName="dummy" presStyleCnt="0"/>
      <dgm:spPr/>
      <dgm:t>
        <a:bodyPr/>
        <a:lstStyle/>
        <a:p>
          <a:endParaRPr lang="en-US"/>
        </a:p>
      </dgm:t>
    </dgm:pt>
    <dgm:pt modelId="{29F6C5CF-509F-48B3-BE1C-7F405328EAAF}" type="pres">
      <dgm:prSet presAssocID="{4D6B8A92-FA9D-47E4-9B09-A0F3E7213597}" presName="node" presStyleLbl="revTx" presStyleIdx="0" presStyleCnt="6">
        <dgm:presLayoutVars>
          <dgm:bulletEnabled val="1"/>
        </dgm:presLayoutVars>
      </dgm:prSet>
      <dgm:spPr/>
      <dgm:t>
        <a:bodyPr/>
        <a:lstStyle/>
        <a:p>
          <a:endParaRPr lang="en-US"/>
        </a:p>
      </dgm:t>
    </dgm:pt>
    <dgm:pt modelId="{0280E83F-87DD-473A-B02F-47D0FB9A8047}" type="pres">
      <dgm:prSet presAssocID="{2B731E00-1E3A-4169-A19A-29322E13FED9}" presName="sibTrans" presStyleLbl="node1" presStyleIdx="0" presStyleCnt="6"/>
      <dgm:spPr/>
      <dgm:t>
        <a:bodyPr/>
        <a:lstStyle/>
        <a:p>
          <a:endParaRPr lang="en-US"/>
        </a:p>
      </dgm:t>
    </dgm:pt>
    <dgm:pt modelId="{4D2FE1B1-D634-4C81-80DD-65B7AFDF727C}" type="pres">
      <dgm:prSet presAssocID="{66623114-AD25-4823-9593-8DDC0A0AC5E1}" presName="dummy" presStyleCnt="0"/>
      <dgm:spPr/>
      <dgm:t>
        <a:bodyPr/>
        <a:lstStyle/>
        <a:p>
          <a:endParaRPr lang="en-US"/>
        </a:p>
      </dgm:t>
    </dgm:pt>
    <dgm:pt modelId="{6F4EB907-D279-4794-9B74-001F2FC5D828}" type="pres">
      <dgm:prSet presAssocID="{66623114-AD25-4823-9593-8DDC0A0AC5E1}" presName="node" presStyleLbl="revTx" presStyleIdx="1" presStyleCnt="6">
        <dgm:presLayoutVars>
          <dgm:bulletEnabled val="1"/>
        </dgm:presLayoutVars>
      </dgm:prSet>
      <dgm:spPr/>
      <dgm:t>
        <a:bodyPr/>
        <a:lstStyle/>
        <a:p>
          <a:endParaRPr lang="en-US"/>
        </a:p>
      </dgm:t>
    </dgm:pt>
    <dgm:pt modelId="{A988A80C-2630-400E-A474-CEBFF5BB0456}" type="pres">
      <dgm:prSet presAssocID="{540CD998-C01F-4194-A543-57C2E5B74E7F}" presName="sibTrans" presStyleLbl="node1" presStyleIdx="1" presStyleCnt="6"/>
      <dgm:spPr/>
      <dgm:t>
        <a:bodyPr/>
        <a:lstStyle/>
        <a:p>
          <a:endParaRPr lang="en-US"/>
        </a:p>
      </dgm:t>
    </dgm:pt>
    <dgm:pt modelId="{2F6D7A4C-F26F-46C5-9D76-109DB8FBD22A}" type="pres">
      <dgm:prSet presAssocID="{091007EB-9C17-4597-AC13-55644DDFE778}" presName="dummy" presStyleCnt="0"/>
      <dgm:spPr/>
      <dgm:t>
        <a:bodyPr/>
        <a:lstStyle/>
        <a:p>
          <a:endParaRPr lang="en-US"/>
        </a:p>
      </dgm:t>
    </dgm:pt>
    <dgm:pt modelId="{31CAF324-5A34-4F10-9F6E-DBA9D70AE5F0}" type="pres">
      <dgm:prSet presAssocID="{091007EB-9C17-4597-AC13-55644DDFE778}" presName="node" presStyleLbl="revTx" presStyleIdx="2" presStyleCnt="6">
        <dgm:presLayoutVars>
          <dgm:bulletEnabled val="1"/>
        </dgm:presLayoutVars>
      </dgm:prSet>
      <dgm:spPr/>
      <dgm:t>
        <a:bodyPr/>
        <a:lstStyle/>
        <a:p>
          <a:endParaRPr lang="en-US"/>
        </a:p>
      </dgm:t>
    </dgm:pt>
    <dgm:pt modelId="{F506E286-461F-487B-B790-6B68E868C6AE}" type="pres">
      <dgm:prSet presAssocID="{A95A249F-9298-4CAF-9B8E-B1BF82D1FE52}" presName="sibTrans" presStyleLbl="node1" presStyleIdx="2" presStyleCnt="6"/>
      <dgm:spPr/>
      <dgm:t>
        <a:bodyPr/>
        <a:lstStyle/>
        <a:p>
          <a:endParaRPr lang="en-US"/>
        </a:p>
      </dgm:t>
    </dgm:pt>
    <dgm:pt modelId="{CBDF7A94-6B09-4951-94E5-B6CA97B68170}" type="pres">
      <dgm:prSet presAssocID="{D72B649C-E121-4796-92C6-377AC2C01D35}" presName="dummy" presStyleCnt="0"/>
      <dgm:spPr/>
      <dgm:t>
        <a:bodyPr/>
        <a:lstStyle/>
        <a:p>
          <a:endParaRPr lang="en-US"/>
        </a:p>
      </dgm:t>
    </dgm:pt>
    <dgm:pt modelId="{2D187E9E-4720-494F-B1E6-D669BE687804}" type="pres">
      <dgm:prSet presAssocID="{D72B649C-E121-4796-92C6-377AC2C01D35}" presName="node" presStyleLbl="revTx" presStyleIdx="3" presStyleCnt="6">
        <dgm:presLayoutVars>
          <dgm:bulletEnabled val="1"/>
        </dgm:presLayoutVars>
      </dgm:prSet>
      <dgm:spPr/>
      <dgm:t>
        <a:bodyPr/>
        <a:lstStyle/>
        <a:p>
          <a:endParaRPr lang="en-US"/>
        </a:p>
      </dgm:t>
    </dgm:pt>
    <dgm:pt modelId="{2200CE48-D307-44FF-A52D-A5B7505F3EF6}" type="pres">
      <dgm:prSet presAssocID="{0E284FF9-A1FB-462B-A4B0-00B212C25C2F}" presName="sibTrans" presStyleLbl="node1" presStyleIdx="3" presStyleCnt="6" custLinFactNeighborY="7"/>
      <dgm:spPr/>
      <dgm:t>
        <a:bodyPr/>
        <a:lstStyle/>
        <a:p>
          <a:endParaRPr lang="en-US"/>
        </a:p>
      </dgm:t>
    </dgm:pt>
    <dgm:pt modelId="{36990090-3E82-4C3B-9EBF-4AAA92B8CCDD}" type="pres">
      <dgm:prSet presAssocID="{174A25E9-696D-4B6A-8671-7CE915FC3322}" presName="dummy" presStyleCnt="0"/>
      <dgm:spPr/>
      <dgm:t>
        <a:bodyPr/>
        <a:lstStyle/>
        <a:p>
          <a:endParaRPr lang="en-US"/>
        </a:p>
      </dgm:t>
    </dgm:pt>
    <dgm:pt modelId="{E30B2D33-B5AB-46D5-98FB-C94CEA4A5F6C}" type="pres">
      <dgm:prSet presAssocID="{174A25E9-696D-4B6A-8671-7CE915FC3322}" presName="node" presStyleLbl="revTx" presStyleIdx="4" presStyleCnt="6">
        <dgm:presLayoutVars>
          <dgm:bulletEnabled val="1"/>
        </dgm:presLayoutVars>
      </dgm:prSet>
      <dgm:spPr/>
      <dgm:t>
        <a:bodyPr/>
        <a:lstStyle/>
        <a:p>
          <a:endParaRPr lang="en-US"/>
        </a:p>
      </dgm:t>
    </dgm:pt>
    <dgm:pt modelId="{C68B471C-8443-4B79-ABD8-371395EFFD6C}" type="pres">
      <dgm:prSet presAssocID="{DDB27C98-E13A-4754-9C44-7A7ADF7A38B2}" presName="sibTrans" presStyleLbl="node1" presStyleIdx="4" presStyleCnt="6" custLinFactNeighborX="-558" custLinFactNeighborY="7"/>
      <dgm:spPr/>
      <dgm:t>
        <a:bodyPr/>
        <a:lstStyle/>
        <a:p>
          <a:endParaRPr lang="en-US"/>
        </a:p>
      </dgm:t>
    </dgm:pt>
    <dgm:pt modelId="{CB64F665-81F2-43FC-993A-FA773E895D58}" type="pres">
      <dgm:prSet presAssocID="{B9929075-57C4-4461-92F0-3FC68F24105F}" presName="dummy" presStyleCnt="0"/>
      <dgm:spPr/>
      <dgm:t>
        <a:bodyPr/>
        <a:lstStyle/>
        <a:p>
          <a:endParaRPr lang="en-US"/>
        </a:p>
      </dgm:t>
    </dgm:pt>
    <dgm:pt modelId="{9D5191AB-5013-43AF-BC31-3E47247178BE}" type="pres">
      <dgm:prSet presAssocID="{B9929075-57C4-4461-92F0-3FC68F24105F}" presName="node" presStyleLbl="revTx" presStyleIdx="5" presStyleCnt="6">
        <dgm:presLayoutVars>
          <dgm:bulletEnabled val="1"/>
        </dgm:presLayoutVars>
      </dgm:prSet>
      <dgm:spPr/>
      <dgm:t>
        <a:bodyPr/>
        <a:lstStyle/>
        <a:p>
          <a:endParaRPr lang="en-US"/>
        </a:p>
      </dgm:t>
    </dgm:pt>
    <dgm:pt modelId="{B70F1785-215A-4B86-BF38-11A621CED153}" type="pres">
      <dgm:prSet presAssocID="{01A778F8-262E-4318-ABF8-2D290EE15C7B}" presName="sibTrans" presStyleLbl="node1" presStyleIdx="5" presStyleCnt="6" custLinFactNeighborY="352"/>
      <dgm:spPr/>
      <dgm:t>
        <a:bodyPr/>
        <a:lstStyle/>
        <a:p>
          <a:endParaRPr lang="en-US"/>
        </a:p>
      </dgm:t>
    </dgm:pt>
  </dgm:ptLst>
  <dgm:cxnLst>
    <dgm:cxn modelId="{B15FF43E-EF6A-446E-BD2B-7E2D0F138FD6}" type="presOf" srcId="{01A778F8-262E-4318-ABF8-2D290EE15C7B}" destId="{B70F1785-215A-4B86-BF38-11A621CED153}" srcOrd="0" destOrd="0" presId="urn:microsoft.com/office/officeart/2005/8/layout/cycle1"/>
    <dgm:cxn modelId="{1B1D1DCF-0186-40B6-8C35-C9955019A530}" type="presOf" srcId="{D72B649C-E121-4796-92C6-377AC2C01D35}" destId="{2D187E9E-4720-494F-B1E6-D669BE687804}" srcOrd="0" destOrd="0" presId="urn:microsoft.com/office/officeart/2005/8/layout/cycle1"/>
    <dgm:cxn modelId="{B126887C-4C1E-49E8-A175-DE29D0409814}" type="presOf" srcId="{540CD998-C01F-4194-A543-57C2E5B74E7F}" destId="{A988A80C-2630-400E-A474-CEBFF5BB0456}" srcOrd="0" destOrd="0" presId="urn:microsoft.com/office/officeart/2005/8/layout/cycle1"/>
    <dgm:cxn modelId="{3D00CFDE-CE3B-4A27-980D-914FF68D5647}" type="presOf" srcId="{174A25E9-696D-4B6A-8671-7CE915FC3322}" destId="{E30B2D33-B5AB-46D5-98FB-C94CEA4A5F6C}" srcOrd="0" destOrd="0" presId="urn:microsoft.com/office/officeart/2005/8/layout/cycle1"/>
    <dgm:cxn modelId="{E947101D-6904-4DD4-B314-B1DD8C34EAA1}" srcId="{8E072820-96A4-4AC4-AD93-03476EB6BFAB}" destId="{174A25E9-696D-4B6A-8671-7CE915FC3322}" srcOrd="4" destOrd="0" parTransId="{0D6D40B5-5019-4263-A7F6-B2768C1D9019}" sibTransId="{DDB27C98-E13A-4754-9C44-7A7ADF7A38B2}"/>
    <dgm:cxn modelId="{0C7EECCA-BB86-4E65-B601-E5F50275B85E}" type="presOf" srcId="{091007EB-9C17-4597-AC13-55644DDFE778}" destId="{31CAF324-5A34-4F10-9F6E-DBA9D70AE5F0}" srcOrd="0" destOrd="0" presId="urn:microsoft.com/office/officeart/2005/8/layout/cycle1"/>
    <dgm:cxn modelId="{A8062DAD-616A-4D93-A9F9-73F6FADB0ADF}" type="presOf" srcId="{DDB27C98-E13A-4754-9C44-7A7ADF7A38B2}" destId="{C68B471C-8443-4B79-ABD8-371395EFFD6C}" srcOrd="0" destOrd="0" presId="urn:microsoft.com/office/officeart/2005/8/layout/cycle1"/>
    <dgm:cxn modelId="{85739D72-D816-43AE-A95B-B471CD6C721D}" srcId="{8E072820-96A4-4AC4-AD93-03476EB6BFAB}" destId="{B9929075-57C4-4461-92F0-3FC68F24105F}" srcOrd="5" destOrd="0" parTransId="{C474BAE5-E4F1-431B-8664-7CF8911EC676}" sibTransId="{01A778F8-262E-4318-ABF8-2D290EE15C7B}"/>
    <dgm:cxn modelId="{63112D8B-31AC-4B11-8E0D-5049CBB80118}" srcId="{8E072820-96A4-4AC4-AD93-03476EB6BFAB}" destId="{66623114-AD25-4823-9593-8DDC0A0AC5E1}" srcOrd="1" destOrd="0" parTransId="{BC398B8A-EAB2-4347-99BE-003B76A953F1}" sibTransId="{540CD998-C01F-4194-A543-57C2E5B74E7F}"/>
    <dgm:cxn modelId="{B418A790-D340-4261-A7B3-58E72DE8170F}" type="presOf" srcId="{4D6B8A92-FA9D-47E4-9B09-A0F3E7213597}" destId="{29F6C5CF-509F-48B3-BE1C-7F405328EAAF}" srcOrd="0" destOrd="0" presId="urn:microsoft.com/office/officeart/2005/8/layout/cycle1"/>
    <dgm:cxn modelId="{1D80CD10-BC90-480E-8C9B-FC0F60B92258}" srcId="{8E072820-96A4-4AC4-AD93-03476EB6BFAB}" destId="{091007EB-9C17-4597-AC13-55644DDFE778}" srcOrd="2" destOrd="0" parTransId="{1CF1A5C1-B48B-46D9-9838-F6AA26A22405}" sibTransId="{A95A249F-9298-4CAF-9B8E-B1BF82D1FE52}"/>
    <dgm:cxn modelId="{87E2DCA5-4F8F-4181-854E-0F05383FBB9B}" type="presOf" srcId="{2B731E00-1E3A-4169-A19A-29322E13FED9}" destId="{0280E83F-87DD-473A-B02F-47D0FB9A8047}" srcOrd="0" destOrd="0" presId="urn:microsoft.com/office/officeart/2005/8/layout/cycle1"/>
    <dgm:cxn modelId="{19655853-4ACC-4D0F-8EA8-76B3C7EF0E97}" srcId="{8E072820-96A4-4AC4-AD93-03476EB6BFAB}" destId="{4D6B8A92-FA9D-47E4-9B09-A0F3E7213597}" srcOrd="0" destOrd="0" parTransId="{67CEB807-4B31-47C6-B124-0EE9E3305259}" sibTransId="{2B731E00-1E3A-4169-A19A-29322E13FED9}"/>
    <dgm:cxn modelId="{B3D03EEB-AF55-4D2A-8710-0B6CF8D75AED}" type="presOf" srcId="{B9929075-57C4-4461-92F0-3FC68F24105F}" destId="{9D5191AB-5013-43AF-BC31-3E47247178BE}" srcOrd="0" destOrd="0" presId="urn:microsoft.com/office/officeart/2005/8/layout/cycle1"/>
    <dgm:cxn modelId="{E67EF9BB-2761-4A02-A0EC-B7E71D07F2C7}" type="presOf" srcId="{66623114-AD25-4823-9593-8DDC0A0AC5E1}" destId="{6F4EB907-D279-4794-9B74-001F2FC5D828}" srcOrd="0" destOrd="0" presId="urn:microsoft.com/office/officeart/2005/8/layout/cycle1"/>
    <dgm:cxn modelId="{66F7666B-AEC3-401F-8376-BEC7569E10E5}" type="presOf" srcId="{0E284FF9-A1FB-462B-A4B0-00B212C25C2F}" destId="{2200CE48-D307-44FF-A52D-A5B7505F3EF6}" srcOrd="0" destOrd="0" presId="urn:microsoft.com/office/officeart/2005/8/layout/cycle1"/>
    <dgm:cxn modelId="{DD29B870-83C5-4E57-B223-D22897642079}" type="presOf" srcId="{8E072820-96A4-4AC4-AD93-03476EB6BFAB}" destId="{2CB8FD32-8D82-4B48-89FE-9192A934B9BC}" srcOrd="0" destOrd="0" presId="urn:microsoft.com/office/officeart/2005/8/layout/cycle1"/>
    <dgm:cxn modelId="{37265B78-CD91-4116-B047-70D272FD0ED5}" srcId="{8E072820-96A4-4AC4-AD93-03476EB6BFAB}" destId="{D72B649C-E121-4796-92C6-377AC2C01D35}" srcOrd="3" destOrd="0" parTransId="{BA0E2F05-2825-415F-8FF9-37D44D96BC26}" sibTransId="{0E284FF9-A1FB-462B-A4B0-00B212C25C2F}"/>
    <dgm:cxn modelId="{9EE6333A-84FE-4252-9F33-E5D4358DB238}" type="presOf" srcId="{A95A249F-9298-4CAF-9B8E-B1BF82D1FE52}" destId="{F506E286-461F-487B-B790-6B68E868C6AE}" srcOrd="0" destOrd="0" presId="urn:microsoft.com/office/officeart/2005/8/layout/cycle1"/>
    <dgm:cxn modelId="{B7160E7C-EFC9-4059-A6E7-30BCA901CA9C}" type="presParOf" srcId="{2CB8FD32-8D82-4B48-89FE-9192A934B9BC}" destId="{ECF15E86-0E14-4F34-8DBA-6F61FBC99E38}" srcOrd="0" destOrd="0" presId="urn:microsoft.com/office/officeart/2005/8/layout/cycle1"/>
    <dgm:cxn modelId="{0B08722B-824C-4802-B012-B44096BDF8A8}" type="presParOf" srcId="{2CB8FD32-8D82-4B48-89FE-9192A934B9BC}" destId="{29F6C5CF-509F-48B3-BE1C-7F405328EAAF}" srcOrd="1" destOrd="0" presId="urn:microsoft.com/office/officeart/2005/8/layout/cycle1"/>
    <dgm:cxn modelId="{1DCC5E65-BF7A-4D05-8C0D-284BAFF5E5A2}" type="presParOf" srcId="{2CB8FD32-8D82-4B48-89FE-9192A934B9BC}" destId="{0280E83F-87DD-473A-B02F-47D0FB9A8047}" srcOrd="2" destOrd="0" presId="urn:microsoft.com/office/officeart/2005/8/layout/cycle1"/>
    <dgm:cxn modelId="{F7612988-C44F-43AA-9800-114F1337CA31}" type="presParOf" srcId="{2CB8FD32-8D82-4B48-89FE-9192A934B9BC}" destId="{4D2FE1B1-D634-4C81-80DD-65B7AFDF727C}" srcOrd="3" destOrd="0" presId="urn:microsoft.com/office/officeart/2005/8/layout/cycle1"/>
    <dgm:cxn modelId="{AAC444C9-923B-41E0-8686-15D29DB8F82C}" type="presParOf" srcId="{2CB8FD32-8D82-4B48-89FE-9192A934B9BC}" destId="{6F4EB907-D279-4794-9B74-001F2FC5D828}" srcOrd="4" destOrd="0" presId="urn:microsoft.com/office/officeart/2005/8/layout/cycle1"/>
    <dgm:cxn modelId="{37C9E353-CD0C-4204-9B07-EFE200F04C2F}" type="presParOf" srcId="{2CB8FD32-8D82-4B48-89FE-9192A934B9BC}" destId="{A988A80C-2630-400E-A474-CEBFF5BB0456}" srcOrd="5" destOrd="0" presId="urn:microsoft.com/office/officeart/2005/8/layout/cycle1"/>
    <dgm:cxn modelId="{88132D09-D3E2-4C8E-ABE6-7013CC0220FF}" type="presParOf" srcId="{2CB8FD32-8D82-4B48-89FE-9192A934B9BC}" destId="{2F6D7A4C-F26F-46C5-9D76-109DB8FBD22A}" srcOrd="6" destOrd="0" presId="urn:microsoft.com/office/officeart/2005/8/layout/cycle1"/>
    <dgm:cxn modelId="{C2395688-9C22-4257-9BB1-932617668F14}" type="presParOf" srcId="{2CB8FD32-8D82-4B48-89FE-9192A934B9BC}" destId="{31CAF324-5A34-4F10-9F6E-DBA9D70AE5F0}" srcOrd="7" destOrd="0" presId="urn:microsoft.com/office/officeart/2005/8/layout/cycle1"/>
    <dgm:cxn modelId="{768A8641-C184-4414-9C9B-990C5E118089}" type="presParOf" srcId="{2CB8FD32-8D82-4B48-89FE-9192A934B9BC}" destId="{F506E286-461F-487B-B790-6B68E868C6AE}" srcOrd="8" destOrd="0" presId="urn:microsoft.com/office/officeart/2005/8/layout/cycle1"/>
    <dgm:cxn modelId="{C7089F5E-A313-434B-BCA8-EE2432DB2241}" type="presParOf" srcId="{2CB8FD32-8D82-4B48-89FE-9192A934B9BC}" destId="{CBDF7A94-6B09-4951-94E5-B6CA97B68170}" srcOrd="9" destOrd="0" presId="urn:microsoft.com/office/officeart/2005/8/layout/cycle1"/>
    <dgm:cxn modelId="{75F0757E-1E93-4707-A7F5-89B9821C34AF}" type="presParOf" srcId="{2CB8FD32-8D82-4B48-89FE-9192A934B9BC}" destId="{2D187E9E-4720-494F-B1E6-D669BE687804}" srcOrd="10" destOrd="0" presId="urn:microsoft.com/office/officeart/2005/8/layout/cycle1"/>
    <dgm:cxn modelId="{C07BCC05-21D2-4BAF-B1E3-F2E192AFB969}" type="presParOf" srcId="{2CB8FD32-8D82-4B48-89FE-9192A934B9BC}" destId="{2200CE48-D307-44FF-A52D-A5B7505F3EF6}" srcOrd="11" destOrd="0" presId="urn:microsoft.com/office/officeart/2005/8/layout/cycle1"/>
    <dgm:cxn modelId="{5A2E0DB4-A5B0-4B3C-B206-2503ABBD7477}" type="presParOf" srcId="{2CB8FD32-8D82-4B48-89FE-9192A934B9BC}" destId="{36990090-3E82-4C3B-9EBF-4AAA92B8CCDD}" srcOrd="12" destOrd="0" presId="urn:microsoft.com/office/officeart/2005/8/layout/cycle1"/>
    <dgm:cxn modelId="{33343893-22CD-4CBE-BBB2-3B0FE8C183F9}" type="presParOf" srcId="{2CB8FD32-8D82-4B48-89FE-9192A934B9BC}" destId="{E30B2D33-B5AB-46D5-98FB-C94CEA4A5F6C}" srcOrd="13" destOrd="0" presId="urn:microsoft.com/office/officeart/2005/8/layout/cycle1"/>
    <dgm:cxn modelId="{E036441A-E018-4AF5-BB16-AB95AC64AC43}" type="presParOf" srcId="{2CB8FD32-8D82-4B48-89FE-9192A934B9BC}" destId="{C68B471C-8443-4B79-ABD8-371395EFFD6C}" srcOrd="14" destOrd="0" presId="urn:microsoft.com/office/officeart/2005/8/layout/cycle1"/>
    <dgm:cxn modelId="{C5602A80-8542-45DD-AE20-FA31641E9B3D}" type="presParOf" srcId="{2CB8FD32-8D82-4B48-89FE-9192A934B9BC}" destId="{CB64F665-81F2-43FC-993A-FA773E895D58}" srcOrd="15" destOrd="0" presId="urn:microsoft.com/office/officeart/2005/8/layout/cycle1"/>
    <dgm:cxn modelId="{C3381657-2B09-4424-A29C-5C29C65085A8}" type="presParOf" srcId="{2CB8FD32-8D82-4B48-89FE-9192A934B9BC}" destId="{9D5191AB-5013-43AF-BC31-3E47247178BE}" srcOrd="16" destOrd="0" presId="urn:microsoft.com/office/officeart/2005/8/layout/cycle1"/>
    <dgm:cxn modelId="{29A45FED-6577-4B5C-A8B9-4F8F4E633847}" type="presParOf" srcId="{2CB8FD32-8D82-4B48-89FE-9192A934B9BC}" destId="{B70F1785-215A-4B86-BF38-11A621CED153}" srcOrd="17"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A29773-395D-4036-B15B-646DA53A9191}">
      <dsp:nvSpPr>
        <dsp:cNvPr id="0" name=""/>
        <dsp:cNvSpPr/>
      </dsp:nvSpPr>
      <dsp:spPr>
        <a:xfrm>
          <a:off x="1996151" y="68340"/>
          <a:ext cx="3280366" cy="3280366"/>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b" anchorCtr="0">
          <a:noAutofit/>
        </a:bodyPr>
        <a:lstStyle/>
        <a:p>
          <a:pPr lvl="0" algn="ctr" defTabSz="1600200" rtl="0">
            <a:lnSpc>
              <a:spcPct val="90000"/>
            </a:lnSpc>
            <a:spcBef>
              <a:spcPct val="0"/>
            </a:spcBef>
            <a:spcAft>
              <a:spcPct val="35000"/>
            </a:spcAft>
          </a:pPr>
          <a:r>
            <a:rPr lang="en-US" sz="3600" kern="1200" dirty="0" smtClean="0"/>
            <a:t>Education</a:t>
          </a:r>
          <a:endParaRPr lang="en-US" sz="3600" kern="1200" dirty="0"/>
        </a:p>
      </dsp:txBody>
      <dsp:txXfrm>
        <a:off x="2433534" y="642405"/>
        <a:ext cx="2405601" cy="1476164"/>
      </dsp:txXfrm>
    </dsp:sp>
    <dsp:sp modelId="{186EACF9-BD35-49C1-8DA2-45166880D992}">
      <dsp:nvSpPr>
        <dsp:cNvPr id="0" name=""/>
        <dsp:cNvSpPr/>
      </dsp:nvSpPr>
      <dsp:spPr>
        <a:xfrm>
          <a:off x="3179817" y="2118569"/>
          <a:ext cx="3280366" cy="3280366"/>
        </a:xfrm>
        <a:prstGeom prst="ellipse">
          <a:avLst/>
        </a:prstGeom>
        <a:gradFill rotWithShape="0">
          <a:gsLst>
            <a:gs pos="0">
              <a:schemeClr val="accent4">
                <a:alpha val="50000"/>
                <a:hueOff val="212741"/>
                <a:satOff val="-31866"/>
                <a:lumOff val="9902"/>
                <a:alphaOff val="0"/>
                <a:shade val="51000"/>
                <a:satMod val="130000"/>
              </a:schemeClr>
            </a:gs>
            <a:gs pos="80000">
              <a:schemeClr val="accent4">
                <a:alpha val="50000"/>
                <a:hueOff val="212741"/>
                <a:satOff val="-31866"/>
                <a:lumOff val="9902"/>
                <a:alphaOff val="0"/>
                <a:shade val="93000"/>
                <a:satMod val="130000"/>
              </a:schemeClr>
            </a:gs>
            <a:gs pos="100000">
              <a:schemeClr val="accent4">
                <a:alpha val="50000"/>
                <a:hueOff val="212741"/>
                <a:satOff val="-31866"/>
                <a:lumOff val="9902"/>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00200" rtl="0">
            <a:lnSpc>
              <a:spcPct val="90000"/>
            </a:lnSpc>
            <a:spcBef>
              <a:spcPct val="0"/>
            </a:spcBef>
            <a:spcAft>
              <a:spcPct val="35000"/>
            </a:spcAft>
          </a:pPr>
          <a:r>
            <a:rPr lang="en-US" sz="3600" kern="1200" dirty="0" smtClean="0"/>
            <a:t>Research</a:t>
          </a:r>
          <a:endParaRPr lang="en-US" sz="3600" kern="1200" dirty="0"/>
        </a:p>
      </dsp:txBody>
      <dsp:txXfrm>
        <a:off x="4183062" y="2965997"/>
        <a:ext cx="1968219" cy="1804201"/>
      </dsp:txXfrm>
    </dsp:sp>
    <dsp:sp modelId="{3E96CA62-8152-4D95-8668-28C6473816EA}">
      <dsp:nvSpPr>
        <dsp:cNvPr id="0" name=""/>
        <dsp:cNvSpPr/>
      </dsp:nvSpPr>
      <dsp:spPr>
        <a:xfrm>
          <a:off x="643153" y="2050830"/>
          <a:ext cx="3280366" cy="3280366"/>
        </a:xfrm>
        <a:prstGeom prst="ellipse">
          <a:avLst/>
        </a:prstGeom>
        <a:gradFill rotWithShape="0">
          <a:gsLst>
            <a:gs pos="0">
              <a:schemeClr val="accent4">
                <a:alpha val="50000"/>
                <a:hueOff val="425482"/>
                <a:satOff val="-63733"/>
                <a:lumOff val="19805"/>
                <a:alphaOff val="0"/>
                <a:shade val="51000"/>
                <a:satMod val="130000"/>
              </a:schemeClr>
            </a:gs>
            <a:gs pos="80000">
              <a:schemeClr val="accent4">
                <a:alpha val="50000"/>
                <a:hueOff val="425482"/>
                <a:satOff val="-63733"/>
                <a:lumOff val="19805"/>
                <a:alphaOff val="0"/>
                <a:shade val="93000"/>
                <a:satMod val="130000"/>
              </a:schemeClr>
            </a:gs>
            <a:gs pos="100000">
              <a:schemeClr val="accent4">
                <a:alpha val="50000"/>
                <a:hueOff val="425482"/>
                <a:satOff val="-63733"/>
                <a:lumOff val="19805"/>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t" anchorCtr="0">
          <a:noAutofit/>
        </a:bodyPr>
        <a:lstStyle/>
        <a:p>
          <a:pPr lvl="0" algn="ctr" defTabSz="1600200" rtl="0">
            <a:lnSpc>
              <a:spcPct val="90000"/>
            </a:lnSpc>
            <a:spcBef>
              <a:spcPct val="0"/>
            </a:spcBef>
            <a:spcAft>
              <a:spcPct val="35000"/>
            </a:spcAft>
          </a:pPr>
          <a:r>
            <a:rPr lang="en-US" sz="3600" kern="1200" dirty="0" smtClean="0"/>
            <a:t>  </a:t>
          </a:r>
        </a:p>
        <a:p>
          <a:pPr lvl="0" algn="ctr" defTabSz="1600200" rtl="0">
            <a:lnSpc>
              <a:spcPct val="90000"/>
            </a:lnSpc>
            <a:spcBef>
              <a:spcPct val="0"/>
            </a:spcBef>
            <a:spcAft>
              <a:spcPct val="35000"/>
            </a:spcAft>
          </a:pPr>
          <a:r>
            <a:rPr lang="en-US" sz="3600" kern="1200" dirty="0" smtClean="0"/>
            <a:t> Patient care</a:t>
          </a:r>
          <a:endParaRPr lang="en-US" sz="3600" kern="1200" dirty="0"/>
        </a:p>
      </dsp:txBody>
      <dsp:txXfrm>
        <a:off x="952055" y="2898258"/>
        <a:ext cx="1968219" cy="18042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6C5CF-509F-48B3-BE1C-7F405328EAAF}">
      <dsp:nvSpPr>
        <dsp:cNvPr id="0" name=""/>
        <dsp:cNvSpPr/>
      </dsp:nvSpPr>
      <dsp:spPr>
        <a:xfrm>
          <a:off x="4900678" y="13844"/>
          <a:ext cx="1143397" cy="114339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4900678" y="13844"/>
        <a:ext cx="1143397" cy="1143397"/>
      </dsp:txXfrm>
    </dsp:sp>
    <dsp:sp modelId="{0280E83F-87DD-473A-B02F-47D0FB9A8047}">
      <dsp:nvSpPr>
        <dsp:cNvPr id="0" name=""/>
        <dsp:cNvSpPr/>
      </dsp:nvSpPr>
      <dsp:spPr>
        <a:xfrm>
          <a:off x="1403371" y="2145"/>
          <a:ext cx="5586368" cy="5586368"/>
        </a:xfrm>
        <a:prstGeom prst="circularArrow">
          <a:avLst>
            <a:gd name="adj1" fmla="val 3991"/>
            <a:gd name="adj2" fmla="val 250381"/>
            <a:gd name="adj3" fmla="val 20572793"/>
            <a:gd name="adj4" fmla="val 18983399"/>
            <a:gd name="adj5" fmla="val 4656"/>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F4EB907-D279-4794-9B74-001F2FC5D828}">
      <dsp:nvSpPr>
        <dsp:cNvPr id="0" name=""/>
        <dsp:cNvSpPr/>
      </dsp:nvSpPr>
      <dsp:spPr>
        <a:xfrm>
          <a:off x="6176498" y="2223631"/>
          <a:ext cx="1143397" cy="114339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6176498" y="2223631"/>
        <a:ext cx="1143397" cy="1143397"/>
      </dsp:txXfrm>
    </dsp:sp>
    <dsp:sp modelId="{A988A80C-2630-400E-A474-CEBFF5BB0456}">
      <dsp:nvSpPr>
        <dsp:cNvPr id="0" name=""/>
        <dsp:cNvSpPr/>
      </dsp:nvSpPr>
      <dsp:spPr>
        <a:xfrm>
          <a:off x="1403371" y="2145"/>
          <a:ext cx="5586368" cy="5586368"/>
        </a:xfrm>
        <a:prstGeom prst="circularArrow">
          <a:avLst>
            <a:gd name="adj1" fmla="val 3991"/>
            <a:gd name="adj2" fmla="val 250381"/>
            <a:gd name="adj3" fmla="val 2366220"/>
            <a:gd name="adj4" fmla="val 776826"/>
            <a:gd name="adj5" fmla="val 4656"/>
          </a:avLst>
        </a:prstGeom>
        <a:solidFill>
          <a:schemeClr val="accent2">
            <a:hueOff val="-2642555"/>
            <a:satOff val="-11824"/>
            <a:lumOff val="898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1CAF324-5A34-4F10-9F6E-DBA9D70AE5F0}">
      <dsp:nvSpPr>
        <dsp:cNvPr id="0" name=""/>
        <dsp:cNvSpPr/>
      </dsp:nvSpPr>
      <dsp:spPr>
        <a:xfrm>
          <a:off x="4900678" y="4433417"/>
          <a:ext cx="1143397" cy="114339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4900678" y="4433417"/>
        <a:ext cx="1143397" cy="1143397"/>
      </dsp:txXfrm>
    </dsp:sp>
    <dsp:sp modelId="{F506E286-461F-487B-B790-6B68E868C6AE}">
      <dsp:nvSpPr>
        <dsp:cNvPr id="0" name=""/>
        <dsp:cNvSpPr/>
      </dsp:nvSpPr>
      <dsp:spPr>
        <a:xfrm>
          <a:off x="1403371" y="2145"/>
          <a:ext cx="5586368" cy="5586368"/>
        </a:xfrm>
        <a:prstGeom prst="circularArrow">
          <a:avLst>
            <a:gd name="adj1" fmla="val 3991"/>
            <a:gd name="adj2" fmla="val 250381"/>
            <a:gd name="adj3" fmla="val 6110733"/>
            <a:gd name="adj4" fmla="val 4438887"/>
            <a:gd name="adj5" fmla="val 4656"/>
          </a:avLst>
        </a:prstGeom>
        <a:solidFill>
          <a:schemeClr val="accent2">
            <a:hueOff val="-5285110"/>
            <a:satOff val="-23648"/>
            <a:lumOff val="1796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D187E9E-4720-494F-B1E6-D669BE687804}">
      <dsp:nvSpPr>
        <dsp:cNvPr id="0" name=""/>
        <dsp:cNvSpPr/>
      </dsp:nvSpPr>
      <dsp:spPr>
        <a:xfrm>
          <a:off x="2349036" y="4433417"/>
          <a:ext cx="1143397" cy="114339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2349036" y="4433417"/>
        <a:ext cx="1143397" cy="1143397"/>
      </dsp:txXfrm>
    </dsp:sp>
    <dsp:sp modelId="{2200CE48-D307-44FF-A52D-A5B7505F3EF6}">
      <dsp:nvSpPr>
        <dsp:cNvPr id="0" name=""/>
        <dsp:cNvSpPr/>
      </dsp:nvSpPr>
      <dsp:spPr>
        <a:xfrm>
          <a:off x="1403371" y="2536"/>
          <a:ext cx="5586368" cy="5586368"/>
        </a:xfrm>
        <a:prstGeom prst="circularArrow">
          <a:avLst>
            <a:gd name="adj1" fmla="val 3991"/>
            <a:gd name="adj2" fmla="val 250381"/>
            <a:gd name="adj3" fmla="val 9772793"/>
            <a:gd name="adj4" fmla="val 8183399"/>
            <a:gd name="adj5" fmla="val 4656"/>
          </a:avLst>
        </a:prstGeom>
        <a:solidFill>
          <a:schemeClr val="accent2">
            <a:hueOff val="-7927666"/>
            <a:satOff val="-35471"/>
            <a:lumOff val="2694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30B2D33-B5AB-46D5-98FB-C94CEA4A5F6C}">
      <dsp:nvSpPr>
        <dsp:cNvPr id="0" name=""/>
        <dsp:cNvSpPr/>
      </dsp:nvSpPr>
      <dsp:spPr>
        <a:xfrm>
          <a:off x="1073215" y="2223631"/>
          <a:ext cx="1143397" cy="114339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1073215" y="2223631"/>
        <a:ext cx="1143397" cy="1143397"/>
      </dsp:txXfrm>
    </dsp:sp>
    <dsp:sp modelId="{C68B471C-8443-4B79-ABD8-371395EFFD6C}">
      <dsp:nvSpPr>
        <dsp:cNvPr id="0" name=""/>
        <dsp:cNvSpPr/>
      </dsp:nvSpPr>
      <dsp:spPr>
        <a:xfrm>
          <a:off x="1372199" y="2536"/>
          <a:ext cx="5586368" cy="5586368"/>
        </a:xfrm>
        <a:prstGeom prst="circularArrow">
          <a:avLst>
            <a:gd name="adj1" fmla="val 3991"/>
            <a:gd name="adj2" fmla="val 250381"/>
            <a:gd name="adj3" fmla="val 13166220"/>
            <a:gd name="adj4" fmla="val 11576826"/>
            <a:gd name="adj5" fmla="val 4656"/>
          </a:avLst>
        </a:prstGeom>
        <a:solidFill>
          <a:schemeClr val="accent2">
            <a:hueOff val="-10570220"/>
            <a:satOff val="-47295"/>
            <a:lumOff val="3592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D5191AB-5013-43AF-BC31-3E47247178BE}">
      <dsp:nvSpPr>
        <dsp:cNvPr id="0" name=""/>
        <dsp:cNvSpPr/>
      </dsp:nvSpPr>
      <dsp:spPr>
        <a:xfrm>
          <a:off x="2349036" y="13844"/>
          <a:ext cx="1143397" cy="114339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2349036" y="13844"/>
        <a:ext cx="1143397" cy="1143397"/>
      </dsp:txXfrm>
    </dsp:sp>
    <dsp:sp modelId="{B70F1785-215A-4B86-BF38-11A621CED153}">
      <dsp:nvSpPr>
        <dsp:cNvPr id="0" name=""/>
        <dsp:cNvSpPr/>
      </dsp:nvSpPr>
      <dsp:spPr>
        <a:xfrm>
          <a:off x="1403371" y="21809"/>
          <a:ext cx="5586368" cy="5586368"/>
        </a:xfrm>
        <a:prstGeom prst="circularArrow">
          <a:avLst>
            <a:gd name="adj1" fmla="val 3991"/>
            <a:gd name="adj2" fmla="val 250381"/>
            <a:gd name="adj3" fmla="val 16910733"/>
            <a:gd name="adj4" fmla="val 15238887"/>
            <a:gd name="adj5" fmla="val 4656"/>
          </a:avLst>
        </a:prstGeom>
        <a:solidFill>
          <a:schemeClr val="accent2">
            <a:hueOff val="-13212775"/>
            <a:satOff val="-59119"/>
            <a:lumOff val="4490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0050" name="Rectangle 2"/>
          <p:cNvSpPr>
            <a:spLocks noGrp="1" noChangeArrowheads="1"/>
          </p:cNvSpPr>
          <p:nvPr>
            <p:ph type="hdr" sz="quarter"/>
          </p:nvPr>
        </p:nvSpPr>
        <p:spPr bwMode="auto">
          <a:xfrm>
            <a:off x="0" y="-14288"/>
            <a:ext cx="760413" cy="277813"/>
          </a:xfrm>
          <a:prstGeom prst="rect">
            <a:avLst/>
          </a:prstGeom>
          <a:noFill/>
          <a:ln w="9525">
            <a:noFill/>
            <a:miter lim="800000"/>
            <a:headEnd/>
            <a:tailEnd/>
          </a:ln>
          <a:effectLst/>
        </p:spPr>
        <p:txBody>
          <a:bodyPr vert="horz" wrap="none" lIns="94202" tIns="47101" rIns="94202" bIns="47101" numCol="1" anchor="t" anchorCtr="0" compatLnSpc="1">
            <a:prstTxWarp prst="textNoShape">
              <a:avLst/>
            </a:prstTxWarp>
            <a:spAutoFit/>
          </a:bodyPr>
          <a:lstStyle>
            <a:lvl1pPr defTabSz="941388">
              <a:defRPr sz="1200" b="0">
                <a:solidFill>
                  <a:srgbClr val="474747"/>
                </a:solidFill>
              </a:defRPr>
            </a:lvl1pPr>
          </a:lstStyle>
          <a:p>
            <a:endParaRPr lang="en-US"/>
          </a:p>
        </p:txBody>
      </p:sp>
      <p:sp>
        <p:nvSpPr>
          <p:cNvPr id="1410051" name="Rectangle 3"/>
          <p:cNvSpPr>
            <a:spLocks noGrp="1" noChangeArrowheads="1"/>
          </p:cNvSpPr>
          <p:nvPr>
            <p:ph type="dt" sz="quarter" idx="1"/>
          </p:nvPr>
        </p:nvSpPr>
        <p:spPr bwMode="auto">
          <a:xfrm>
            <a:off x="6108700" y="-14288"/>
            <a:ext cx="914400" cy="277813"/>
          </a:xfrm>
          <a:prstGeom prst="rect">
            <a:avLst/>
          </a:prstGeom>
          <a:noFill/>
          <a:ln w="9525">
            <a:noFill/>
            <a:miter lim="800000"/>
            <a:headEnd/>
            <a:tailEnd/>
          </a:ln>
          <a:effectLst/>
        </p:spPr>
        <p:txBody>
          <a:bodyPr vert="horz" wrap="none" lIns="94202" tIns="47101" rIns="94202" bIns="47101" numCol="1" anchor="t" anchorCtr="0" compatLnSpc="1">
            <a:prstTxWarp prst="textNoShape">
              <a:avLst/>
            </a:prstTxWarp>
            <a:spAutoFit/>
          </a:bodyPr>
          <a:lstStyle>
            <a:lvl1pPr algn="r" defTabSz="941388">
              <a:defRPr sz="1200" b="0">
                <a:solidFill>
                  <a:srgbClr val="474747"/>
                </a:solidFill>
              </a:defRPr>
            </a:lvl1pPr>
          </a:lstStyle>
          <a:p>
            <a:endParaRPr lang="en-US"/>
          </a:p>
        </p:txBody>
      </p:sp>
      <p:sp>
        <p:nvSpPr>
          <p:cNvPr id="1410052" name="Rectangle 4"/>
          <p:cNvSpPr>
            <a:spLocks noGrp="1" noChangeArrowheads="1"/>
          </p:cNvSpPr>
          <p:nvPr>
            <p:ph type="ftr" sz="quarter" idx="2"/>
          </p:nvPr>
        </p:nvSpPr>
        <p:spPr bwMode="auto">
          <a:xfrm>
            <a:off x="0" y="9031288"/>
            <a:ext cx="677863" cy="277812"/>
          </a:xfrm>
          <a:prstGeom prst="rect">
            <a:avLst/>
          </a:prstGeom>
          <a:noFill/>
          <a:ln w="9525">
            <a:noFill/>
            <a:miter lim="800000"/>
            <a:headEnd/>
            <a:tailEnd/>
          </a:ln>
          <a:effectLst/>
        </p:spPr>
        <p:txBody>
          <a:bodyPr vert="horz" wrap="none" lIns="94202" tIns="47101" rIns="94202" bIns="47101" numCol="1" anchor="b" anchorCtr="0" compatLnSpc="1">
            <a:prstTxWarp prst="textNoShape">
              <a:avLst/>
            </a:prstTxWarp>
            <a:spAutoFit/>
          </a:bodyPr>
          <a:lstStyle>
            <a:lvl1pPr defTabSz="941388">
              <a:defRPr sz="1200" b="0">
                <a:solidFill>
                  <a:srgbClr val="474747"/>
                </a:solidFill>
              </a:defRPr>
            </a:lvl1pPr>
          </a:lstStyle>
          <a:p>
            <a:endParaRPr lang="en-US"/>
          </a:p>
        </p:txBody>
      </p:sp>
      <p:sp>
        <p:nvSpPr>
          <p:cNvPr id="1410053" name="Rectangle 5"/>
          <p:cNvSpPr>
            <a:spLocks noGrp="1" noChangeArrowheads="1"/>
          </p:cNvSpPr>
          <p:nvPr>
            <p:ph type="sldNum" sz="quarter" idx="3"/>
          </p:nvPr>
        </p:nvSpPr>
        <p:spPr bwMode="auto">
          <a:xfrm>
            <a:off x="6650038" y="9031288"/>
            <a:ext cx="373062" cy="277812"/>
          </a:xfrm>
          <a:prstGeom prst="rect">
            <a:avLst/>
          </a:prstGeom>
          <a:noFill/>
          <a:ln w="9525">
            <a:noFill/>
            <a:miter lim="800000"/>
            <a:headEnd/>
            <a:tailEnd/>
          </a:ln>
          <a:effectLst/>
        </p:spPr>
        <p:txBody>
          <a:bodyPr vert="horz" wrap="none" lIns="94202" tIns="47101" rIns="94202" bIns="47101" numCol="1" anchor="b" anchorCtr="0" compatLnSpc="1">
            <a:prstTxWarp prst="textNoShape">
              <a:avLst/>
            </a:prstTxWarp>
            <a:spAutoFit/>
          </a:bodyPr>
          <a:lstStyle>
            <a:lvl1pPr algn="r" defTabSz="941388">
              <a:defRPr sz="1200" b="0">
                <a:solidFill>
                  <a:srgbClr val="474747"/>
                </a:solidFill>
              </a:defRPr>
            </a:lvl1pPr>
          </a:lstStyle>
          <a:p>
            <a:fld id="{590FC80B-D2BD-49FB-8B07-E7AE5DE15864}" type="slidenum">
              <a:rPr lang="en-US"/>
              <a:pPr/>
              <a:t>‹#›</a:t>
            </a:fld>
            <a:endParaRPr lang="en-US"/>
          </a:p>
        </p:txBody>
      </p:sp>
    </p:spTree>
    <p:extLst>
      <p:ext uri="{BB962C8B-B14F-4D97-AF65-F5344CB8AC3E}">
        <p14:creationId xmlns:p14="http://schemas.microsoft.com/office/powerpoint/2010/main" val="493379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4202" tIns="47101" rIns="94202" bIns="47101" numCol="1" anchor="t" anchorCtr="0" compatLnSpc="1">
            <a:prstTxWarp prst="textNoShape">
              <a:avLst/>
            </a:prstTxWarp>
          </a:bodyPr>
          <a:lstStyle>
            <a:lvl1pPr defTabSz="941388">
              <a:defRPr sz="1200" b="0">
                <a:solidFill>
                  <a:srgbClr val="000052"/>
                </a:solidFill>
              </a:defRPr>
            </a:lvl1pPr>
          </a:lstStyle>
          <a:p>
            <a:endParaRPr lang="en-US"/>
          </a:p>
        </p:txBody>
      </p:sp>
      <p:sp>
        <p:nvSpPr>
          <p:cNvPr id="78851" name="Rectangle 3"/>
          <p:cNvSpPr>
            <a:spLocks noGrp="1" noChangeArrowheads="1"/>
          </p:cNvSpPr>
          <p:nvPr>
            <p:ph type="dt" idx="1"/>
          </p:nvPr>
        </p:nvSpPr>
        <p:spPr bwMode="auto">
          <a:xfrm>
            <a:off x="3979863" y="0"/>
            <a:ext cx="3043237" cy="465138"/>
          </a:xfrm>
          <a:prstGeom prst="rect">
            <a:avLst/>
          </a:prstGeom>
          <a:noFill/>
          <a:ln w="9525">
            <a:noFill/>
            <a:miter lim="800000"/>
            <a:headEnd/>
            <a:tailEnd/>
          </a:ln>
          <a:effectLst/>
        </p:spPr>
        <p:txBody>
          <a:bodyPr vert="horz" wrap="square" lIns="94202" tIns="47101" rIns="94202" bIns="47101" numCol="1" anchor="t" anchorCtr="0" compatLnSpc="1">
            <a:prstTxWarp prst="textNoShape">
              <a:avLst/>
            </a:prstTxWarp>
          </a:bodyPr>
          <a:lstStyle>
            <a:lvl1pPr algn="r" defTabSz="941388">
              <a:defRPr sz="1200" b="0">
                <a:solidFill>
                  <a:srgbClr val="000052"/>
                </a:solidFill>
              </a:defRPr>
            </a:lvl1pPr>
          </a:lstStyle>
          <a:p>
            <a:endParaRPr lang="en-US"/>
          </a:p>
        </p:txBody>
      </p:sp>
      <p:sp>
        <p:nvSpPr>
          <p:cNvPr id="78852"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p:spPr>
      </p:sp>
      <p:sp>
        <p:nvSpPr>
          <p:cNvPr id="78853" name="Rectangle 5"/>
          <p:cNvSpPr>
            <a:spLocks noGrp="1" noChangeArrowheads="1"/>
          </p:cNvSpPr>
          <p:nvPr>
            <p:ph type="body" sz="quarter" idx="3"/>
          </p:nvPr>
        </p:nvSpPr>
        <p:spPr bwMode="auto">
          <a:xfrm>
            <a:off x="936625" y="4422775"/>
            <a:ext cx="5149850" cy="4187825"/>
          </a:xfrm>
          <a:prstGeom prst="rect">
            <a:avLst/>
          </a:prstGeom>
          <a:noFill/>
          <a:ln w="9525">
            <a:noFill/>
            <a:miter lim="800000"/>
            <a:headEnd/>
            <a:tailEnd/>
          </a:ln>
          <a:effectLst/>
        </p:spPr>
        <p:txBody>
          <a:bodyPr vert="horz" wrap="square" lIns="94202" tIns="47101" rIns="94202" bIns="4710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8854" name="Rectangle 6"/>
          <p:cNvSpPr>
            <a:spLocks noGrp="1" noChangeArrowheads="1"/>
          </p:cNvSpPr>
          <p:nvPr>
            <p:ph type="ftr" sz="quarter" idx="4"/>
          </p:nvPr>
        </p:nvSpPr>
        <p:spPr bwMode="auto">
          <a:xfrm>
            <a:off x="0" y="8843963"/>
            <a:ext cx="3043238" cy="465137"/>
          </a:xfrm>
          <a:prstGeom prst="rect">
            <a:avLst/>
          </a:prstGeom>
          <a:noFill/>
          <a:ln w="9525">
            <a:noFill/>
            <a:miter lim="800000"/>
            <a:headEnd/>
            <a:tailEnd/>
          </a:ln>
          <a:effectLst/>
        </p:spPr>
        <p:txBody>
          <a:bodyPr vert="horz" wrap="square" lIns="94202" tIns="47101" rIns="94202" bIns="47101" numCol="1" anchor="b" anchorCtr="0" compatLnSpc="1">
            <a:prstTxWarp prst="textNoShape">
              <a:avLst/>
            </a:prstTxWarp>
          </a:bodyPr>
          <a:lstStyle>
            <a:lvl1pPr defTabSz="941388">
              <a:defRPr sz="1200" b="0">
                <a:solidFill>
                  <a:srgbClr val="000052"/>
                </a:solidFill>
              </a:defRPr>
            </a:lvl1pPr>
          </a:lstStyle>
          <a:p>
            <a:endParaRPr lang="en-US"/>
          </a:p>
        </p:txBody>
      </p:sp>
      <p:sp>
        <p:nvSpPr>
          <p:cNvPr id="78855" name="Rectangle 7"/>
          <p:cNvSpPr>
            <a:spLocks noGrp="1" noChangeArrowheads="1"/>
          </p:cNvSpPr>
          <p:nvPr>
            <p:ph type="sldNum" sz="quarter" idx="5"/>
          </p:nvPr>
        </p:nvSpPr>
        <p:spPr bwMode="auto">
          <a:xfrm>
            <a:off x="3979863" y="8843963"/>
            <a:ext cx="3043237" cy="465137"/>
          </a:xfrm>
          <a:prstGeom prst="rect">
            <a:avLst/>
          </a:prstGeom>
          <a:noFill/>
          <a:ln w="9525">
            <a:noFill/>
            <a:miter lim="800000"/>
            <a:headEnd/>
            <a:tailEnd/>
          </a:ln>
          <a:effectLst/>
        </p:spPr>
        <p:txBody>
          <a:bodyPr vert="horz" wrap="square" lIns="94202" tIns="47101" rIns="94202" bIns="47101" numCol="1" anchor="b" anchorCtr="0" compatLnSpc="1">
            <a:prstTxWarp prst="textNoShape">
              <a:avLst/>
            </a:prstTxWarp>
          </a:bodyPr>
          <a:lstStyle>
            <a:lvl1pPr algn="r" defTabSz="941388">
              <a:defRPr sz="1200" b="0">
                <a:solidFill>
                  <a:srgbClr val="000052"/>
                </a:solidFill>
              </a:defRPr>
            </a:lvl1pPr>
          </a:lstStyle>
          <a:p>
            <a:fld id="{A52D5972-65B9-49C6-BD2C-597E217FAE9B}" type="slidenum">
              <a:rPr lang="en-US"/>
              <a:pPr/>
              <a:t>‹#›</a:t>
            </a:fld>
            <a:endParaRPr lang="en-US"/>
          </a:p>
        </p:txBody>
      </p:sp>
    </p:spTree>
    <p:extLst>
      <p:ext uri="{BB962C8B-B14F-4D97-AF65-F5344CB8AC3E}">
        <p14:creationId xmlns:p14="http://schemas.microsoft.com/office/powerpoint/2010/main" val="24101320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46CC3F-DF1F-4F62-817E-EEFF6E6979DB}" type="slidenum">
              <a:rPr lang="en-US"/>
              <a:pPr/>
              <a:t>1</a:t>
            </a:fld>
            <a:endParaRPr lang="en-US" dirty="0"/>
          </a:p>
        </p:txBody>
      </p:sp>
      <p:sp>
        <p:nvSpPr>
          <p:cNvPr id="9597954" name="Rectangle 2"/>
          <p:cNvSpPr>
            <a:spLocks noGrp="1" noRot="1" noChangeAspect="1" noChangeArrowheads="1" noTextEdit="1"/>
          </p:cNvSpPr>
          <p:nvPr>
            <p:ph type="sldImg"/>
          </p:nvPr>
        </p:nvSpPr>
        <p:spPr>
          <a:ln/>
        </p:spPr>
      </p:sp>
      <p:sp>
        <p:nvSpPr>
          <p:cNvPr id="95979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59348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AE2E6F-84A8-42F1-830C-5232164E0D0A}" type="slidenum">
              <a:rPr lang="en-US"/>
              <a:pPr/>
              <a:t>10</a:t>
            </a:fld>
            <a:endParaRPr lang="en-US" dirty="0"/>
          </a:p>
        </p:txBody>
      </p:sp>
      <p:sp>
        <p:nvSpPr>
          <p:cNvPr id="9618434" name="Rectangle 2"/>
          <p:cNvSpPr>
            <a:spLocks noGrp="1" noRot="1" noChangeAspect="1" noChangeArrowheads="1" noTextEdit="1"/>
          </p:cNvSpPr>
          <p:nvPr>
            <p:ph type="sldImg"/>
          </p:nvPr>
        </p:nvSpPr>
        <p:spPr>
          <a:xfrm>
            <a:off x="-2178050" y="388938"/>
            <a:ext cx="11379200" cy="8534400"/>
          </a:xfrm>
          <a:ln/>
        </p:spPr>
      </p:sp>
      <p:sp>
        <p:nvSpPr>
          <p:cNvPr id="9618435" name="Rectangle 3"/>
          <p:cNvSpPr>
            <a:spLocks noGrp="1" noChangeArrowheads="1"/>
          </p:cNvSpPr>
          <p:nvPr>
            <p:ph type="body" idx="1"/>
          </p:nvPr>
        </p:nvSpPr>
        <p:spPr>
          <a:xfrm>
            <a:off x="936625" y="4448175"/>
            <a:ext cx="5149850" cy="4137025"/>
          </a:xfrm>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For use with Block 1 or Block 3</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You</a:t>
            </a:r>
            <a:r>
              <a:rPr lang="en-US" baseline="0" dirty="0" smtClean="0"/>
              <a:t> may insert your own institution’s data on this slide</a:t>
            </a:r>
            <a:endParaRPr lang="en-US" dirty="0" smtClean="0"/>
          </a:p>
          <a:p>
            <a:endParaRPr lang="en-US" dirty="0"/>
          </a:p>
        </p:txBody>
      </p:sp>
    </p:spTree>
    <p:extLst>
      <p:ext uri="{BB962C8B-B14F-4D97-AF65-F5344CB8AC3E}">
        <p14:creationId xmlns:p14="http://schemas.microsoft.com/office/powerpoint/2010/main" val="3117364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44ECB6-CF75-4807-834F-05C7E3154F44}" type="slidenum">
              <a:rPr lang="en-US"/>
              <a:pPr/>
              <a:t>11</a:t>
            </a:fld>
            <a:endParaRPr lang="en-US" dirty="0"/>
          </a:p>
        </p:txBody>
      </p:sp>
      <p:sp>
        <p:nvSpPr>
          <p:cNvPr id="9620482" name="Rectangle 2"/>
          <p:cNvSpPr>
            <a:spLocks noGrp="1" noRot="1" noChangeAspect="1" noChangeArrowheads="1" noTextEdit="1"/>
          </p:cNvSpPr>
          <p:nvPr>
            <p:ph type="sldImg"/>
          </p:nvPr>
        </p:nvSpPr>
        <p:spPr>
          <a:xfrm>
            <a:off x="-2178050" y="388938"/>
            <a:ext cx="11379200" cy="8534400"/>
          </a:xfrm>
          <a:ln/>
        </p:spPr>
      </p:sp>
      <p:sp>
        <p:nvSpPr>
          <p:cNvPr id="9620483" name="Rectangle 3"/>
          <p:cNvSpPr>
            <a:spLocks noGrp="1" noChangeArrowheads="1"/>
          </p:cNvSpPr>
          <p:nvPr>
            <p:ph type="body" idx="1"/>
          </p:nvPr>
        </p:nvSpPr>
        <p:spPr>
          <a:xfrm>
            <a:off x="936625" y="4448175"/>
            <a:ext cx="5149850" cy="4137025"/>
          </a:xfrm>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use with Block 1 or Block 3</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You</a:t>
            </a:r>
            <a:r>
              <a:rPr lang="en-US" baseline="0" dirty="0" smtClean="0"/>
              <a:t> may insert your own institution’s data on this slide</a:t>
            </a:r>
            <a:endParaRPr lang="en-US" dirty="0" smtClean="0"/>
          </a:p>
          <a:p>
            <a:endParaRPr lang="en-US" dirty="0"/>
          </a:p>
        </p:txBody>
      </p:sp>
    </p:spTree>
    <p:extLst>
      <p:ext uri="{BB962C8B-B14F-4D97-AF65-F5344CB8AC3E}">
        <p14:creationId xmlns:p14="http://schemas.microsoft.com/office/powerpoint/2010/main" val="3081050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56F78D-A7E6-4AA1-87C3-D9417D9D31DF}" type="slidenum">
              <a:rPr lang="en-US"/>
              <a:pPr/>
              <a:t>12</a:t>
            </a:fld>
            <a:endParaRPr lang="en-US" dirty="0"/>
          </a:p>
        </p:txBody>
      </p:sp>
      <p:sp>
        <p:nvSpPr>
          <p:cNvPr id="9622530" name="Rectangle 2"/>
          <p:cNvSpPr>
            <a:spLocks noGrp="1" noRot="1" noChangeAspect="1" noChangeArrowheads="1" noTextEdit="1"/>
          </p:cNvSpPr>
          <p:nvPr>
            <p:ph type="sldImg"/>
          </p:nvPr>
        </p:nvSpPr>
        <p:spPr>
          <a:xfrm>
            <a:off x="-2178050" y="388938"/>
            <a:ext cx="11379200" cy="8534400"/>
          </a:xfrm>
          <a:ln/>
        </p:spPr>
      </p:sp>
      <p:sp>
        <p:nvSpPr>
          <p:cNvPr id="9622531" name="Rectangle 3"/>
          <p:cNvSpPr>
            <a:spLocks noGrp="1" noChangeArrowheads="1"/>
          </p:cNvSpPr>
          <p:nvPr>
            <p:ph type="body" idx="1"/>
          </p:nvPr>
        </p:nvSpPr>
        <p:spPr>
          <a:xfrm>
            <a:off x="936625" y="4448175"/>
            <a:ext cx="5149850" cy="4137025"/>
          </a:xfrm>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use with Block 1</a:t>
            </a:r>
            <a:endParaRPr lang="en-US" dirty="0"/>
          </a:p>
        </p:txBody>
      </p:sp>
    </p:spTree>
    <p:extLst>
      <p:ext uri="{BB962C8B-B14F-4D97-AF65-F5344CB8AC3E}">
        <p14:creationId xmlns:p14="http://schemas.microsoft.com/office/powerpoint/2010/main" val="989787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CA774A-9358-457D-A588-8E797206714E}" type="slidenum">
              <a:rPr lang="en-US"/>
              <a:pPr/>
              <a:t>13</a:t>
            </a:fld>
            <a:endParaRPr lang="en-US" dirty="0"/>
          </a:p>
        </p:txBody>
      </p:sp>
      <p:sp>
        <p:nvSpPr>
          <p:cNvPr id="9624578" name="Rectangle 2"/>
          <p:cNvSpPr>
            <a:spLocks noGrp="1" noRot="1" noChangeAspect="1" noChangeArrowheads="1" noTextEdit="1"/>
          </p:cNvSpPr>
          <p:nvPr>
            <p:ph type="sldImg"/>
          </p:nvPr>
        </p:nvSpPr>
        <p:spPr>
          <a:xfrm>
            <a:off x="-2178050" y="388938"/>
            <a:ext cx="11379200" cy="8534400"/>
          </a:xfrm>
          <a:ln/>
        </p:spPr>
      </p:sp>
      <p:sp>
        <p:nvSpPr>
          <p:cNvPr id="9624579" name="Rectangle 3"/>
          <p:cNvSpPr>
            <a:spLocks noGrp="1" noChangeArrowheads="1"/>
          </p:cNvSpPr>
          <p:nvPr>
            <p:ph type="body" idx="1"/>
          </p:nvPr>
        </p:nvSpPr>
        <p:spPr>
          <a:xfrm>
            <a:off x="936625" y="4448175"/>
            <a:ext cx="5149850" cy="4137025"/>
          </a:xfrm>
          <a:ln/>
        </p:spPr>
        <p:txBody>
          <a:bodyPr/>
          <a:lstStyle/>
          <a:p>
            <a:r>
              <a:rPr lang="en-US" dirty="0" smtClean="0"/>
              <a:t>For use with Block 1</a:t>
            </a:r>
          </a:p>
          <a:p>
            <a:endParaRPr lang="en-US" dirty="0"/>
          </a:p>
        </p:txBody>
      </p:sp>
    </p:spTree>
    <p:extLst>
      <p:ext uri="{BB962C8B-B14F-4D97-AF65-F5344CB8AC3E}">
        <p14:creationId xmlns:p14="http://schemas.microsoft.com/office/powerpoint/2010/main" val="1563569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FF298D-99AA-44C7-A040-BB1A1551D86F}" type="slidenum">
              <a:rPr lang="en-US"/>
              <a:pPr/>
              <a:t>14</a:t>
            </a:fld>
            <a:endParaRPr lang="en-US" dirty="0"/>
          </a:p>
        </p:txBody>
      </p:sp>
      <p:sp>
        <p:nvSpPr>
          <p:cNvPr id="9626626" name="Rectangle 2"/>
          <p:cNvSpPr>
            <a:spLocks noGrp="1" noRot="1" noChangeAspect="1" noChangeArrowheads="1" noTextEdit="1"/>
          </p:cNvSpPr>
          <p:nvPr>
            <p:ph type="sldImg"/>
          </p:nvPr>
        </p:nvSpPr>
        <p:spPr>
          <a:xfrm>
            <a:off x="-2178050" y="388938"/>
            <a:ext cx="11379200" cy="8534400"/>
          </a:xfrm>
          <a:ln/>
        </p:spPr>
      </p:sp>
      <p:sp>
        <p:nvSpPr>
          <p:cNvPr id="9626627" name="Rectangle 3"/>
          <p:cNvSpPr>
            <a:spLocks noGrp="1" noChangeArrowheads="1"/>
          </p:cNvSpPr>
          <p:nvPr>
            <p:ph type="body" idx="1"/>
          </p:nvPr>
        </p:nvSpPr>
        <p:spPr>
          <a:xfrm>
            <a:off x="936625" y="4448175"/>
            <a:ext cx="5149850" cy="4137025"/>
          </a:xfrm>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For use with Block 1</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Tree>
    <p:extLst>
      <p:ext uri="{BB962C8B-B14F-4D97-AF65-F5344CB8AC3E}">
        <p14:creationId xmlns:p14="http://schemas.microsoft.com/office/powerpoint/2010/main" val="1306915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A0F020-9B18-4D81-8933-DA63774A1372}" type="slidenum">
              <a:rPr lang="en-US"/>
              <a:pPr/>
              <a:t>15</a:t>
            </a:fld>
            <a:endParaRPr lang="en-US" dirty="0"/>
          </a:p>
        </p:txBody>
      </p:sp>
      <p:sp>
        <p:nvSpPr>
          <p:cNvPr id="9628674" name="Rectangle 2"/>
          <p:cNvSpPr>
            <a:spLocks noGrp="1" noRot="1" noChangeAspect="1" noChangeArrowheads="1" noTextEdit="1"/>
          </p:cNvSpPr>
          <p:nvPr>
            <p:ph type="sldImg"/>
          </p:nvPr>
        </p:nvSpPr>
        <p:spPr>
          <a:xfrm>
            <a:off x="-2178050" y="388938"/>
            <a:ext cx="11379200" cy="8534400"/>
          </a:xfrm>
          <a:ln/>
        </p:spPr>
      </p:sp>
      <p:sp>
        <p:nvSpPr>
          <p:cNvPr id="9628675" name="Rectangle 3"/>
          <p:cNvSpPr>
            <a:spLocks noGrp="1" noChangeArrowheads="1"/>
          </p:cNvSpPr>
          <p:nvPr>
            <p:ph type="body" idx="1"/>
          </p:nvPr>
        </p:nvSpPr>
        <p:spPr>
          <a:xfrm>
            <a:off x="936625" y="4448175"/>
            <a:ext cx="5149850" cy="4137025"/>
          </a:xfrm>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For use with Block 1</a:t>
            </a:r>
          </a:p>
        </p:txBody>
      </p:sp>
    </p:spTree>
    <p:extLst>
      <p:ext uri="{BB962C8B-B14F-4D97-AF65-F5344CB8AC3E}">
        <p14:creationId xmlns:p14="http://schemas.microsoft.com/office/powerpoint/2010/main" val="2326291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5D4694-5D54-4BFD-B0ED-950C532CA902}" type="slidenum">
              <a:rPr lang="en-US"/>
              <a:pPr/>
              <a:t>16</a:t>
            </a:fld>
            <a:endParaRPr lang="en-US" dirty="0"/>
          </a:p>
        </p:txBody>
      </p:sp>
      <p:sp>
        <p:nvSpPr>
          <p:cNvPr id="9630722" name="Rectangle 2"/>
          <p:cNvSpPr>
            <a:spLocks noGrp="1" noRot="1" noChangeAspect="1" noChangeArrowheads="1" noTextEdit="1"/>
          </p:cNvSpPr>
          <p:nvPr>
            <p:ph type="sldImg"/>
          </p:nvPr>
        </p:nvSpPr>
        <p:spPr>
          <a:xfrm>
            <a:off x="-2178050" y="388938"/>
            <a:ext cx="11379200" cy="8534400"/>
          </a:xfrm>
          <a:ln/>
        </p:spPr>
      </p:sp>
      <p:sp>
        <p:nvSpPr>
          <p:cNvPr id="9630723" name="Rectangle 3"/>
          <p:cNvSpPr>
            <a:spLocks noGrp="1" noChangeArrowheads="1"/>
          </p:cNvSpPr>
          <p:nvPr>
            <p:ph type="body" idx="1"/>
          </p:nvPr>
        </p:nvSpPr>
        <p:spPr>
          <a:xfrm>
            <a:off x="936625" y="4448175"/>
            <a:ext cx="5149850" cy="4137025"/>
          </a:xfrm>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For use with Block 1</a:t>
            </a:r>
          </a:p>
        </p:txBody>
      </p:sp>
    </p:spTree>
    <p:extLst>
      <p:ext uri="{BB962C8B-B14F-4D97-AF65-F5344CB8AC3E}">
        <p14:creationId xmlns:p14="http://schemas.microsoft.com/office/powerpoint/2010/main" val="2635094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F28901-EBB7-4413-ACE9-ABA7D54E1611}" type="slidenum">
              <a:rPr lang="en-US"/>
              <a:pPr/>
              <a:t>17</a:t>
            </a:fld>
            <a:endParaRPr lang="en-US"/>
          </a:p>
        </p:txBody>
      </p:sp>
      <p:sp>
        <p:nvSpPr>
          <p:cNvPr id="9632770" name="Rectangle 2"/>
          <p:cNvSpPr>
            <a:spLocks noGrp="1" noRot="1" noChangeAspect="1" noChangeArrowheads="1" noTextEdit="1"/>
          </p:cNvSpPr>
          <p:nvPr>
            <p:ph type="sldImg"/>
          </p:nvPr>
        </p:nvSpPr>
        <p:spPr>
          <a:xfrm>
            <a:off x="-2178050" y="388938"/>
            <a:ext cx="11379200" cy="8534400"/>
          </a:xfrm>
          <a:ln/>
        </p:spPr>
      </p:sp>
      <p:sp>
        <p:nvSpPr>
          <p:cNvPr id="9632771" name="Rectangle 3"/>
          <p:cNvSpPr>
            <a:spLocks noGrp="1" noChangeArrowheads="1"/>
          </p:cNvSpPr>
          <p:nvPr>
            <p:ph type="body" idx="1"/>
          </p:nvPr>
        </p:nvSpPr>
        <p:spPr>
          <a:xfrm>
            <a:off x="936625" y="4448175"/>
            <a:ext cx="5149850" cy="4137025"/>
          </a:xfrm>
          <a:ln/>
        </p:spPr>
        <p:txBody>
          <a:bodyPr/>
          <a:lstStyle/>
          <a:p>
            <a:r>
              <a:rPr lang="en-US" dirty="0" smtClean="0"/>
              <a:t>For use with Block 2</a:t>
            </a:r>
          </a:p>
          <a:p>
            <a:endParaRPr lang="en-US" dirty="0"/>
          </a:p>
        </p:txBody>
      </p:sp>
    </p:spTree>
    <p:extLst>
      <p:ext uri="{BB962C8B-B14F-4D97-AF65-F5344CB8AC3E}">
        <p14:creationId xmlns:p14="http://schemas.microsoft.com/office/powerpoint/2010/main" val="257169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8B988A-187E-4324-AF03-064313BFFEC5}" type="slidenum">
              <a:rPr lang="en-US"/>
              <a:pPr/>
              <a:t>18</a:t>
            </a:fld>
            <a:endParaRPr lang="en-US"/>
          </a:p>
        </p:txBody>
      </p:sp>
      <p:sp>
        <p:nvSpPr>
          <p:cNvPr id="9634818" name="Rectangle 2"/>
          <p:cNvSpPr>
            <a:spLocks noGrp="1" noRot="1" noChangeAspect="1" noChangeArrowheads="1" noTextEdit="1"/>
          </p:cNvSpPr>
          <p:nvPr>
            <p:ph type="sldImg"/>
          </p:nvPr>
        </p:nvSpPr>
        <p:spPr>
          <a:xfrm>
            <a:off x="-2178050" y="388938"/>
            <a:ext cx="11379200" cy="8534400"/>
          </a:xfrm>
          <a:ln/>
        </p:spPr>
      </p:sp>
      <p:sp>
        <p:nvSpPr>
          <p:cNvPr id="9634819" name="Rectangle 3"/>
          <p:cNvSpPr>
            <a:spLocks noGrp="1" noChangeArrowheads="1"/>
          </p:cNvSpPr>
          <p:nvPr>
            <p:ph type="body" idx="1"/>
          </p:nvPr>
        </p:nvSpPr>
        <p:spPr>
          <a:xfrm>
            <a:off x="936625" y="4448175"/>
            <a:ext cx="5149850" cy="4137025"/>
          </a:xfrm>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use with Block 2</a:t>
            </a:r>
          </a:p>
          <a:p>
            <a:endParaRPr lang="en-US" dirty="0"/>
          </a:p>
        </p:txBody>
      </p:sp>
    </p:spTree>
    <p:extLst>
      <p:ext uri="{BB962C8B-B14F-4D97-AF65-F5344CB8AC3E}">
        <p14:creationId xmlns:p14="http://schemas.microsoft.com/office/powerpoint/2010/main" val="1675734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3F4335-6DB4-4414-83AF-47E199AFDC35}" type="slidenum">
              <a:rPr lang="en-US"/>
              <a:pPr/>
              <a:t>19</a:t>
            </a:fld>
            <a:endParaRPr lang="en-US"/>
          </a:p>
        </p:txBody>
      </p:sp>
      <p:sp>
        <p:nvSpPr>
          <p:cNvPr id="9636866" name="Rectangle 2"/>
          <p:cNvSpPr>
            <a:spLocks noGrp="1" noRot="1" noChangeAspect="1" noChangeArrowheads="1" noTextEdit="1"/>
          </p:cNvSpPr>
          <p:nvPr>
            <p:ph type="sldImg"/>
          </p:nvPr>
        </p:nvSpPr>
        <p:spPr>
          <a:xfrm>
            <a:off x="-2178050" y="388938"/>
            <a:ext cx="11379200" cy="8534400"/>
          </a:xfrm>
          <a:ln/>
        </p:spPr>
      </p:sp>
      <p:sp>
        <p:nvSpPr>
          <p:cNvPr id="9636867" name="Rectangle 3"/>
          <p:cNvSpPr>
            <a:spLocks noGrp="1" noChangeArrowheads="1"/>
          </p:cNvSpPr>
          <p:nvPr>
            <p:ph type="body" idx="1"/>
          </p:nvPr>
        </p:nvSpPr>
        <p:spPr>
          <a:xfrm>
            <a:off x="936625" y="4448175"/>
            <a:ext cx="5149850" cy="4137025"/>
          </a:xfrm>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use with Block 2</a:t>
            </a:r>
          </a:p>
          <a:p>
            <a:endParaRPr lang="en-US" dirty="0"/>
          </a:p>
        </p:txBody>
      </p:sp>
    </p:spTree>
    <p:extLst>
      <p:ext uri="{BB962C8B-B14F-4D97-AF65-F5344CB8AC3E}">
        <p14:creationId xmlns:p14="http://schemas.microsoft.com/office/powerpoint/2010/main" val="348685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032CFE-6595-478F-8386-CA2D77975F69}" type="slidenum">
              <a:rPr lang="en-US"/>
              <a:pPr/>
              <a:t>2</a:t>
            </a:fld>
            <a:endParaRPr lang="en-US" dirty="0"/>
          </a:p>
        </p:txBody>
      </p:sp>
      <p:sp>
        <p:nvSpPr>
          <p:cNvPr id="9600002" name="Rectangle 2"/>
          <p:cNvSpPr>
            <a:spLocks noGrp="1" noRot="1" noChangeAspect="1" noChangeArrowheads="1" noTextEdit="1"/>
          </p:cNvSpPr>
          <p:nvPr>
            <p:ph type="sldImg"/>
          </p:nvPr>
        </p:nvSpPr>
        <p:spPr>
          <a:xfrm>
            <a:off x="-2178050" y="388938"/>
            <a:ext cx="11379200" cy="8534400"/>
          </a:xfrm>
          <a:ln/>
        </p:spPr>
      </p:sp>
      <p:sp>
        <p:nvSpPr>
          <p:cNvPr id="9600003" name="Rectangle 3"/>
          <p:cNvSpPr>
            <a:spLocks noGrp="1" noChangeArrowheads="1"/>
          </p:cNvSpPr>
          <p:nvPr>
            <p:ph type="body" idx="1"/>
          </p:nvPr>
        </p:nvSpPr>
        <p:spPr>
          <a:xfrm>
            <a:off x="936625" y="4448175"/>
            <a:ext cx="5149850" cy="4137025"/>
          </a:xfrm>
          <a:ln/>
        </p:spPr>
        <p:txBody>
          <a:bodyPr/>
          <a:lstStyle/>
          <a:p>
            <a:endParaRPr lang="en-US" dirty="0"/>
          </a:p>
        </p:txBody>
      </p:sp>
    </p:spTree>
    <p:extLst>
      <p:ext uri="{BB962C8B-B14F-4D97-AF65-F5344CB8AC3E}">
        <p14:creationId xmlns:p14="http://schemas.microsoft.com/office/powerpoint/2010/main" val="2059300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96FDCC-F375-495B-AD73-3E7CB6E4691D}" type="slidenum">
              <a:rPr lang="en-US"/>
              <a:pPr/>
              <a:t>20</a:t>
            </a:fld>
            <a:endParaRPr lang="en-US"/>
          </a:p>
        </p:txBody>
      </p:sp>
      <p:sp>
        <p:nvSpPr>
          <p:cNvPr id="9638914" name="Rectangle 2"/>
          <p:cNvSpPr>
            <a:spLocks noGrp="1" noRot="1" noChangeAspect="1" noChangeArrowheads="1" noTextEdit="1"/>
          </p:cNvSpPr>
          <p:nvPr>
            <p:ph type="sldImg"/>
          </p:nvPr>
        </p:nvSpPr>
        <p:spPr>
          <a:xfrm>
            <a:off x="-2178050" y="388938"/>
            <a:ext cx="11379200" cy="8534400"/>
          </a:xfrm>
          <a:ln/>
        </p:spPr>
      </p:sp>
      <p:sp>
        <p:nvSpPr>
          <p:cNvPr id="9638915" name="Rectangle 3"/>
          <p:cNvSpPr>
            <a:spLocks noGrp="1" noChangeArrowheads="1"/>
          </p:cNvSpPr>
          <p:nvPr>
            <p:ph type="body" idx="1"/>
          </p:nvPr>
        </p:nvSpPr>
        <p:spPr>
          <a:xfrm>
            <a:off x="936625" y="4448175"/>
            <a:ext cx="5149850" cy="4137025"/>
          </a:xfrm>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use with Block 2</a:t>
            </a:r>
          </a:p>
          <a:p>
            <a:endParaRPr lang="en-US" dirty="0"/>
          </a:p>
        </p:txBody>
      </p:sp>
    </p:spTree>
    <p:extLst>
      <p:ext uri="{BB962C8B-B14F-4D97-AF65-F5344CB8AC3E}">
        <p14:creationId xmlns:p14="http://schemas.microsoft.com/office/powerpoint/2010/main" val="641513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EE8B6E-F4BF-4C5B-8AF5-D9C2C0C7A961}" type="slidenum">
              <a:rPr lang="en-US"/>
              <a:pPr/>
              <a:t>21</a:t>
            </a:fld>
            <a:endParaRPr lang="en-US"/>
          </a:p>
        </p:txBody>
      </p:sp>
      <p:sp>
        <p:nvSpPr>
          <p:cNvPr id="9640962" name="Rectangle 2"/>
          <p:cNvSpPr>
            <a:spLocks noGrp="1" noRot="1" noChangeAspect="1" noChangeArrowheads="1" noTextEdit="1"/>
          </p:cNvSpPr>
          <p:nvPr>
            <p:ph type="sldImg"/>
          </p:nvPr>
        </p:nvSpPr>
        <p:spPr>
          <a:xfrm>
            <a:off x="-2178050" y="388938"/>
            <a:ext cx="11379200" cy="8534400"/>
          </a:xfrm>
          <a:ln/>
        </p:spPr>
      </p:sp>
      <p:sp>
        <p:nvSpPr>
          <p:cNvPr id="9640963" name="Rectangle 3"/>
          <p:cNvSpPr>
            <a:spLocks noGrp="1" noChangeArrowheads="1"/>
          </p:cNvSpPr>
          <p:nvPr>
            <p:ph type="body" idx="1"/>
          </p:nvPr>
        </p:nvSpPr>
        <p:spPr>
          <a:xfrm>
            <a:off x="936625" y="4448175"/>
            <a:ext cx="5149850" cy="4137025"/>
          </a:xfrm>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use with Block 2</a:t>
            </a:r>
          </a:p>
          <a:p>
            <a:endParaRPr lang="en-US" dirty="0"/>
          </a:p>
        </p:txBody>
      </p:sp>
    </p:spTree>
    <p:extLst>
      <p:ext uri="{BB962C8B-B14F-4D97-AF65-F5344CB8AC3E}">
        <p14:creationId xmlns:p14="http://schemas.microsoft.com/office/powerpoint/2010/main" val="2875586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499CE1-BB94-4611-844F-488A45FCD64A}" type="slidenum">
              <a:rPr lang="en-US"/>
              <a:pPr/>
              <a:t>22</a:t>
            </a:fld>
            <a:endParaRPr lang="en-US"/>
          </a:p>
        </p:txBody>
      </p:sp>
      <p:sp>
        <p:nvSpPr>
          <p:cNvPr id="9643010" name="Rectangle 2"/>
          <p:cNvSpPr>
            <a:spLocks noGrp="1" noRot="1" noChangeAspect="1" noChangeArrowheads="1" noTextEdit="1"/>
          </p:cNvSpPr>
          <p:nvPr>
            <p:ph type="sldImg"/>
          </p:nvPr>
        </p:nvSpPr>
        <p:spPr>
          <a:xfrm>
            <a:off x="-2178050" y="388938"/>
            <a:ext cx="11379200" cy="8534400"/>
          </a:xfrm>
          <a:ln/>
        </p:spPr>
      </p:sp>
      <p:sp>
        <p:nvSpPr>
          <p:cNvPr id="9643011" name="Rectangle 3"/>
          <p:cNvSpPr>
            <a:spLocks noGrp="1" noChangeArrowheads="1"/>
          </p:cNvSpPr>
          <p:nvPr>
            <p:ph type="body" idx="1"/>
          </p:nvPr>
        </p:nvSpPr>
        <p:spPr>
          <a:xfrm>
            <a:off x="936625" y="4448175"/>
            <a:ext cx="5149850" cy="4137025"/>
          </a:xfrm>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use with Block 2</a:t>
            </a:r>
          </a:p>
          <a:p>
            <a:endParaRPr lang="en-US" dirty="0"/>
          </a:p>
        </p:txBody>
      </p:sp>
    </p:spTree>
    <p:extLst>
      <p:ext uri="{BB962C8B-B14F-4D97-AF65-F5344CB8AC3E}">
        <p14:creationId xmlns:p14="http://schemas.microsoft.com/office/powerpoint/2010/main" val="3428363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C1689C-FBA0-42F6-9BD9-69DC240570D4}" type="slidenum">
              <a:rPr lang="en-US"/>
              <a:pPr/>
              <a:t>23</a:t>
            </a:fld>
            <a:endParaRPr lang="en-US"/>
          </a:p>
        </p:txBody>
      </p:sp>
      <p:sp>
        <p:nvSpPr>
          <p:cNvPr id="9648130" name="Rectangle 2"/>
          <p:cNvSpPr>
            <a:spLocks noGrp="1" noRot="1" noChangeAspect="1" noChangeArrowheads="1" noTextEdit="1"/>
          </p:cNvSpPr>
          <p:nvPr>
            <p:ph type="sldImg"/>
          </p:nvPr>
        </p:nvSpPr>
        <p:spPr>
          <a:xfrm>
            <a:off x="-2178050" y="388938"/>
            <a:ext cx="11379200" cy="8534400"/>
          </a:xfrm>
          <a:ln/>
        </p:spPr>
      </p:sp>
      <p:sp>
        <p:nvSpPr>
          <p:cNvPr id="9648131" name="Rectangle 3"/>
          <p:cNvSpPr>
            <a:spLocks noGrp="1" noChangeArrowheads="1"/>
          </p:cNvSpPr>
          <p:nvPr>
            <p:ph type="body" idx="1"/>
          </p:nvPr>
        </p:nvSpPr>
        <p:spPr>
          <a:xfrm>
            <a:off x="936625" y="4448175"/>
            <a:ext cx="5149850" cy="4137025"/>
          </a:xfrm>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use with Block 2</a:t>
            </a:r>
          </a:p>
          <a:p>
            <a:endParaRPr lang="en-US" dirty="0"/>
          </a:p>
        </p:txBody>
      </p:sp>
    </p:spTree>
    <p:extLst>
      <p:ext uri="{BB962C8B-B14F-4D97-AF65-F5344CB8AC3E}">
        <p14:creationId xmlns:p14="http://schemas.microsoft.com/office/powerpoint/2010/main" val="448147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753A26-9784-48D3-874B-E5819F657B6B}" type="slidenum">
              <a:rPr lang="en-US"/>
              <a:pPr/>
              <a:t>24</a:t>
            </a:fld>
            <a:endParaRPr lang="en-US"/>
          </a:p>
        </p:txBody>
      </p:sp>
      <p:sp>
        <p:nvSpPr>
          <p:cNvPr id="9650178" name="Rectangle 2"/>
          <p:cNvSpPr>
            <a:spLocks noGrp="1" noRot="1" noChangeAspect="1" noChangeArrowheads="1" noTextEdit="1"/>
          </p:cNvSpPr>
          <p:nvPr>
            <p:ph type="sldImg"/>
          </p:nvPr>
        </p:nvSpPr>
        <p:spPr>
          <a:xfrm>
            <a:off x="-2178050" y="388938"/>
            <a:ext cx="11379200" cy="8534400"/>
          </a:xfrm>
          <a:ln/>
        </p:spPr>
      </p:sp>
      <p:sp>
        <p:nvSpPr>
          <p:cNvPr id="9650179" name="Rectangle 3"/>
          <p:cNvSpPr>
            <a:spLocks noGrp="1" noChangeArrowheads="1"/>
          </p:cNvSpPr>
          <p:nvPr>
            <p:ph type="body" idx="1"/>
          </p:nvPr>
        </p:nvSpPr>
        <p:spPr>
          <a:xfrm>
            <a:off x="936625" y="4448175"/>
            <a:ext cx="5149850" cy="4137025"/>
          </a:xfrm>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use with Block 2</a:t>
            </a:r>
          </a:p>
          <a:p>
            <a:endParaRPr lang="en-US" dirty="0"/>
          </a:p>
        </p:txBody>
      </p:sp>
    </p:spTree>
    <p:extLst>
      <p:ext uri="{BB962C8B-B14F-4D97-AF65-F5344CB8AC3E}">
        <p14:creationId xmlns:p14="http://schemas.microsoft.com/office/powerpoint/2010/main" val="2166877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DBD6A1-A77F-4F09-964B-9FF850CC8F8A}" type="slidenum">
              <a:rPr lang="en-US"/>
              <a:pPr/>
              <a:t>25</a:t>
            </a:fld>
            <a:endParaRPr lang="en-US"/>
          </a:p>
        </p:txBody>
      </p:sp>
      <p:sp>
        <p:nvSpPr>
          <p:cNvPr id="9652226" name="Rectangle 2"/>
          <p:cNvSpPr>
            <a:spLocks noGrp="1" noRot="1" noChangeAspect="1" noChangeArrowheads="1" noTextEdit="1"/>
          </p:cNvSpPr>
          <p:nvPr>
            <p:ph type="sldImg"/>
          </p:nvPr>
        </p:nvSpPr>
        <p:spPr>
          <a:xfrm>
            <a:off x="-2178050" y="388938"/>
            <a:ext cx="11379200" cy="8534400"/>
          </a:xfrm>
          <a:ln/>
        </p:spPr>
      </p:sp>
      <p:sp>
        <p:nvSpPr>
          <p:cNvPr id="9652227" name="Rectangle 3"/>
          <p:cNvSpPr>
            <a:spLocks noGrp="1" noChangeArrowheads="1"/>
          </p:cNvSpPr>
          <p:nvPr>
            <p:ph type="body" idx="1"/>
          </p:nvPr>
        </p:nvSpPr>
        <p:spPr>
          <a:xfrm>
            <a:off x="936625" y="4448175"/>
            <a:ext cx="5149850" cy="4137025"/>
          </a:xfrm>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use with Block 2</a:t>
            </a:r>
          </a:p>
          <a:p>
            <a:endParaRPr lang="en-US" dirty="0"/>
          </a:p>
        </p:txBody>
      </p:sp>
    </p:spTree>
    <p:extLst>
      <p:ext uri="{BB962C8B-B14F-4D97-AF65-F5344CB8AC3E}">
        <p14:creationId xmlns:p14="http://schemas.microsoft.com/office/powerpoint/2010/main" val="1825198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BE6FA7-5722-4E03-8C1D-84D6A1AD7BB4}" type="slidenum">
              <a:rPr lang="en-US"/>
              <a:pPr/>
              <a:t>26</a:t>
            </a:fld>
            <a:endParaRPr lang="en-US"/>
          </a:p>
        </p:txBody>
      </p:sp>
      <p:sp>
        <p:nvSpPr>
          <p:cNvPr id="9654274" name="Rectangle 2"/>
          <p:cNvSpPr>
            <a:spLocks noGrp="1" noRot="1" noChangeAspect="1" noChangeArrowheads="1" noTextEdit="1"/>
          </p:cNvSpPr>
          <p:nvPr>
            <p:ph type="sldImg"/>
          </p:nvPr>
        </p:nvSpPr>
        <p:spPr>
          <a:xfrm>
            <a:off x="-2178050" y="388938"/>
            <a:ext cx="11379200" cy="8534400"/>
          </a:xfrm>
          <a:ln/>
        </p:spPr>
      </p:sp>
      <p:sp>
        <p:nvSpPr>
          <p:cNvPr id="9654275" name="Rectangle 3"/>
          <p:cNvSpPr>
            <a:spLocks noGrp="1" noChangeArrowheads="1"/>
          </p:cNvSpPr>
          <p:nvPr>
            <p:ph type="body" idx="1"/>
          </p:nvPr>
        </p:nvSpPr>
        <p:spPr>
          <a:xfrm>
            <a:off x="936625" y="4448175"/>
            <a:ext cx="5149850" cy="4137025"/>
          </a:xfrm>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use with Block 2</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You</a:t>
            </a:r>
            <a:r>
              <a:rPr lang="en-US" baseline="0" dirty="0" smtClean="0"/>
              <a:t> may insert your own institution’s data on this slide</a:t>
            </a:r>
            <a:endParaRPr lang="en-US" dirty="0" smtClean="0"/>
          </a:p>
          <a:p>
            <a:endParaRPr lang="en-US" dirty="0"/>
          </a:p>
        </p:txBody>
      </p:sp>
    </p:spTree>
    <p:extLst>
      <p:ext uri="{BB962C8B-B14F-4D97-AF65-F5344CB8AC3E}">
        <p14:creationId xmlns:p14="http://schemas.microsoft.com/office/powerpoint/2010/main" val="3396583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1142FB-29A6-4543-8480-153601860411}" type="slidenum">
              <a:rPr lang="en-US"/>
              <a:pPr/>
              <a:t>27</a:t>
            </a:fld>
            <a:endParaRPr lang="en-US"/>
          </a:p>
        </p:txBody>
      </p:sp>
      <p:sp>
        <p:nvSpPr>
          <p:cNvPr id="9679874" name="Rectangle 2"/>
          <p:cNvSpPr>
            <a:spLocks noGrp="1" noRot="1" noChangeAspect="1" noChangeArrowheads="1" noTextEdit="1"/>
          </p:cNvSpPr>
          <p:nvPr>
            <p:ph type="sldImg"/>
          </p:nvPr>
        </p:nvSpPr>
        <p:spPr>
          <a:xfrm>
            <a:off x="-2178050" y="388938"/>
            <a:ext cx="11379200" cy="8534400"/>
          </a:xfrm>
          <a:ln/>
        </p:spPr>
      </p:sp>
      <p:sp>
        <p:nvSpPr>
          <p:cNvPr id="9679875" name="Rectangle 3"/>
          <p:cNvSpPr>
            <a:spLocks noGrp="1" noChangeArrowheads="1"/>
          </p:cNvSpPr>
          <p:nvPr>
            <p:ph type="body" idx="1"/>
          </p:nvPr>
        </p:nvSpPr>
        <p:spPr>
          <a:xfrm>
            <a:off x="936625" y="4448175"/>
            <a:ext cx="5149850" cy="4137025"/>
          </a:xfrm>
          <a:ln/>
        </p:spPr>
        <p:txBody>
          <a:bodyPr/>
          <a:lstStyle/>
          <a:p>
            <a:r>
              <a:rPr lang="en-US" dirty="0" smtClean="0"/>
              <a:t>For use with Block 3</a:t>
            </a:r>
          </a:p>
          <a:p>
            <a:endParaRPr lang="en-US" dirty="0"/>
          </a:p>
        </p:txBody>
      </p:sp>
    </p:spTree>
    <p:extLst>
      <p:ext uri="{BB962C8B-B14F-4D97-AF65-F5344CB8AC3E}">
        <p14:creationId xmlns:p14="http://schemas.microsoft.com/office/powerpoint/2010/main" val="39762717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6EFE49-9516-4995-B584-9879AC61460D}" type="slidenum">
              <a:rPr lang="en-US"/>
              <a:pPr/>
              <a:t>28</a:t>
            </a:fld>
            <a:endParaRPr lang="en-US"/>
          </a:p>
        </p:txBody>
      </p:sp>
      <p:sp>
        <p:nvSpPr>
          <p:cNvPr id="9683970" name="Rectangle 2"/>
          <p:cNvSpPr>
            <a:spLocks noGrp="1" noRot="1" noChangeAspect="1" noChangeArrowheads="1" noTextEdit="1"/>
          </p:cNvSpPr>
          <p:nvPr>
            <p:ph type="sldImg"/>
          </p:nvPr>
        </p:nvSpPr>
        <p:spPr>
          <a:xfrm>
            <a:off x="-2178050" y="388938"/>
            <a:ext cx="11379200" cy="8534400"/>
          </a:xfrm>
          <a:ln/>
        </p:spPr>
      </p:sp>
      <p:sp>
        <p:nvSpPr>
          <p:cNvPr id="9683971" name="Rectangle 3"/>
          <p:cNvSpPr>
            <a:spLocks noGrp="1" noChangeArrowheads="1"/>
          </p:cNvSpPr>
          <p:nvPr>
            <p:ph type="body" idx="1"/>
          </p:nvPr>
        </p:nvSpPr>
        <p:spPr>
          <a:xfrm>
            <a:off x="936625" y="4448175"/>
            <a:ext cx="5149850" cy="4137025"/>
          </a:xfrm>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use with Block 3</a:t>
            </a:r>
          </a:p>
          <a:p>
            <a:endParaRPr lang="en-US" dirty="0"/>
          </a:p>
        </p:txBody>
      </p:sp>
    </p:spTree>
    <p:extLst>
      <p:ext uri="{BB962C8B-B14F-4D97-AF65-F5344CB8AC3E}">
        <p14:creationId xmlns:p14="http://schemas.microsoft.com/office/powerpoint/2010/main" val="30513837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use with Block 3</a:t>
            </a:r>
          </a:p>
          <a:p>
            <a:endParaRPr lang="en-US" dirty="0"/>
          </a:p>
        </p:txBody>
      </p:sp>
    </p:spTree>
    <p:extLst>
      <p:ext uri="{BB962C8B-B14F-4D97-AF65-F5344CB8AC3E}">
        <p14:creationId xmlns:p14="http://schemas.microsoft.com/office/powerpoint/2010/main" val="1816499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6A7C9B-C48F-4D03-AECA-6D353586BE59}" type="slidenum">
              <a:rPr lang="en-US"/>
              <a:pPr/>
              <a:t>3</a:t>
            </a:fld>
            <a:endParaRPr lang="en-US" dirty="0"/>
          </a:p>
        </p:txBody>
      </p:sp>
      <p:sp>
        <p:nvSpPr>
          <p:cNvPr id="9602050" name="Rectangle 2"/>
          <p:cNvSpPr>
            <a:spLocks noGrp="1" noRot="1" noChangeAspect="1" noChangeArrowheads="1" noTextEdit="1"/>
          </p:cNvSpPr>
          <p:nvPr>
            <p:ph type="sldImg"/>
          </p:nvPr>
        </p:nvSpPr>
        <p:spPr>
          <a:xfrm>
            <a:off x="-2178050" y="388938"/>
            <a:ext cx="11379200" cy="8534400"/>
          </a:xfrm>
          <a:ln/>
        </p:spPr>
      </p:sp>
      <p:sp>
        <p:nvSpPr>
          <p:cNvPr id="9602051" name="Rectangle 3"/>
          <p:cNvSpPr>
            <a:spLocks noGrp="1" noChangeArrowheads="1"/>
          </p:cNvSpPr>
          <p:nvPr>
            <p:ph type="body" idx="1"/>
          </p:nvPr>
        </p:nvSpPr>
        <p:spPr>
          <a:xfrm>
            <a:off x="936625" y="4448175"/>
            <a:ext cx="5149850" cy="4137025"/>
          </a:xfrm>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use with Block 1</a:t>
            </a:r>
          </a:p>
          <a:p>
            <a:endParaRPr lang="en-US" dirty="0"/>
          </a:p>
        </p:txBody>
      </p:sp>
    </p:spTree>
    <p:extLst>
      <p:ext uri="{BB962C8B-B14F-4D97-AF65-F5344CB8AC3E}">
        <p14:creationId xmlns:p14="http://schemas.microsoft.com/office/powerpoint/2010/main" val="26191901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use with Block 3</a:t>
            </a:r>
          </a:p>
          <a:p>
            <a:endParaRPr lang="en-US" dirty="0"/>
          </a:p>
        </p:txBody>
      </p:sp>
      <p:sp>
        <p:nvSpPr>
          <p:cNvPr id="4" name="Slide Number Placeholder 3"/>
          <p:cNvSpPr>
            <a:spLocks noGrp="1"/>
          </p:cNvSpPr>
          <p:nvPr>
            <p:ph type="sldNum" sz="quarter" idx="10"/>
          </p:nvPr>
        </p:nvSpPr>
        <p:spPr/>
        <p:txBody>
          <a:bodyPr/>
          <a:lstStyle/>
          <a:p>
            <a:fld id="{A52D5972-65B9-49C6-BD2C-597E217FAE9B}" type="slidenum">
              <a:rPr lang="en-US" smtClean="0"/>
              <a:pPr/>
              <a:t>30</a:t>
            </a:fld>
            <a:endParaRPr lang="en-US"/>
          </a:p>
        </p:txBody>
      </p:sp>
    </p:spTree>
    <p:extLst>
      <p:ext uri="{BB962C8B-B14F-4D97-AF65-F5344CB8AC3E}">
        <p14:creationId xmlns:p14="http://schemas.microsoft.com/office/powerpoint/2010/main" val="7431179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459C77-E2F6-4099-AEBC-2C99DBA7FFA6}" type="slidenum">
              <a:rPr lang="en-US"/>
              <a:pPr/>
              <a:t>31</a:t>
            </a:fld>
            <a:endParaRPr lang="en-US"/>
          </a:p>
        </p:txBody>
      </p:sp>
      <p:sp>
        <p:nvSpPr>
          <p:cNvPr id="9690114" name="Rectangle 2"/>
          <p:cNvSpPr>
            <a:spLocks noGrp="1" noRot="1" noChangeAspect="1" noChangeArrowheads="1" noTextEdit="1"/>
          </p:cNvSpPr>
          <p:nvPr>
            <p:ph type="sldImg"/>
          </p:nvPr>
        </p:nvSpPr>
        <p:spPr>
          <a:xfrm>
            <a:off x="-2178050" y="388938"/>
            <a:ext cx="11379200" cy="8534400"/>
          </a:xfrm>
          <a:ln/>
        </p:spPr>
      </p:sp>
      <p:sp>
        <p:nvSpPr>
          <p:cNvPr id="9690115" name="Rectangle 3"/>
          <p:cNvSpPr>
            <a:spLocks noGrp="1" noChangeArrowheads="1"/>
          </p:cNvSpPr>
          <p:nvPr>
            <p:ph type="body" idx="1"/>
          </p:nvPr>
        </p:nvSpPr>
        <p:spPr>
          <a:xfrm>
            <a:off x="936625" y="4448175"/>
            <a:ext cx="5149850" cy="4137025"/>
          </a:xfrm>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use with Block 3</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You</a:t>
            </a:r>
            <a:r>
              <a:rPr lang="en-US" baseline="0" dirty="0" smtClean="0"/>
              <a:t> may insert your own institution’s data on this slide</a:t>
            </a:r>
            <a:endParaRPr lang="en-US" dirty="0" smtClean="0"/>
          </a:p>
          <a:p>
            <a:endParaRPr lang="en-US" dirty="0" smtClean="0"/>
          </a:p>
        </p:txBody>
      </p:sp>
    </p:spTree>
    <p:extLst>
      <p:ext uri="{BB962C8B-B14F-4D97-AF65-F5344CB8AC3E}">
        <p14:creationId xmlns:p14="http://schemas.microsoft.com/office/powerpoint/2010/main" val="40122747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86F8C6-0080-4BB9-AE09-EA655CC4DBB1}" type="slidenum">
              <a:rPr lang="en-US"/>
              <a:pPr/>
              <a:t>32</a:t>
            </a:fld>
            <a:endParaRPr lang="en-US"/>
          </a:p>
        </p:txBody>
      </p:sp>
      <p:sp>
        <p:nvSpPr>
          <p:cNvPr id="9692162" name="Rectangle 2"/>
          <p:cNvSpPr>
            <a:spLocks noGrp="1" noRot="1" noChangeAspect="1" noChangeArrowheads="1" noTextEdit="1"/>
          </p:cNvSpPr>
          <p:nvPr>
            <p:ph type="sldImg"/>
          </p:nvPr>
        </p:nvSpPr>
        <p:spPr>
          <a:xfrm>
            <a:off x="-2178050" y="388938"/>
            <a:ext cx="11379200" cy="8534400"/>
          </a:xfrm>
          <a:ln/>
        </p:spPr>
      </p:sp>
      <p:sp>
        <p:nvSpPr>
          <p:cNvPr id="9692163" name="Rectangle 3"/>
          <p:cNvSpPr>
            <a:spLocks noGrp="1" noChangeArrowheads="1"/>
          </p:cNvSpPr>
          <p:nvPr>
            <p:ph type="body" idx="1"/>
          </p:nvPr>
        </p:nvSpPr>
        <p:spPr>
          <a:xfrm>
            <a:off x="936625" y="4448175"/>
            <a:ext cx="5149850" cy="4137025"/>
          </a:xfrm>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use with Block 3</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You</a:t>
            </a:r>
            <a:r>
              <a:rPr lang="en-US" baseline="0" dirty="0" smtClean="0"/>
              <a:t> may insert your own institution’s data on this slide</a:t>
            </a:r>
            <a:endParaRPr lang="en-US" dirty="0" smtClean="0"/>
          </a:p>
          <a:p>
            <a:endParaRPr lang="en-US" dirty="0"/>
          </a:p>
        </p:txBody>
      </p:sp>
    </p:spTree>
    <p:extLst>
      <p:ext uri="{BB962C8B-B14F-4D97-AF65-F5344CB8AC3E}">
        <p14:creationId xmlns:p14="http://schemas.microsoft.com/office/powerpoint/2010/main" val="1497644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E30AC8-7F91-45BC-8197-690BCB0D8057}" type="slidenum">
              <a:rPr lang="en-US"/>
              <a:pPr/>
              <a:t>33</a:t>
            </a:fld>
            <a:endParaRPr lang="en-US"/>
          </a:p>
        </p:txBody>
      </p:sp>
      <p:sp>
        <p:nvSpPr>
          <p:cNvPr id="9698306" name="Rectangle 2"/>
          <p:cNvSpPr>
            <a:spLocks noGrp="1" noRot="1" noChangeAspect="1" noChangeArrowheads="1" noTextEdit="1"/>
          </p:cNvSpPr>
          <p:nvPr>
            <p:ph type="sldImg"/>
          </p:nvPr>
        </p:nvSpPr>
        <p:spPr>
          <a:xfrm>
            <a:off x="-2178050" y="388938"/>
            <a:ext cx="11379200" cy="8534400"/>
          </a:xfrm>
          <a:ln/>
        </p:spPr>
      </p:sp>
      <p:sp>
        <p:nvSpPr>
          <p:cNvPr id="9698307" name="Rectangle 3"/>
          <p:cNvSpPr>
            <a:spLocks noGrp="1" noChangeArrowheads="1"/>
          </p:cNvSpPr>
          <p:nvPr>
            <p:ph type="body" idx="1"/>
          </p:nvPr>
        </p:nvSpPr>
        <p:spPr>
          <a:xfrm>
            <a:off x="936625" y="4448175"/>
            <a:ext cx="5149850" cy="4137025"/>
          </a:xfrm>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use with Block 3</a:t>
            </a:r>
          </a:p>
          <a:p>
            <a:endParaRPr lang="en-US" dirty="0"/>
          </a:p>
        </p:txBody>
      </p:sp>
    </p:spTree>
    <p:extLst>
      <p:ext uri="{BB962C8B-B14F-4D97-AF65-F5344CB8AC3E}">
        <p14:creationId xmlns:p14="http://schemas.microsoft.com/office/powerpoint/2010/main" val="3307509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use with Block 3</a:t>
            </a:r>
          </a:p>
          <a:p>
            <a:endParaRPr lang="en-US" dirty="0"/>
          </a:p>
        </p:txBody>
      </p:sp>
      <p:sp>
        <p:nvSpPr>
          <p:cNvPr id="4" name="Slide Number Placeholder 3"/>
          <p:cNvSpPr>
            <a:spLocks noGrp="1"/>
          </p:cNvSpPr>
          <p:nvPr>
            <p:ph type="sldNum" sz="quarter" idx="10"/>
          </p:nvPr>
        </p:nvSpPr>
        <p:spPr/>
        <p:txBody>
          <a:bodyPr/>
          <a:lstStyle/>
          <a:p>
            <a:fld id="{A52D5972-65B9-49C6-BD2C-597E217FAE9B}" type="slidenum">
              <a:rPr lang="en-US" smtClean="0"/>
              <a:pPr/>
              <a:t>34</a:t>
            </a:fld>
            <a:endParaRPr lang="en-US"/>
          </a:p>
        </p:txBody>
      </p:sp>
    </p:spTree>
    <p:extLst>
      <p:ext uri="{BB962C8B-B14F-4D97-AF65-F5344CB8AC3E}">
        <p14:creationId xmlns:p14="http://schemas.microsoft.com/office/powerpoint/2010/main" val="36009408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C85907-2AC7-485E-8A6B-A6C2D14E470B}" type="slidenum">
              <a:rPr lang="en-US"/>
              <a:pPr/>
              <a:t>35</a:t>
            </a:fld>
            <a:endParaRPr lang="en-US"/>
          </a:p>
        </p:txBody>
      </p:sp>
      <p:sp>
        <p:nvSpPr>
          <p:cNvPr id="9701378" name="Rectangle 2"/>
          <p:cNvSpPr>
            <a:spLocks noGrp="1" noRot="1" noChangeAspect="1" noChangeArrowheads="1" noTextEdit="1"/>
          </p:cNvSpPr>
          <p:nvPr>
            <p:ph type="sldImg"/>
          </p:nvPr>
        </p:nvSpPr>
        <p:spPr>
          <a:xfrm>
            <a:off x="-2178050" y="388938"/>
            <a:ext cx="11379200" cy="8534400"/>
          </a:xfrm>
          <a:ln/>
        </p:spPr>
      </p:sp>
      <p:sp>
        <p:nvSpPr>
          <p:cNvPr id="9701379" name="Rectangle 3"/>
          <p:cNvSpPr>
            <a:spLocks noGrp="1" noChangeArrowheads="1"/>
          </p:cNvSpPr>
          <p:nvPr>
            <p:ph type="body" idx="1"/>
          </p:nvPr>
        </p:nvSpPr>
        <p:spPr>
          <a:xfrm>
            <a:off x="936625" y="4448175"/>
            <a:ext cx="5149850" cy="4137025"/>
          </a:xfrm>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use with Block 3</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You</a:t>
            </a:r>
            <a:r>
              <a:rPr lang="en-US" baseline="0" dirty="0" smtClean="0"/>
              <a:t> may insert your own institution’s data on this slide</a:t>
            </a:r>
            <a:endParaRPr lang="en-US" dirty="0" smtClean="0"/>
          </a:p>
          <a:p>
            <a:endParaRPr lang="en-US" dirty="0"/>
          </a:p>
        </p:txBody>
      </p:sp>
    </p:spTree>
    <p:extLst>
      <p:ext uri="{BB962C8B-B14F-4D97-AF65-F5344CB8AC3E}">
        <p14:creationId xmlns:p14="http://schemas.microsoft.com/office/powerpoint/2010/main" val="18442713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41DFD2-096F-4641-AA72-EC5D221EEA3E}" type="slidenum">
              <a:rPr lang="en-US"/>
              <a:pPr/>
              <a:t>36</a:t>
            </a:fld>
            <a:endParaRPr lang="en-US"/>
          </a:p>
        </p:txBody>
      </p:sp>
      <p:sp>
        <p:nvSpPr>
          <p:cNvPr id="9703426" name="Rectangle 2"/>
          <p:cNvSpPr>
            <a:spLocks noGrp="1" noRot="1" noChangeAspect="1" noChangeArrowheads="1" noTextEdit="1"/>
          </p:cNvSpPr>
          <p:nvPr>
            <p:ph type="sldImg"/>
          </p:nvPr>
        </p:nvSpPr>
        <p:spPr>
          <a:xfrm>
            <a:off x="-2178050" y="388938"/>
            <a:ext cx="11379200" cy="8534400"/>
          </a:xfrm>
          <a:ln/>
        </p:spPr>
      </p:sp>
      <p:sp>
        <p:nvSpPr>
          <p:cNvPr id="9703427" name="Rectangle 3"/>
          <p:cNvSpPr>
            <a:spLocks noGrp="1" noChangeArrowheads="1"/>
          </p:cNvSpPr>
          <p:nvPr>
            <p:ph type="body" idx="1"/>
          </p:nvPr>
        </p:nvSpPr>
        <p:spPr>
          <a:xfrm>
            <a:off x="936625" y="4448175"/>
            <a:ext cx="5149850" cy="4137025"/>
          </a:xfrm>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use with Block 3</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You</a:t>
            </a:r>
            <a:r>
              <a:rPr lang="en-US" baseline="0" dirty="0" smtClean="0"/>
              <a:t> may insert your own institution’s data on this slide</a:t>
            </a:r>
            <a:endParaRPr lang="en-US" dirty="0" smtClean="0"/>
          </a:p>
          <a:p>
            <a:endParaRPr lang="en-US" dirty="0"/>
          </a:p>
        </p:txBody>
      </p:sp>
    </p:spTree>
    <p:extLst>
      <p:ext uri="{BB962C8B-B14F-4D97-AF65-F5344CB8AC3E}">
        <p14:creationId xmlns:p14="http://schemas.microsoft.com/office/powerpoint/2010/main" val="41220376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19A8FD-0634-47E7-A939-6F419AAF7268}" type="slidenum">
              <a:rPr lang="en-US"/>
              <a:pPr/>
              <a:t>37</a:t>
            </a:fld>
            <a:endParaRPr lang="en-US"/>
          </a:p>
        </p:txBody>
      </p:sp>
      <p:sp>
        <p:nvSpPr>
          <p:cNvPr id="9705474" name="Rectangle 2"/>
          <p:cNvSpPr>
            <a:spLocks noGrp="1" noRot="1" noChangeAspect="1" noChangeArrowheads="1" noTextEdit="1"/>
          </p:cNvSpPr>
          <p:nvPr>
            <p:ph type="sldImg"/>
          </p:nvPr>
        </p:nvSpPr>
        <p:spPr>
          <a:xfrm>
            <a:off x="-2178050" y="388938"/>
            <a:ext cx="11379200" cy="8534400"/>
          </a:xfrm>
          <a:ln/>
        </p:spPr>
      </p:sp>
      <p:sp>
        <p:nvSpPr>
          <p:cNvPr id="9705475" name="Rectangle 3"/>
          <p:cNvSpPr>
            <a:spLocks noGrp="1" noChangeArrowheads="1"/>
          </p:cNvSpPr>
          <p:nvPr>
            <p:ph type="body" idx="1"/>
          </p:nvPr>
        </p:nvSpPr>
        <p:spPr>
          <a:xfrm>
            <a:off x="936625" y="4448175"/>
            <a:ext cx="5149850" cy="4137025"/>
          </a:xfrm>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use with Block 3</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You</a:t>
            </a:r>
            <a:r>
              <a:rPr lang="en-US" baseline="0" dirty="0" smtClean="0"/>
              <a:t> may insert your own institution’s data on this slide</a:t>
            </a:r>
            <a:endParaRPr lang="en-US" dirty="0" smtClean="0"/>
          </a:p>
          <a:p>
            <a:endParaRPr lang="en-US" dirty="0"/>
          </a:p>
        </p:txBody>
      </p:sp>
    </p:spTree>
    <p:extLst>
      <p:ext uri="{BB962C8B-B14F-4D97-AF65-F5344CB8AC3E}">
        <p14:creationId xmlns:p14="http://schemas.microsoft.com/office/powerpoint/2010/main" val="17536458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D436CC-D939-4E7E-8FEB-D5D9D6E9B5F3}" type="slidenum">
              <a:rPr lang="en-US"/>
              <a:pPr/>
              <a:t>38</a:t>
            </a:fld>
            <a:endParaRPr lang="en-US"/>
          </a:p>
        </p:txBody>
      </p:sp>
      <p:sp>
        <p:nvSpPr>
          <p:cNvPr id="9709570" name="Rectangle 2"/>
          <p:cNvSpPr>
            <a:spLocks noGrp="1" noRot="1" noChangeAspect="1" noChangeArrowheads="1" noTextEdit="1"/>
          </p:cNvSpPr>
          <p:nvPr>
            <p:ph type="sldImg"/>
          </p:nvPr>
        </p:nvSpPr>
        <p:spPr>
          <a:xfrm>
            <a:off x="-2178050" y="388938"/>
            <a:ext cx="11379200" cy="8534400"/>
          </a:xfrm>
          <a:ln/>
        </p:spPr>
      </p:sp>
      <p:sp>
        <p:nvSpPr>
          <p:cNvPr id="9709571" name="Rectangle 3"/>
          <p:cNvSpPr>
            <a:spLocks noGrp="1" noChangeArrowheads="1"/>
          </p:cNvSpPr>
          <p:nvPr>
            <p:ph type="body" idx="1"/>
          </p:nvPr>
        </p:nvSpPr>
        <p:spPr>
          <a:xfrm>
            <a:off x="936625" y="4448175"/>
            <a:ext cx="5149850" cy="4137025"/>
          </a:xfrm>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use with Block 3</a:t>
            </a:r>
          </a:p>
          <a:p>
            <a:endParaRPr lang="en-US" dirty="0" smtClean="0"/>
          </a:p>
          <a:p>
            <a:endParaRPr lang="en-US" dirty="0"/>
          </a:p>
        </p:txBody>
      </p:sp>
    </p:spTree>
    <p:extLst>
      <p:ext uri="{BB962C8B-B14F-4D97-AF65-F5344CB8AC3E}">
        <p14:creationId xmlns:p14="http://schemas.microsoft.com/office/powerpoint/2010/main" val="40989283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E6E116-EC58-4152-BBCC-E07891A5F34B}" type="slidenum">
              <a:rPr lang="en-US"/>
              <a:pPr/>
              <a:t>39</a:t>
            </a:fld>
            <a:endParaRPr lang="en-US"/>
          </a:p>
        </p:txBody>
      </p:sp>
      <p:sp>
        <p:nvSpPr>
          <p:cNvPr id="9656322" name="Rectangle 2"/>
          <p:cNvSpPr>
            <a:spLocks noGrp="1" noRot="1" noChangeAspect="1" noChangeArrowheads="1" noTextEdit="1"/>
          </p:cNvSpPr>
          <p:nvPr>
            <p:ph type="sldImg"/>
          </p:nvPr>
        </p:nvSpPr>
        <p:spPr>
          <a:xfrm>
            <a:off x="-2178050" y="388938"/>
            <a:ext cx="11379200" cy="8534400"/>
          </a:xfrm>
          <a:ln/>
        </p:spPr>
      </p:sp>
      <p:sp>
        <p:nvSpPr>
          <p:cNvPr id="9656323" name="Rectangle 3"/>
          <p:cNvSpPr>
            <a:spLocks noGrp="1" noChangeArrowheads="1"/>
          </p:cNvSpPr>
          <p:nvPr>
            <p:ph type="body" idx="1"/>
          </p:nvPr>
        </p:nvSpPr>
        <p:spPr>
          <a:xfrm>
            <a:off x="936625" y="4448175"/>
            <a:ext cx="5149850" cy="4137025"/>
          </a:xfrm>
          <a:ln/>
        </p:spPr>
        <p:txBody>
          <a:bodyPr/>
          <a:lstStyle/>
          <a:p>
            <a:r>
              <a:rPr lang="en-US" dirty="0" smtClean="0"/>
              <a:t>For use</a:t>
            </a:r>
            <a:r>
              <a:rPr lang="en-US" baseline="0" dirty="0" smtClean="0"/>
              <a:t> with Block 4</a:t>
            </a:r>
          </a:p>
          <a:p>
            <a:endParaRPr lang="en-US" dirty="0"/>
          </a:p>
        </p:txBody>
      </p:sp>
    </p:spTree>
    <p:extLst>
      <p:ext uri="{BB962C8B-B14F-4D97-AF65-F5344CB8AC3E}">
        <p14:creationId xmlns:p14="http://schemas.microsoft.com/office/powerpoint/2010/main" val="961904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C371C7-2FC1-4E84-8413-1D420285149C}" type="slidenum">
              <a:rPr lang="en-US"/>
              <a:pPr/>
              <a:t>4</a:t>
            </a:fld>
            <a:endParaRPr lang="en-US" dirty="0"/>
          </a:p>
        </p:txBody>
      </p:sp>
      <p:sp>
        <p:nvSpPr>
          <p:cNvPr id="9604098" name="Rectangle 2"/>
          <p:cNvSpPr>
            <a:spLocks noGrp="1" noRot="1" noChangeAspect="1" noChangeArrowheads="1" noTextEdit="1"/>
          </p:cNvSpPr>
          <p:nvPr>
            <p:ph type="sldImg"/>
          </p:nvPr>
        </p:nvSpPr>
        <p:spPr>
          <a:xfrm>
            <a:off x="-2178050" y="388938"/>
            <a:ext cx="11379200" cy="8534400"/>
          </a:xfrm>
          <a:ln/>
        </p:spPr>
      </p:sp>
      <p:sp>
        <p:nvSpPr>
          <p:cNvPr id="9604099" name="Rectangle 3"/>
          <p:cNvSpPr>
            <a:spLocks noGrp="1" noChangeArrowheads="1"/>
          </p:cNvSpPr>
          <p:nvPr>
            <p:ph type="body" idx="1"/>
          </p:nvPr>
        </p:nvSpPr>
        <p:spPr>
          <a:xfrm>
            <a:off x="936625" y="4448175"/>
            <a:ext cx="5149850" cy="4137025"/>
          </a:xfrm>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use with Block 1</a:t>
            </a:r>
          </a:p>
          <a:p>
            <a:endParaRPr lang="en-US" dirty="0"/>
          </a:p>
        </p:txBody>
      </p:sp>
    </p:spTree>
    <p:extLst>
      <p:ext uri="{BB962C8B-B14F-4D97-AF65-F5344CB8AC3E}">
        <p14:creationId xmlns:p14="http://schemas.microsoft.com/office/powerpoint/2010/main" val="10857103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49CD60-57CA-4E84-ACC5-7EC61F6E9DA2}" type="slidenum">
              <a:rPr lang="en-US"/>
              <a:pPr/>
              <a:t>40</a:t>
            </a:fld>
            <a:endParaRPr lang="en-US"/>
          </a:p>
        </p:txBody>
      </p:sp>
      <p:sp>
        <p:nvSpPr>
          <p:cNvPr id="9658370" name="Rectangle 2"/>
          <p:cNvSpPr>
            <a:spLocks noGrp="1" noRot="1" noChangeAspect="1" noChangeArrowheads="1" noTextEdit="1"/>
          </p:cNvSpPr>
          <p:nvPr>
            <p:ph type="sldImg"/>
          </p:nvPr>
        </p:nvSpPr>
        <p:spPr>
          <a:xfrm>
            <a:off x="-2178050" y="388938"/>
            <a:ext cx="11379200" cy="8534400"/>
          </a:xfrm>
          <a:ln/>
        </p:spPr>
      </p:sp>
      <p:sp>
        <p:nvSpPr>
          <p:cNvPr id="9658371" name="Rectangle 3"/>
          <p:cNvSpPr>
            <a:spLocks noGrp="1" noChangeArrowheads="1"/>
          </p:cNvSpPr>
          <p:nvPr>
            <p:ph type="body" idx="1"/>
          </p:nvPr>
        </p:nvSpPr>
        <p:spPr>
          <a:xfrm>
            <a:off x="936625" y="4448175"/>
            <a:ext cx="5149850" cy="4137025"/>
          </a:xfrm>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use</a:t>
            </a:r>
            <a:r>
              <a:rPr lang="en-US" baseline="0" dirty="0" smtClean="0"/>
              <a:t> with Block 4</a:t>
            </a:r>
          </a:p>
          <a:p>
            <a:endParaRPr lang="en-US" dirty="0"/>
          </a:p>
        </p:txBody>
      </p:sp>
    </p:spTree>
    <p:extLst>
      <p:ext uri="{BB962C8B-B14F-4D97-AF65-F5344CB8AC3E}">
        <p14:creationId xmlns:p14="http://schemas.microsoft.com/office/powerpoint/2010/main" val="39540550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9D5F92-8E42-4E5B-A821-EC76C451AEAD}" type="slidenum">
              <a:rPr lang="en-US"/>
              <a:pPr/>
              <a:t>41</a:t>
            </a:fld>
            <a:endParaRPr lang="en-US"/>
          </a:p>
        </p:txBody>
      </p:sp>
      <p:sp>
        <p:nvSpPr>
          <p:cNvPr id="9660418" name="Rectangle 2"/>
          <p:cNvSpPr>
            <a:spLocks noGrp="1" noRot="1" noChangeAspect="1" noChangeArrowheads="1" noTextEdit="1"/>
          </p:cNvSpPr>
          <p:nvPr>
            <p:ph type="sldImg"/>
          </p:nvPr>
        </p:nvSpPr>
        <p:spPr>
          <a:xfrm>
            <a:off x="1193800" y="704850"/>
            <a:ext cx="4637088" cy="3478213"/>
          </a:xfrm>
          <a:ln w="12700" cap="flat">
            <a:solidFill>
              <a:schemeClr val="tx1"/>
            </a:solidFill>
          </a:ln>
        </p:spPr>
      </p:sp>
      <p:sp>
        <p:nvSpPr>
          <p:cNvPr id="9660419" name="Rectangle 3"/>
          <p:cNvSpPr>
            <a:spLocks noGrp="1" noChangeArrowheads="1"/>
          </p:cNvSpPr>
          <p:nvPr>
            <p:ph type="body" idx="1"/>
          </p:nvPr>
        </p:nvSpPr>
        <p:spPr>
          <a:ln/>
        </p:spPr>
        <p:txBody>
          <a:bodyPr lIns="93216" tIns="45791" rIns="93216" bIns="45791"/>
          <a:lstStyle/>
          <a:p>
            <a:r>
              <a:rPr lang="en-US" dirty="0" smtClean="0"/>
              <a:t>For use</a:t>
            </a:r>
            <a:r>
              <a:rPr lang="en-US" baseline="0" dirty="0" smtClean="0"/>
              <a:t> with Block 4</a:t>
            </a:r>
          </a:p>
        </p:txBody>
      </p:sp>
    </p:spTree>
    <p:extLst>
      <p:ext uri="{BB962C8B-B14F-4D97-AF65-F5344CB8AC3E}">
        <p14:creationId xmlns:p14="http://schemas.microsoft.com/office/powerpoint/2010/main" val="12713268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C6A7B8-33A5-4FA6-9AB5-5D32B0304CAE}" type="slidenum">
              <a:rPr lang="en-US"/>
              <a:pPr/>
              <a:t>42</a:t>
            </a:fld>
            <a:endParaRPr lang="en-US"/>
          </a:p>
        </p:txBody>
      </p:sp>
      <p:sp>
        <p:nvSpPr>
          <p:cNvPr id="9662466" name="Rectangle 2"/>
          <p:cNvSpPr>
            <a:spLocks noGrp="1" noRot="1" noChangeAspect="1" noChangeArrowheads="1" noTextEdit="1"/>
          </p:cNvSpPr>
          <p:nvPr>
            <p:ph type="sldImg"/>
          </p:nvPr>
        </p:nvSpPr>
        <p:spPr>
          <a:xfrm>
            <a:off x="-2178050" y="388938"/>
            <a:ext cx="11379200" cy="8534400"/>
          </a:xfrm>
          <a:ln/>
        </p:spPr>
      </p:sp>
      <p:sp>
        <p:nvSpPr>
          <p:cNvPr id="9662467" name="Rectangle 3"/>
          <p:cNvSpPr>
            <a:spLocks noGrp="1" noChangeArrowheads="1"/>
          </p:cNvSpPr>
          <p:nvPr>
            <p:ph type="body" idx="1"/>
          </p:nvPr>
        </p:nvSpPr>
        <p:spPr>
          <a:xfrm>
            <a:off x="936625" y="4448175"/>
            <a:ext cx="5149850" cy="4137025"/>
          </a:xfrm>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use</a:t>
            </a:r>
            <a:r>
              <a:rPr lang="en-US" baseline="0" dirty="0" smtClean="0"/>
              <a:t> with Block 4</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You</a:t>
            </a:r>
            <a:r>
              <a:rPr lang="en-US" baseline="0" dirty="0" smtClean="0"/>
              <a:t> may insert your own institution’s data on this slide</a:t>
            </a:r>
            <a:endParaRPr lang="en-US" dirty="0" smtClean="0"/>
          </a:p>
          <a:p>
            <a:endParaRPr lang="en-US" dirty="0"/>
          </a:p>
        </p:txBody>
      </p:sp>
    </p:spTree>
    <p:extLst>
      <p:ext uri="{BB962C8B-B14F-4D97-AF65-F5344CB8AC3E}">
        <p14:creationId xmlns:p14="http://schemas.microsoft.com/office/powerpoint/2010/main" val="15113438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7FA5E1-83D9-46EB-BA87-D5DF22A1C96D}" type="slidenum">
              <a:rPr lang="en-US"/>
              <a:pPr/>
              <a:t>43</a:t>
            </a:fld>
            <a:endParaRPr lang="en-US"/>
          </a:p>
        </p:txBody>
      </p:sp>
      <p:sp>
        <p:nvSpPr>
          <p:cNvPr id="9664514" name="Rectangle 2"/>
          <p:cNvSpPr>
            <a:spLocks noGrp="1" noRot="1" noChangeAspect="1" noChangeArrowheads="1" noTextEdit="1"/>
          </p:cNvSpPr>
          <p:nvPr>
            <p:ph type="sldImg"/>
          </p:nvPr>
        </p:nvSpPr>
        <p:spPr>
          <a:xfrm>
            <a:off x="-2178050" y="388938"/>
            <a:ext cx="11379200" cy="8534400"/>
          </a:xfrm>
          <a:ln/>
        </p:spPr>
      </p:sp>
      <p:sp>
        <p:nvSpPr>
          <p:cNvPr id="9664515" name="Rectangle 3"/>
          <p:cNvSpPr>
            <a:spLocks noGrp="1" noChangeArrowheads="1"/>
          </p:cNvSpPr>
          <p:nvPr>
            <p:ph type="body" idx="1"/>
          </p:nvPr>
        </p:nvSpPr>
        <p:spPr>
          <a:xfrm>
            <a:off x="936625" y="4448175"/>
            <a:ext cx="5149850" cy="4137025"/>
          </a:xfrm>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use</a:t>
            </a:r>
            <a:r>
              <a:rPr lang="en-US" baseline="0" dirty="0" smtClean="0"/>
              <a:t> with Block 4</a:t>
            </a:r>
          </a:p>
          <a:p>
            <a:endParaRPr lang="en-US" dirty="0"/>
          </a:p>
        </p:txBody>
      </p:sp>
    </p:spTree>
    <p:extLst>
      <p:ext uri="{BB962C8B-B14F-4D97-AF65-F5344CB8AC3E}">
        <p14:creationId xmlns:p14="http://schemas.microsoft.com/office/powerpoint/2010/main" val="5560955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10A8F0-543E-4A97-8A29-C8D7CC8C5D9E}" type="slidenum">
              <a:rPr lang="en-US"/>
              <a:pPr/>
              <a:t>44</a:t>
            </a:fld>
            <a:endParaRPr lang="en-US"/>
          </a:p>
        </p:txBody>
      </p:sp>
      <p:sp>
        <p:nvSpPr>
          <p:cNvPr id="9666562" name="Rectangle 2"/>
          <p:cNvSpPr>
            <a:spLocks noGrp="1" noRot="1" noChangeAspect="1" noChangeArrowheads="1" noTextEdit="1"/>
          </p:cNvSpPr>
          <p:nvPr>
            <p:ph type="sldImg"/>
          </p:nvPr>
        </p:nvSpPr>
        <p:spPr>
          <a:xfrm>
            <a:off x="-2178050" y="388938"/>
            <a:ext cx="11379200" cy="8534400"/>
          </a:xfrm>
          <a:ln/>
        </p:spPr>
      </p:sp>
      <p:sp>
        <p:nvSpPr>
          <p:cNvPr id="9666563" name="Rectangle 3"/>
          <p:cNvSpPr>
            <a:spLocks noGrp="1" noChangeArrowheads="1"/>
          </p:cNvSpPr>
          <p:nvPr>
            <p:ph type="body" idx="1"/>
          </p:nvPr>
        </p:nvSpPr>
        <p:spPr>
          <a:xfrm>
            <a:off x="936625" y="4448175"/>
            <a:ext cx="5149850" cy="4137025"/>
          </a:xfrm>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use</a:t>
            </a:r>
            <a:r>
              <a:rPr lang="en-US" baseline="0" dirty="0" smtClean="0"/>
              <a:t> with Block 4</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You</a:t>
            </a:r>
            <a:r>
              <a:rPr lang="en-US" baseline="0" dirty="0" smtClean="0"/>
              <a:t> may insert your own institution’s data on this slide</a:t>
            </a:r>
            <a:endParaRPr lang="en-US" dirty="0" smtClean="0"/>
          </a:p>
          <a:p>
            <a:endParaRPr lang="en-US" dirty="0"/>
          </a:p>
        </p:txBody>
      </p:sp>
    </p:spTree>
    <p:extLst>
      <p:ext uri="{BB962C8B-B14F-4D97-AF65-F5344CB8AC3E}">
        <p14:creationId xmlns:p14="http://schemas.microsoft.com/office/powerpoint/2010/main" val="40646309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0311F-E384-4C9B-B1C4-549510631729}" type="slidenum">
              <a:rPr lang="en-US"/>
              <a:pPr/>
              <a:t>45</a:t>
            </a:fld>
            <a:endParaRPr lang="en-US"/>
          </a:p>
        </p:txBody>
      </p:sp>
      <p:sp>
        <p:nvSpPr>
          <p:cNvPr id="9668610" name="Rectangle 2"/>
          <p:cNvSpPr>
            <a:spLocks noGrp="1" noRot="1" noChangeAspect="1" noChangeArrowheads="1" noTextEdit="1"/>
          </p:cNvSpPr>
          <p:nvPr>
            <p:ph type="sldImg"/>
          </p:nvPr>
        </p:nvSpPr>
        <p:spPr>
          <a:xfrm>
            <a:off x="-2178050" y="388938"/>
            <a:ext cx="11379200" cy="8534400"/>
          </a:xfrm>
          <a:ln/>
        </p:spPr>
      </p:sp>
      <p:sp>
        <p:nvSpPr>
          <p:cNvPr id="9668611" name="Rectangle 3"/>
          <p:cNvSpPr>
            <a:spLocks noGrp="1" noChangeArrowheads="1"/>
          </p:cNvSpPr>
          <p:nvPr>
            <p:ph type="body" idx="1"/>
          </p:nvPr>
        </p:nvSpPr>
        <p:spPr>
          <a:xfrm>
            <a:off x="936625" y="4448175"/>
            <a:ext cx="5149850" cy="4137025"/>
          </a:xfrm>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use</a:t>
            </a:r>
            <a:r>
              <a:rPr lang="en-US" baseline="0" dirty="0" smtClean="0"/>
              <a:t> with Block 4</a:t>
            </a:r>
          </a:p>
          <a:p>
            <a:endParaRPr lang="en-US" dirty="0"/>
          </a:p>
        </p:txBody>
      </p:sp>
    </p:spTree>
    <p:extLst>
      <p:ext uri="{BB962C8B-B14F-4D97-AF65-F5344CB8AC3E}">
        <p14:creationId xmlns:p14="http://schemas.microsoft.com/office/powerpoint/2010/main" val="14926605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262416-9410-482E-82B8-32ADF886F0AA}" type="slidenum">
              <a:rPr lang="en-US"/>
              <a:pPr/>
              <a:t>46</a:t>
            </a:fld>
            <a:endParaRPr lang="en-US"/>
          </a:p>
        </p:txBody>
      </p:sp>
      <p:sp>
        <p:nvSpPr>
          <p:cNvPr id="9670658" name="Rectangle 2"/>
          <p:cNvSpPr>
            <a:spLocks noGrp="1" noRot="1" noChangeAspect="1" noChangeArrowheads="1" noTextEdit="1"/>
          </p:cNvSpPr>
          <p:nvPr>
            <p:ph type="sldImg"/>
          </p:nvPr>
        </p:nvSpPr>
        <p:spPr>
          <a:xfrm>
            <a:off x="-2178050" y="388938"/>
            <a:ext cx="11379200" cy="8534400"/>
          </a:xfrm>
          <a:ln/>
        </p:spPr>
      </p:sp>
      <p:sp>
        <p:nvSpPr>
          <p:cNvPr id="9670659" name="Rectangle 3"/>
          <p:cNvSpPr>
            <a:spLocks noGrp="1" noChangeArrowheads="1"/>
          </p:cNvSpPr>
          <p:nvPr>
            <p:ph type="body" idx="1"/>
          </p:nvPr>
        </p:nvSpPr>
        <p:spPr>
          <a:xfrm>
            <a:off x="936625" y="4448175"/>
            <a:ext cx="5149850" cy="4137025"/>
          </a:xfrm>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use</a:t>
            </a:r>
            <a:r>
              <a:rPr lang="en-US" baseline="0" dirty="0" smtClean="0"/>
              <a:t> with Block 4</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You</a:t>
            </a:r>
            <a:r>
              <a:rPr lang="en-US" baseline="0" dirty="0" smtClean="0"/>
              <a:t> may insert your own institution’s data on this slide</a:t>
            </a:r>
            <a:endParaRPr lang="en-US" dirty="0" smtClean="0"/>
          </a:p>
          <a:p>
            <a:endParaRPr lang="en-US" dirty="0"/>
          </a:p>
        </p:txBody>
      </p:sp>
    </p:spTree>
    <p:extLst>
      <p:ext uri="{BB962C8B-B14F-4D97-AF65-F5344CB8AC3E}">
        <p14:creationId xmlns:p14="http://schemas.microsoft.com/office/powerpoint/2010/main" val="30425141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4BE661-8C78-47DF-9EF8-9F459ACB629A}" type="slidenum">
              <a:rPr lang="en-US"/>
              <a:pPr/>
              <a:t>47</a:t>
            </a:fld>
            <a:endParaRPr lang="en-US"/>
          </a:p>
        </p:txBody>
      </p:sp>
      <p:sp>
        <p:nvSpPr>
          <p:cNvPr id="9672706" name="Rectangle 2"/>
          <p:cNvSpPr>
            <a:spLocks noGrp="1" noRot="1" noChangeAspect="1" noChangeArrowheads="1" noTextEdit="1"/>
          </p:cNvSpPr>
          <p:nvPr>
            <p:ph type="sldImg"/>
          </p:nvPr>
        </p:nvSpPr>
        <p:spPr>
          <a:xfrm>
            <a:off x="-2178050" y="388938"/>
            <a:ext cx="11379200" cy="8534400"/>
          </a:xfrm>
          <a:ln/>
        </p:spPr>
      </p:sp>
      <p:sp>
        <p:nvSpPr>
          <p:cNvPr id="9672707" name="Rectangle 3"/>
          <p:cNvSpPr>
            <a:spLocks noGrp="1" noChangeArrowheads="1"/>
          </p:cNvSpPr>
          <p:nvPr>
            <p:ph type="body" idx="1"/>
          </p:nvPr>
        </p:nvSpPr>
        <p:spPr>
          <a:xfrm>
            <a:off x="936625" y="4448175"/>
            <a:ext cx="5149850" cy="4137025"/>
          </a:xfrm>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use</a:t>
            </a:r>
            <a:r>
              <a:rPr lang="en-US" baseline="0" dirty="0" smtClean="0"/>
              <a:t> with Block 4</a:t>
            </a:r>
          </a:p>
          <a:p>
            <a:endParaRPr lang="en-US" dirty="0"/>
          </a:p>
        </p:txBody>
      </p:sp>
    </p:spTree>
    <p:extLst>
      <p:ext uri="{BB962C8B-B14F-4D97-AF65-F5344CB8AC3E}">
        <p14:creationId xmlns:p14="http://schemas.microsoft.com/office/powerpoint/2010/main" val="14021448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use</a:t>
            </a:r>
            <a:r>
              <a:rPr lang="en-US" baseline="0" dirty="0" smtClean="0"/>
              <a:t> with Block 4</a:t>
            </a:r>
          </a:p>
          <a:p>
            <a:endParaRPr lang="en-US" dirty="0"/>
          </a:p>
        </p:txBody>
      </p:sp>
      <p:sp>
        <p:nvSpPr>
          <p:cNvPr id="4" name="Slide Number Placeholder 3"/>
          <p:cNvSpPr>
            <a:spLocks noGrp="1"/>
          </p:cNvSpPr>
          <p:nvPr>
            <p:ph type="sldNum" sz="quarter" idx="10"/>
          </p:nvPr>
        </p:nvSpPr>
        <p:spPr/>
        <p:txBody>
          <a:bodyPr/>
          <a:lstStyle/>
          <a:p>
            <a:fld id="{A52D5972-65B9-49C6-BD2C-597E217FAE9B}" type="slidenum">
              <a:rPr lang="en-US" smtClean="0"/>
              <a:pPr/>
              <a:t>48</a:t>
            </a:fld>
            <a:endParaRPr lang="en-US"/>
          </a:p>
        </p:txBody>
      </p:sp>
    </p:spTree>
    <p:extLst>
      <p:ext uri="{BB962C8B-B14F-4D97-AF65-F5344CB8AC3E}">
        <p14:creationId xmlns:p14="http://schemas.microsoft.com/office/powerpoint/2010/main" val="5054979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use</a:t>
            </a:r>
            <a:r>
              <a:rPr lang="en-US" baseline="0" dirty="0" smtClean="0"/>
              <a:t> with Block 4</a:t>
            </a:r>
          </a:p>
          <a:p>
            <a:endParaRPr lang="en-US" dirty="0"/>
          </a:p>
        </p:txBody>
      </p:sp>
      <p:sp>
        <p:nvSpPr>
          <p:cNvPr id="4" name="Slide Number Placeholder 3"/>
          <p:cNvSpPr>
            <a:spLocks noGrp="1"/>
          </p:cNvSpPr>
          <p:nvPr>
            <p:ph type="sldNum" sz="quarter" idx="10"/>
          </p:nvPr>
        </p:nvSpPr>
        <p:spPr/>
        <p:txBody>
          <a:bodyPr/>
          <a:lstStyle/>
          <a:p>
            <a:fld id="{A52D5972-65B9-49C6-BD2C-597E217FAE9B}" type="slidenum">
              <a:rPr lang="en-US" smtClean="0"/>
              <a:pPr/>
              <a:t>49</a:t>
            </a:fld>
            <a:endParaRPr lang="en-US"/>
          </a:p>
        </p:txBody>
      </p:sp>
    </p:spTree>
    <p:extLst>
      <p:ext uri="{BB962C8B-B14F-4D97-AF65-F5344CB8AC3E}">
        <p14:creationId xmlns:p14="http://schemas.microsoft.com/office/powerpoint/2010/main" val="618743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283AAD-3C75-4FF2-B995-6A194FE9CD01}" type="slidenum">
              <a:rPr lang="en-US"/>
              <a:pPr/>
              <a:t>5</a:t>
            </a:fld>
            <a:endParaRPr lang="en-US" dirty="0"/>
          </a:p>
        </p:txBody>
      </p:sp>
      <p:sp>
        <p:nvSpPr>
          <p:cNvPr id="9606146" name="Rectangle 2"/>
          <p:cNvSpPr>
            <a:spLocks noGrp="1" noRot="1" noChangeAspect="1" noChangeArrowheads="1" noTextEdit="1"/>
          </p:cNvSpPr>
          <p:nvPr>
            <p:ph type="sldImg"/>
          </p:nvPr>
        </p:nvSpPr>
        <p:spPr>
          <a:xfrm>
            <a:off x="-2178050" y="388938"/>
            <a:ext cx="11379200" cy="8534400"/>
          </a:xfrm>
          <a:ln/>
        </p:spPr>
      </p:sp>
      <p:sp>
        <p:nvSpPr>
          <p:cNvPr id="9606147" name="Rectangle 3"/>
          <p:cNvSpPr>
            <a:spLocks noGrp="1" noChangeArrowheads="1"/>
          </p:cNvSpPr>
          <p:nvPr>
            <p:ph type="body" idx="1"/>
          </p:nvPr>
        </p:nvSpPr>
        <p:spPr>
          <a:xfrm>
            <a:off x="936625" y="4448175"/>
            <a:ext cx="5149850" cy="4137025"/>
          </a:xfrm>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For use with Block 1</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You</a:t>
            </a:r>
            <a:r>
              <a:rPr lang="en-US" baseline="0" dirty="0" smtClean="0"/>
              <a:t> may insert your own institution’s data on this slide</a:t>
            </a:r>
            <a:endParaRPr lang="en-US" dirty="0" smtClean="0"/>
          </a:p>
          <a:p>
            <a:endParaRPr lang="en-US" dirty="0" smtClean="0"/>
          </a:p>
          <a:p>
            <a:endParaRPr lang="en-US" dirty="0"/>
          </a:p>
        </p:txBody>
      </p:sp>
    </p:spTree>
    <p:extLst>
      <p:ext uri="{BB962C8B-B14F-4D97-AF65-F5344CB8AC3E}">
        <p14:creationId xmlns:p14="http://schemas.microsoft.com/office/powerpoint/2010/main" val="36512727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4718F20A-6B43-475A-B747-2FB9E94F6686}" type="slidenum">
              <a:rPr lang="en-US" smtClean="0">
                <a:latin typeface="Arial" pitchFamily="34" charset="0"/>
              </a:rPr>
              <a:pPr/>
              <a:t>50</a:t>
            </a:fld>
            <a:endParaRPr lang="en-US" smtClean="0">
              <a:latin typeface="Arial" pitchFamily="34" charset="0"/>
            </a:endParaRPr>
          </a:p>
        </p:txBody>
      </p:sp>
      <p:sp>
        <p:nvSpPr>
          <p:cNvPr id="21507" name="Rectangle 6"/>
          <p:cNvSpPr txBox="1">
            <a:spLocks noGrp="1" noChangeArrowheads="1"/>
          </p:cNvSpPr>
          <p:nvPr/>
        </p:nvSpPr>
        <p:spPr bwMode="auto">
          <a:xfrm>
            <a:off x="1" y="8843328"/>
            <a:ext cx="3043979" cy="465772"/>
          </a:xfrm>
          <a:prstGeom prst="rect">
            <a:avLst/>
          </a:prstGeom>
          <a:noFill/>
          <a:ln w="9525">
            <a:noFill/>
            <a:miter lim="800000"/>
            <a:headEnd/>
            <a:tailEnd/>
          </a:ln>
        </p:spPr>
        <p:txBody>
          <a:bodyPr lIns="93317" tIns="46659" rIns="93317" bIns="46659" anchor="b"/>
          <a:lstStyle/>
          <a:p>
            <a:pPr defTabSz="933261"/>
            <a:r>
              <a:rPr lang="en-US" sz="1200" b="0" dirty="0">
                <a:solidFill>
                  <a:srgbClr val="000052"/>
                </a:solidFill>
              </a:rPr>
              <a:t>© 2006 Association of American Medical Colleges.</a:t>
            </a:r>
          </a:p>
        </p:txBody>
      </p:sp>
      <p:sp>
        <p:nvSpPr>
          <p:cNvPr id="21508" name="Rectangle 7"/>
          <p:cNvSpPr txBox="1">
            <a:spLocks noGrp="1" noChangeArrowheads="1"/>
          </p:cNvSpPr>
          <p:nvPr/>
        </p:nvSpPr>
        <p:spPr bwMode="auto">
          <a:xfrm>
            <a:off x="3979121" y="8843328"/>
            <a:ext cx="3043979" cy="465772"/>
          </a:xfrm>
          <a:prstGeom prst="rect">
            <a:avLst/>
          </a:prstGeom>
          <a:noFill/>
          <a:ln w="9525">
            <a:noFill/>
            <a:miter lim="800000"/>
            <a:headEnd/>
            <a:tailEnd/>
          </a:ln>
        </p:spPr>
        <p:txBody>
          <a:bodyPr lIns="93317" tIns="46659" rIns="93317" bIns="46659" anchor="b"/>
          <a:lstStyle/>
          <a:p>
            <a:pPr algn="r" defTabSz="933261"/>
            <a:fld id="{17522EFE-40B6-47A4-86A6-6B94DF49F3A4}" type="slidenum">
              <a:rPr lang="en-US" sz="1200" b="0">
                <a:solidFill>
                  <a:srgbClr val="000052"/>
                </a:solidFill>
              </a:rPr>
              <a:pPr algn="r" defTabSz="933261"/>
              <a:t>50</a:t>
            </a:fld>
            <a:endParaRPr lang="en-US" sz="1200" b="0" dirty="0">
              <a:solidFill>
                <a:srgbClr val="000052"/>
              </a:solidFill>
            </a:endParaRPr>
          </a:p>
        </p:txBody>
      </p:sp>
      <p:sp>
        <p:nvSpPr>
          <p:cNvPr id="21509" name="Rectangle 2"/>
          <p:cNvSpPr>
            <a:spLocks noGrp="1" noRot="1" noChangeAspect="1" noChangeArrowheads="1" noTextEdit="1"/>
          </p:cNvSpPr>
          <p:nvPr>
            <p:ph type="sldImg"/>
          </p:nvPr>
        </p:nvSpPr>
        <p:spPr>
          <a:ln/>
        </p:spPr>
      </p:sp>
      <p:sp>
        <p:nvSpPr>
          <p:cNvPr id="21510" name="Rectangle 3"/>
          <p:cNvSpPr>
            <a:spLocks noGrp="1" noChangeArrowheads="1"/>
          </p:cNvSpPr>
          <p:nvPr>
            <p:ph type="body" idx="1"/>
          </p:nvPr>
        </p:nvSpPr>
        <p:spPr>
          <a:noFill/>
          <a:ln/>
        </p:spPr>
        <p:txBody>
          <a:bodyPr/>
          <a:lstStyle/>
          <a:p>
            <a:r>
              <a:rPr lang="en-US" dirty="0" smtClean="0">
                <a:latin typeface="Arial" pitchFamily="34" charset="0"/>
              </a:rPr>
              <a:t>Suggested</a:t>
            </a:r>
            <a:r>
              <a:rPr lang="en-US" baseline="0" dirty="0" smtClean="0">
                <a:latin typeface="Arial" pitchFamily="34" charset="0"/>
              </a:rPr>
              <a:t> use with Block 4</a:t>
            </a:r>
            <a:endParaRPr lang="en-US" dirty="0" smtClean="0">
              <a:latin typeface="Arial" pitchFamily="34" charset="0"/>
            </a:endParaRPr>
          </a:p>
        </p:txBody>
      </p:sp>
    </p:spTree>
    <p:extLst>
      <p:ext uri="{BB962C8B-B14F-4D97-AF65-F5344CB8AC3E}">
        <p14:creationId xmlns:p14="http://schemas.microsoft.com/office/powerpoint/2010/main" val="43472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use</a:t>
            </a:r>
            <a:r>
              <a:rPr lang="en-US" baseline="0" dirty="0" smtClean="0"/>
              <a:t> with Block 4</a:t>
            </a:r>
          </a:p>
          <a:p>
            <a:endParaRPr lang="en-US" dirty="0"/>
          </a:p>
        </p:txBody>
      </p:sp>
      <p:sp>
        <p:nvSpPr>
          <p:cNvPr id="4" name="Slide Number Placeholder 3"/>
          <p:cNvSpPr>
            <a:spLocks noGrp="1"/>
          </p:cNvSpPr>
          <p:nvPr>
            <p:ph type="sldNum" sz="quarter" idx="10"/>
          </p:nvPr>
        </p:nvSpPr>
        <p:spPr/>
        <p:txBody>
          <a:bodyPr/>
          <a:lstStyle/>
          <a:p>
            <a:fld id="{A52D5972-65B9-49C6-BD2C-597E217FAE9B}" type="slidenum">
              <a:rPr lang="en-US" smtClean="0"/>
              <a:pPr/>
              <a:t>51</a:t>
            </a:fld>
            <a:endParaRPr lang="en-US"/>
          </a:p>
        </p:txBody>
      </p:sp>
    </p:spTree>
    <p:extLst>
      <p:ext uri="{BB962C8B-B14F-4D97-AF65-F5344CB8AC3E}">
        <p14:creationId xmlns:p14="http://schemas.microsoft.com/office/powerpoint/2010/main" val="8237993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6A0E97-FA50-4D3F-A956-4D4A20E37AE1}" type="slidenum">
              <a:rPr lang="en-US"/>
              <a:pPr/>
              <a:t>52</a:t>
            </a:fld>
            <a:endParaRPr lang="en-US"/>
          </a:p>
        </p:txBody>
      </p:sp>
      <p:sp>
        <p:nvSpPr>
          <p:cNvPr id="9676802" name="Rectangle 2"/>
          <p:cNvSpPr>
            <a:spLocks noGrp="1" noRot="1" noChangeAspect="1" noChangeArrowheads="1" noTextEdit="1"/>
          </p:cNvSpPr>
          <p:nvPr>
            <p:ph type="sldImg"/>
          </p:nvPr>
        </p:nvSpPr>
        <p:spPr>
          <a:xfrm>
            <a:off x="-2178050" y="388938"/>
            <a:ext cx="11379200" cy="8534400"/>
          </a:xfrm>
          <a:ln/>
        </p:spPr>
      </p:sp>
      <p:sp>
        <p:nvSpPr>
          <p:cNvPr id="9676803" name="Rectangle 3"/>
          <p:cNvSpPr>
            <a:spLocks noGrp="1" noChangeArrowheads="1"/>
          </p:cNvSpPr>
          <p:nvPr>
            <p:ph type="body" idx="1"/>
          </p:nvPr>
        </p:nvSpPr>
        <p:spPr>
          <a:xfrm>
            <a:off x="936625" y="4448175"/>
            <a:ext cx="5149850" cy="4137025"/>
          </a:xfrm>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use</a:t>
            </a:r>
            <a:r>
              <a:rPr lang="en-US" baseline="0" dirty="0" smtClean="0"/>
              <a:t> with Block 4</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You</a:t>
            </a:r>
            <a:r>
              <a:rPr lang="en-US" baseline="0" dirty="0" smtClean="0"/>
              <a:t> may insert your own institution’s data on this slide</a:t>
            </a:r>
            <a:endParaRPr lang="en-US" dirty="0" smtClean="0"/>
          </a:p>
          <a:p>
            <a:endParaRPr lang="en-US" dirty="0"/>
          </a:p>
        </p:txBody>
      </p:sp>
    </p:spTree>
    <p:extLst>
      <p:ext uri="{BB962C8B-B14F-4D97-AF65-F5344CB8AC3E}">
        <p14:creationId xmlns:p14="http://schemas.microsoft.com/office/powerpoint/2010/main" val="31811666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use</a:t>
            </a:r>
            <a:r>
              <a:rPr lang="en-US" baseline="0" dirty="0" smtClean="0"/>
              <a:t> with Block 4</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You</a:t>
            </a:r>
            <a:r>
              <a:rPr lang="en-US" baseline="0" dirty="0" smtClean="0"/>
              <a:t> may insert your own institution’s data on this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A52D5972-65B9-49C6-BD2C-597E217FAE9B}" type="slidenum">
              <a:rPr lang="en-US" smtClean="0"/>
              <a:pPr/>
              <a:t>53</a:t>
            </a:fld>
            <a:endParaRPr lang="en-US"/>
          </a:p>
        </p:txBody>
      </p:sp>
    </p:spTree>
    <p:extLst>
      <p:ext uri="{BB962C8B-B14F-4D97-AF65-F5344CB8AC3E}">
        <p14:creationId xmlns:p14="http://schemas.microsoft.com/office/powerpoint/2010/main" val="19728383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E6E116-EC58-4152-BBCC-E07891A5F34B}" type="slidenum">
              <a:rPr lang="en-US"/>
              <a:pPr/>
              <a:t>54</a:t>
            </a:fld>
            <a:endParaRPr lang="en-US"/>
          </a:p>
        </p:txBody>
      </p:sp>
      <p:sp>
        <p:nvSpPr>
          <p:cNvPr id="9656322" name="Rectangle 2"/>
          <p:cNvSpPr>
            <a:spLocks noGrp="1" noRot="1" noChangeAspect="1" noChangeArrowheads="1" noTextEdit="1"/>
          </p:cNvSpPr>
          <p:nvPr>
            <p:ph type="sldImg"/>
          </p:nvPr>
        </p:nvSpPr>
        <p:spPr>
          <a:xfrm>
            <a:off x="-2178050" y="388938"/>
            <a:ext cx="11379200" cy="8534400"/>
          </a:xfrm>
          <a:ln/>
        </p:spPr>
      </p:sp>
      <p:sp>
        <p:nvSpPr>
          <p:cNvPr id="9656323" name="Rectangle 3"/>
          <p:cNvSpPr>
            <a:spLocks noGrp="1" noChangeArrowheads="1"/>
          </p:cNvSpPr>
          <p:nvPr>
            <p:ph type="body" idx="1"/>
          </p:nvPr>
        </p:nvSpPr>
        <p:spPr>
          <a:xfrm>
            <a:off x="936625" y="4448175"/>
            <a:ext cx="5149850" cy="4137025"/>
          </a:xfrm>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use with Block 5</a:t>
            </a:r>
          </a:p>
          <a:p>
            <a:endParaRPr lang="en-US" dirty="0"/>
          </a:p>
        </p:txBody>
      </p:sp>
    </p:spTree>
    <p:extLst>
      <p:ext uri="{BB962C8B-B14F-4D97-AF65-F5344CB8AC3E}">
        <p14:creationId xmlns:p14="http://schemas.microsoft.com/office/powerpoint/2010/main" val="4109279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6A122B-02B5-4A00-9CA1-2DBF87F85A79}" type="slidenum">
              <a:rPr lang="en-US"/>
              <a:pPr/>
              <a:t>55</a:t>
            </a:fld>
            <a:endParaRPr lang="en-US" dirty="0"/>
          </a:p>
        </p:txBody>
      </p:sp>
      <p:sp>
        <p:nvSpPr>
          <p:cNvPr id="9612290" name="Rectangle 2"/>
          <p:cNvSpPr>
            <a:spLocks noGrp="1" noRot="1" noChangeAspect="1" noChangeArrowheads="1" noTextEdit="1"/>
          </p:cNvSpPr>
          <p:nvPr>
            <p:ph type="sldImg"/>
          </p:nvPr>
        </p:nvSpPr>
        <p:spPr>
          <a:xfrm>
            <a:off x="-2178050" y="388938"/>
            <a:ext cx="11379200" cy="8534400"/>
          </a:xfrm>
          <a:ln/>
        </p:spPr>
      </p:sp>
      <p:sp>
        <p:nvSpPr>
          <p:cNvPr id="9612291" name="Rectangle 3"/>
          <p:cNvSpPr>
            <a:spLocks noGrp="1" noChangeArrowheads="1"/>
          </p:cNvSpPr>
          <p:nvPr>
            <p:ph type="body" idx="1"/>
          </p:nvPr>
        </p:nvSpPr>
        <p:spPr>
          <a:xfrm>
            <a:off x="936625" y="4448175"/>
            <a:ext cx="5149850" cy="4137025"/>
          </a:xfrm>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use with Block 5</a:t>
            </a:r>
          </a:p>
        </p:txBody>
      </p:sp>
    </p:spTree>
    <p:extLst>
      <p:ext uri="{BB962C8B-B14F-4D97-AF65-F5344CB8AC3E}">
        <p14:creationId xmlns:p14="http://schemas.microsoft.com/office/powerpoint/2010/main" val="16261940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mtClean="0"/>
              <a:t>For use with Block 5</a:t>
            </a:r>
          </a:p>
          <a:p>
            <a:pPr>
              <a:buFontTx/>
              <a:buNone/>
            </a:pPr>
            <a:endParaRPr lang="en-US" baseline="0" dirty="0" smtClean="0"/>
          </a:p>
        </p:txBody>
      </p:sp>
      <p:sp>
        <p:nvSpPr>
          <p:cNvPr id="20483" name="Slide Number Placeholder 3"/>
          <p:cNvSpPr>
            <a:spLocks noGrp="1"/>
          </p:cNvSpPr>
          <p:nvPr>
            <p:ph type="sldNum" sz="quarter" idx="5"/>
          </p:nvPr>
        </p:nvSpPr>
        <p:spPr>
          <a:noFill/>
        </p:spPr>
        <p:txBody>
          <a:bodyPr/>
          <a:lstStyle/>
          <a:p>
            <a:pPr defTabSz="931670"/>
            <a:fld id="{AABFEA5D-B966-431D-989C-D4B4FBF4E8E3}" type="slidenum">
              <a:rPr lang="en-US" smtClean="0"/>
              <a:pPr defTabSz="931670"/>
              <a:t>56</a:t>
            </a:fld>
            <a:endParaRPr lang="en-US" dirty="0" smtClean="0"/>
          </a:p>
        </p:txBody>
      </p:sp>
    </p:spTree>
    <p:extLst>
      <p:ext uri="{BB962C8B-B14F-4D97-AF65-F5344CB8AC3E}">
        <p14:creationId xmlns:p14="http://schemas.microsoft.com/office/powerpoint/2010/main" val="26821844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use with Block 6</a:t>
            </a:r>
          </a:p>
          <a:p>
            <a:endParaRPr lang="en-US" dirty="0"/>
          </a:p>
        </p:txBody>
      </p:sp>
      <p:sp>
        <p:nvSpPr>
          <p:cNvPr id="4" name="Slide Number Placeholder 3"/>
          <p:cNvSpPr>
            <a:spLocks noGrp="1"/>
          </p:cNvSpPr>
          <p:nvPr>
            <p:ph type="sldNum" sz="quarter" idx="10"/>
          </p:nvPr>
        </p:nvSpPr>
        <p:spPr/>
        <p:txBody>
          <a:bodyPr/>
          <a:lstStyle/>
          <a:p>
            <a:fld id="{A52D5972-65B9-49C6-BD2C-597E217FAE9B}" type="slidenum">
              <a:rPr lang="en-US" smtClean="0"/>
              <a:pPr/>
              <a:t>57</a:t>
            </a:fld>
            <a:endParaRPr lang="en-US"/>
          </a:p>
        </p:txBody>
      </p:sp>
    </p:spTree>
    <p:extLst>
      <p:ext uri="{BB962C8B-B14F-4D97-AF65-F5344CB8AC3E}">
        <p14:creationId xmlns:p14="http://schemas.microsoft.com/office/powerpoint/2010/main" val="42842619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9F8DEE-B1F9-46A2-AE6C-F10F4E0D0DAC}" type="slidenum">
              <a:rPr lang="en-US"/>
              <a:pPr/>
              <a:t>58</a:t>
            </a:fld>
            <a:endParaRPr lang="en-US"/>
          </a:p>
        </p:txBody>
      </p:sp>
      <p:sp>
        <p:nvSpPr>
          <p:cNvPr id="9555970" name="Rectangle 2"/>
          <p:cNvSpPr>
            <a:spLocks noGrp="1" noRot="1" noChangeAspect="1" noChangeArrowheads="1" noTextEdit="1"/>
          </p:cNvSpPr>
          <p:nvPr>
            <p:ph type="sldImg"/>
          </p:nvPr>
        </p:nvSpPr>
        <p:spPr>
          <a:ln/>
        </p:spPr>
      </p:sp>
      <p:sp>
        <p:nvSpPr>
          <p:cNvPr id="9555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71807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5F314C9-3685-4FB3-9B58-8CDBDE2B7380}" type="slidenum">
              <a:rPr lang="en-US" smtClean="0">
                <a:latin typeface="Arial" pitchFamily="34" charset="0"/>
              </a:rPr>
              <a:pPr/>
              <a:t>6</a:t>
            </a:fld>
            <a:endParaRPr lang="en-US" smtClean="0">
              <a:latin typeface="Arial" pitchFamily="3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use with Block 1</a:t>
            </a: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You</a:t>
            </a:r>
            <a:r>
              <a:rPr lang="en-US" baseline="0" dirty="0" smtClean="0"/>
              <a:t> may insert your own institution’s data on this slide and add further breakdowns of your entering class.</a:t>
            </a:r>
            <a:endParaRPr lang="en-US" dirty="0" smtClean="0"/>
          </a:p>
        </p:txBody>
      </p:sp>
    </p:spTree>
    <p:extLst>
      <p:ext uri="{BB962C8B-B14F-4D97-AF65-F5344CB8AC3E}">
        <p14:creationId xmlns:p14="http://schemas.microsoft.com/office/powerpoint/2010/main" val="776473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C6B51E-D29B-4B95-A4D2-FD93ABDEA16C}" type="slidenum">
              <a:rPr lang="en-US"/>
              <a:pPr/>
              <a:t>7</a:t>
            </a:fld>
            <a:endParaRPr lang="en-US" dirty="0"/>
          </a:p>
        </p:txBody>
      </p:sp>
      <p:sp>
        <p:nvSpPr>
          <p:cNvPr id="9608194" name="Rectangle 2"/>
          <p:cNvSpPr>
            <a:spLocks noGrp="1" noRot="1" noChangeAspect="1" noChangeArrowheads="1" noTextEdit="1"/>
          </p:cNvSpPr>
          <p:nvPr>
            <p:ph type="sldImg"/>
          </p:nvPr>
        </p:nvSpPr>
        <p:spPr>
          <a:xfrm>
            <a:off x="-2178050" y="388938"/>
            <a:ext cx="11379200" cy="8534400"/>
          </a:xfrm>
          <a:ln/>
        </p:spPr>
      </p:sp>
      <p:sp>
        <p:nvSpPr>
          <p:cNvPr id="9608195" name="Rectangle 3"/>
          <p:cNvSpPr>
            <a:spLocks noGrp="1" noChangeArrowheads="1"/>
          </p:cNvSpPr>
          <p:nvPr>
            <p:ph type="body" idx="1"/>
          </p:nvPr>
        </p:nvSpPr>
        <p:spPr>
          <a:xfrm>
            <a:off x="936625" y="4448175"/>
            <a:ext cx="5149850" cy="4137025"/>
          </a:xfrm>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use with Block 1</a:t>
            </a:r>
          </a:p>
          <a:p>
            <a:endParaRPr lang="en-US" dirty="0"/>
          </a:p>
        </p:txBody>
      </p:sp>
    </p:spTree>
    <p:extLst>
      <p:ext uri="{BB962C8B-B14F-4D97-AF65-F5344CB8AC3E}">
        <p14:creationId xmlns:p14="http://schemas.microsoft.com/office/powerpoint/2010/main" val="2646615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B362E4-C03B-43A5-B18E-28E92F17FA90}" type="slidenum">
              <a:rPr lang="en-US"/>
              <a:pPr/>
              <a:t>8</a:t>
            </a:fld>
            <a:endParaRPr lang="en-US" dirty="0"/>
          </a:p>
        </p:txBody>
      </p:sp>
      <p:sp>
        <p:nvSpPr>
          <p:cNvPr id="9610242" name="Rectangle 2"/>
          <p:cNvSpPr>
            <a:spLocks noGrp="1" noRot="1" noChangeAspect="1" noChangeArrowheads="1" noTextEdit="1"/>
          </p:cNvSpPr>
          <p:nvPr>
            <p:ph type="sldImg"/>
          </p:nvPr>
        </p:nvSpPr>
        <p:spPr>
          <a:xfrm>
            <a:off x="-2178050" y="388938"/>
            <a:ext cx="11379200" cy="8534400"/>
          </a:xfrm>
          <a:ln/>
        </p:spPr>
      </p:sp>
      <p:sp>
        <p:nvSpPr>
          <p:cNvPr id="9610243" name="Rectangle 3"/>
          <p:cNvSpPr>
            <a:spLocks noGrp="1" noChangeArrowheads="1"/>
          </p:cNvSpPr>
          <p:nvPr>
            <p:ph type="body" idx="1"/>
          </p:nvPr>
        </p:nvSpPr>
        <p:spPr>
          <a:xfrm>
            <a:off x="936625" y="4448175"/>
            <a:ext cx="5149850" cy="4137025"/>
          </a:xfrm>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use with Block 1 or Block 5</a:t>
            </a:r>
          </a:p>
          <a:p>
            <a:endParaRPr lang="en-US" dirty="0"/>
          </a:p>
        </p:txBody>
      </p:sp>
    </p:spTree>
    <p:extLst>
      <p:ext uri="{BB962C8B-B14F-4D97-AF65-F5344CB8AC3E}">
        <p14:creationId xmlns:p14="http://schemas.microsoft.com/office/powerpoint/2010/main" val="1642382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512981-11A4-4588-855D-D43DB15426A1}" type="slidenum">
              <a:rPr lang="en-US"/>
              <a:pPr/>
              <a:t>9</a:t>
            </a:fld>
            <a:endParaRPr lang="en-US" dirty="0"/>
          </a:p>
        </p:txBody>
      </p:sp>
      <p:sp>
        <p:nvSpPr>
          <p:cNvPr id="9614338" name="Rectangle 2"/>
          <p:cNvSpPr>
            <a:spLocks noGrp="1" noRot="1" noChangeAspect="1" noChangeArrowheads="1" noTextEdit="1"/>
          </p:cNvSpPr>
          <p:nvPr>
            <p:ph type="sldImg"/>
          </p:nvPr>
        </p:nvSpPr>
        <p:spPr>
          <a:xfrm>
            <a:off x="-2178050" y="388938"/>
            <a:ext cx="11379200" cy="8534400"/>
          </a:xfrm>
          <a:ln/>
        </p:spPr>
      </p:sp>
      <p:sp>
        <p:nvSpPr>
          <p:cNvPr id="9614339" name="Rectangle 3"/>
          <p:cNvSpPr>
            <a:spLocks noGrp="1" noChangeArrowheads="1"/>
          </p:cNvSpPr>
          <p:nvPr>
            <p:ph type="body" idx="1"/>
          </p:nvPr>
        </p:nvSpPr>
        <p:spPr>
          <a:xfrm>
            <a:off x="936625" y="4448175"/>
            <a:ext cx="5149850" cy="4137025"/>
          </a:xfrm>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For use with Block 1 or Block 3</a:t>
            </a:r>
          </a:p>
        </p:txBody>
      </p:sp>
    </p:spTree>
    <p:extLst>
      <p:ext uri="{BB962C8B-B14F-4D97-AF65-F5344CB8AC3E}">
        <p14:creationId xmlns:p14="http://schemas.microsoft.com/office/powerpoint/2010/main" val="3127016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7075" y="0"/>
            <a:ext cx="3191256" cy="6858000"/>
          </a:xfrm>
          <a:prstGeom prst="rect">
            <a:avLst/>
          </a:prstGeom>
        </p:spPr>
      </p:pic>
      <p:sp>
        <p:nvSpPr>
          <p:cNvPr id="4060162" name="Rectangle 2"/>
          <p:cNvSpPr>
            <a:spLocks noGrp="1" noChangeArrowheads="1"/>
          </p:cNvSpPr>
          <p:nvPr>
            <p:ph type="ctrTitle"/>
          </p:nvPr>
        </p:nvSpPr>
        <p:spPr>
          <a:xfrm>
            <a:off x="873125" y="2535238"/>
            <a:ext cx="7304088" cy="1187450"/>
          </a:xfrm>
        </p:spPr>
        <p:txBody>
          <a:bodyPr anchor="t"/>
          <a:lstStyle>
            <a:lvl1pPr>
              <a:lnSpc>
                <a:spcPct val="80000"/>
              </a:lnSpc>
              <a:defRPr>
                <a:solidFill>
                  <a:schemeClr val="tx1"/>
                </a:solidFill>
              </a:defRPr>
            </a:lvl1pPr>
          </a:lstStyle>
          <a:p>
            <a:r>
              <a:rPr lang="en-US" smtClean="0"/>
              <a:t>Click to edit Master title style</a:t>
            </a:r>
            <a:endParaRPr lang="en-US" dirty="0"/>
          </a:p>
        </p:txBody>
      </p:sp>
      <p:sp>
        <p:nvSpPr>
          <p:cNvPr id="4060163" name="Rectangle 3"/>
          <p:cNvSpPr>
            <a:spLocks noGrp="1" noChangeArrowheads="1"/>
          </p:cNvSpPr>
          <p:nvPr>
            <p:ph type="subTitle" idx="1"/>
          </p:nvPr>
        </p:nvSpPr>
        <p:spPr>
          <a:xfrm>
            <a:off x="873125" y="4681538"/>
            <a:ext cx="7304088" cy="1273175"/>
          </a:xfrm>
        </p:spPr>
        <p:txBody>
          <a:bodyPr/>
          <a:lstStyle>
            <a:lvl1pPr>
              <a:defRPr sz="2600">
                <a:solidFill>
                  <a:schemeClr val="tx2"/>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3549119024"/>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4"/>
          </p:nvPr>
        </p:nvSpPr>
        <p:spPr>
          <a:xfrm>
            <a:off x="0" y="6456829"/>
            <a:ext cx="2133600" cy="365125"/>
          </a:xfrm>
          <a:prstGeom prst="rect">
            <a:avLst/>
          </a:prstGeom>
        </p:spPr>
        <p:txBody>
          <a:bodyPr vert="horz" lIns="91440" tIns="45720" rIns="91440" bIns="45720" rtlCol="0" anchor="ctr"/>
          <a:lstStyle>
            <a:lvl1pPr algn="l">
              <a:defRPr sz="1400" b="0">
                <a:solidFill>
                  <a:schemeClr val="tx1"/>
                </a:solidFill>
              </a:defRPr>
            </a:lvl1pPr>
          </a:lstStyle>
          <a:p>
            <a:fld id="{51AC3CF6-25CD-4E75-9FFD-C5B9E43CD78B}" type="slidenum">
              <a:rPr lang="en-US" smtClean="0"/>
              <a:pPr/>
              <a:t>‹#›</a:t>
            </a:fld>
            <a:endParaRPr lang="en-US" dirty="0"/>
          </a:p>
        </p:txBody>
      </p:sp>
    </p:spTree>
    <p:extLst>
      <p:ext uri="{BB962C8B-B14F-4D97-AF65-F5344CB8AC3E}">
        <p14:creationId xmlns:p14="http://schemas.microsoft.com/office/powerpoint/2010/main" val="688232719"/>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4"/>
          </p:nvPr>
        </p:nvSpPr>
        <p:spPr>
          <a:xfrm>
            <a:off x="0" y="6456829"/>
            <a:ext cx="2133600" cy="365125"/>
          </a:xfrm>
          <a:prstGeom prst="rect">
            <a:avLst/>
          </a:prstGeom>
        </p:spPr>
        <p:txBody>
          <a:bodyPr vert="horz" lIns="91440" tIns="45720" rIns="91440" bIns="45720" rtlCol="0" anchor="ctr"/>
          <a:lstStyle>
            <a:lvl1pPr algn="l">
              <a:defRPr sz="1400" b="0">
                <a:solidFill>
                  <a:schemeClr val="tx1"/>
                </a:solidFill>
              </a:defRPr>
            </a:lvl1pPr>
          </a:lstStyle>
          <a:p>
            <a:fld id="{51AC3CF6-25CD-4E75-9FFD-C5B9E43CD78B}" type="slidenum">
              <a:rPr lang="en-US" smtClean="0"/>
              <a:pPr/>
              <a:t>‹#›</a:t>
            </a:fld>
            <a:endParaRPr lang="en-US" dirty="0"/>
          </a:p>
        </p:txBody>
      </p:sp>
    </p:spTree>
    <p:extLst>
      <p:ext uri="{BB962C8B-B14F-4D97-AF65-F5344CB8AC3E}">
        <p14:creationId xmlns:p14="http://schemas.microsoft.com/office/powerpoint/2010/main" val="705852749"/>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56829"/>
            <a:ext cx="2133600" cy="365125"/>
          </a:xfrm>
          <a:prstGeom prst="rect">
            <a:avLst/>
          </a:prstGeom>
        </p:spPr>
        <p:txBody>
          <a:bodyPr vert="horz" lIns="91440" tIns="45720" rIns="91440" bIns="45720" rtlCol="0" anchor="ctr"/>
          <a:lstStyle>
            <a:lvl1pPr algn="l">
              <a:defRPr sz="1400" b="0">
                <a:solidFill>
                  <a:schemeClr val="tx1"/>
                </a:solidFill>
              </a:defRPr>
            </a:lvl1pPr>
          </a:lstStyle>
          <a:p>
            <a:fld id="{51AC3CF6-25CD-4E75-9FFD-C5B9E43CD78B}" type="slidenum">
              <a:rPr lang="en-US" smtClean="0"/>
              <a:pPr/>
              <a:t>‹#›</a:t>
            </a:fld>
            <a:endParaRPr lang="en-US" dirty="0"/>
          </a:p>
        </p:txBody>
      </p:sp>
    </p:spTree>
    <p:extLst>
      <p:ext uri="{BB962C8B-B14F-4D97-AF65-F5344CB8AC3E}">
        <p14:creationId xmlns:p14="http://schemas.microsoft.com/office/powerpoint/2010/main" val="1875619074"/>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ransition slide">
    <p:spTree>
      <p:nvGrpSpPr>
        <p:cNvPr id="1" name=""/>
        <p:cNvGrpSpPr/>
        <p:nvPr/>
      </p:nvGrpSpPr>
      <p:grpSpPr>
        <a:xfrm>
          <a:off x="0" y="0"/>
          <a:ext cx="0" cy="0"/>
          <a:chOff x="0" y="0"/>
          <a:chExt cx="0" cy="0"/>
        </a:xfrm>
      </p:grpSpPr>
      <p:sp>
        <p:nvSpPr>
          <p:cNvPr id="3" name="Rectangle 2"/>
          <p:cNvSpPr/>
          <p:nvPr/>
        </p:nvSpPr>
        <p:spPr bwMode="auto">
          <a:xfrm>
            <a:off x="0" y="0"/>
            <a:ext cx="9144000" cy="5978769"/>
          </a:xfrm>
          <a:prstGeom prst="rect">
            <a:avLst/>
          </a:prstGeom>
          <a:solidFill>
            <a:srgbClr val="547BB2"/>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charset="0"/>
            </a:endParaRPr>
          </a:p>
        </p:txBody>
      </p:sp>
      <p:sp>
        <p:nvSpPr>
          <p:cNvPr id="2" name="Slide Number Placeholder 5"/>
          <p:cNvSpPr>
            <a:spLocks noGrp="1"/>
          </p:cNvSpPr>
          <p:nvPr>
            <p:ph type="sldNum" sz="quarter" idx="4"/>
          </p:nvPr>
        </p:nvSpPr>
        <p:spPr>
          <a:xfrm>
            <a:off x="0" y="6456829"/>
            <a:ext cx="2133600" cy="365125"/>
          </a:xfrm>
          <a:prstGeom prst="rect">
            <a:avLst/>
          </a:prstGeom>
        </p:spPr>
        <p:txBody>
          <a:bodyPr vert="horz" lIns="91440" tIns="45720" rIns="91440" bIns="45720" rtlCol="0" anchor="ctr"/>
          <a:lstStyle>
            <a:lvl1pPr algn="l">
              <a:defRPr sz="1400" b="0">
                <a:solidFill>
                  <a:schemeClr val="tx1"/>
                </a:solidFill>
              </a:defRPr>
            </a:lvl1pPr>
          </a:lstStyle>
          <a:p>
            <a:fld id="{51AC3CF6-25CD-4E75-9FFD-C5B9E43CD78B}" type="slidenum">
              <a:rPr lang="en-US" smtClean="0"/>
              <a:pPr/>
              <a:t>‹#›</a:t>
            </a:fld>
            <a:endParaRPr lang="en-US" dirty="0"/>
          </a:p>
        </p:txBody>
      </p:sp>
    </p:spTree>
    <p:extLst>
      <p:ext uri="{BB962C8B-B14F-4D97-AF65-F5344CB8AC3E}">
        <p14:creationId xmlns:p14="http://schemas.microsoft.com/office/powerpoint/2010/main" val="572693255"/>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386763" cy="62071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81025" y="1401763"/>
            <a:ext cx="7988300" cy="4767262"/>
          </a:xfrm>
        </p:spPr>
        <p:txBody>
          <a:bodyPr/>
          <a:lstStyle/>
          <a:p>
            <a:pPr lvl="0"/>
            <a:r>
              <a:rPr lang="en-US" noProof="0" smtClean="0"/>
              <a:t>Click icon to add chart</a:t>
            </a:r>
          </a:p>
        </p:txBody>
      </p:sp>
      <p:sp>
        <p:nvSpPr>
          <p:cNvPr id="4" name="Slide Number Placeholder 3"/>
          <p:cNvSpPr>
            <a:spLocks noGrp="1" noChangeArrowheads="1"/>
          </p:cNvSpPr>
          <p:nvPr>
            <p:ph type="sldNum" sz="quarter" idx="10"/>
          </p:nvPr>
        </p:nvSpPr>
        <p:spPr>
          <a:xfrm>
            <a:off x="0" y="6381750"/>
            <a:ext cx="533400" cy="476250"/>
          </a:xfrm>
          <a:prstGeom prst="rect">
            <a:avLst/>
          </a:prstGeom>
        </p:spPr>
        <p:txBody>
          <a:bodyPr/>
          <a:lstStyle>
            <a:lvl1pPr eaLnBrk="0" hangingPunct="0">
              <a:spcBef>
                <a:spcPct val="50000"/>
              </a:spcBef>
              <a:defRPr>
                <a:latin typeface="Arial" charset="0"/>
              </a:defRPr>
            </a:lvl1pPr>
          </a:lstStyle>
          <a:p>
            <a:pPr>
              <a:defRPr/>
            </a:pPr>
            <a:fld id="{3F0D7412-C965-42BD-AD3B-47678C845832}" type="slidenum">
              <a:rPr lang="en-US">
                <a:solidFill>
                  <a:srgbClr val="FAFAFA"/>
                </a:solidFill>
              </a:rPr>
              <a:pPr>
                <a:defRPr/>
              </a:pPr>
              <a:t>‹#›</a:t>
            </a:fld>
            <a:endParaRPr lang="en-US">
              <a:solidFill>
                <a:srgbClr val="FAFAFA"/>
              </a:solidFill>
            </a:endParaRPr>
          </a:p>
        </p:txBody>
      </p:sp>
    </p:spTree>
    <p:extLst>
      <p:ext uri="{BB962C8B-B14F-4D97-AF65-F5344CB8AC3E}">
        <p14:creationId xmlns:p14="http://schemas.microsoft.com/office/powerpoint/2010/main" val="189284983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1025" y="1401763"/>
            <a:ext cx="3917950"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401763"/>
            <a:ext cx="3917950"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539019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_Two Content">
    <p:spTree>
      <p:nvGrpSpPr>
        <p:cNvPr id="1" name=""/>
        <p:cNvGrpSpPr/>
        <p:nvPr/>
      </p:nvGrpSpPr>
      <p:grpSpPr>
        <a:xfrm>
          <a:off x="0" y="0"/>
          <a:ext cx="0" cy="0"/>
          <a:chOff x="0" y="0"/>
          <a:chExt cx="0" cy="0"/>
        </a:xfrm>
      </p:grpSpPr>
      <p:pic>
        <p:nvPicPr>
          <p:cNvPr id="5" name="Picture 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13443"/>
            <a:ext cx="9144000" cy="6873031"/>
          </a:xfrm>
          <a:prstGeom prst="rect">
            <a:avLst/>
          </a:prstGeom>
          <a:noFill/>
        </p:spPr>
      </p:pic>
    </p:spTree>
    <p:extLst>
      <p:ext uri="{BB962C8B-B14F-4D97-AF65-F5344CB8AC3E}">
        <p14:creationId xmlns:p14="http://schemas.microsoft.com/office/powerpoint/2010/main" val="232704232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66738" y="611188"/>
            <a:ext cx="8386762" cy="6207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81025" y="1401763"/>
            <a:ext cx="7988300" cy="4767262"/>
          </a:xfrm>
        </p:spPr>
        <p:txBody>
          <a:bodyPr/>
          <a:lstStyle/>
          <a:p>
            <a:endParaRPr lang="en-US"/>
          </a:p>
        </p:txBody>
      </p:sp>
    </p:spTree>
    <p:extLst>
      <p:ext uri="{BB962C8B-B14F-4D97-AF65-F5344CB8AC3E}">
        <p14:creationId xmlns:p14="http://schemas.microsoft.com/office/powerpoint/2010/main" val="330921747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69913" y="293023"/>
            <a:ext cx="8386762" cy="62071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55" name="Rectangle 31"/>
          <p:cNvSpPr>
            <a:spLocks noGrp="1" noChangeArrowheads="1"/>
          </p:cNvSpPr>
          <p:nvPr>
            <p:ph type="body" idx="1"/>
          </p:nvPr>
        </p:nvSpPr>
        <p:spPr bwMode="auto">
          <a:xfrm>
            <a:off x="581025" y="1083598"/>
            <a:ext cx="7988300" cy="501135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78" name="Text Box 54"/>
          <p:cNvSpPr txBox="1">
            <a:spLocks noChangeArrowheads="1"/>
          </p:cNvSpPr>
          <p:nvPr/>
        </p:nvSpPr>
        <p:spPr bwMode="auto">
          <a:xfrm>
            <a:off x="1085850" y="4740275"/>
            <a:ext cx="1282700" cy="365125"/>
          </a:xfrm>
          <a:prstGeom prst="rect">
            <a:avLst/>
          </a:prstGeom>
          <a:noFill/>
          <a:ln w="9525">
            <a:noFill/>
            <a:miter lim="800000"/>
            <a:headEnd/>
            <a:tailEnd/>
          </a:ln>
          <a:effectLst/>
        </p:spPr>
        <p:txBody>
          <a:bodyPr lIns="0" tIns="0" rIns="0" bIns="0"/>
          <a:lstStyle/>
          <a:p>
            <a:pPr defTabSz="1066800">
              <a:spcBef>
                <a:spcPct val="50000"/>
              </a:spcBef>
            </a:pPr>
            <a:endParaRPr lang="en-US" b="0">
              <a:solidFill>
                <a:srgbClr val="474747"/>
              </a:solidFill>
            </a:endParaRPr>
          </a:p>
        </p:txBody>
      </p:sp>
      <p:sp>
        <p:nvSpPr>
          <p:cNvPr id="6" name="Slide Number Placeholder 5"/>
          <p:cNvSpPr>
            <a:spLocks noGrp="1"/>
          </p:cNvSpPr>
          <p:nvPr>
            <p:ph type="sldNum" sz="quarter" idx="4"/>
          </p:nvPr>
        </p:nvSpPr>
        <p:spPr>
          <a:xfrm>
            <a:off x="0" y="6456829"/>
            <a:ext cx="2133600" cy="365125"/>
          </a:xfrm>
          <a:prstGeom prst="rect">
            <a:avLst/>
          </a:prstGeom>
        </p:spPr>
        <p:txBody>
          <a:bodyPr vert="horz" lIns="91440" tIns="45720" rIns="91440" bIns="45720" rtlCol="0" anchor="ctr"/>
          <a:lstStyle>
            <a:lvl1pPr algn="l">
              <a:defRPr sz="1400" b="0">
                <a:solidFill>
                  <a:schemeClr val="tx1"/>
                </a:solidFill>
              </a:defRPr>
            </a:lvl1pPr>
          </a:lstStyle>
          <a:p>
            <a:fld id="{51AC3CF6-25CD-4E75-9FFD-C5B9E43CD78B}" type="slidenum">
              <a:rPr lang="en-US" smtClean="0"/>
              <a:pPr/>
              <a:t>‹#›</a:t>
            </a:fld>
            <a:endParaRPr lang="en-US" dirty="0"/>
          </a:p>
        </p:txBody>
      </p:sp>
      <p:sp>
        <p:nvSpPr>
          <p:cNvPr id="7" name="Text Box 79"/>
          <p:cNvSpPr txBox="1">
            <a:spLocks noChangeArrowheads="1"/>
          </p:cNvSpPr>
          <p:nvPr/>
        </p:nvSpPr>
        <p:spPr bwMode="auto">
          <a:xfrm>
            <a:off x="119427" y="6607175"/>
            <a:ext cx="5638800" cy="214313"/>
          </a:xfrm>
          <a:prstGeom prst="rect">
            <a:avLst/>
          </a:prstGeom>
          <a:noFill/>
          <a:ln w="12700" algn="ctr">
            <a:noFill/>
            <a:miter lim="800000"/>
            <a:headEnd/>
            <a:tailEnd/>
          </a:ln>
          <a:effectLst/>
        </p:spPr>
        <p:txBody>
          <a:bodyPr>
            <a:spAutoFit/>
          </a:bodyPr>
          <a:lstStyle/>
          <a:p>
            <a:r>
              <a:rPr lang="en-US" sz="800" b="0" dirty="0">
                <a:solidFill>
                  <a:schemeClr val="bg1">
                    <a:lumMod val="50000"/>
                  </a:schemeClr>
                </a:solidFill>
                <a:latin typeface="+mn-lt"/>
              </a:rPr>
              <a:t>© </a:t>
            </a:r>
            <a:r>
              <a:rPr lang="en-US" sz="800" b="0" dirty="0" smtClean="0">
                <a:solidFill>
                  <a:schemeClr val="bg1">
                    <a:lumMod val="50000"/>
                  </a:schemeClr>
                </a:solidFill>
                <a:latin typeface="+mn-lt"/>
              </a:rPr>
              <a:t>2015 </a:t>
            </a:r>
            <a:r>
              <a:rPr lang="en-US" sz="800" b="0" dirty="0">
                <a:solidFill>
                  <a:schemeClr val="bg1">
                    <a:lumMod val="50000"/>
                  </a:schemeClr>
                </a:solidFill>
                <a:latin typeface="+mn-lt"/>
              </a:rPr>
              <a:t>AAMC. May not be reproduced without permission.</a:t>
            </a: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07374" y="6147444"/>
            <a:ext cx="857117" cy="629233"/>
          </a:xfrm>
          <a:prstGeom prst="rect">
            <a:avLst/>
          </a:prstGeom>
        </p:spPr>
      </p:pic>
    </p:spTree>
    <p:extLst>
      <p:ext uri="{BB962C8B-B14F-4D97-AF65-F5344CB8AC3E}">
        <p14:creationId xmlns:p14="http://schemas.microsoft.com/office/powerpoint/2010/main" val="85975339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Lst>
  <p:transition/>
  <p:timing>
    <p:tnLst>
      <p:par>
        <p:cTn id="1" dur="indefinite" restart="never" nodeType="tmRoot"/>
      </p:par>
    </p:tnLst>
  </p:timing>
  <p:txStyles>
    <p:titleStyle>
      <a:lvl1pPr algn="l" defTabSz="889000" rtl="0" eaLnBrk="1" fontAlgn="base" hangingPunct="1">
        <a:lnSpc>
          <a:spcPct val="85000"/>
        </a:lnSpc>
        <a:spcBef>
          <a:spcPct val="0"/>
        </a:spcBef>
        <a:spcAft>
          <a:spcPct val="0"/>
        </a:spcAft>
        <a:buClr>
          <a:srgbClr val="DADDFE"/>
        </a:buClr>
        <a:defRPr sz="3200" b="1">
          <a:solidFill>
            <a:schemeClr val="tx2"/>
          </a:solidFill>
          <a:latin typeface="+mn-lt"/>
          <a:ea typeface="+mj-ea"/>
          <a:cs typeface="+mj-cs"/>
        </a:defRPr>
      </a:lvl1pPr>
      <a:lvl2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2pPr>
      <a:lvl3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3pPr>
      <a:lvl4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4pPr>
      <a:lvl5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5pPr>
      <a:lvl6pPr marL="4572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6pPr>
      <a:lvl7pPr marL="9144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7pPr>
      <a:lvl8pPr marL="13716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8pPr>
      <a:lvl9pPr marL="18288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9pPr>
    </p:titleStyle>
    <p:bodyStyle>
      <a:lvl1pPr algn="l" defTabSz="889000" rtl="0" eaLnBrk="1" fontAlgn="base" hangingPunct="1">
        <a:lnSpc>
          <a:spcPct val="88000"/>
        </a:lnSpc>
        <a:spcBef>
          <a:spcPct val="50000"/>
        </a:spcBef>
        <a:spcAft>
          <a:spcPct val="0"/>
        </a:spcAft>
        <a:buClr>
          <a:schemeClr val="tx1"/>
        </a:buClr>
        <a:buSzPct val="90000"/>
        <a:defRPr sz="2800">
          <a:solidFill>
            <a:schemeClr val="tx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28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28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6930" name="Rectangle 2"/>
          <p:cNvSpPr>
            <a:spLocks noGrp="1" noChangeArrowheads="1"/>
          </p:cNvSpPr>
          <p:nvPr>
            <p:ph type="ctrTitle"/>
          </p:nvPr>
        </p:nvSpPr>
        <p:spPr>
          <a:xfrm>
            <a:off x="433750" y="2380863"/>
            <a:ext cx="7304088" cy="1187450"/>
          </a:xfrm>
        </p:spPr>
        <p:txBody>
          <a:bodyPr/>
          <a:lstStyle/>
          <a:p>
            <a:r>
              <a:rPr lang="en-US" sz="3200" dirty="0"/>
              <a:t>Project Medical Education</a:t>
            </a:r>
            <a:r>
              <a:rPr lang="en-US" sz="2800" dirty="0"/>
              <a:t/>
            </a:r>
            <a:br>
              <a:rPr lang="en-US" sz="2800" dirty="0"/>
            </a:br>
            <a:r>
              <a:rPr lang="en-US" sz="2800" dirty="0"/>
              <a:t>Name of institution(s)</a:t>
            </a:r>
            <a:br>
              <a:rPr lang="en-US" sz="2800" dirty="0"/>
            </a:br>
            <a:r>
              <a:rPr lang="en-US" sz="3200" dirty="0">
                <a:latin typeface="Arial" charset="0"/>
              </a:rPr>
              <a:t/>
            </a:r>
            <a:br>
              <a:rPr lang="en-US" sz="3200" dirty="0">
                <a:latin typeface="Arial" charset="0"/>
              </a:rPr>
            </a:br>
            <a:r>
              <a:rPr lang="en-US" sz="2800" dirty="0">
                <a:latin typeface="Arial" charset="0"/>
              </a:rPr>
              <a:t>Month XX, </a:t>
            </a:r>
            <a:r>
              <a:rPr lang="en-US" sz="2800" dirty="0" smtClean="0">
                <a:latin typeface="Arial" charset="0"/>
              </a:rPr>
              <a:t>201X</a:t>
            </a:r>
            <a:endParaRPr lang="en-US" sz="2800" dirty="0"/>
          </a:p>
        </p:txBody>
      </p:sp>
      <p:sp>
        <p:nvSpPr>
          <p:cNvPr id="9596931" name="Rectangle 3"/>
          <p:cNvSpPr>
            <a:spLocks noGrp="1" noChangeArrowheads="1"/>
          </p:cNvSpPr>
          <p:nvPr>
            <p:ph type="subTitle" idx="1"/>
          </p:nvPr>
        </p:nvSpPr>
        <p:spPr>
          <a:xfrm>
            <a:off x="433750" y="4527163"/>
            <a:ext cx="7304088" cy="1273175"/>
          </a:xfrm>
        </p:spPr>
        <p:txBody>
          <a:bodyPr/>
          <a:lstStyle/>
          <a:p>
            <a:r>
              <a:rPr lang="en-US" i="1" dirty="0" smtClean="0"/>
              <a:t>May add subtitle that highlights a                        theme for your program</a:t>
            </a:r>
            <a:endParaRPr lang="en-US" i="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7410" name="Rectangle 2"/>
          <p:cNvSpPr>
            <a:spLocks noGrp="1" noChangeArrowheads="1"/>
          </p:cNvSpPr>
          <p:nvPr>
            <p:ph type="title"/>
          </p:nvPr>
        </p:nvSpPr>
        <p:spPr>
          <a:xfrm>
            <a:off x="417881" y="483596"/>
            <a:ext cx="8386762" cy="620712"/>
          </a:xfrm>
        </p:spPr>
        <p:txBody>
          <a:bodyPr/>
          <a:lstStyle/>
          <a:p>
            <a:pPr algn="ctr"/>
            <a:r>
              <a:rPr lang="en-US" sz="4000" dirty="0"/>
              <a:t>Community </a:t>
            </a:r>
            <a:r>
              <a:rPr lang="en-US" sz="4000" dirty="0" smtClean="0"/>
              <a:t>Service Programs</a:t>
            </a:r>
            <a:endParaRPr lang="en-US" sz="4000" dirty="0"/>
          </a:p>
        </p:txBody>
      </p:sp>
      <p:sp>
        <p:nvSpPr>
          <p:cNvPr id="9617411" name="Rectangle 3"/>
          <p:cNvSpPr>
            <a:spLocks noGrp="1" noChangeArrowheads="1"/>
          </p:cNvSpPr>
          <p:nvPr>
            <p:ph idx="1"/>
          </p:nvPr>
        </p:nvSpPr>
        <p:spPr>
          <a:xfrm>
            <a:off x="581025" y="1706563"/>
            <a:ext cx="2901950" cy="4462462"/>
          </a:xfrm>
        </p:spPr>
        <p:txBody>
          <a:bodyPr/>
          <a:lstStyle/>
          <a:p>
            <a:r>
              <a:rPr lang="en-US" dirty="0"/>
              <a:t>(</a:t>
            </a:r>
            <a:r>
              <a:rPr lang="en-US" sz="3200" dirty="0"/>
              <a:t>Example)</a:t>
            </a:r>
          </a:p>
          <a:p>
            <a:r>
              <a:rPr lang="en-US" sz="3200" dirty="0"/>
              <a:t>(Example)</a:t>
            </a:r>
          </a:p>
          <a:p>
            <a:r>
              <a:rPr lang="en-US" sz="3200" dirty="0"/>
              <a:t>(Example)</a:t>
            </a:r>
          </a:p>
          <a:p>
            <a:r>
              <a:rPr lang="en-US" sz="3200" dirty="0"/>
              <a:t>(Example)</a:t>
            </a:r>
          </a:p>
        </p:txBody>
      </p:sp>
      <p:pic>
        <p:nvPicPr>
          <p:cNvPr id="9617412" name="Picture 4" descr="097"/>
          <p:cNvPicPr>
            <a:picLocks noChangeAspect="1" noChangeArrowheads="1"/>
          </p:cNvPicPr>
          <p:nvPr/>
        </p:nvPicPr>
        <p:blipFill>
          <a:blip r:embed="rId3" cstate="print"/>
          <a:srcRect/>
          <a:stretch>
            <a:fillRect/>
          </a:stretch>
        </p:blipFill>
        <p:spPr bwMode="auto">
          <a:xfrm>
            <a:off x="6828312" y="1292669"/>
            <a:ext cx="1616598" cy="254961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9458" name="Rectangle 2"/>
          <p:cNvSpPr>
            <a:spLocks noGrp="1" noChangeArrowheads="1"/>
          </p:cNvSpPr>
          <p:nvPr>
            <p:ph type="title"/>
          </p:nvPr>
        </p:nvSpPr>
        <p:spPr/>
        <p:txBody>
          <a:bodyPr/>
          <a:lstStyle/>
          <a:p>
            <a:r>
              <a:rPr lang="en-US" sz="4000" dirty="0"/>
              <a:t>Outreach </a:t>
            </a:r>
            <a:r>
              <a:rPr lang="en-US" sz="4000" dirty="0" smtClean="0"/>
              <a:t>Clinics</a:t>
            </a:r>
            <a:endParaRPr lang="en-US" sz="4000" dirty="0"/>
          </a:p>
        </p:txBody>
      </p:sp>
      <p:sp>
        <p:nvSpPr>
          <p:cNvPr id="9619459" name="Rectangle 3"/>
          <p:cNvSpPr>
            <a:spLocks noGrp="1" noChangeArrowheads="1"/>
          </p:cNvSpPr>
          <p:nvPr>
            <p:ph idx="1"/>
          </p:nvPr>
        </p:nvSpPr>
        <p:spPr>
          <a:xfrm>
            <a:off x="3202256" y="1742931"/>
            <a:ext cx="5478606" cy="4386262"/>
          </a:xfrm>
        </p:spPr>
        <p:txBody>
          <a:bodyPr/>
          <a:lstStyle/>
          <a:p>
            <a:r>
              <a:rPr lang="en-US" sz="3200" dirty="0"/>
              <a:t>(Example)</a:t>
            </a:r>
          </a:p>
          <a:p>
            <a:r>
              <a:rPr lang="en-US" sz="3200" dirty="0"/>
              <a:t>(Example)</a:t>
            </a:r>
          </a:p>
          <a:p>
            <a:r>
              <a:rPr lang="en-US" sz="3200" dirty="0"/>
              <a:t>(Example)</a:t>
            </a:r>
          </a:p>
          <a:p>
            <a:r>
              <a:rPr lang="en-US" sz="3200" dirty="0"/>
              <a:t>(Example)</a:t>
            </a:r>
          </a:p>
        </p:txBody>
      </p:sp>
      <p:pic>
        <p:nvPicPr>
          <p:cNvPr id="9691138" name="Picture 2"/>
          <p:cNvPicPr>
            <a:picLocks noChangeAspect="1" noChangeArrowheads="1"/>
          </p:cNvPicPr>
          <p:nvPr/>
        </p:nvPicPr>
        <p:blipFill>
          <a:blip r:embed="rId3" cstate="print"/>
          <a:srcRect/>
          <a:stretch>
            <a:fillRect/>
          </a:stretch>
        </p:blipFill>
        <p:spPr bwMode="auto">
          <a:xfrm>
            <a:off x="475013" y="1483454"/>
            <a:ext cx="2132029" cy="189815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1506" name="Rectangle 2"/>
          <p:cNvSpPr>
            <a:spLocks noGrp="1" noChangeArrowheads="1"/>
          </p:cNvSpPr>
          <p:nvPr>
            <p:ph type="title"/>
          </p:nvPr>
        </p:nvSpPr>
        <p:spPr>
          <a:xfrm>
            <a:off x="566738" y="776164"/>
            <a:ext cx="5806630" cy="620712"/>
          </a:xfrm>
        </p:spPr>
        <p:txBody>
          <a:bodyPr/>
          <a:lstStyle/>
          <a:p>
            <a:r>
              <a:rPr lang="en-US" sz="4000" dirty="0"/>
              <a:t>Medical </a:t>
            </a:r>
            <a:r>
              <a:rPr lang="en-US" sz="4000" dirty="0" smtClean="0"/>
              <a:t>Schools </a:t>
            </a:r>
            <a:r>
              <a:rPr lang="en-US" sz="4000" dirty="0"/>
              <a:t>and   </a:t>
            </a:r>
            <a:r>
              <a:rPr lang="en-US" sz="4000" dirty="0" smtClean="0"/>
              <a:t>Teaching Hospitals</a:t>
            </a:r>
            <a:endParaRPr lang="en-US" sz="4000" dirty="0"/>
          </a:p>
        </p:txBody>
      </p:sp>
      <p:sp>
        <p:nvSpPr>
          <p:cNvPr id="9621507" name="Rectangle 3"/>
          <p:cNvSpPr>
            <a:spLocks noGrp="1" noChangeArrowheads="1"/>
          </p:cNvSpPr>
          <p:nvPr>
            <p:ph idx="1"/>
          </p:nvPr>
        </p:nvSpPr>
        <p:spPr>
          <a:xfrm>
            <a:off x="566737" y="2147776"/>
            <a:ext cx="6026087" cy="3144505"/>
          </a:xfrm>
        </p:spPr>
        <p:txBody>
          <a:bodyPr/>
          <a:lstStyle/>
          <a:p>
            <a:r>
              <a:rPr lang="en-US" sz="4000" b="1" dirty="0"/>
              <a:t>The backbone of American medicine and health care</a:t>
            </a:r>
          </a:p>
        </p:txBody>
      </p:sp>
      <p:pic>
        <p:nvPicPr>
          <p:cNvPr id="9621508" name="Picture 4" descr="18063"/>
          <p:cNvPicPr>
            <a:picLocks noChangeAspect="1" noChangeArrowheads="1"/>
          </p:cNvPicPr>
          <p:nvPr/>
        </p:nvPicPr>
        <p:blipFill>
          <a:blip r:embed="rId3" cstate="print"/>
          <a:srcRect/>
          <a:stretch>
            <a:fillRect/>
          </a:stretch>
        </p:blipFill>
        <p:spPr bwMode="auto">
          <a:xfrm>
            <a:off x="6903968" y="435286"/>
            <a:ext cx="1854887" cy="292543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3554" name="Rectangle 2"/>
          <p:cNvSpPr>
            <a:spLocks noGrp="1" noChangeArrowheads="1"/>
          </p:cNvSpPr>
          <p:nvPr>
            <p:ph type="title"/>
          </p:nvPr>
        </p:nvSpPr>
        <p:spPr/>
        <p:txBody>
          <a:bodyPr/>
          <a:lstStyle/>
          <a:p>
            <a:r>
              <a:rPr lang="en-US" dirty="0"/>
              <a:t>Funding for </a:t>
            </a:r>
            <a:r>
              <a:rPr lang="en-US" dirty="0" smtClean="0"/>
              <a:t>Medical Education </a:t>
            </a:r>
            <a:r>
              <a:rPr lang="en-US" dirty="0"/>
              <a:t/>
            </a:r>
            <a:br>
              <a:rPr lang="en-US" dirty="0"/>
            </a:br>
            <a:r>
              <a:rPr lang="en-US" dirty="0"/>
              <a:t>is a </a:t>
            </a:r>
            <a:r>
              <a:rPr lang="en-US" dirty="0" smtClean="0"/>
              <a:t>Critical Issue</a:t>
            </a:r>
            <a:endParaRPr lang="en-US" dirty="0"/>
          </a:p>
        </p:txBody>
      </p:sp>
      <p:sp>
        <p:nvSpPr>
          <p:cNvPr id="9623555" name="Rectangle 3"/>
          <p:cNvSpPr>
            <a:spLocks noGrp="1" noChangeArrowheads="1"/>
          </p:cNvSpPr>
          <p:nvPr>
            <p:ph idx="1"/>
          </p:nvPr>
        </p:nvSpPr>
        <p:spPr>
          <a:xfrm>
            <a:off x="2648189" y="1801813"/>
            <a:ext cx="6229886" cy="4367212"/>
          </a:xfrm>
        </p:spPr>
        <p:txBody>
          <a:bodyPr/>
          <a:lstStyle/>
          <a:p>
            <a:r>
              <a:rPr lang="en-US" sz="3200" dirty="0"/>
              <a:t>Erosion of federal and state support endangers the ability of medical schools and teaching hospitals to pursue their essential missions</a:t>
            </a:r>
          </a:p>
        </p:txBody>
      </p:sp>
      <p:pic>
        <p:nvPicPr>
          <p:cNvPr id="9623556" name="Picture 4" descr="MHE_096R"/>
          <p:cNvPicPr>
            <a:picLocks noChangeAspect="1" noChangeArrowheads="1"/>
          </p:cNvPicPr>
          <p:nvPr/>
        </p:nvPicPr>
        <p:blipFill>
          <a:blip r:embed="rId3" cstate="print"/>
          <a:srcRect/>
          <a:stretch>
            <a:fillRect/>
          </a:stretch>
        </p:blipFill>
        <p:spPr bwMode="auto">
          <a:xfrm>
            <a:off x="515485" y="1378321"/>
            <a:ext cx="1708725" cy="269491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02" name="Rectangle 2"/>
          <p:cNvSpPr>
            <a:spLocks noGrp="1" noChangeArrowheads="1"/>
          </p:cNvSpPr>
          <p:nvPr>
            <p:ph idx="1"/>
          </p:nvPr>
        </p:nvSpPr>
        <p:spPr>
          <a:xfrm>
            <a:off x="2256312" y="1401763"/>
            <a:ext cx="6578930" cy="4767262"/>
          </a:xfrm>
        </p:spPr>
        <p:txBody>
          <a:bodyPr/>
          <a:lstStyle/>
          <a:p>
            <a:r>
              <a:rPr lang="en-US" sz="3600" dirty="0"/>
              <a:t>Reliable, consistent government support for the missions of medical schools and teaching hospitals is critical to maintaining the world-class doctors and health care system we have today</a:t>
            </a:r>
          </a:p>
        </p:txBody>
      </p:sp>
      <p:pic>
        <p:nvPicPr>
          <p:cNvPr id="9625604" name="Picture 4" descr="029"/>
          <p:cNvPicPr>
            <a:picLocks noChangeAspect="1" noChangeArrowheads="1"/>
          </p:cNvPicPr>
          <p:nvPr/>
        </p:nvPicPr>
        <p:blipFill>
          <a:blip r:embed="rId3" cstate="print"/>
          <a:srcRect/>
          <a:stretch>
            <a:fillRect/>
          </a:stretch>
        </p:blipFill>
        <p:spPr bwMode="auto">
          <a:xfrm>
            <a:off x="454186" y="320634"/>
            <a:ext cx="1559634" cy="245977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7650" name="Rectangle 2"/>
          <p:cNvSpPr>
            <a:spLocks noGrp="1" noChangeArrowheads="1"/>
          </p:cNvSpPr>
          <p:nvPr>
            <p:ph type="title"/>
          </p:nvPr>
        </p:nvSpPr>
        <p:spPr>
          <a:xfrm>
            <a:off x="581025" y="611188"/>
            <a:ext cx="8386763" cy="849312"/>
          </a:xfrm>
        </p:spPr>
        <p:txBody>
          <a:bodyPr/>
          <a:lstStyle/>
          <a:p>
            <a:r>
              <a:rPr lang="en-US" sz="4000" dirty="0"/>
              <a:t>Funding </a:t>
            </a:r>
            <a:r>
              <a:rPr lang="en-US" sz="4000" dirty="0" smtClean="0"/>
              <a:t>Challenges </a:t>
            </a:r>
            <a:r>
              <a:rPr lang="en-US" sz="4000" dirty="0"/>
              <a:t>and </a:t>
            </a:r>
            <a:r>
              <a:rPr lang="en-US" sz="4000" dirty="0" smtClean="0"/>
              <a:t/>
            </a:r>
            <a:br>
              <a:rPr lang="en-US" sz="4000" dirty="0" smtClean="0"/>
            </a:br>
            <a:r>
              <a:rPr lang="en-US" sz="4000" dirty="0" smtClean="0"/>
              <a:t>Declining Revenues</a:t>
            </a:r>
            <a:endParaRPr lang="en-US" sz="4000" dirty="0"/>
          </a:p>
        </p:txBody>
      </p:sp>
      <p:graphicFrame>
        <p:nvGraphicFramePr>
          <p:cNvPr id="4" name="Diagram 3"/>
          <p:cNvGraphicFramePr/>
          <p:nvPr>
            <p:extLst>
              <p:ext uri="{D42A27DB-BD31-4B8C-83A1-F6EECF244321}">
                <p14:modId xmlns:p14="http://schemas.microsoft.com/office/powerpoint/2010/main" val="740201250"/>
              </p:ext>
            </p:extLst>
          </p:nvPr>
        </p:nvGraphicFramePr>
        <p:xfrm>
          <a:off x="609600" y="1371600"/>
          <a:ext cx="7924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9698" name="Rectangle 2"/>
          <p:cNvSpPr>
            <a:spLocks noGrp="1" noChangeArrowheads="1"/>
          </p:cNvSpPr>
          <p:nvPr>
            <p:ph type="title"/>
          </p:nvPr>
        </p:nvSpPr>
        <p:spPr>
          <a:xfrm>
            <a:off x="581025" y="458788"/>
            <a:ext cx="8386763" cy="620712"/>
          </a:xfrm>
        </p:spPr>
        <p:txBody>
          <a:bodyPr/>
          <a:lstStyle/>
          <a:p>
            <a:r>
              <a:rPr lang="en-US" sz="4000" dirty="0"/>
              <a:t>Reduced </a:t>
            </a:r>
            <a:r>
              <a:rPr lang="en-US" sz="4000" dirty="0" smtClean="0"/>
              <a:t>Funding Affects</a:t>
            </a:r>
            <a:r>
              <a:rPr lang="en-US" sz="4000" dirty="0"/>
              <a:t>:</a:t>
            </a:r>
          </a:p>
        </p:txBody>
      </p:sp>
      <p:graphicFrame>
        <p:nvGraphicFramePr>
          <p:cNvPr id="5" name="Diagram 4"/>
          <p:cNvGraphicFramePr/>
          <p:nvPr>
            <p:extLst>
              <p:ext uri="{D42A27DB-BD31-4B8C-83A1-F6EECF244321}">
                <p14:modId xmlns:p14="http://schemas.microsoft.com/office/powerpoint/2010/main" val="3455935912"/>
              </p:ext>
            </p:extLst>
          </p:nvPr>
        </p:nvGraphicFramePr>
        <p:xfrm>
          <a:off x="2516702" y="1389887"/>
          <a:ext cx="6627298" cy="5073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1746" name="Rectangle 2"/>
          <p:cNvSpPr>
            <a:spLocks noGrp="1" noChangeArrowheads="1"/>
          </p:cNvSpPr>
          <p:nvPr>
            <p:ph type="title"/>
          </p:nvPr>
        </p:nvSpPr>
        <p:spPr>
          <a:xfrm>
            <a:off x="362552" y="391305"/>
            <a:ext cx="8386762" cy="620712"/>
          </a:xfrm>
        </p:spPr>
        <p:txBody>
          <a:bodyPr/>
          <a:lstStyle/>
          <a:p>
            <a:r>
              <a:rPr lang="en-US" sz="4000" dirty="0"/>
              <a:t>Medical school funding</a:t>
            </a:r>
          </a:p>
        </p:txBody>
      </p:sp>
      <p:graphicFrame>
        <p:nvGraphicFramePr>
          <p:cNvPr id="13" name="Object 3"/>
          <p:cNvGraphicFramePr>
            <a:graphicFrameLocks noGrp="1" noChangeAspect="1"/>
          </p:cNvGraphicFramePr>
          <p:nvPr>
            <p:ph type="chart" idx="1"/>
            <p:extLst>
              <p:ext uri="{D42A27DB-BD31-4B8C-83A1-F6EECF244321}">
                <p14:modId xmlns:p14="http://schemas.microsoft.com/office/powerpoint/2010/main" val="1969035757"/>
              </p:ext>
            </p:extLst>
          </p:nvPr>
        </p:nvGraphicFramePr>
        <p:xfrm>
          <a:off x="955675" y="1885950"/>
          <a:ext cx="6781800" cy="3956050"/>
        </p:xfrm>
        <a:graphic>
          <a:graphicData uri="http://schemas.openxmlformats.org/drawingml/2006/chart">
            <c:chart xmlns:c="http://schemas.openxmlformats.org/drawingml/2006/chart" xmlns:r="http://schemas.openxmlformats.org/officeDocument/2006/relationships" r:id="rId3"/>
          </a:graphicData>
        </a:graphic>
      </p:graphicFrame>
      <p:sp>
        <p:nvSpPr>
          <p:cNvPr id="9631748" name="Rectangle 4"/>
          <p:cNvSpPr>
            <a:spLocks noGrp="1" noChangeArrowheads="1"/>
          </p:cNvSpPr>
          <p:nvPr>
            <p:ph type="body" idx="4294967295"/>
          </p:nvPr>
        </p:nvSpPr>
        <p:spPr>
          <a:xfrm>
            <a:off x="0" y="6527800"/>
            <a:ext cx="8153400" cy="250825"/>
          </a:xfrm>
        </p:spPr>
        <p:txBody>
          <a:bodyPr/>
          <a:lstStyle/>
          <a:p>
            <a:pPr marL="912813" indent="-912813" defTabSz="914400"/>
            <a:r>
              <a:rPr lang="en-US" sz="1200" b="1" dirty="0"/>
              <a:t>Source:  LCME Part I-A Annual Financial Questionnaire, </a:t>
            </a:r>
            <a:r>
              <a:rPr lang="en-US" sz="1200" b="1" dirty="0" smtClean="0"/>
              <a:t>FY2008 </a:t>
            </a:r>
            <a:r>
              <a:rPr lang="en-US" sz="1200" b="1" dirty="0"/>
              <a:t>Data, Updated </a:t>
            </a:r>
            <a:r>
              <a:rPr lang="en-US" sz="1200" b="1" dirty="0" smtClean="0"/>
              <a:t>6/09</a:t>
            </a:r>
            <a:endParaRPr lang="en-US" sz="1200" b="1" dirty="0"/>
          </a:p>
        </p:txBody>
      </p:sp>
      <p:sp>
        <p:nvSpPr>
          <p:cNvPr id="9631749" name="Text Box 5"/>
          <p:cNvSpPr txBox="1">
            <a:spLocks noChangeArrowheads="1"/>
          </p:cNvSpPr>
          <p:nvPr/>
        </p:nvSpPr>
        <p:spPr bwMode="auto">
          <a:xfrm>
            <a:off x="-204186" y="4335078"/>
            <a:ext cx="3600450" cy="779463"/>
          </a:xfrm>
          <a:prstGeom prst="rect">
            <a:avLst/>
          </a:prstGeom>
          <a:noFill/>
          <a:ln w="9525">
            <a:noFill/>
            <a:miter lim="800000"/>
            <a:headEnd/>
            <a:tailEnd/>
          </a:ln>
          <a:effectLst/>
        </p:spPr>
        <p:txBody>
          <a:bodyPr>
            <a:spAutoFit/>
          </a:bodyPr>
          <a:lstStyle/>
          <a:p>
            <a:pPr algn="ctr">
              <a:spcBef>
                <a:spcPct val="50000"/>
              </a:spcBef>
            </a:pPr>
            <a:r>
              <a:rPr lang="en-US" sz="1800" b="0" dirty="0">
                <a:solidFill>
                  <a:schemeClr val="tx1"/>
                </a:solidFill>
              </a:rPr>
              <a:t>Faculty Practice Plan</a:t>
            </a:r>
          </a:p>
          <a:p>
            <a:pPr algn="ctr">
              <a:spcBef>
                <a:spcPct val="50000"/>
              </a:spcBef>
            </a:pPr>
            <a:r>
              <a:rPr lang="en-US" sz="1800" b="0" dirty="0" smtClean="0">
                <a:solidFill>
                  <a:schemeClr val="tx1"/>
                </a:solidFill>
              </a:rPr>
              <a:t>37.6%</a:t>
            </a:r>
            <a:endParaRPr lang="en-US" sz="1800" b="0" dirty="0">
              <a:solidFill>
                <a:schemeClr val="tx1"/>
              </a:solidFill>
            </a:endParaRPr>
          </a:p>
        </p:txBody>
      </p:sp>
      <p:sp>
        <p:nvSpPr>
          <p:cNvPr id="9631750" name="Text Box 6"/>
          <p:cNvSpPr txBox="1">
            <a:spLocks noChangeArrowheads="1"/>
          </p:cNvSpPr>
          <p:nvPr/>
        </p:nvSpPr>
        <p:spPr bwMode="auto">
          <a:xfrm>
            <a:off x="-171450" y="3076575"/>
            <a:ext cx="3048000" cy="366713"/>
          </a:xfrm>
          <a:prstGeom prst="rect">
            <a:avLst/>
          </a:prstGeom>
          <a:noFill/>
          <a:ln w="9525">
            <a:noFill/>
            <a:miter lim="800000"/>
            <a:headEnd/>
            <a:tailEnd/>
          </a:ln>
          <a:effectLst/>
        </p:spPr>
        <p:txBody>
          <a:bodyPr>
            <a:spAutoFit/>
          </a:bodyPr>
          <a:lstStyle/>
          <a:p>
            <a:pPr algn="ctr">
              <a:spcBef>
                <a:spcPct val="50000"/>
              </a:spcBef>
            </a:pPr>
            <a:r>
              <a:rPr lang="en-US" sz="1800" b="0" dirty="0">
                <a:solidFill>
                  <a:schemeClr val="tx1"/>
                </a:solidFill>
              </a:rPr>
              <a:t>Endowment &amp; Gifts </a:t>
            </a:r>
            <a:r>
              <a:rPr lang="en-US" sz="1800" b="0" dirty="0" smtClean="0">
                <a:solidFill>
                  <a:schemeClr val="tx1"/>
                </a:solidFill>
              </a:rPr>
              <a:t>5.0%</a:t>
            </a:r>
            <a:endParaRPr lang="en-US" sz="1800" b="0" dirty="0">
              <a:solidFill>
                <a:schemeClr val="tx1"/>
              </a:solidFill>
            </a:endParaRPr>
          </a:p>
        </p:txBody>
      </p:sp>
      <p:sp>
        <p:nvSpPr>
          <p:cNvPr id="9631751" name="Text Box 7"/>
          <p:cNvSpPr txBox="1">
            <a:spLocks noChangeArrowheads="1"/>
          </p:cNvSpPr>
          <p:nvPr/>
        </p:nvSpPr>
        <p:spPr bwMode="auto">
          <a:xfrm>
            <a:off x="1790700" y="1619250"/>
            <a:ext cx="2305050" cy="1054100"/>
          </a:xfrm>
          <a:prstGeom prst="rect">
            <a:avLst/>
          </a:prstGeom>
          <a:noFill/>
          <a:ln w="9525">
            <a:noFill/>
            <a:miter lim="800000"/>
            <a:headEnd/>
            <a:tailEnd/>
          </a:ln>
          <a:effectLst/>
        </p:spPr>
        <p:txBody>
          <a:bodyPr>
            <a:spAutoFit/>
          </a:bodyPr>
          <a:lstStyle/>
          <a:p>
            <a:pPr algn="ctr">
              <a:spcBef>
                <a:spcPct val="50000"/>
              </a:spcBef>
            </a:pPr>
            <a:r>
              <a:rPr lang="en-US" sz="1800" b="0" dirty="0">
                <a:solidFill>
                  <a:schemeClr val="tx1"/>
                </a:solidFill>
              </a:rPr>
              <a:t>Federal Grants &amp; Contracts</a:t>
            </a:r>
          </a:p>
          <a:p>
            <a:pPr algn="ctr">
              <a:spcBef>
                <a:spcPct val="50000"/>
              </a:spcBef>
            </a:pPr>
            <a:r>
              <a:rPr lang="en-US" sz="1800" b="0" dirty="0" smtClean="0">
                <a:solidFill>
                  <a:schemeClr val="tx1"/>
                </a:solidFill>
              </a:rPr>
              <a:t>19.2%</a:t>
            </a:r>
            <a:endParaRPr lang="en-US" sz="1800" b="0" dirty="0">
              <a:solidFill>
                <a:schemeClr val="tx1"/>
              </a:solidFill>
            </a:endParaRPr>
          </a:p>
        </p:txBody>
      </p:sp>
      <p:sp>
        <p:nvSpPr>
          <p:cNvPr id="9631752" name="Text Box 8"/>
          <p:cNvSpPr txBox="1">
            <a:spLocks noChangeArrowheads="1"/>
          </p:cNvSpPr>
          <p:nvPr/>
        </p:nvSpPr>
        <p:spPr bwMode="auto">
          <a:xfrm>
            <a:off x="3935334" y="1143370"/>
            <a:ext cx="2785061" cy="1200329"/>
          </a:xfrm>
          <a:prstGeom prst="rect">
            <a:avLst/>
          </a:prstGeom>
          <a:noFill/>
          <a:ln w="9525">
            <a:noFill/>
            <a:miter lim="800000"/>
            <a:headEnd/>
            <a:tailEnd/>
          </a:ln>
          <a:effectLst/>
        </p:spPr>
        <p:txBody>
          <a:bodyPr wrap="square">
            <a:spAutoFit/>
          </a:bodyPr>
          <a:lstStyle/>
          <a:p>
            <a:pPr algn="ctr">
              <a:spcBef>
                <a:spcPct val="50000"/>
              </a:spcBef>
            </a:pPr>
            <a:r>
              <a:rPr lang="en-US" sz="1600" b="0" dirty="0">
                <a:solidFill>
                  <a:schemeClr val="tx1"/>
                </a:solidFill>
              </a:rPr>
              <a:t>State &amp; </a:t>
            </a:r>
            <a:r>
              <a:rPr lang="en-US" sz="1600" b="0" dirty="0" smtClean="0">
                <a:solidFill>
                  <a:schemeClr val="tx1"/>
                </a:solidFill>
              </a:rPr>
              <a:t>Local </a:t>
            </a:r>
            <a:r>
              <a:rPr lang="en-US" sz="1600" b="0" dirty="0" err="1" smtClean="0">
                <a:solidFill>
                  <a:schemeClr val="tx1"/>
                </a:solidFill>
              </a:rPr>
              <a:t>Gov’t</a:t>
            </a:r>
            <a:r>
              <a:rPr lang="en-US" sz="1600" b="0" dirty="0" smtClean="0">
                <a:solidFill>
                  <a:schemeClr val="tx1"/>
                </a:solidFill>
              </a:rPr>
              <a:t>  Appropriations and Parent University Support </a:t>
            </a:r>
            <a:endParaRPr lang="en-US" sz="1600" b="0" dirty="0">
              <a:solidFill>
                <a:schemeClr val="tx1"/>
              </a:solidFill>
            </a:endParaRPr>
          </a:p>
          <a:p>
            <a:pPr algn="ctr">
              <a:spcBef>
                <a:spcPct val="50000"/>
              </a:spcBef>
            </a:pPr>
            <a:r>
              <a:rPr lang="en-US" sz="1600" b="0" dirty="0" smtClean="0">
                <a:solidFill>
                  <a:schemeClr val="tx1"/>
                </a:solidFill>
              </a:rPr>
              <a:t>6.3%</a:t>
            </a:r>
            <a:endParaRPr lang="en-US" sz="1600" b="0" dirty="0">
              <a:solidFill>
                <a:schemeClr val="tx1"/>
              </a:solidFill>
            </a:endParaRPr>
          </a:p>
        </p:txBody>
      </p:sp>
      <p:sp>
        <p:nvSpPr>
          <p:cNvPr id="9631753" name="Text Box 9"/>
          <p:cNvSpPr txBox="1">
            <a:spLocks noChangeArrowheads="1"/>
          </p:cNvSpPr>
          <p:nvPr/>
        </p:nvSpPr>
        <p:spPr bwMode="auto">
          <a:xfrm>
            <a:off x="5046216" y="2310599"/>
            <a:ext cx="2952750" cy="366713"/>
          </a:xfrm>
          <a:prstGeom prst="rect">
            <a:avLst/>
          </a:prstGeom>
          <a:noFill/>
          <a:ln w="9525">
            <a:noFill/>
            <a:miter lim="800000"/>
            <a:headEnd/>
            <a:tailEnd/>
          </a:ln>
          <a:effectLst/>
        </p:spPr>
        <p:txBody>
          <a:bodyPr>
            <a:spAutoFit/>
          </a:bodyPr>
          <a:lstStyle/>
          <a:p>
            <a:pPr algn="ctr">
              <a:spcBef>
                <a:spcPct val="50000"/>
              </a:spcBef>
            </a:pPr>
            <a:r>
              <a:rPr lang="en-US" sz="1800" b="0" dirty="0">
                <a:solidFill>
                  <a:schemeClr val="tx1"/>
                </a:solidFill>
              </a:rPr>
              <a:t>Tuition &amp; Fees </a:t>
            </a:r>
            <a:r>
              <a:rPr lang="en-US" sz="1800" b="0" dirty="0" smtClean="0">
                <a:solidFill>
                  <a:schemeClr val="tx1"/>
                </a:solidFill>
              </a:rPr>
              <a:t>3.4%</a:t>
            </a:r>
            <a:endParaRPr lang="en-US" sz="1800" b="0" dirty="0">
              <a:solidFill>
                <a:schemeClr val="tx1"/>
              </a:solidFill>
            </a:endParaRPr>
          </a:p>
        </p:txBody>
      </p:sp>
      <p:sp>
        <p:nvSpPr>
          <p:cNvPr id="9631754" name="Text Box 10"/>
          <p:cNvSpPr txBox="1">
            <a:spLocks noChangeArrowheads="1"/>
          </p:cNvSpPr>
          <p:nvPr/>
        </p:nvSpPr>
        <p:spPr bwMode="auto">
          <a:xfrm>
            <a:off x="4988356" y="2718232"/>
            <a:ext cx="2797175" cy="366713"/>
          </a:xfrm>
          <a:prstGeom prst="rect">
            <a:avLst/>
          </a:prstGeom>
          <a:noFill/>
          <a:ln w="9525">
            <a:noFill/>
            <a:miter lim="800000"/>
            <a:headEnd/>
            <a:tailEnd/>
          </a:ln>
          <a:effectLst/>
        </p:spPr>
        <p:txBody>
          <a:bodyPr>
            <a:spAutoFit/>
          </a:bodyPr>
          <a:lstStyle/>
          <a:p>
            <a:pPr algn="ctr">
              <a:spcBef>
                <a:spcPct val="50000"/>
              </a:spcBef>
            </a:pPr>
            <a:r>
              <a:rPr lang="en-US" sz="1800" b="0" dirty="0">
                <a:solidFill>
                  <a:schemeClr val="tx1"/>
                </a:solidFill>
              </a:rPr>
              <a:t>Other </a:t>
            </a:r>
            <a:r>
              <a:rPr lang="en-US" sz="1800" b="0" dirty="0" smtClean="0">
                <a:solidFill>
                  <a:schemeClr val="tx1"/>
                </a:solidFill>
              </a:rPr>
              <a:t>4.0%</a:t>
            </a:r>
            <a:endParaRPr lang="en-US" sz="1800" b="0" dirty="0">
              <a:solidFill>
                <a:schemeClr val="tx1"/>
              </a:solidFill>
            </a:endParaRPr>
          </a:p>
        </p:txBody>
      </p:sp>
      <p:sp>
        <p:nvSpPr>
          <p:cNvPr id="9631755" name="Text Box 11"/>
          <p:cNvSpPr txBox="1">
            <a:spLocks noChangeArrowheads="1"/>
          </p:cNvSpPr>
          <p:nvPr/>
        </p:nvSpPr>
        <p:spPr bwMode="auto">
          <a:xfrm>
            <a:off x="5772150" y="4629150"/>
            <a:ext cx="2228850" cy="779463"/>
          </a:xfrm>
          <a:prstGeom prst="rect">
            <a:avLst/>
          </a:prstGeom>
          <a:noFill/>
          <a:ln w="9525">
            <a:noFill/>
            <a:miter lim="800000"/>
            <a:headEnd/>
            <a:tailEnd/>
          </a:ln>
          <a:effectLst/>
        </p:spPr>
        <p:txBody>
          <a:bodyPr>
            <a:spAutoFit/>
          </a:bodyPr>
          <a:lstStyle/>
          <a:p>
            <a:pPr algn="ctr">
              <a:spcBef>
                <a:spcPct val="50000"/>
              </a:spcBef>
            </a:pPr>
            <a:r>
              <a:rPr lang="en-US" sz="1800" b="0" dirty="0">
                <a:solidFill>
                  <a:schemeClr val="tx1"/>
                </a:solidFill>
              </a:rPr>
              <a:t>Hospital Revenues</a:t>
            </a:r>
          </a:p>
          <a:p>
            <a:pPr algn="ctr">
              <a:spcBef>
                <a:spcPct val="50000"/>
              </a:spcBef>
            </a:pPr>
            <a:r>
              <a:rPr lang="en-US" sz="1800" b="0" dirty="0" smtClean="0">
                <a:solidFill>
                  <a:schemeClr val="tx1"/>
                </a:solidFill>
              </a:rPr>
              <a:t>14.7%</a:t>
            </a:r>
            <a:endParaRPr lang="en-US" sz="1800" b="0" dirty="0">
              <a:solidFill>
                <a:schemeClr val="tx1"/>
              </a:solidFill>
            </a:endParaRPr>
          </a:p>
        </p:txBody>
      </p:sp>
      <p:sp>
        <p:nvSpPr>
          <p:cNvPr id="9631756" name="Text Box 12"/>
          <p:cNvSpPr txBox="1">
            <a:spLocks noChangeArrowheads="1"/>
          </p:cNvSpPr>
          <p:nvPr/>
        </p:nvSpPr>
        <p:spPr bwMode="auto">
          <a:xfrm>
            <a:off x="5833184" y="3381098"/>
            <a:ext cx="2705100" cy="641350"/>
          </a:xfrm>
          <a:prstGeom prst="rect">
            <a:avLst/>
          </a:prstGeom>
          <a:noFill/>
          <a:ln w="9525">
            <a:noFill/>
            <a:miter lim="800000"/>
            <a:headEnd/>
            <a:tailEnd/>
          </a:ln>
          <a:effectLst/>
        </p:spPr>
        <p:txBody>
          <a:bodyPr>
            <a:spAutoFit/>
          </a:bodyPr>
          <a:lstStyle/>
          <a:p>
            <a:pPr algn="ctr">
              <a:spcBef>
                <a:spcPct val="50000"/>
              </a:spcBef>
            </a:pPr>
            <a:r>
              <a:rPr lang="en-US" sz="1800" b="0" dirty="0">
                <a:solidFill>
                  <a:schemeClr val="tx1"/>
                </a:solidFill>
              </a:rPr>
              <a:t>Non-federal Grants &amp; Contracts </a:t>
            </a:r>
            <a:r>
              <a:rPr lang="en-US" sz="1800" b="0" dirty="0" smtClean="0">
                <a:solidFill>
                  <a:schemeClr val="tx1"/>
                </a:solidFill>
              </a:rPr>
              <a:t>9.6%</a:t>
            </a:r>
            <a:endParaRPr lang="en-US" sz="1800" b="0" dirty="0">
              <a:solidFill>
                <a:schemeClr val="tx1"/>
              </a:solidFill>
            </a:endParaRPr>
          </a:p>
        </p:txBody>
      </p:sp>
      <p:sp>
        <p:nvSpPr>
          <p:cNvPr id="14" name="Text Box 7"/>
          <p:cNvSpPr txBox="1">
            <a:spLocks noChangeArrowheads="1"/>
          </p:cNvSpPr>
          <p:nvPr/>
        </p:nvSpPr>
        <p:spPr bwMode="auto">
          <a:xfrm>
            <a:off x="-390525" y="2181225"/>
            <a:ext cx="3543300" cy="630942"/>
          </a:xfrm>
          <a:prstGeom prst="rect">
            <a:avLst/>
          </a:prstGeom>
          <a:noFill/>
          <a:ln w="9525">
            <a:noFill/>
            <a:miter lim="800000"/>
            <a:headEnd/>
            <a:tailEnd/>
          </a:ln>
          <a:effectLst/>
        </p:spPr>
        <p:txBody>
          <a:bodyPr wrap="square">
            <a:spAutoFit/>
          </a:bodyPr>
          <a:lstStyle/>
          <a:p>
            <a:pPr algn="ctr">
              <a:spcBef>
                <a:spcPct val="50000"/>
              </a:spcBef>
            </a:pPr>
            <a:r>
              <a:rPr lang="en-US" sz="1400" b="0" dirty="0">
                <a:solidFill>
                  <a:schemeClr val="tx1"/>
                </a:solidFill>
              </a:rPr>
              <a:t>Federal </a:t>
            </a:r>
            <a:r>
              <a:rPr lang="en-US" sz="1400" b="0" dirty="0" smtClean="0">
                <a:solidFill>
                  <a:schemeClr val="tx1"/>
                </a:solidFill>
              </a:rPr>
              <a:t>Appropriations</a:t>
            </a:r>
            <a:endParaRPr lang="en-US" sz="1400" b="0" dirty="0">
              <a:solidFill>
                <a:schemeClr val="tx1"/>
              </a:solidFill>
            </a:endParaRPr>
          </a:p>
          <a:p>
            <a:pPr algn="ctr">
              <a:spcBef>
                <a:spcPct val="50000"/>
              </a:spcBef>
            </a:pPr>
            <a:r>
              <a:rPr lang="en-US" sz="1400" b="0" dirty="0" smtClean="0">
                <a:solidFill>
                  <a:schemeClr val="tx1"/>
                </a:solidFill>
              </a:rPr>
              <a:t>0.3%</a:t>
            </a:r>
            <a:endParaRPr lang="en-US" sz="1400" b="0"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3794" name="Rectangle 2"/>
          <p:cNvSpPr>
            <a:spLocks noGrp="1" noChangeArrowheads="1"/>
          </p:cNvSpPr>
          <p:nvPr>
            <p:ph type="title"/>
          </p:nvPr>
        </p:nvSpPr>
        <p:spPr>
          <a:xfrm>
            <a:off x="566738" y="575563"/>
            <a:ext cx="8386762" cy="620712"/>
          </a:xfrm>
        </p:spPr>
        <p:txBody>
          <a:bodyPr/>
          <a:lstStyle/>
          <a:p>
            <a:r>
              <a:rPr lang="en-US" sz="4000" dirty="0"/>
              <a:t>Becoming a </a:t>
            </a:r>
            <a:r>
              <a:rPr lang="en-US" sz="4000" dirty="0" smtClean="0"/>
              <a:t>Physician</a:t>
            </a:r>
            <a:endParaRPr lang="en-US" sz="4000" dirty="0"/>
          </a:p>
        </p:txBody>
      </p:sp>
      <p:graphicFrame>
        <p:nvGraphicFramePr>
          <p:cNvPr id="5" name="Diagram 4"/>
          <p:cNvGraphicFramePr/>
          <p:nvPr>
            <p:extLst>
              <p:ext uri="{D42A27DB-BD31-4B8C-83A1-F6EECF244321}">
                <p14:modId xmlns:p14="http://schemas.microsoft.com/office/powerpoint/2010/main" val="1971872710"/>
              </p:ext>
            </p:extLst>
          </p:nvPr>
        </p:nvGraphicFramePr>
        <p:xfrm>
          <a:off x="201881" y="1401288"/>
          <a:ext cx="8787739" cy="5094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42" name="Rectangle 2"/>
          <p:cNvSpPr>
            <a:spLocks noGrp="1" noChangeArrowheads="1"/>
          </p:cNvSpPr>
          <p:nvPr>
            <p:ph type="title"/>
          </p:nvPr>
        </p:nvSpPr>
        <p:spPr/>
        <p:txBody>
          <a:bodyPr/>
          <a:lstStyle/>
          <a:p>
            <a:r>
              <a:rPr lang="en-US" sz="4000" dirty="0"/>
              <a:t>Medical </a:t>
            </a:r>
            <a:r>
              <a:rPr lang="en-US" sz="4000" dirty="0" smtClean="0"/>
              <a:t>Education Team</a:t>
            </a:r>
            <a:endParaRPr lang="en-US" sz="4000" dirty="0"/>
          </a:p>
        </p:txBody>
      </p:sp>
      <p:graphicFrame>
        <p:nvGraphicFramePr>
          <p:cNvPr id="5" name="Diagram 4"/>
          <p:cNvGraphicFramePr/>
          <p:nvPr>
            <p:extLst>
              <p:ext uri="{D42A27DB-BD31-4B8C-83A1-F6EECF244321}">
                <p14:modId xmlns:p14="http://schemas.microsoft.com/office/powerpoint/2010/main" val="465761335"/>
              </p:ext>
            </p:extLst>
          </p:nvPr>
        </p:nvGraphicFramePr>
        <p:xfrm>
          <a:off x="244548" y="1307804"/>
          <a:ext cx="8899451" cy="5252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1" descr="D:\High Resolution\FAN1001432.jpg"/>
          <p:cNvPicPr>
            <a:picLocks noChangeAspect="1" noChangeArrowheads="1"/>
          </p:cNvPicPr>
          <p:nvPr/>
        </p:nvPicPr>
        <p:blipFill>
          <a:blip r:embed="rId8" cstate="print"/>
          <a:srcRect/>
          <a:stretch>
            <a:fillRect/>
          </a:stretch>
        </p:blipFill>
        <p:spPr bwMode="auto">
          <a:xfrm>
            <a:off x="3496782" y="2945218"/>
            <a:ext cx="2372390" cy="193988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8978" name="Rectangle 2"/>
          <p:cNvSpPr>
            <a:spLocks noGrp="1" noChangeArrowheads="1"/>
          </p:cNvSpPr>
          <p:nvPr>
            <p:ph type="title"/>
          </p:nvPr>
        </p:nvSpPr>
        <p:spPr>
          <a:xfrm>
            <a:off x="534988" y="2438400"/>
            <a:ext cx="8077200" cy="1295400"/>
          </a:xfrm>
        </p:spPr>
        <p:txBody>
          <a:bodyPr/>
          <a:lstStyle/>
          <a:p>
            <a:pPr algn="ctr"/>
            <a:r>
              <a:rPr lang="en-US" sz="4000" dirty="0"/>
              <a:t>Welcome to </a:t>
            </a:r>
            <a:br>
              <a:rPr lang="en-US" sz="4000" dirty="0"/>
            </a:br>
            <a:r>
              <a:rPr lang="en-US" sz="4000" dirty="0"/>
              <a:t>(Insert Name of Institution)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7890" name="Rectangle 2"/>
          <p:cNvSpPr>
            <a:spLocks noGrp="1" noChangeArrowheads="1"/>
          </p:cNvSpPr>
          <p:nvPr>
            <p:ph type="title"/>
          </p:nvPr>
        </p:nvSpPr>
        <p:spPr/>
        <p:txBody>
          <a:bodyPr/>
          <a:lstStyle/>
          <a:p>
            <a:pPr algn="ctr"/>
            <a:r>
              <a:rPr lang="en-US" sz="4000" dirty="0"/>
              <a:t>Medical </a:t>
            </a:r>
            <a:r>
              <a:rPr lang="en-US" sz="4000" dirty="0" smtClean="0"/>
              <a:t>Education Curriculum</a:t>
            </a:r>
            <a:endParaRPr lang="en-US" sz="4000" dirty="0"/>
          </a:p>
        </p:txBody>
      </p:sp>
      <p:graphicFrame>
        <p:nvGraphicFramePr>
          <p:cNvPr id="5" name="Diagram 4"/>
          <p:cNvGraphicFramePr/>
          <p:nvPr>
            <p:extLst>
              <p:ext uri="{D42A27DB-BD31-4B8C-83A1-F6EECF244321}">
                <p14:modId xmlns:p14="http://schemas.microsoft.com/office/powerpoint/2010/main" val="3603064734"/>
              </p:ext>
            </p:extLst>
          </p:nvPr>
        </p:nvGraphicFramePr>
        <p:xfrm>
          <a:off x="4065697" y="1693494"/>
          <a:ext cx="4000357" cy="4515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1" descr="C:\Documents and Settings\sbergh\Desktop\PME OSUMC 1.JPG"/>
          <p:cNvPicPr>
            <a:picLocks noChangeAspect="1" noChangeArrowheads="1"/>
          </p:cNvPicPr>
          <p:nvPr/>
        </p:nvPicPr>
        <p:blipFill>
          <a:blip r:embed="rId8" cstate="print"/>
          <a:srcRect/>
          <a:stretch>
            <a:fillRect/>
          </a:stretch>
        </p:blipFill>
        <p:spPr bwMode="auto">
          <a:xfrm>
            <a:off x="325381" y="1924493"/>
            <a:ext cx="3059519" cy="203967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9939" name="Rectangle 3"/>
          <p:cNvSpPr>
            <a:spLocks noGrp="1" noChangeArrowheads="1"/>
          </p:cNvSpPr>
          <p:nvPr>
            <p:ph idx="1"/>
          </p:nvPr>
        </p:nvSpPr>
        <p:spPr>
          <a:xfrm>
            <a:off x="-1" y="1673789"/>
            <a:ext cx="8241476" cy="4652962"/>
          </a:xfrm>
        </p:spPr>
        <p:txBody>
          <a:bodyPr/>
          <a:lstStyle/>
          <a:p>
            <a:pPr marL="860425" lvl="1" indent="-341313" defTabSz="914400"/>
            <a:r>
              <a:rPr lang="en-US" dirty="0"/>
              <a:t>More small group instruction</a:t>
            </a:r>
          </a:p>
          <a:p>
            <a:pPr marL="860425" lvl="1" indent="-341313" defTabSz="914400"/>
            <a:r>
              <a:rPr lang="en-US" dirty="0"/>
              <a:t>Less teaching in hospital</a:t>
            </a:r>
          </a:p>
          <a:p>
            <a:pPr marL="860425" lvl="1" indent="-341313" defTabSz="914400"/>
            <a:r>
              <a:rPr lang="en-US" dirty="0"/>
              <a:t>More balance </a:t>
            </a:r>
            <a:r>
              <a:rPr lang="en-US" dirty="0" smtClean="0"/>
              <a:t>between teaching </a:t>
            </a:r>
            <a:r>
              <a:rPr lang="en-US" dirty="0"/>
              <a:t>in hospital and ambulatory setting</a:t>
            </a:r>
          </a:p>
          <a:p>
            <a:pPr marL="860425" lvl="1" indent="-341313" defTabSz="914400"/>
            <a:r>
              <a:rPr lang="en-US" dirty="0"/>
              <a:t>Responsive to society’s </a:t>
            </a:r>
            <a:r>
              <a:rPr lang="en-US" dirty="0" smtClean="0"/>
              <a:t>                            changing </a:t>
            </a:r>
            <a:r>
              <a:rPr lang="en-US" dirty="0"/>
              <a:t>health </a:t>
            </a:r>
            <a:r>
              <a:rPr lang="en-US" dirty="0" smtClean="0"/>
              <a:t>care needs </a:t>
            </a:r>
            <a:endParaRPr lang="en-US" dirty="0"/>
          </a:p>
          <a:p>
            <a:pPr marL="404813" indent="-404813" defTabSz="914400"/>
            <a:endParaRPr lang="en-US" dirty="0"/>
          </a:p>
        </p:txBody>
      </p:sp>
      <p:pic>
        <p:nvPicPr>
          <p:cNvPr id="9639941" name="Picture 5" descr="D:\High Resolution\FAN1001406.jpg"/>
          <p:cNvPicPr>
            <a:picLocks noChangeAspect="1" noChangeArrowheads="1"/>
          </p:cNvPicPr>
          <p:nvPr/>
        </p:nvPicPr>
        <p:blipFill>
          <a:blip r:embed="rId3" cstate="print"/>
          <a:srcRect/>
          <a:stretch>
            <a:fillRect/>
          </a:stretch>
        </p:blipFill>
        <p:spPr bwMode="auto">
          <a:xfrm>
            <a:off x="5683339" y="3552284"/>
            <a:ext cx="3080651" cy="2038192"/>
          </a:xfrm>
          <a:prstGeom prst="rect">
            <a:avLst/>
          </a:prstGeom>
          <a:ln>
            <a:noFill/>
          </a:ln>
          <a:effectLst>
            <a:softEdge rad="112500"/>
          </a:effectLst>
        </p:spPr>
      </p:pic>
      <p:sp>
        <p:nvSpPr>
          <p:cNvPr id="7" name="Rectangle 2"/>
          <p:cNvSpPr txBox="1">
            <a:spLocks noChangeArrowheads="1"/>
          </p:cNvSpPr>
          <p:nvPr/>
        </p:nvSpPr>
        <p:spPr bwMode="auto">
          <a:xfrm>
            <a:off x="382773" y="679866"/>
            <a:ext cx="8527312" cy="63976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marL="0" marR="0" lvl="0" indent="0" algn="l" defTabSz="889000" rtl="0" eaLnBrk="0" fontAlgn="base" latinLnBrk="0" hangingPunct="0">
              <a:lnSpc>
                <a:spcPct val="85000"/>
              </a:lnSpc>
              <a:spcBef>
                <a:spcPct val="0"/>
              </a:spcBef>
              <a:spcAft>
                <a:spcPct val="0"/>
              </a:spcAft>
              <a:buClr>
                <a:srgbClr val="DADDFE"/>
              </a:buClr>
              <a:buSzTx/>
              <a:buFontTx/>
              <a:buNone/>
              <a:tabLst/>
              <a:defRPr/>
            </a:pPr>
            <a:r>
              <a:rPr kumimoji="0" lang="en-US" sz="3600" b="0" i="0" u="none" strike="noStrike" kern="0" cap="none" spc="0" normalizeH="0" baseline="0" noProof="0" dirty="0" smtClean="0">
                <a:ln>
                  <a:noFill/>
                </a:ln>
                <a:solidFill>
                  <a:schemeClr val="tx2"/>
                </a:solidFill>
                <a:effectLst/>
                <a:uLnTx/>
                <a:uFillTx/>
                <a:latin typeface="+mj-lt"/>
                <a:ea typeface="+mj-ea"/>
                <a:cs typeface="+mj-cs"/>
              </a:rPr>
              <a:t>Medical School Curriculum Changes</a:t>
            </a:r>
            <a:endParaRPr kumimoji="0" lang="en-US" sz="36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1987" name="Rectangle 3"/>
          <p:cNvSpPr>
            <a:spLocks noGrp="1" noChangeArrowheads="1"/>
          </p:cNvSpPr>
          <p:nvPr>
            <p:ph idx="1"/>
          </p:nvPr>
        </p:nvSpPr>
        <p:spPr>
          <a:xfrm>
            <a:off x="1496291" y="1522021"/>
            <a:ext cx="7350825" cy="4495800"/>
          </a:xfrm>
        </p:spPr>
        <p:txBody>
          <a:bodyPr/>
          <a:lstStyle/>
          <a:p>
            <a:pPr lvl="1"/>
            <a:r>
              <a:rPr lang="en-US" dirty="0"/>
              <a:t>Emphasis on preventive medicine</a:t>
            </a:r>
          </a:p>
          <a:p>
            <a:pPr lvl="1"/>
            <a:r>
              <a:rPr lang="en-US" dirty="0"/>
              <a:t>Use of information technology</a:t>
            </a:r>
          </a:p>
          <a:p>
            <a:pPr lvl="1"/>
            <a:r>
              <a:rPr lang="en-US" dirty="0"/>
              <a:t>Focus on communication </a:t>
            </a:r>
            <a:br>
              <a:rPr lang="en-US" dirty="0"/>
            </a:br>
            <a:r>
              <a:rPr lang="en-US" dirty="0"/>
              <a:t>with diverse cultures and </a:t>
            </a:r>
            <a:r>
              <a:rPr lang="en-US" dirty="0" smtClean="0"/>
              <a:t>cultural competencies</a:t>
            </a:r>
            <a:endParaRPr lang="en-US" dirty="0"/>
          </a:p>
        </p:txBody>
      </p:sp>
      <p:pic>
        <p:nvPicPr>
          <p:cNvPr id="9712641" name="Picture 1" descr="D:\High Resolution\FAN1001428.jpg"/>
          <p:cNvPicPr>
            <a:picLocks noChangeAspect="1" noChangeArrowheads="1"/>
          </p:cNvPicPr>
          <p:nvPr/>
        </p:nvPicPr>
        <p:blipFill>
          <a:blip r:embed="rId3" cstate="print"/>
          <a:srcRect/>
          <a:stretch>
            <a:fillRect/>
          </a:stretch>
        </p:blipFill>
        <p:spPr bwMode="auto">
          <a:xfrm>
            <a:off x="390277" y="4290208"/>
            <a:ext cx="3219822" cy="2133411"/>
          </a:xfrm>
          <a:prstGeom prst="rect">
            <a:avLst/>
          </a:prstGeom>
          <a:ln>
            <a:noFill/>
          </a:ln>
          <a:effectLst>
            <a:softEdge rad="112500"/>
          </a:effectLst>
        </p:spPr>
      </p:pic>
      <p:sp>
        <p:nvSpPr>
          <p:cNvPr id="6" name="Rectangle 2"/>
          <p:cNvSpPr txBox="1">
            <a:spLocks noChangeArrowheads="1"/>
          </p:cNvSpPr>
          <p:nvPr/>
        </p:nvSpPr>
        <p:spPr bwMode="auto">
          <a:xfrm>
            <a:off x="382773" y="691741"/>
            <a:ext cx="8527312" cy="63976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marL="0" marR="0" lvl="0" indent="0" algn="l" defTabSz="889000" rtl="0" eaLnBrk="0" fontAlgn="base" latinLnBrk="0" hangingPunct="0">
              <a:lnSpc>
                <a:spcPct val="85000"/>
              </a:lnSpc>
              <a:spcBef>
                <a:spcPct val="0"/>
              </a:spcBef>
              <a:spcAft>
                <a:spcPct val="0"/>
              </a:spcAft>
              <a:buClr>
                <a:srgbClr val="DADDFE"/>
              </a:buClr>
              <a:buSzTx/>
              <a:buFontTx/>
              <a:buNone/>
              <a:tabLst/>
              <a:defRPr/>
            </a:pPr>
            <a:r>
              <a:rPr kumimoji="0" lang="en-US" sz="3600" b="0" i="0" u="none" strike="noStrike" kern="0" cap="none" spc="0" normalizeH="0" baseline="0" noProof="0" dirty="0" smtClean="0">
                <a:ln>
                  <a:noFill/>
                </a:ln>
                <a:solidFill>
                  <a:schemeClr val="tx2"/>
                </a:solidFill>
                <a:effectLst/>
                <a:uLnTx/>
                <a:uFillTx/>
                <a:latin typeface="+mj-lt"/>
                <a:ea typeface="+mj-ea"/>
                <a:cs typeface="+mj-cs"/>
              </a:rPr>
              <a:t>Medical School Curriculum Changes</a:t>
            </a:r>
            <a:endParaRPr kumimoji="0" lang="en-US" sz="36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7106" name="Rectangle 2"/>
          <p:cNvSpPr>
            <a:spLocks noChangeArrowheads="1"/>
          </p:cNvSpPr>
          <p:nvPr/>
        </p:nvSpPr>
        <p:spPr bwMode="auto">
          <a:xfrm>
            <a:off x="4305300" y="4292600"/>
            <a:ext cx="4216400" cy="1841500"/>
          </a:xfrm>
          <a:prstGeom prst="rect">
            <a:avLst/>
          </a:prstGeom>
          <a:noFill/>
          <a:ln w="9525">
            <a:noFill/>
            <a:miter lim="800000"/>
            <a:headEnd/>
            <a:tailEnd/>
          </a:ln>
          <a:effectLst/>
        </p:spPr>
        <p:txBody>
          <a:bodyPr/>
          <a:lstStyle/>
          <a:p>
            <a:pPr>
              <a:lnSpc>
                <a:spcPct val="88000"/>
              </a:lnSpc>
              <a:spcBef>
                <a:spcPct val="10000"/>
              </a:spcBef>
              <a:buClr>
                <a:schemeClr val="tx1"/>
              </a:buClr>
              <a:buSzPct val="90000"/>
              <a:tabLst>
                <a:tab pos="234950" algn="l"/>
              </a:tabLst>
            </a:pPr>
            <a:endParaRPr lang="en-US" b="0" dirty="0">
              <a:solidFill>
                <a:schemeClr val="tx1"/>
              </a:solidFill>
            </a:endParaRPr>
          </a:p>
        </p:txBody>
      </p:sp>
      <p:sp>
        <p:nvSpPr>
          <p:cNvPr id="9647107" name="Rectangle 3"/>
          <p:cNvSpPr>
            <a:spLocks noGrp="1" noChangeArrowheads="1"/>
          </p:cNvSpPr>
          <p:nvPr>
            <p:ph type="title"/>
          </p:nvPr>
        </p:nvSpPr>
        <p:spPr>
          <a:xfrm>
            <a:off x="381000" y="644925"/>
            <a:ext cx="8763000" cy="723900"/>
          </a:xfrm>
        </p:spPr>
        <p:txBody>
          <a:bodyPr/>
          <a:lstStyle/>
          <a:p>
            <a:r>
              <a:rPr lang="en-US" sz="4000" dirty="0"/>
              <a:t>M</a:t>
            </a:r>
            <a:r>
              <a:rPr lang="en-US" sz="4000" dirty="0" smtClean="0"/>
              <a:t>edian Annual Costs of Attending Medical School</a:t>
            </a:r>
            <a:endParaRPr lang="en-US" sz="4000" dirty="0"/>
          </a:p>
        </p:txBody>
      </p:sp>
      <p:sp>
        <p:nvSpPr>
          <p:cNvPr id="9647108" name="Rectangle 4"/>
          <p:cNvSpPr>
            <a:spLocks noGrp="1" noChangeArrowheads="1"/>
          </p:cNvSpPr>
          <p:nvPr>
            <p:ph idx="1"/>
          </p:nvPr>
        </p:nvSpPr>
        <p:spPr>
          <a:xfrm>
            <a:off x="4225772" y="1668463"/>
            <a:ext cx="4767308" cy="3930650"/>
          </a:xfrm>
        </p:spPr>
        <p:txBody>
          <a:bodyPr/>
          <a:lstStyle/>
          <a:p>
            <a:endParaRPr lang="en-US" sz="3200" dirty="0" smtClean="0"/>
          </a:p>
          <a:p>
            <a:r>
              <a:rPr lang="en-US" sz="3200" dirty="0" smtClean="0"/>
              <a:t>$82,278 </a:t>
            </a:r>
            <a:r>
              <a:rPr lang="en-US" sz="3200" dirty="0"/>
              <a:t>at private schools</a:t>
            </a:r>
          </a:p>
          <a:p>
            <a:r>
              <a:rPr lang="en-US" sz="3200" dirty="0" smtClean="0"/>
              <a:t>$</a:t>
            </a:r>
            <a:r>
              <a:rPr lang="en-US" sz="3200" dirty="0" smtClean="0"/>
              <a:t>60,945</a:t>
            </a:r>
            <a:r>
              <a:rPr lang="en-US" sz="3200" dirty="0" smtClean="0"/>
              <a:t> </a:t>
            </a:r>
            <a:r>
              <a:rPr lang="en-US" sz="3200" dirty="0"/>
              <a:t>at public </a:t>
            </a:r>
            <a:r>
              <a:rPr lang="en-US" sz="3200" dirty="0" smtClean="0"/>
              <a:t>schools</a:t>
            </a:r>
          </a:p>
          <a:p>
            <a:endParaRPr lang="en-US" sz="3200" dirty="0" smtClean="0"/>
          </a:p>
          <a:p>
            <a:endParaRPr lang="en-US" sz="3200" dirty="0" smtClean="0"/>
          </a:p>
          <a:p>
            <a:endParaRPr lang="en-US" sz="3200" dirty="0"/>
          </a:p>
        </p:txBody>
      </p:sp>
      <p:pic>
        <p:nvPicPr>
          <p:cNvPr id="9647109" name="Picture 5" descr="18336"/>
          <p:cNvPicPr>
            <a:picLocks noChangeAspect="1" noChangeArrowheads="1"/>
          </p:cNvPicPr>
          <p:nvPr/>
        </p:nvPicPr>
        <p:blipFill>
          <a:blip r:embed="rId3" cstate="print"/>
          <a:srcRect/>
          <a:stretch>
            <a:fillRect/>
          </a:stretch>
        </p:blipFill>
        <p:spPr bwMode="auto">
          <a:xfrm>
            <a:off x="537256" y="1509197"/>
            <a:ext cx="2318467" cy="3656569"/>
          </a:xfrm>
          <a:prstGeom prst="rect">
            <a:avLst/>
          </a:prstGeom>
          <a:ln>
            <a:noFill/>
          </a:ln>
          <a:effectLst>
            <a:softEdge rad="112500"/>
          </a:effectLst>
        </p:spPr>
      </p:pic>
      <p:sp>
        <p:nvSpPr>
          <p:cNvPr id="6" name="TextBox 5"/>
          <p:cNvSpPr txBox="1"/>
          <p:nvPr/>
        </p:nvSpPr>
        <p:spPr>
          <a:xfrm>
            <a:off x="213756" y="6211669"/>
            <a:ext cx="7042067" cy="646331"/>
          </a:xfrm>
          <a:prstGeom prst="rect">
            <a:avLst/>
          </a:prstGeom>
          <a:noFill/>
        </p:spPr>
        <p:txBody>
          <a:bodyPr wrap="square" rtlCol="0">
            <a:spAutoFit/>
          </a:bodyPr>
          <a:lstStyle/>
          <a:p>
            <a:r>
              <a:rPr lang="en-US" sz="1200" dirty="0" err="1" smtClean="0">
                <a:solidFill>
                  <a:schemeClr val="tx1"/>
                </a:solidFill>
              </a:rPr>
              <a:t>Soure</a:t>
            </a:r>
            <a:r>
              <a:rPr lang="en-US" sz="1200" dirty="0" smtClean="0">
                <a:solidFill>
                  <a:schemeClr val="tx1"/>
                </a:solidFill>
              </a:rPr>
              <a:t>:  AAMC Tuition and Student Fees Survey </a:t>
            </a:r>
            <a:r>
              <a:rPr lang="en-US" sz="1200" dirty="0" smtClean="0">
                <a:solidFill>
                  <a:schemeClr val="tx1"/>
                </a:solidFill>
              </a:rPr>
              <a:t>2015-16 </a:t>
            </a:r>
            <a:r>
              <a:rPr lang="en-US" sz="1200" dirty="0" smtClean="0">
                <a:solidFill>
                  <a:schemeClr val="tx1"/>
                </a:solidFill>
              </a:rPr>
              <a:t>data; Based on </a:t>
            </a:r>
            <a:r>
              <a:rPr lang="en-US" sz="1200" dirty="0" smtClean="0">
                <a:solidFill>
                  <a:schemeClr val="tx1"/>
                </a:solidFill>
              </a:rPr>
              <a:t>the 88 </a:t>
            </a:r>
            <a:r>
              <a:rPr lang="en-US" sz="1200" dirty="0" smtClean="0">
                <a:solidFill>
                  <a:schemeClr val="tx1"/>
                </a:solidFill>
              </a:rPr>
              <a:t>public schools and </a:t>
            </a:r>
            <a:r>
              <a:rPr lang="en-US" sz="1200" dirty="0" smtClean="0">
                <a:solidFill>
                  <a:schemeClr val="tx1"/>
                </a:solidFill>
              </a:rPr>
              <a:t>54 </a:t>
            </a:r>
            <a:r>
              <a:rPr lang="en-US" sz="1200" dirty="0" smtClean="0">
                <a:solidFill>
                  <a:schemeClr val="tx1"/>
                </a:solidFill>
              </a:rPr>
              <a:t>private schools for which data are available</a:t>
            </a:r>
          </a:p>
          <a:p>
            <a:endParaRPr lang="en-US"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9155" name="Rectangle 3"/>
          <p:cNvSpPr>
            <a:spLocks noGrp="1" noChangeArrowheads="1"/>
          </p:cNvSpPr>
          <p:nvPr>
            <p:ph idx="1"/>
          </p:nvPr>
        </p:nvSpPr>
        <p:spPr>
          <a:xfrm>
            <a:off x="380998" y="1401763"/>
            <a:ext cx="6922327" cy="5040312"/>
          </a:xfrm>
        </p:spPr>
        <p:txBody>
          <a:bodyPr/>
          <a:lstStyle/>
          <a:p>
            <a:r>
              <a:rPr lang="en-US" sz="3200" b="1" dirty="0">
                <a:solidFill>
                  <a:schemeClr val="tx2"/>
                </a:solidFill>
              </a:rPr>
              <a:t>Important to Remember: </a:t>
            </a:r>
          </a:p>
          <a:p>
            <a:r>
              <a:rPr lang="en-US" dirty="0"/>
              <a:t>Tuition does not cover all the costs to fund a medical degree. </a:t>
            </a:r>
          </a:p>
          <a:p>
            <a:r>
              <a:rPr lang="en-US" dirty="0"/>
              <a:t>On average, tuition and fees account for only </a:t>
            </a:r>
            <a:r>
              <a:rPr lang="en-US" dirty="0" smtClean="0"/>
              <a:t>3.4 </a:t>
            </a:r>
            <a:r>
              <a:rPr lang="en-US" dirty="0"/>
              <a:t>percent of a medical school’s annual revenues.</a:t>
            </a:r>
          </a:p>
          <a:p>
            <a:r>
              <a:rPr lang="en-US" dirty="0"/>
              <a:t>This inherently means that medical schools must derive funds from other sources. </a:t>
            </a:r>
          </a:p>
        </p:txBody>
      </p:sp>
      <p:pic>
        <p:nvPicPr>
          <p:cNvPr id="9649156" name="Picture 4" descr="MHE_099R"/>
          <p:cNvPicPr>
            <a:picLocks noChangeAspect="1" noChangeArrowheads="1"/>
          </p:cNvPicPr>
          <p:nvPr/>
        </p:nvPicPr>
        <p:blipFill>
          <a:blip r:embed="rId3" cstate="print"/>
          <a:srcRect/>
          <a:stretch>
            <a:fillRect/>
          </a:stretch>
        </p:blipFill>
        <p:spPr bwMode="auto">
          <a:xfrm>
            <a:off x="7298599" y="222653"/>
            <a:ext cx="1552989" cy="244929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1202" name="Rectangle 2"/>
          <p:cNvSpPr>
            <a:spLocks noGrp="1" noChangeArrowheads="1"/>
          </p:cNvSpPr>
          <p:nvPr>
            <p:ph type="title"/>
          </p:nvPr>
        </p:nvSpPr>
        <p:spPr>
          <a:xfrm>
            <a:off x="365721" y="496888"/>
            <a:ext cx="8386763" cy="982662"/>
          </a:xfrm>
        </p:spPr>
        <p:txBody>
          <a:bodyPr/>
          <a:lstStyle/>
          <a:p>
            <a:r>
              <a:rPr lang="en-US" sz="4000" dirty="0"/>
              <a:t>Average </a:t>
            </a:r>
            <a:r>
              <a:rPr lang="en-US" sz="4000" dirty="0" smtClean="0"/>
              <a:t>Debt of Medical Students</a:t>
            </a:r>
            <a:r>
              <a:rPr lang="en-US" sz="4400" dirty="0" smtClean="0"/>
              <a:t> </a:t>
            </a:r>
            <a:endParaRPr lang="en-US" sz="4400" dirty="0"/>
          </a:p>
        </p:txBody>
      </p:sp>
      <p:sp>
        <p:nvSpPr>
          <p:cNvPr id="9651203" name="Rectangle 3"/>
          <p:cNvSpPr>
            <a:spLocks noGrp="1" noChangeArrowheads="1"/>
          </p:cNvSpPr>
          <p:nvPr>
            <p:ph idx="1"/>
          </p:nvPr>
        </p:nvSpPr>
        <p:spPr>
          <a:xfrm>
            <a:off x="812214" y="2926579"/>
            <a:ext cx="4947318" cy="1003300"/>
          </a:xfrm>
        </p:spPr>
        <p:txBody>
          <a:bodyPr/>
          <a:lstStyle/>
          <a:p>
            <a:pPr algn="ctr" defTabSz="914400"/>
            <a:r>
              <a:rPr lang="en-US" sz="6600" dirty="0"/>
              <a:t>$</a:t>
            </a:r>
            <a:r>
              <a:rPr lang="en-US" sz="6600" dirty="0" smtClean="0"/>
              <a:t>190,694*</a:t>
            </a:r>
            <a:endParaRPr lang="en-US" sz="6600" dirty="0"/>
          </a:p>
        </p:txBody>
      </p:sp>
      <p:sp>
        <p:nvSpPr>
          <p:cNvPr id="9651205" name="Text Box 5"/>
          <p:cNvSpPr txBox="1">
            <a:spLocks noChangeArrowheads="1"/>
          </p:cNvSpPr>
          <p:nvPr/>
        </p:nvSpPr>
        <p:spPr bwMode="auto">
          <a:xfrm>
            <a:off x="1352550" y="5295900"/>
            <a:ext cx="2762250" cy="1190625"/>
          </a:xfrm>
          <a:prstGeom prst="rect">
            <a:avLst/>
          </a:prstGeom>
          <a:noFill/>
          <a:ln w="9525">
            <a:noFill/>
            <a:miter lim="800000"/>
            <a:headEnd/>
            <a:tailEnd/>
          </a:ln>
          <a:effectLst/>
        </p:spPr>
        <p:txBody>
          <a:bodyPr>
            <a:spAutoFit/>
          </a:bodyPr>
          <a:lstStyle/>
          <a:p>
            <a:r>
              <a:rPr lang="en-US" sz="1800" b="0" dirty="0"/>
              <a:t>*AAMC Graduate Questionnaire, 2007; average of those incurring debt</a:t>
            </a:r>
          </a:p>
        </p:txBody>
      </p:sp>
      <p:sp>
        <p:nvSpPr>
          <p:cNvPr id="9651206" name="Text Box 6"/>
          <p:cNvSpPr txBox="1">
            <a:spLocks noChangeArrowheads="1"/>
          </p:cNvSpPr>
          <p:nvPr/>
        </p:nvSpPr>
        <p:spPr bwMode="auto">
          <a:xfrm>
            <a:off x="371475" y="5761566"/>
            <a:ext cx="7629525" cy="830997"/>
          </a:xfrm>
          <a:prstGeom prst="rect">
            <a:avLst/>
          </a:prstGeom>
          <a:noFill/>
          <a:ln w="12700">
            <a:noFill/>
            <a:miter lim="800000"/>
            <a:headEnd/>
            <a:tailEnd/>
          </a:ln>
          <a:effectLst/>
        </p:spPr>
        <p:txBody>
          <a:bodyPr wrap="square">
            <a:spAutoFit/>
          </a:bodyPr>
          <a:lstStyle/>
          <a:p>
            <a:pPr>
              <a:spcBef>
                <a:spcPct val="50000"/>
              </a:spcBef>
            </a:pPr>
            <a:endParaRPr lang="en-US" sz="1200" dirty="0" smtClean="0">
              <a:solidFill>
                <a:schemeClr val="tx1"/>
              </a:solidFill>
            </a:endParaRPr>
          </a:p>
          <a:p>
            <a:r>
              <a:rPr lang="en-US" sz="1200" dirty="0">
                <a:solidFill>
                  <a:schemeClr val="tx1"/>
                </a:solidFill>
              </a:rPr>
              <a:t>* Source: FIRST analysis of AAMC 2017 GQ data. Education debt figures include premedical education debt plus medical education </a:t>
            </a:r>
            <a:r>
              <a:rPr lang="en-US" sz="1200" dirty="0" smtClean="0">
                <a:solidFill>
                  <a:schemeClr val="tx1"/>
                </a:solidFill>
              </a:rPr>
              <a:t>debt. Non-education </a:t>
            </a:r>
            <a:r>
              <a:rPr lang="en-US" sz="1200" dirty="0">
                <a:solidFill>
                  <a:schemeClr val="tx1"/>
                </a:solidFill>
              </a:rPr>
              <a:t>debt includes car, credit card, residency relocation loans, etc.</a:t>
            </a:r>
            <a:endParaRPr lang="en-US" sz="1200" dirty="0">
              <a:solidFill>
                <a:schemeClr val="tx1"/>
              </a:solidFill>
            </a:endParaRPr>
          </a:p>
        </p:txBody>
      </p:sp>
      <p:pic>
        <p:nvPicPr>
          <p:cNvPr id="9701377" name="Picture 1"/>
          <p:cNvPicPr>
            <a:picLocks noChangeAspect="1" noChangeArrowheads="1"/>
          </p:cNvPicPr>
          <p:nvPr/>
        </p:nvPicPr>
        <p:blipFill>
          <a:blip r:embed="rId3" cstate="print"/>
          <a:srcRect/>
          <a:stretch>
            <a:fillRect/>
          </a:stretch>
        </p:blipFill>
        <p:spPr bwMode="auto">
          <a:xfrm>
            <a:off x="5911299" y="1945216"/>
            <a:ext cx="2732843" cy="217653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3250" name="Rectangle 2"/>
          <p:cNvSpPr>
            <a:spLocks noGrp="1" noChangeArrowheads="1"/>
          </p:cNvSpPr>
          <p:nvPr>
            <p:ph type="title"/>
          </p:nvPr>
        </p:nvSpPr>
        <p:spPr>
          <a:xfrm>
            <a:off x="556105" y="770683"/>
            <a:ext cx="8386762" cy="620712"/>
          </a:xfrm>
        </p:spPr>
        <p:txBody>
          <a:bodyPr/>
          <a:lstStyle/>
          <a:p>
            <a:r>
              <a:rPr lang="en-US" sz="4000" dirty="0"/>
              <a:t>The </a:t>
            </a:r>
            <a:r>
              <a:rPr lang="en-US" sz="4000" dirty="0" smtClean="0"/>
              <a:t>Cost </a:t>
            </a:r>
            <a:r>
              <a:rPr lang="en-US" sz="4000" dirty="0"/>
              <a:t>of </a:t>
            </a:r>
            <a:r>
              <a:rPr lang="en-US" sz="4000" dirty="0" smtClean="0"/>
              <a:t>Medical Education</a:t>
            </a:r>
            <a:endParaRPr lang="en-US" sz="4000" dirty="0"/>
          </a:p>
        </p:txBody>
      </p:sp>
      <p:sp>
        <p:nvSpPr>
          <p:cNvPr id="9653251" name="Rectangle 3"/>
          <p:cNvSpPr>
            <a:spLocks noGrp="1" noChangeArrowheads="1"/>
          </p:cNvSpPr>
          <p:nvPr>
            <p:ph idx="1"/>
          </p:nvPr>
        </p:nvSpPr>
        <p:spPr>
          <a:xfrm>
            <a:off x="535173" y="2342706"/>
            <a:ext cx="6014482" cy="4343400"/>
          </a:xfrm>
        </p:spPr>
        <p:txBody>
          <a:bodyPr/>
          <a:lstStyle/>
          <a:p>
            <a:r>
              <a:rPr lang="en-US" sz="3600" dirty="0" smtClean="0"/>
              <a:t>Tuition:  </a:t>
            </a:r>
            <a:r>
              <a:rPr lang="en-US" sz="3600" dirty="0" smtClean="0">
                <a:solidFill>
                  <a:schemeClr val="accent5">
                    <a:lumMod val="75000"/>
                  </a:schemeClr>
                </a:solidFill>
              </a:rPr>
              <a:t>$X</a:t>
            </a:r>
            <a:endParaRPr lang="en-US" sz="3600" dirty="0">
              <a:solidFill>
                <a:schemeClr val="accent5">
                  <a:lumMod val="75000"/>
                </a:schemeClr>
              </a:solidFill>
            </a:endParaRPr>
          </a:p>
          <a:p>
            <a:r>
              <a:rPr lang="en-US" sz="3600" dirty="0" smtClean="0"/>
              <a:t>Books &amp; fees:  </a:t>
            </a:r>
            <a:r>
              <a:rPr lang="en-US" sz="3600" dirty="0" smtClean="0">
                <a:solidFill>
                  <a:schemeClr val="accent5">
                    <a:lumMod val="75000"/>
                  </a:schemeClr>
                </a:solidFill>
              </a:rPr>
              <a:t>$X</a:t>
            </a:r>
            <a:endParaRPr lang="en-US" sz="3600" dirty="0">
              <a:solidFill>
                <a:schemeClr val="accent5">
                  <a:lumMod val="75000"/>
                </a:schemeClr>
              </a:solidFill>
            </a:endParaRPr>
          </a:p>
          <a:p>
            <a:r>
              <a:rPr lang="en-US" sz="3600" dirty="0" smtClean="0"/>
              <a:t>Living expenses:  </a:t>
            </a:r>
            <a:r>
              <a:rPr lang="en-US" sz="3600" dirty="0" smtClean="0">
                <a:solidFill>
                  <a:schemeClr val="accent5">
                    <a:lumMod val="75000"/>
                  </a:schemeClr>
                </a:solidFill>
              </a:rPr>
              <a:t>$X</a:t>
            </a:r>
          </a:p>
          <a:p>
            <a:r>
              <a:rPr lang="en-US" sz="3600" dirty="0" smtClean="0"/>
              <a:t>Average annual cost:  </a:t>
            </a:r>
            <a:r>
              <a:rPr lang="en-US" sz="3600" dirty="0" smtClean="0">
                <a:solidFill>
                  <a:schemeClr val="accent5">
                    <a:lumMod val="75000"/>
                  </a:schemeClr>
                </a:solidFill>
              </a:rPr>
              <a:t>$X</a:t>
            </a:r>
            <a:endParaRPr lang="en-US" sz="3600" dirty="0">
              <a:solidFill>
                <a:schemeClr val="accent5">
                  <a:lumMod val="75000"/>
                </a:schemeClr>
              </a:solidFill>
            </a:endParaRPr>
          </a:p>
        </p:txBody>
      </p:sp>
      <p:pic>
        <p:nvPicPr>
          <p:cNvPr id="5" name="Picture 1"/>
          <p:cNvPicPr>
            <a:picLocks noChangeAspect="1" noChangeArrowheads="1"/>
          </p:cNvPicPr>
          <p:nvPr/>
        </p:nvPicPr>
        <p:blipFill>
          <a:blip r:embed="rId3" cstate="print"/>
          <a:srcRect/>
          <a:stretch>
            <a:fillRect/>
          </a:stretch>
        </p:blipFill>
        <p:spPr bwMode="auto">
          <a:xfrm>
            <a:off x="5783283" y="1799451"/>
            <a:ext cx="2732843" cy="217653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8850" name="Rectangle 2"/>
          <p:cNvSpPr>
            <a:spLocks noGrp="1" noChangeArrowheads="1"/>
          </p:cNvSpPr>
          <p:nvPr>
            <p:ph type="title"/>
          </p:nvPr>
        </p:nvSpPr>
        <p:spPr>
          <a:xfrm>
            <a:off x="534988" y="2438400"/>
            <a:ext cx="8077200" cy="1295400"/>
          </a:xfrm>
        </p:spPr>
        <p:txBody>
          <a:bodyPr/>
          <a:lstStyle/>
          <a:p>
            <a:pPr algn="ctr"/>
            <a:r>
              <a:rPr lang="en-US" sz="4000"/>
              <a:t>Welcome to </a:t>
            </a:r>
            <a:br>
              <a:rPr lang="en-US" sz="4000"/>
            </a:br>
            <a:r>
              <a:rPr lang="en-US" sz="4000"/>
              <a:t>(Name of Teaching Hospital)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2946" name="Rectangle 2"/>
          <p:cNvSpPr>
            <a:spLocks noGrp="1" noChangeArrowheads="1"/>
          </p:cNvSpPr>
          <p:nvPr>
            <p:ph type="title"/>
          </p:nvPr>
        </p:nvSpPr>
        <p:spPr/>
        <p:txBody>
          <a:bodyPr/>
          <a:lstStyle/>
          <a:p>
            <a:r>
              <a:rPr lang="en-US" sz="4000" dirty="0"/>
              <a:t>Teaching </a:t>
            </a:r>
            <a:r>
              <a:rPr lang="en-US" sz="4000" dirty="0" smtClean="0"/>
              <a:t>Hospitals</a:t>
            </a:r>
            <a:endParaRPr lang="en-US" sz="4000" dirty="0"/>
          </a:p>
        </p:txBody>
      </p:sp>
      <p:sp>
        <p:nvSpPr>
          <p:cNvPr id="9682947" name="Rectangle 3"/>
          <p:cNvSpPr>
            <a:spLocks noGrp="1" noChangeArrowheads="1"/>
          </p:cNvSpPr>
          <p:nvPr>
            <p:ph idx="1"/>
          </p:nvPr>
        </p:nvSpPr>
        <p:spPr>
          <a:xfrm>
            <a:off x="415636" y="1706563"/>
            <a:ext cx="8573986" cy="4462462"/>
          </a:xfrm>
        </p:spPr>
        <p:txBody>
          <a:bodyPr/>
          <a:lstStyle/>
          <a:p>
            <a:pPr lvl="1">
              <a:spcBef>
                <a:spcPct val="40000"/>
              </a:spcBef>
            </a:pPr>
            <a:r>
              <a:rPr lang="en-US" dirty="0"/>
              <a:t>Provide care for more </a:t>
            </a:r>
            <a:r>
              <a:rPr lang="en-US" dirty="0" smtClean="0"/>
              <a:t>severely ill </a:t>
            </a:r>
            <a:r>
              <a:rPr lang="en-US" dirty="0"/>
              <a:t>patients</a:t>
            </a:r>
          </a:p>
          <a:p>
            <a:pPr lvl="1">
              <a:spcBef>
                <a:spcPct val="40000"/>
              </a:spcBef>
            </a:pPr>
            <a:r>
              <a:rPr lang="en-US" dirty="0"/>
              <a:t>Provide complex procedures</a:t>
            </a:r>
          </a:p>
          <a:p>
            <a:pPr lvl="1">
              <a:spcBef>
                <a:spcPct val="40000"/>
              </a:spcBef>
            </a:pPr>
            <a:r>
              <a:rPr lang="en-US" dirty="0"/>
              <a:t>Treat patients </a:t>
            </a:r>
            <a:r>
              <a:rPr lang="en-US" dirty="0" smtClean="0"/>
              <a:t>with rare conditions</a:t>
            </a:r>
            <a:endParaRPr lang="en-US" dirty="0"/>
          </a:p>
          <a:p>
            <a:pPr lvl="1">
              <a:spcBef>
                <a:spcPct val="40000"/>
              </a:spcBef>
            </a:pPr>
            <a:r>
              <a:rPr lang="en-US" dirty="0"/>
              <a:t>Provide vitally needed stand-by outreach services</a:t>
            </a:r>
          </a:p>
        </p:txBody>
      </p:sp>
      <p:pic>
        <p:nvPicPr>
          <p:cNvPr id="9682948" name="Picture 4" descr="036b"/>
          <p:cNvPicPr>
            <a:picLocks noChangeAspect="1" noChangeArrowheads="1"/>
          </p:cNvPicPr>
          <p:nvPr/>
        </p:nvPicPr>
        <p:blipFill>
          <a:blip r:embed="rId3" cstate="print"/>
          <a:srcRect/>
          <a:stretch>
            <a:fillRect/>
          </a:stretch>
        </p:blipFill>
        <p:spPr bwMode="auto">
          <a:xfrm>
            <a:off x="6002628" y="3972297"/>
            <a:ext cx="1626396" cy="256506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527050" y="264975"/>
            <a:ext cx="8391319" cy="990600"/>
          </a:xfrm>
        </p:spPr>
        <p:txBody>
          <a:bodyPr/>
          <a:lstStyle/>
          <a:p>
            <a:r>
              <a:rPr lang="en-US" sz="3200" dirty="0">
                <a:solidFill>
                  <a:schemeClr val="tx1"/>
                </a:solidFill>
              </a:rPr>
              <a:t>The Role of COTH Hospitals in Graduate Medical </a:t>
            </a:r>
            <a:r>
              <a:rPr lang="en-US" sz="3200" dirty="0" smtClean="0">
                <a:solidFill>
                  <a:schemeClr val="tx1"/>
                </a:solidFill>
              </a:rPr>
              <a:t>Education</a:t>
            </a:r>
            <a:endParaRPr lang="en-US" sz="3200" dirty="0">
              <a:solidFill>
                <a:schemeClr val="tx1"/>
              </a:solidFill>
            </a:endParaRPr>
          </a:p>
        </p:txBody>
      </p:sp>
      <p:sp>
        <p:nvSpPr>
          <p:cNvPr id="445443" name="Arc 3"/>
          <p:cNvSpPr>
            <a:spLocks/>
          </p:cNvSpPr>
          <p:nvPr/>
        </p:nvSpPr>
        <p:spPr bwMode="auto">
          <a:xfrm rot="8032794">
            <a:off x="3115179" y="3225163"/>
            <a:ext cx="1351657" cy="1225237"/>
          </a:xfrm>
          <a:custGeom>
            <a:avLst/>
            <a:gdLst>
              <a:gd name="G0" fmla="+- 21415 0 0"/>
              <a:gd name="G1" fmla="+- 21599 0 0"/>
              <a:gd name="G2" fmla="+- 21600 0 0"/>
              <a:gd name="T0" fmla="*/ 0 w 21415"/>
              <a:gd name="T1" fmla="*/ 18781 h 21599"/>
              <a:gd name="T2" fmla="*/ 21227 w 21415"/>
              <a:gd name="T3" fmla="*/ 0 h 21599"/>
              <a:gd name="T4" fmla="*/ 21415 w 21415"/>
              <a:gd name="T5" fmla="*/ 21599 h 21599"/>
            </a:gdLst>
            <a:ahLst/>
            <a:cxnLst>
              <a:cxn ang="0">
                <a:pos x="T0" y="T1"/>
              </a:cxn>
              <a:cxn ang="0">
                <a:pos x="T2" y="T3"/>
              </a:cxn>
              <a:cxn ang="0">
                <a:pos x="T4" y="T5"/>
              </a:cxn>
            </a:cxnLst>
            <a:rect l="0" t="0" r="r" b="b"/>
            <a:pathLst>
              <a:path w="21415" h="21599" fill="none" extrusionOk="0">
                <a:moveTo>
                  <a:pt x="-1" y="18780"/>
                </a:moveTo>
                <a:cubicBezTo>
                  <a:pt x="1404" y="8104"/>
                  <a:pt x="10458" y="93"/>
                  <a:pt x="21226" y="-1"/>
                </a:cubicBezTo>
              </a:path>
              <a:path w="21415" h="21599" stroke="0" extrusionOk="0">
                <a:moveTo>
                  <a:pt x="-1" y="18780"/>
                </a:moveTo>
                <a:cubicBezTo>
                  <a:pt x="1404" y="8104"/>
                  <a:pt x="10458" y="93"/>
                  <a:pt x="21226" y="-1"/>
                </a:cubicBezTo>
                <a:lnTo>
                  <a:pt x="21415" y="21599"/>
                </a:lnTo>
                <a:close/>
              </a:path>
            </a:pathLst>
          </a:custGeom>
          <a:solidFill>
            <a:schemeClr val="accent6"/>
          </a:solidFill>
          <a:ln w="9525">
            <a:solidFill>
              <a:srgbClr val="000000"/>
            </a:solidFill>
            <a:round/>
            <a:headEnd/>
            <a:tailEnd/>
          </a:ln>
        </p:spPr>
        <p:txBody>
          <a:bodyPr/>
          <a:lstStyle/>
          <a:p>
            <a:endParaRPr lang="en-US"/>
          </a:p>
        </p:txBody>
      </p:sp>
      <p:sp>
        <p:nvSpPr>
          <p:cNvPr id="445444" name="Line 4"/>
          <p:cNvSpPr>
            <a:spLocks noChangeShapeType="1"/>
          </p:cNvSpPr>
          <p:nvPr/>
        </p:nvSpPr>
        <p:spPr bwMode="auto">
          <a:xfrm flipV="1">
            <a:off x="3826276" y="2438400"/>
            <a:ext cx="2506791" cy="517863"/>
          </a:xfrm>
          <a:prstGeom prst="line">
            <a:avLst/>
          </a:prstGeom>
          <a:ln>
            <a:headEnd/>
            <a:tailEnd/>
          </a:ln>
        </p:spPr>
        <p:style>
          <a:lnRef idx="1">
            <a:schemeClr val="accent5"/>
          </a:lnRef>
          <a:fillRef idx="0">
            <a:schemeClr val="accent5"/>
          </a:fillRef>
          <a:effectRef idx="0">
            <a:schemeClr val="accent5"/>
          </a:effectRef>
          <a:fontRef idx="minor">
            <a:schemeClr val="tx1"/>
          </a:fontRef>
        </p:style>
        <p:txBody>
          <a:bodyPr/>
          <a:lstStyle/>
          <a:p>
            <a:endParaRPr lang="en-US"/>
          </a:p>
        </p:txBody>
      </p:sp>
      <p:sp>
        <p:nvSpPr>
          <p:cNvPr id="445445" name="Text Box 5"/>
          <p:cNvSpPr txBox="1">
            <a:spLocks noChangeArrowheads="1"/>
          </p:cNvSpPr>
          <p:nvPr/>
        </p:nvSpPr>
        <p:spPr bwMode="auto">
          <a:xfrm>
            <a:off x="976489" y="1663700"/>
            <a:ext cx="3266723" cy="615950"/>
          </a:xfrm>
          <a:prstGeom prst="rect">
            <a:avLst/>
          </a:prstGeom>
          <a:noFill/>
          <a:ln w="9525">
            <a:noFill/>
            <a:miter lim="800000"/>
            <a:headEnd/>
            <a:tailEnd/>
          </a:ln>
        </p:spPr>
        <p:txBody>
          <a:bodyPr/>
          <a:lstStyle/>
          <a:p>
            <a:pPr algn="ctr"/>
            <a:r>
              <a:rPr lang="en-US" sz="1400" b="1">
                <a:solidFill>
                  <a:schemeClr val="tx1"/>
                </a:solidFill>
              </a:rPr>
              <a:t>COTH Hospitals as a Percent of All</a:t>
            </a:r>
          </a:p>
          <a:p>
            <a:pPr algn="ctr"/>
            <a:r>
              <a:rPr lang="en-US" sz="1400" b="1">
                <a:solidFill>
                  <a:schemeClr val="tx1"/>
                </a:solidFill>
              </a:rPr>
              <a:t>Teaching Hospitals</a:t>
            </a:r>
            <a:endParaRPr lang="en-US" sz="1100" b="1">
              <a:solidFill>
                <a:schemeClr val="tx1"/>
              </a:solidFill>
            </a:endParaRPr>
          </a:p>
        </p:txBody>
      </p:sp>
      <p:sp>
        <p:nvSpPr>
          <p:cNvPr id="445446" name="Text Box 6"/>
          <p:cNvSpPr txBox="1">
            <a:spLocks noChangeArrowheads="1"/>
          </p:cNvSpPr>
          <p:nvPr/>
        </p:nvSpPr>
        <p:spPr bwMode="auto">
          <a:xfrm>
            <a:off x="5293078" y="1682750"/>
            <a:ext cx="2918178" cy="614363"/>
          </a:xfrm>
          <a:prstGeom prst="rect">
            <a:avLst/>
          </a:prstGeom>
          <a:noFill/>
          <a:ln w="9525">
            <a:noFill/>
            <a:miter lim="800000"/>
            <a:headEnd/>
            <a:tailEnd/>
          </a:ln>
        </p:spPr>
        <p:txBody>
          <a:bodyPr/>
          <a:lstStyle/>
          <a:p>
            <a:pPr algn="ctr"/>
            <a:r>
              <a:rPr lang="en-US" sz="1400" b="1">
                <a:solidFill>
                  <a:schemeClr val="tx1"/>
                </a:solidFill>
              </a:rPr>
              <a:t>Residents Educated at COTH and Other Teaching Hospitals</a:t>
            </a:r>
            <a:endParaRPr lang="en-US" sz="1100" b="1">
              <a:solidFill>
                <a:schemeClr val="tx1"/>
              </a:solidFill>
            </a:endParaRPr>
          </a:p>
        </p:txBody>
      </p:sp>
      <p:sp>
        <p:nvSpPr>
          <p:cNvPr id="445447" name="Arc 7"/>
          <p:cNvSpPr>
            <a:spLocks/>
          </p:cNvSpPr>
          <p:nvPr/>
        </p:nvSpPr>
        <p:spPr bwMode="auto">
          <a:xfrm rot="42858">
            <a:off x="6966656" y="2360613"/>
            <a:ext cx="1411111" cy="2236787"/>
          </a:xfrm>
          <a:custGeom>
            <a:avLst/>
            <a:gdLst>
              <a:gd name="G0" fmla="+- 101 0 0"/>
              <a:gd name="G1" fmla="+- 21600 0 0"/>
              <a:gd name="G2" fmla="+- 21600 0 0"/>
              <a:gd name="T0" fmla="*/ 0 w 21701"/>
              <a:gd name="T1" fmla="*/ 0 h 34263"/>
              <a:gd name="T2" fmla="*/ 17600 w 21701"/>
              <a:gd name="T3" fmla="*/ 34263 h 34263"/>
              <a:gd name="T4" fmla="*/ 101 w 21701"/>
              <a:gd name="T5" fmla="*/ 21600 h 34263"/>
            </a:gdLst>
            <a:ahLst/>
            <a:cxnLst>
              <a:cxn ang="0">
                <a:pos x="T0" y="T1"/>
              </a:cxn>
              <a:cxn ang="0">
                <a:pos x="T2" y="T3"/>
              </a:cxn>
              <a:cxn ang="0">
                <a:pos x="T4" y="T5"/>
              </a:cxn>
            </a:cxnLst>
            <a:rect l="0" t="0" r="r" b="b"/>
            <a:pathLst>
              <a:path w="21701" h="34263" fill="none" extrusionOk="0">
                <a:moveTo>
                  <a:pt x="0" y="0"/>
                </a:moveTo>
                <a:cubicBezTo>
                  <a:pt x="33" y="0"/>
                  <a:pt x="67" y="-1"/>
                  <a:pt x="101" y="0"/>
                </a:cubicBezTo>
                <a:cubicBezTo>
                  <a:pt x="12030" y="0"/>
                  <a:pt x="21701" y="9670"/>
                  <a:pt x="21701" y="21600"/>
                </a:cubicBezTo>
                <a:cubicBezTo>
                  <a:pt x="21701" y="26147"/>
                  <a:pt x="20265" y="30578"/>
                  <a:pt x="17599" y="34262"/>
                </a:cubicBezTo>
              </a:path>
              <a:path w="21701" h="34263" stroke="0" extrusionOk="0">
                <a:moveTo>
                  <a:pt x="0" y="0"/>
                </a:moveTo>
                <a:cubicBezTo>
                  <a:pt x="33" y="0"/>
                  <a:pt x="67" y="-1"/>
                  <a:pt x="101" y="0"/>
                </a:cubicBezTo>
                <a:cubicBezTo>
                  <a:pt x="12030" y="0"/>
                  <a:pt x="21701" y="9670"/>
                  <a:pt x="21701" y="21600"/>
                </a:cubicBezTo>
                <a:cubicBezTo>
                  <a:pt x="21701" y="26147"/>
                  <a:pt x="20265" y="30578"/>
                  <a:pt x="17599" y="34262"/>
                </a:cubicBezTo>
                <a:lnTo>
                  <a:pt x="101" y="21600"/>
                </a:lnTo>
                <a:close/>
              </a:path>
            </a:pathLst>
          </a:custGeom>
          <a:solidFill>
            <a:schemeClr val="accent6">
              <a:lumMod val="60000"/>
              <a:lumOff val="40000"/>
            </a:schemeClr>
          </a:solidFill>
          <a:ln w="9525">
            <a:solidFill>
              <a:srgbClr val="000000"/>
            </a:solidFill>
            <a:round/>
            <a:headEnd/>
            <a:tailEnd/>
          </a:ln>
        </p:spPr>
        <p:txBody>
          <a:bodyPr/>
          <a:lstStyle/>
          <a:p>
            <a:endParaRPr lang="en-US"/>
          </a:p>
        </p:txBody>
      </p:sp>
      <p:sp>
        <p:nvSpPr>
          <p:cNvPr id="445448" name="Arc 8"/>
          <p:cNvSpPr>
            <a:spLocks/>
          </p:cNvSpPr>
          <p:nvPr/>
        </p:nvSpPr>
        <p:spPr bwMode="auto">
          <a:xfrm>
            <a:off x="5410201" y="2363788"/>
            <a:ext cx="2542822" cy="2819400"/>
          </a:xfrm>
          <a:custGeom>
            <a:avLst/>
            <a:gdLst>
              <a:gd name="G0" fmla="+- 21600 0 0"/>
              <a:gd name="G1" fmla="+- 21600 0 0"/>
              <a:gd name="G2" fmla="+- 21600 0 0"/>
              <a:gd name="T0" fmla="*/ 39099 w 39099"/>
              <a:gd name="T1" fmla="*/ 34263 h 43200"/>
              <a:gd name="T2" fmla="*/ 21499 w 39099"/>
              <a:gd name="T3" fmla="*/ 0 h 43200"/>
              <a:gd name="T4" fmla="*/ 21600 w 39099"/>
              <a:gd name="T5" fmla="*/ 21600 h 43200"/>
            </a:gdLst>
            <a:ahLst/>
            <a:cxnLst>
              <a:cxn ang="0">
                <a:pos x="T0" y="T1"/>
              </a:cxn>
              <a:cxn ang="0">
                <a:pos x="T2" y="T3"/>
              </a:cxn>
              <a:cxn ang="0">
                <a:pos x="T4" y="T5"/>
              </a:cxn>
            </a:cxnLst>
            <a:rect l="0" t="0" r="r" b="b"/>
            <a:pathLst>
              <a:path w="39099" h="43200" fill="none" extrusionOk="0">
                <a:moveTo>
                  <a:pt x="39098" y="34262"/>
                </a:moveTo>
                <a:cubicBezTo>
                  <a:pt x="35036" y="39876"/>
                  <a:pt x="28528" y="43199"/>
                  <a:pt x="21600" y="43200"/>
                </a:cubicBezTo>
                <a:cubicBezTo>
                  <a:pt x="9670" y="43200"/>
                  <a:pt x="0" y="33529"/>
                  <a:pt x="0" y="21600"/>
                </a:cubicBezTo>
                <a:cubicBezTo>
                  <a:pt x="-1" y="9710"/>
                  <a:pt x="9609" y="55"/>
                  <a:pt x="21499" y="0"/>
                </a:cubicBezTo>
              </a:path>
              <a:path w="39099" h="43200" stroke="0" extrusionOk="0">
                <a:moveTo>
                  <a:pt x="39098" y="34262"/>
                </a:moveTo>
                <a:cubicBezTo>
                  <a:pt x="35036" y="39876"/>
                  <a:pt x="28528" y="43199"/>
                  <a:pt x="21600" y="43200"/>
                </a:cubicBezTo>
                <a:cubicBezTo>
                  <a:pt x="9670" y="43200"/>
                  <a:pt x="0" y="33529"/>
                  <a:pt x="0" y="21600"/>
                </a:cubicBezTo>
                <a:cubicBezTo>
                  <a:pt x="-1" y="9710"/>
                  <a:pt x="9609" y="55"/>
                  <a:pt x="21499" y="0"/>
                </a:cubicBezTo>
                <a:lnTo>
                  <a:pt x="21600" y="21600"/>
                </a:lnTo>
                <a:close/>
              </a:path>
            </a:pathLst>
          </a:custGeom>
          <a:solidFill>
            <a:schemeClr val="bg2">
              <a:lumMod val="75000"/>
            </a:schemeClr>
          </a:solidFill>
          <a:ln w="9525">
            <a:solidFill>
              <a:srgbClr val="000000"/>
            </a:solidFill>
            <a:round/>
            <a:headEnd/>
            <a:tailEnd/>
          </a:ln>
        </p:spPr>
        <p:txBody>
          <a:bodyPr/>
          <a:lstStyle/>
          <a:p>
            <a:endParaRPr lang="en-US"/>
          </a:p>
        </p:txBody>
      </p:sp>
      <p:sp>
        <p:nvSpPr>
          <p:cNvPr id="445449" name="Text Box 9"/>
          <p:cNvSpPr txBox="1">
            <a:spLocks noChangeArrowheads="1"/>
          </p:cNvSpPr>
          <p:nvPr/>
        </p:nvSpPr>
        <p:spPr bwMode="auto">
          <a:xfrm>
            <a:off x="5833533" y="3582988"/>
            <a:ext cx="842434" cy="800100"/>
          </a:xfrm>
          <a:prstGeom prst="rect">
            <a:avLst/>
          </a:prstGeom>
          <a:noFill/>
          <a:ln w="9525">
            <a:noFill/>
            <a:miter lim="800000"/>
            <a:headEnd/>
            <a:tailEnd/>
          </a:ln>
        </p:spPr>
        <p:txBody>
          <a:bodyPr/>
          <a:lstStyle/>
          <a:p>
            <a:pPr algn="ctr"/>
            <a:r>
              <a:rPr lang="en-US" sz="1600" b="1" dirty="0" smtClean="0">
                <a:solidFill>
                  <a:schemeClr val="accent6"/>
                </a:solidFill>
              </a:rPr>
              <a:t>74%</a:t>
            </a:r>
            <a:endParaRPr lang="en-US" sz="1600" b="1" dirty="0">
              <a:solidFill>
                <a:schemeClr val="accent6"/>
              </a:solidFill>
            </a:endParaRPr>
          </a:p>
        </p:txBody>
      </p:sp>
      <p:sp>
        <p:nvSpPr>
          <p:cNvPr id="445450" name="Text Box 10"/>
          <p:cNvSpPr txBox="1">
            <a:spLocks noChangeArrowheads="1"/>
          </p:cNvSpPr>
          <p:nvPr/>
        </p:nvSpPr>
        <p:spPr bwMode="auto">
          <a:xfrm>
            <a:off x="7277101" y="3171825"/>
            <a:ext cx="863722" cy="579438"/>
          </a:xfrm>
          <a:prstGeom prst="rect">
            <a:avLst/>
          </a:prstGeom>
          <a:noFill/>
          <a:ln w="9525">
            <a:noFill/>
            <a:miter lim="800000"/>
            <a:headEnd/>
            <a:tailEnd/>
          </a:ln>
        </p:spPr>
        <p:txBody>
          <a:bodyPr/>
          <a:lstStyle/>
          <a:p>
            <a:r>
              <a:rPr lang="en-US" sz="1600" b="1" dirty="0" smtClean="0">
                <a:solidFill>
                  <a:schemeClr val="tx1"/>
                </a:solidFill>
              </a:rPr>
              <a:t>26%</a:t>
            </a:r>
            <a:endParaRPr lang="en-US" sz="1100" b="1" dirty="0">
              <a:solidFill>
                <a:schemeClr val="tx1"/>
              </a:solidFill>
            </a:endParaRPr>
          </a:p>
        </p:txBody>
      </p:sp>
      <p:sp>
        <p:nvSpPr>
          <p:cNvPr id="445451" name="Arc 11"/>
          <p:cNvSpPr>
            <a:spLocks/>
          </p:cNvSpPr>
          <p:nvPr/>
        </p:nvSpPr>
        <p:spPr bwMode="auto">
          <a:xfrm rot="8032794">
            <a:off x="823442" y="2467827"/>
            <a:ext cx="2690872" cy="2792298"/>
          </a:xfrm>
          <a:custGeom>
            <a:avLst/>
            <a:gdLst>
              <a:gd name="G0" fmla="+- 21600 0 0"/>
              <a:gd name="G1" fmla="+- 21600 0 0"/>
              <a:gd name="G2" fmla="+- 21600 0 0"/>
              <a:gd name="T0" fmla="*/ 21412 w 43200"/>
              <a:gd name="T1" fmla="*/ 1 h 43200"/>
              <a:gd name="T2" fmla="*/ 185 w 43200"/>
              <a:gd name="T3" fmla="*/ 18782 h 43200"/>
              <a:gd name="T4" fmla="*/ 21600 w 43200"/>
              <a:gd name="T5" fmla="*/ 21600 h 43200"/>
            </a:gdLst>
            <a:ahLst/>
            <a:cxnLst>
              <a:cxn ang="0">
                <a:pos x="T0" y="T1"/>
              </a:cxn>
              <a:cxn ang="0">
                <a:pos x="T2" y="T3"/>
              </a:cxn>
              <a:cxn ang="0">
                <a:pos x="T4" y="T5"/>
              </a:cxn>
            </a:cxnLst>
            <a:rect l="0" t="0" r="r" b="b"/>
            <a:pathLst>
              <a:path w="43200" h="43200" fill="none" extrusionOk="0">
                <a:moveTo>
                  <a:pt x="21411" y="0"/>
                </a:moveTo>
                <a:cubicBezTo>
                  <a:pt x="21474" y="0"/>
                  <a:pt x="21537" y="-1"/>
                  <a:pt x="21600" y="0"/>
                </a:cubicBezTo>
                <a:cubicBezTo>
                  <a:pt x="33529" y="0"/>
                  <a:pt x="43200" y="9670"/>
                  <a:pt x="43200" y="21600"/>
                </a:cubicBezTo>
                <a:cubicBezTo>
                  <a:pt x="43200" y="33529"/>
                  <a:pt x="33529" y="43200"/>
                  <a:pt x="21600" y="43200"/>
                </a:cubicBezTo>
                <a:cubicBezTo>
                  <a:pt x="9670" y="43200"/>
                  <a:pt x="0" y="33529"/>
                  <a:pt x="0" y="21600"/>
                </a:cubicBezTo>
                <a:cubicBezTo>
                  <a:pt x="-1" y="20657"/>
                  <a:pt x="61" y="19716"/>
                  <a:pt x="184" y="18781"/>
                </a:cubicBezTo>
              </a:path>
              <a:path w="43200" h="43200" stroke="0" extrusionOk="0">
                <a:moveTo>
                  <a:pt x="21411" y="0"/>
                </a:moveTo>
                <a:cubicBezTo>
                  <a:pt x="21474" y="0"/>
                  <a:pt x="21537" y="-1"/>
                  <a:pt x="21600" y="0"/>
                </a:cubicBezTo>
                <a:cubicBezTo>
                  <a:pt x="33529" y="0"/>
                  <a:pt x="43200" y="9670"/>
                  <a:pt x="43200" y="21600"/>
                </a:cubicBezTo>
                <a:cubicBezTo>
                  <a:pt x="43200" y="33529"/>
                  <a:pt x="33529" y="43200"/>
                  <a:pt x="21600" y="43200"/>
                </a:cubicBezTo>
                <a:cubicBezTo>
                  <a:pt x="9670" y="43200"/>
                  <a:pt x="0" y="33529"/>
                  <a:pt x="0" y="21600"/>
                </a:cubicBezTo>
                <a:cubicBezTo>
                  <a:pt x="-1" y="20657"/>
                  <a:pt x="61" y="19716"/>
                  <a:pt x="184" y="18781"/>
                </a:cubicBezTo>
                <a:lnTo>
                  <a:pt x="21600" y="21600"/>
                </a:lnTo>
                <a:close/>
              </a:path>
            </a:pathLst>
          </a:custGeom>
          <a:solidFill>
            <a:schemeClr val="tx2"/>
          </a:solidFill>
          <a:ln w="9525">
            <a:solidFill>
              <a:srgbClr val="000000"/>
            </a:solidFill>
            <a:round/>
            <a:headEnd/>
            <a:tailEnd/>
          </a:ln>
        </p:spPr>
        <p:txBody>
          <a:bodyPr/>
          <a:lstStyle/>
          <a:p>
            <a:endParaRPr lang="en-US"/>
          </a:p>
        </p:txBody>
      </p:sp>
      <p:sp>
        <p:nvSpPr>
          <p:cNvPr id="445452" name="Rectangle 12"/>
          <p:cNvSpPr>
            <a:spLocks noChangeArrowheads="1"/>
          </p:cNvSpPr>
          <p:nvPr/>
        </p:nvSpPr>
        <p:spPr bwMode="auto">
          <a:xfrm rot="21539128">
            <a:off x="3071523" y="3513667"/>
            <a:ext cx="1188156" cy="733425"/>
          </a:xfrm>
          <a:prstGeom prst="rect">
            <a:avLst/>
          </a:prstGeom>
          <a:noFill/>
          <a:ln w="9525">
            <a:noFill/>
            <a:miter lim="800000"/>
            <a:headEnd/>
            <a:tailEnd/>
          </a:ln>
        </p:spPr>
        <p:txBody>
          <a:bodyPr lIns="0" tIns="0" rIns="0" bIns="0">
            <a:spAutoFit/>
          </a:bodyPr>
          <a:lstStyle/>
          <a:p>
            <a:pPr algn="ctr"/>
            <a:r>
              <a:rPr lang="en-US" sz="1600" b="1" dirty="0">
                <a:solidFill>
                  <a:schemeClr val="tx1"/>
                </a:solidFill>
              </a:rPr>
              <a:t>COTH Hospitals</a:t>
            </a:r>
          </a:p>
          <a:p>
            <a:pPr algn="ctr"/>
            <a:r>
              <a:rPr lang="en-US" sz="1600" b="1" dirty="0" smtClean="0">
                <a:solidFill>
                  <a:schemeClr val="tx1"/>
                </a:solidFill>
              </a:rPr>
              <a:t>22 %</a:t>
            </a:r>
            <a:endParaRPr lang="en-US" dirty="0">
              <a:solidFill>
                <a:schemeClr val="tx1"/>
              </a:solidFill>
              <a:latin typeface="Times New Roman" pitchFamily="18" charset="0"/>
            </a:endParaRPr>
          </a:p>
        </p:txBody>
      </p:sp>
      <p:sp>
        <p:nvSpPr>
          <p:cNvPr id="445453" name="Line 13"/>
          <p:cNvSpPr>
            <a:spLocks noChangeShapeType="1"/>
          </p:cNvSpPr>
          <p:nvPr/>
        </p:nvSpPr>
        <p:spPr bwMode="auto">
          <a:xfrm>
            <a:off x="3764132" y="4749553"/>
            <a:ext cx="3043068" cy="432047"/>
          </a:xfrm>
          <a:prstGeom prst="line">
            <a:avLst/>
          </a:prstGeom>
          <a:ln>
            <a:headEnd/>
            <a:tailEnd/>
          </a:ln>
        </p:spPr>
        <p:style>
          <a:lnRef idx="1">
            <a:schemeClr val="accent5"/>
          </a:lnRef>
          <a:fillRef idx="0">
            <a:schemeClr val="accent5"/>
          </a:fillRef>
          <a:effectRef idx="0">
            <a:schemeClr val="accent5"/>
          </a:effectRef>
          <a:fontRef idx="minor">
            <a:schemeClr val="tx1"/>
          </a:fontRef>
        </p:style>
        <p:txBody>
          <a:bodyPr/>
          <a:lstStyle/>
          <a:p>
            <a:endParaRPr lang="en-US"/>
          </a:p>
        </p:txBody>
      </p:sp>
      <p:sp>
        <p:nvSpPr>
          <p:cNvPr id="445454" name="Text Box 14"/>
          <p:cNvSpPr txBox="1">
            <a:spLocks noChangeArrowheads="1"/>
          </p:cNvSpPr>
          <p:nvPr/>
        </p:nvSpPr>
        <p:spPr bwMode="auto">
          <a:xfrm>
            <a:off x="1093612" y="3359150"/>
            <a:ext cx="1165578" cy="1163638"/>
          </a:xfrm>
          <a:prstGeom prst="rect">
            <a:avLst/>
          </a:prstGeom>
          <a:noFill/>
          <a:ln w="9525">
            <a:noFill/>
            <a:miter lim="800000"/>
            <a:headEnd/>
            <a:tailEnd/>
          </a:ln>
        </p:spPr>
        <p:txBody>
          <a:bodyPr/>
          <a:lstStyle/>
          <a:p>
            <a:pPr algn="ctr"/>
            <a:r>
              <a:rPr lang="en-US" sz="1600" b="1" dirty="0">
                <a:solidFill>
                  <a:schemeClr val="accent6"/>
                </a:solidFill>
              </a:rPr>
              <a:t>Other</a:t>
            </a:r>
          </a:p>
          <a:p>
            <a:r>
              <a:rPr lang="en-US" sz="1600" b="1" dirty="0">
                <a:solidFill>
                  <a:schemeClr val="accent6"/>
                </a:solidFill>
              </a:rPr>
              <a:t>Teaching </a:t>
            </a:r>
          </a:p>
          <a:p>
            <a:r>
              <a:rPr lang="en-US" sz="1600" b="1" dirty="0">
                <a:solidFill>
                  <a:schemeClr val="accent6"/>
                </a:solidFill>
              </a:rPr>
              <a:t>Hospitals</a:t>
            </a:r>
          </a:p>
          <a:p>
            <a:pPr algn="ctr"/>
            <a:r>
              <a:rPr lang="en-US" sz="1600" b="1" dirty="0" smtClean="0">
                <a:solidFill>
                  <a:schemeClr val="accent6"/>
                </a:solidFill>
              </a:rPr>
              <a:t>78%</a:t>
            </a:r>
            <a:endParaRPr lang="en-US" sz="1100" b="1" dirty="0">
              <a:solidFill>
                <a:schemeClr val="accent6"/>
              </a:solidFill>
            </a:endParaRPr>
          </a:p>
        </p:txBody>
      </p:sp>
      <p:sp>
        <p:nvSpPr>
          <p:cNvPr id="445459" name="Text Box 19"/>
          <p:cNvSpPr txBox="1">
            <a:spLocks noChangeArrowheads="1"/>
          </p:cNvSpPr>
          <p:nvPr/>
        </p:nvSpPr>
        <p:spPr bwMode="auto">
          <a:xfrm>
            <a:off x="216023" y="5942785"/>
            <a:ext cx="7924800" cy="646331"/>
          </a:xfrm>
          <a:prstGeom prst="rect">
            <a:avLst/>
          </a:prstGeom>
          <a:noFill/>
          <a:ln w="9525">
            <a:noFill/>
            <a:miter lim="800000"/>
            <a:headEnd/>
            <a:tailEnd/>
          </a:ln>
          <a:effectLst/>
        </p:spPr>
        <p:txBody>
          <a:bodyPr>
            <a:spAutoFit/>
          </a:bodyPr>
          <a:lstStyle/>
          <a:p>
            <a:r>
              <a:rPr lang="en-US" sz="1200" dirty="0">
                <a:solidFill>
                  <a:schemeClr val="tx1"/>
                </a:solidFill>
              </a:rPr>
              <a:t>Note:  </a:t>
            </a:r>
            <a:r>
              <a:rPr lang="en-US" sz="1200" dirty="0" smtClean="0">
                <a:solidFill>
                  <a:schemeClr val="tx1"/>
                </a:solidFill>
              </a:rPr>
              <a:t>Data </a:t>
            </a:r>
            <a:r>
              <a:rPr lang="en-US" sz="1200" dirty="0">
                <a:solidFill>
                  <a:schemeClr val="tx1"/>
                </a:solidFill>
              </a:rPr>
              <a:t>reflect short-term, general, non-federal hospitals.  Data for COTH hospitals reflect integrated and independent COTH members. </a:t>
            </a:r>
            <a:r>
              <a:rPr lang="en-US" sz="1200" dirty="0" smtClean="0">
                <a:solidFill>
                  <a:schemeClr val="tx1"/>
                </a:solidFill>
              </a:rPr>
              <a:t/>
            </a:r>
            <a:br>
              <a:rPr lang="en-US" sz="1200" dirty="0" smtClean="0">
                <a:solidFill>
                  <a:schemeClr val="tx1"/>
                </a:solidFill>
              </a:rPr>
            </a:br>
            <a:r>
              <a:rPr lang="en-US" sz="1200" dirty="0" smtClean="0">
                <a:solidFill>
                  <a:schemeClr val="tx1"/>
                </a:solidFill>
              </a:rPr>
              <a:t>Source</a:t>
            </a:r>
            <a:r>
              <a:rPr lang="en-US" sz="1200" dirty="0">
                <a:solidFill>
                  <a:schemeClr val="tx1"/>
                </a:solidFill>
              </a:rPr>
              <a:t>:  </a:t>
            </a:r>
            <a:r>
              <a:rPr lang="en-US" sz="1200" dirty="0" smtClean="0">
                <a:solidFill>
                  <a:schemeClr val="tx1"/>
                </a:solidFill>
              </a:rPr>
              <a:t>2016  </a:t>
            </a:r>
            <a:r>
              <a:rPr lang="en-US" sz="1200" dirty="0">
                <a:solidFill>
                  <a:schemeClr val="tx1"/>
                </a:solidFill>
              </a:rPr>
              <a:t>AAMC </a:t>
            </a:r>
            <a:r>
              <a:rPr lang="en-US" sz="1200" dirty="0" smtClean="0">
                <a:solidFill>
                  <a:schemeClr val="tx1"/>
                </a:solidFill>
              </a:rPr>
              <a:t>Data Book</a:t>
            </a:r>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1026" name="Rectangle 2"/>
          <p:cNvSpPr>
            <a:spLocks noGrp="1" noChangeArrowheads="1"/>
          </p:cNvSpPr>
          <p:nvPr>
            <p:ph type="title"/>
          </p:nvPr>
        </p:nvSpPr>
        <p:spPr>
          <a:xfrm>
            <a:off x="419100" y="1010426"/>
            <a:ext cx="8724900" cy="685800"/>
          </a:xfrm>
        </p:spPr>
        <p:txBody>
          <a:bodyPr/>
          <a:lstStyle/>
          <a:p>
            <a:r>
              <a:rPr lang="en-US" dirty="0"/>
              <a:t>Educating and </a:t>
            </a:r>
            <a:r>
              <a:rPr lang="en-US" dirty="0" smtClean="0"/>
              <a:t>Training Tomorrow’s Doctors </a:t>
            </a:r>
            <a:r>
              <a:rPr lang="en-US" dirty="0"/>
              <a:t>and </a:t>
            </a:r>
            <a:r>
              <a:rPr lang="en-US" dirty="0" smtClean="0"/>
              <a:t>Future Health Care Leaders</a:t>
            </a:r>
            <a:endParaRPr lang="en-US" dirty="0"/>
          </a:p>
        </p:txBody>
      </p:sp>
      <p:sp>
        <p:nvSpPr>
          <p:cNvPr id="9601027" name="Rectangle 3"/>
          <p:cNvSpPr>
            <a:spLocks noGrp="1" noChangeArrowheads="1"/>
          </p:cNvSpPr>
          <p:nvPr>
            <p:ph idx="1"/>
          </p:nvPr>
        </p:nvSpPr>
        <p:spPr>
          <a:xfrm>
            <a:off x="1112838" y="3194050"/>
            <a:ext cx="2068512" cy="1581150"/>
          </a:xfrm>
        </p:spPr>
        <p:txBody>
          <a:bodyPr/>
          <a:lstStyle/>
          <a:p>
            <a:pPr algn="ctr" defTabSz="914400"/>
            <a:r>
              <a:rPr lang="en-US" dirty="0" smtClean="0"/>
              <a:t>149 Allopathic </a:t>
            </a:r>
            <a:r>
              <a:rPr lang="en-US" dirty="0"/>
              <a:t>Schools of Medicine</a:t>
            </a:r>
          </a:p>
          <a:p>
            <a:pPr algn="ctr" defTabSz="914400"/>
            <a:endParaRPr lang="en-US" dirty="0"/>
          </a:p>
        </p:txBody>
      </p:sp>
      <p:sp>
        <p:nvSpPr>
          <p:cNvPr id="9601028" name="Rectangle 4"/>
          <p:cNvSpPr>
            <a:spLocks noChangeArrowheads="1"/>
          </p:cNvSpPr>
          <p:nvPr/>
        </p:nvSpPr>
        <p:spPr bwMode="auto">
          <a:xfrm>
            <a:off x="3490913" y="4508500"/>
            <a:ext cx="1981200" cy="914400"/>
          </a:xfrm>
          <a:prstGeom prst="rect">
            <a:avLst/>
          </a:prstGeom>
          <a:noFill/>
          <a:ln w="9525">
            <a:noFill/>
            <a:miter lim="800000"/>
            <a:headEnd/>
            <a:tailEnd/>
          </a:ln>
          <a:effectLst/>
        </p:spPr>
        <p:txBody>
          <a:bodyPr/>
          <a:lstStyle/>
          <a:p>
            <a:pPr algn="ctr">
              <a:lnSpc>
                <a:spcPct val="88000"/>
              </a:lnSpc>
              <a:spcBef>
                <a:spcPct val="50000"/>
              </a:spcBef>
              <a:buClr>
                <a:schemeClr val="tx1"/>
              </a:buClr>
              <a:buSzPct val="90000"/>
            </a:pPr>
            <a:endParaRPr lang="en-US" sz="3200" b="0" dirty="0">
              <a:solidFill>
                <a:schemeClr val="tx1"/>
              </a:solidFill>
            </a:endParaRPr>
          </a:p>
        </p:txBody>
      </p:sp>
      <p:sp>
        <p:nvSpPr>
          <p:cNvPr id="9601029" name="Rectangle 5"/>
          <p:cNvSpPr>
            <a:spLocks noChangeArrowheads="1"/>
          </p:cNvSpPr>
          <p:nvPr/>
        </p:nvSpPr>
        <p:spPr bwMode="auto">
          <a:xfrm>
            <a:off x="5048250" y="3155950"/>
            <a:ext cx="3349625" cy="1295400"/>
          </a:xfrm>
          <a:prstGeom prst="rect">
            <a:avLst/>
          </a:prstGeom>
          <a:noFill/>
          <a:ln w="9525">
            <a:noFill/>
            <a:miter lim="800000"/>
            <a:headEnd/>
            <a:tailEnd/>
          </a:ln>
          <a:effectLst/>
        </p:spPr>
        <p:txBody>
          <a:bodyPr/>
          <a:lstStyle/>
          <a:p>
            <a:pPr algn="ctr">
              <a:lnSpc>
                <a:spcPct val="88000"/>
              </a:lnSpc>
              <a:spcBef>
                <a:spcPct val="50000"/>
              </a:spcBef>
              <a:buClr>
                <a:schemeClr val="tx1"/>
              </a:buClr>
              <a:buSzPct val="90000"/>
            </a:pPr>
            <a:r>
              <a:rPr lang="en-US" sz="2800" b="0" dirty="0">
                <a:solidFill>
                  <a:schemeClr val="tx1"/>
                </a:solidFill>
              </a:rPr>
              <a:t>More than 1,000 Teaching Hospitals</a:t>
            </a:r>
          </a:p>
        </p:txBody>
      </p:sp>
      <p:sp>
        <p:nvSpPr>
          <p:cNvPr id="9601030" name="Freeform 6"/>
          <p:cNvSpPr>
            <a:spLocks/>
          </p:cNvSpPr>
          <p:nvPr/>
        </p:nvSpPr>
        <p:spPr bwMode="auto">
          <a:xfrm>
            <a:off x="2305050" y="2362200"/>
            <a:ext cx="4343400" cy="685800"/>
          </a:xfrm>
          <a:custGeom>
            <a:avLst/>
            <a:gdLst/>
            <a:ahLst/>
            <a:cxnLst>
              <a:cxn ang="0">
                <a:pos x="0" y="432"/>
              </a:cxn>
              <a:cxn ang="0">
                <a:pos x="0" y="0"/>
              </a:cxn>
              <a:cxn ang="0">
                <a:pos x="3792" y="0"/>
              </a:cxn>
              <a:cxn ang="0">
                <a:pos x="3792" y="432"/>
              </a:cxn>
            </a:cxnLst>
            <a:rect l="0" t="0" r="r" b="b"/>
            <a:pathLst>
              <a:path w="3792" h="432">
                <a:moveTo>
                  <a:pt x="0" y="432"/>
                </a:moveTo>
                <a:lnTo>
                  <a:pt x="0" y="0"/>
                </a:lnTo>
                <a:lnTo>
                  <a:pt x="3792" y="0"/>
                </a:lnTo>
                <a:lnTo>
                  <a:pt x="3792" y="432"/>
                </a:lnTo>
              </a:path>
            </a:pathLst>
          </a:custGeom>
          <a:noFill/>
          <a:ln w="38100" cmpd="sng">
            <a:solidFill>
              <a:schemeClr val="tx1"/>
            </a:solidFill>
            <a:round/>
            <a:headEnd/>
            <a:tailEnd/>
          </a:ln>
          <a:effectLst/>
        </p:spPr>
        <p:txBody>
          <a:bodyPr wrap="none" anchor="ctr"/>
          <a:lstStyle/>
          <a:p>
            <a:endParaRPr lang="en-US" dirty="0"/>
          </a:p>
        </p:txBody>
      </p:sp>
      <p:sp>
        <p:nvSpPr>
          <p:cNvPr id="9601031" name="Line 7"/>
          <p:cNvSpPr>
            <a:spLocks noChangeShapeType="1"/>
          </p:cNvSpPr>
          <p:nvPr/>
        </p:nvSpPr>
        <p:spPr bwMode="auto">
          <a:xfrm flipH="1" flipV="1">
            <a:off x="6648450" y="3962400"/>
            <a:ext cx="0" cy="723900"/>
          </a:xfrm>
          <a:prstGeom prst="line">
            <a:avLst/>
          </a:prstGeom>
          <a:noFill/>
          <a:ln w="38100">
            <a:solidFill>
              <a:schemeClr val="tx1"/>
            </a:solidFill>
            <a:round/>
            <a:headEnd/>
            <a:tailEnd/>
          </a:ln>
          <a:effectLst/>
        </p:spPr>
        <p:txBody>
          <a:bodyPr>
            <a:spAutoFit/>
          </a:bodyPr>
          <a:lstStyle/>
          <a:p>
            <a:endParaRPr lang="en-US" dirty="0"/>
          </a:p>
        </p:txBody>
      </p:sp>
      <p:sp>
        <p:nvSpPr>
          <p:cNvPr id="9601032" name="Text Box 8"/>
          <p:cNvSpPr txBox="1">
            <a:spLocks noChangeArrowheads="1"/>
          </p:cNvSpPr>
          <p:nvPr/>
        </p:nvSpPr>
        <p:spPr bwMode="auto">
          <a:xfrm>
            <a:off x="5148263" y="4691063"/>
            <a:ext cx="3257550" cy="1373187"/>
          </a:xfrm>
          <a:prstGeom prst="rect">
            <a:avLst/>
          </a:prstGeom>
          <a:noFill/>
          <a:ln w="9525">
            <a:noFill/>
            <a:miter lim="800000"/>
            <a:headEnd/>
            <a:tailEnd/>
          </a:ln>
          <a:effectLst/>
        </p:spPr>
        <p:txBody>
          <a:bodyPr>
            <a:spAutoFit/>
          </a:bodyPr>
          <a:lstStyle/>
          <a:p>
            <a:pPr>
              <a:spcBef>
                <a:spcPct val="50000"/>
              </a:spcBef>
            </a:pPr>
            <a:r>
              <a:rPr lang="en-US" sz="2800" b="0" dirty="0">
                <a:solidFill>
                  <a:schemeClr val="tx1"/>
                </a:solidFill>
              </a:rPr>
              <a:t>Approximately 400 Major* Teaching Hospitals</a:t>
            </a:r>
          </a:p>
        </p:txBody>
      </p:sp>
      <p:sp>
        <p:nvSpPr>
          <p:cNvPr id="9601033" name="Text Box 9"/>
          <p:cNvSpPr txBox="1">
            <a:spLocks noChangeArrowheads="1"/>
          </p:cNvSpPr>
          <p:nvPr/>
        </p:nvSpPr>
        <p:spPr bwMode="auto">
          <a:xfrm>
            <a:off x="165690" y="6234527"/>
            <a:ext cx="7915053" cy="461665"/>
          </a:xfrm>
          <a:prstGeom prst="rect">
            <a:avLst/>
          </a:prstGeom>
          <a:noFill/>
          <a:ln w="9525">
            <a:noFill/>
            <a:miter lim="800000"/>
            <a:headEnd/>
            <a:tailEnd/>
          </a:ln>
          <a:effectLst/>
        </p:spPr>
        <p:txBody>
          <a:bodyPr wrap="square">
            <a:spAutoFit/>
          </a:bodyPr>
          <a:lstStyle/>
          <a:p>
            <a:pPr>
              <a:spcBef>
                <a:spcPct val="50000"/>
              </a:spcBef>
            </a:pPr>
            <a:r>
              <a:rPr lang="en-US" sz="1200" dirty="0">
                <a:solidFill>
                  <a:schemeClr val="tx1"/>
                </a:solidFill>
              </a:rPr>
              <a:t>* Defined as short-term, general non-federal hospital with membership in AAMC Council of Teaching Hospitals &amp; Health Systems (COTH)</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621" name="Rectangle 37"/>
          <p:cNvSpPr>
            <a:spLocks noGrp="1" noChangeArrowheads="1"/>
          </p:cNvSpPr>
          <p:nvPr>
            <p:ph type="title"/>
          </p:nvPr>
        </p:nvSpPr>
        <p:spPr>
          <a:xfrm>
            <a:off x="437445" y="239713"/>
            <a:ext cx="8386234" cy="896937"/>
          </a:xfrm>
        </p:spPr>
        <p:txBody>
          <a:bodyPr/>
          <a:lstStyle/>
          <a:p>
            <a:r>
              <a:rPr lang="en-US" dirty="0"/>
              <a:t>COTH Characteristics </a:t>
            </a:r>
            <a:r>
              <a:rPr lang="en-US" dirty="0" smtClean="0"/>
              <a:t/>
            </a:r>
            <a:br>
              <a:rPr lang="en-US" dirty="0" smtClean="0"/>
            </a:br>
            <a:r>
              <a:rPr lang="en-US" dirty="0" smtClean="0"/>
              <a:t>Short-Term</a:t>
            </a:r>
            <a:r>
              <a:rPr lang="en-US" dirty="0"/>
              <a:t>, General, </a:t>
            </a:r>
            <a:r>
              <a:rPr lang="en-US" dirty="0" smtClean="0"/>
              <a:t>Non-Federal</a:t>
            </a:r>
            <a:endParaRPr lang="en-US" dirty="0"/>
          </a:p>
        </p:txBody>
      </p:sp>
      <p:graphicFrame>
        <p:nvGraphicFramePr>
          <p:cNvPr id="451666" name="Group 82"/>
          <p:cNvGraphicFramePr>
            <a:graphicFrameLocks noGrp="1"/>
          </p:cNvGraphicFramePr>
          <p:nvPr>
            <p:ph type="tbl" idx="1"/>
            <p:extLst>
              <p:ext uri="{D42A27DB-BD31-4B8C-83A1-F6EECF244321}">
                <p14:modId xmlns:p14="http://schemas.microsoft.com/office/powerpoint/2010/main" val="1043433353"/>
              </p:ext>
            </p:extLst>
          </p:nvPr>
        </p:nvGraphicFramePr>
        <p:xfrm>
          <a:off x="1349406" y="1322774"/>
          <a:ext cx="6578355" cy="4515229"/>
        </p:xfrm>
        <a:graphic>
          <a:graphicData uri="http://schemas.openxmlformats.org/drawingml/2006/table">
            <a:tbl>
              <a:tblPr/>
              <a:tblGrid>
                <a:gridCol w="2636669"/>
                <a:gridCol w="3941686"/>
              </a:tblGrid>
              <a:tr h="720951">
                <a:tc>
                  <a:txBody>
                    <a:bodyPr/>
                    <a:lstStyle/>
                    <a:p>
                      <a:pPr marL="0" marR="0" lvl="0" indent="0" algn="l" defTabSz="889000" rtl="0" eaLnBrk="0" fontAlgn="base" latinLnBrk="0" hangingPunct="0">
                        <a:lnSpc>
                          <a:spcPct val="88000"/>
                        </a:lnSpc>
                        <a:spcBef>
                          <a:spcPct val="50000"/>
                        </a:spcBef>
                        <a:spcAft>
                          <a:spcPct val="0"/>
                        </a:spcAft>
                        <a:buClr>
                          <a:srgbClr val="DADDFE"/>
                        </a:buClr>
                        <a:buSzPct val="90000"/>
                        <a:buFontTx/>
                        <a:buNone/>
                        <a:tabLst/>
                      </a:pPr>
                      <a:endParaRPr kumimoji="0" lang="en-US" sz="2400" b="0" i="0" u="none" strike="noStrike" cap="none" normalizeH="0" baseline="0" dirty="0" smtClean="0">
                        <a:ln>
                          <a:noFill/>
                        </a:ln>
                        <a:solidFill>
                          <a:schemeClr val="tx1"/>
                        </a:solidFill>
                        <a:effectLst/>
                        <a:latin typeface="Arial" pitchFamily="34" charset="0"/>
                      </a:endParaRPr>
                    </a:p>
                  </a:txBody>
                  <a:tcPr marL="81280" marR="81280" horzOverflow="overflow">
                    <a:lnL cap="flat">
                      <a:noFill/>
                    </a:lnL>
                    <a:lnR>
                      <a:noFill/>
                    </a:lnR>
                    <a:lnT cap="flat">
                      <a:noFill/>
                    </a:lnT>
                    <a:lnB>
                      <a:noFill/>
                    </a:lnB>
                    <a:lnTlToBr>
                      <a:noFill/>
                    </a:lnTlToBr>
                    <a:lnBlToTr>
                      <a:noFill/>
                    </a:lnBlToTr>
                    <a:solidFill>
                      <a:schemeClr val="bg1"/>
                    </a:solidFill>
                  </a:tcPr>
                </a:tc>
                <a:tc>
                  <a:txBody>
                    <a:bodyPr/>
                    <a:lstStyle/>
                    <a:p>
                      <a:pPr marL="0" marR="0" lvl="0" indent="0" algn="ctr" defTabSz="889000" rtl="0" eaLnBrk="0" fontAlgn="base" latinLnBrk="0" hangingPunct="0">
                        <a:lnSpc>
                          <a:spcPct val="88000"/>
                        </a:lnSpc>
                        <a:spcBef>
                          <a:spcPct val="50000"/>
                        </a:spcBef>
                        <a:spcAft>
                          <a:spcPct val="0"/>
                        </a:spcAft>
                        <a:buClr>
                          <a:srgbClr val="DADDFE"/>
                        </a:buClr>
                        <a:buSzPct val="90000"/>
                        <a:buFontTx/>
                        <a:buNone/>
                        <a:tabLst/>
                      </a:pPr>
                      <a:r>
                        <a:rPr kumimoji="0" lang="en-US" sz="2400" b="1" i="0" u="none" strike="noStrike" cap="none" normalizeH="0" baseline="0" dirty="0" smtClean="0">
                          <a:ln>
                            <a:noFill/>
                          </a:ln>
                          <a:solidFill>
                            <a:schemeClr val="tx1"/>
                          </a:solidFill>
                          <a:effectLst/>
                          <a:latin typeface="Arial" pitchFamily="34" charset="0"/>
                        </a:rPr>
                        <a:t>COTH as % of All Hospitals</a:t>
                      </a:r>
                    </a:p>
                  </a:txBody>
                  <a:tcPr marL="81280" marR="81280" horzOverflow="overflow">
                    <a:lnL>
                      <a:noFill/>
                    </a:lnL>
                    <a:lnR cap="flat">
                      <a:noFill/>
                    </a:lnR>
                    <a:lnT cap="flat">
                      <a:noFill/>
                    </a:lnT>
                    <a:lnB>
                      <a:noFill/>
                    </a:lnB>
                    <a:lnTlToBr>
                      <a:noFill/>
                    </a:lnTlToBr>
                    <a:lnBlToTr>
                      <a:noFill/>
                    </a:lnBlToTr>
                    <a:solidFill>
                      <a:schemeClr val="bg1"/>
                    </a:solidFill>
                  </a:tcPr>
                </a:tc>
              </a:tr>
              <a:tr h="352692">
                <a:tc>
                  <a:txBody>
                    <a:bodyPr/>
                    <a:lstStyle/>
                    <a:p>
                      <a:pPr marL="0" marR="0" lvl="0" indent="0" algn="l" defTabSz="889000" rtl="0" eaLnBrk="0" fontAlgn="base" latinLnBrk="0" hangingPunct="0">
                        <a:lnSpc>
                          <a:spcPct val="88000"/>
                        </a:lnSpc>
                        <a:spcBef>
                          <a:spcPct val="50000"/>
                        </a:spcBef>
                        <a:spcAft>
                          <a:spcPct val="0"/>
                        </a:spcAft>
                        <a:buClr>
                          <a:srgbClr val="DADDFE"/>
                        </a:buClr>
                        <a:buSzPct val="90000"/>
                        <a:buFontTx/>
                        <a:buNone/>
                        <a:tabLst/>
                      </a:pPr>
                      <a:r>
                        <a:rPr kumimoji="0" lang="en-US" sz="1800" b="0" i="0" u="none" strike="noStrike" kern="1200" cap="none" normalizeH="0" baseline="0" dirty="0" smtClean="0">
                          <a:ln>
                            <a:noFill/>
                          </a:ln>
                          <a:solidFill>
                            <a:schemeClr val="tx1"/>
                          </a:solidFill>
                          <a:effectLst/>
                          <a:latin typeface="Arial" pitchFamily="34" charset="0"/>
                          <a:ea typeface="+mn-ea"/>
                          <a:cs typeface="+mn-cs"/>
                        </a:rPr>
                        <a:t>Hospitals</a:t>
                      </a:r>
                    </a:p>
                  </a:txBody>
                  <a:tcPr marL="81280" marR="81280" horzOverflow="overflow">
                    <a:lnL cap="flat">
                      <a:noFill/>
                    </a:lnL>
                    <a:lnR>
                      <a:noFill/>
                    </a:lnR>
                    <a:lnT>
                      <a:noFill/>
                    </a:lnT>
                    <a:lnB>
                      <a:noFill/>
                    </a:lnB>
                    <a:lnTlToBr>
                      <a:noFill/>
                    </a:lnTlToBr>
                    <a:lnBlToTr>
                      <a:noFill/>
                    </a:lnBlToTr>
                    <a:solidFill>
                      <a:schemeClr val="bg1"/>
                    </a:solidFill>
                  </a:tcPr>
                </a:tc>
                <a:tc>
                  <a:txBody>
                    <a:bodyPr/>
                    <a:lstStyle/>
                    <a:p>
                      <a:pPr marL="0" marR="0" lvl="0" indent="0" algn="ctr" defTabSz="889000" rtl="0" eaLnBrk="0" fontAlgn="base" latinLnBrk="0" hangingPunct="0">
                        <a:lnSpc>
                          <a:spcPct val="88000"/>
                        </a:lnSpc>
                        <a:spcBef>
                          <a:spcPct val="50000"/>
                        </a:spcBef>
                        <a:spcAft>
                          <a:spcPct val="0"/>
                        </a:spcAft>
                        <a:buClr>
                          <a:srgbClr val="DADDFE"/>
                        </a:buClr>
                        <a:buSzPct val="90000"/>
                        <a:buFontTx/>
                        <a:buNone/>
                        <a:tabLst/>
                      </a:pPr>
                      <a:r>
                        <a:rPr kumimoji="0" lang="en-US" sz="1800" b="0" i="0" u="none" strike="noStrike" kern="1200" cap="none" normalizeH="0" baseline="0" dirty="0" smtClean="0">
                          <a:ln>
                            <a:noFill/>
                          </a:ln>
                          <a:solidFill>
                            <a:schemeClr val="tx1"/>
                          </a:solidFill>
                          <a:effectLst/>
                          <a:latin typeface="Arial" pitchFamily="34" charset="0"/>
                          <a:ea typeface="+mn-ea"/>
                          <a:cs typeface="+mn-cs"/>
                        </a:rPr>
                        <a:t>5%</a:t>
                      </a:r>
                    </a:p>
                  </a:txBody>
                  <a:tcPr marL="81280" marR="81280" horzOverflow="overflow">
                    <a:lnL>
                      <a:noFill/>
                    </a:lnL>
                    <a:lnR cap="flat">
                      <a:noFill/>
                    </a:lnR>
                    <a:lnT>
                      <a:noFill/>
                    </a:lnT>
                    <a:lnB>
                      <a:noFill/>
                    </a:lnB>
                    <a:lnTlToBr>
                      <a:noFill/>
                    </a:lnTlToBr>
                    <a:lnBlToTr>
                      <a:noFill/>
                    </a:lnBlToTr>
                    <a:solidFill>
                      <a:schemeClr val="bg1"/>
                    </a:solidFill>
                  </a:tcPr>
                </a:tc>
              </a:tr>
              <a:tr h="352692">
                <a:tc>
                  <a:txBody>
                    <a:bodyPr/>
                    <a:lstStyle/>
                    <a:p>
                      <a:pPr marL="0" marR="0" lvl="0" indent="0" algn="l" defTabSz="889000" rtl="0" eaLnBrk="0" fontAlgn="base" latinLnBrk="0" hangingPunct="0">
                        <a:lnSpc>
                          <a:spcPct val="88000"/>
                        </a:lnSpc>
                        <a:spcBef>
                          <a:spcPct val="50000"/>
                        </a:spcBef>
                        <a:spcAft>
                          <a:spcPct val="0"/>
                        </a:spcAft>
                        <a:buClr>
                          <a:srgbClr val="DADDFE"/>
                        </a:buClr>
                        <a:buSzPct val="90000"/>
                        <a:buFontTx/>
                        <a:buNone/>
                        <a:tabLst/>
                      </a:pPr>
                      <a:r>
                        <a:rPr kumimoji="0" lang="en-US" sz="1800" b="0" i="0" u="none" strike="noStrike" kern="1200" cap="none" normalizeH="0" baseline="0" dirty="0" smtClean="0">
                          <a:ln>
                            <a:noFill/>
                          </a:ln>
                          <a:solidFill>
                            <a:schemeClr val="tx1"/>
                          </a:solidFill>
                          <a:effectLst/>
                          <a:latin typeface="Arial" pitchFamily="34" charset="0"/>
                          <a:ea typeface="+mn-ea"/>
                          <a:cs typeface="+mn-cs"/>
                        </a:rPr>
                        <a:t>Cardiac Intensive Care</a:t>
                      </a:r>
                    </a:p>
                  </a:txBody>
                  <a:tcPr marL="81280" marR="81280" horzOverflow="overflow">
                    <a:lnL cap="flat">
                      <a:noFill/>
                    </a:lnL>
                    <a:lnR>
                      <a:noFill/>
                    </a:lnR>
                    <a:lnT>
                      <a:noFill/>
                    </a:lnT>
                    <a:lnB>
                      <a:noFill/>
                    </a:lnB>
                    <a:lnTlToBr>
                      <a:noFill/>
                    </a:lnTlToBr>
                    <a:lnBlToTr>
                      <a:noFill/>
                    </a:lnBlToTr>
                    <a:solidFill>
                      <a:schemeClr val="bg1"/>
                    </a:solidFill>
                  </a:tcPr>
                </a:tc>
                <a:tc>
                  <a:txBody>
                    <a:bodyPr/>
                    <a:lstStyle/>
                    <a:p>
                      <a:pPr marL="0" marR="0" lvl="0" indent="0" algn="ctr" defTabSz="889000" rtl="0" eaLnBrk="0" fontAlgn="base" latinLnBrk="0" hangingPunct="0">
                        <a:lnSpc>
                          <a:spcPct val="88000"/>
                        </a:lnSpc>
                        <a:spcBef>
                          <a:spcPct val="50000"/>
                        </a:spcBef>
                        <a:spcAft>
                          <a:spcPct val="0"/>
                        </a:spcAft>
                        <a:buClr>
                          <a:srgbClr val="DADDFE"/>
                        </a:buClr>
                        <a:buSzPct val="90000"/>
                        <a:buFontTx/>
                        <a:buNone/>
                        <a:tabLst/>
                      </a:pPr>
                      <a:r>
                        <a:rPr kumimoji="0" lang="en-US" sz="1800" b="0" i="0" u="none" strike="noStrike" kern="1200" cap="none" normalizeH="0" baseline="0" dirty="0" smtClean="0">
                          <a:ln>
                            <a:noFill/>
                          </a:ln>
                          <a:solidFill>
                            <a:schemeClr val="tx1"/>
                          </a:solidFill>
                          <a:effectLst/>
                          <a:latin typeface="Arial" pitchFamily="34" charset="0"/>
                          <a:ea typeface="+mn-ea"/>
                          <a:cs typeface="+mn-cs"/>
                        </a:rPr>
                        <a:t>17%</a:t>
                      </a:r>
                    </a:p>
                  </a:txBody>
                  <a:tcPr marL="81280" marR="81280" horzOverflow="overflow">
                    <a:lnL>
                      <a:noFill/>
                    </a:lnL>
                    <a:lnR cap="flat">
                      <a:noFill/>
                    </a:lnR>
                    <a:lnT>
                      <a:noFill/>
                    </a:lnT>
                    <a:lnB>
                      <a:noFill/>
                    </a:lnB>
                    <a:lnTlToBr>
                      <a:noFill/>
                    </a:lnTlToBr>
                    <a:lnBlToTr>
                      <a:noFill/>
                    </a:lnBlToTr>
                    <a:solidFill>
                      <a:schemeClr val="bg1"/>
                    </a:solidFill>
                  </a:tcPr>
                </a:tc>
              </a:tr>
              <a:tr h="352692">
                <a:tc>
                  <a:txBody>
                    <a:bodyPr/>
                    <a:lstStyle/>
                    <a:p>
                      <a:pPr marL="0" marR="0" lvl="0" indent="0" algn="l" defTabSz="889000" rtl="0" eaLnBrk="0" fontAlgn="base" latinLnBrk="0" hangingPunct="0">
                        <a:lnSpc>
                          <a:spcPct val="88000"/>
                        </a:lnSpc>
                        <a:spcBef>
                          <a:spcPct val="50000"/>
                        </a:spcBef>
                        <a:spcAft>
                          <a:spcPct val="0"/>
                        </a:spcAft>
                        <a:buClr>
                          <a:srgbClr val="DADDFE"/>
                        </a:buClr>
                        <a:buSzPct val="90000"/>
                        <a:buFontTx/>
                        <a:buNone/>
                        <a:tabLst/>
                      </a:pPr>
                      <a:r>
                        <a:rPr kumimoji="0" lang="en-US" sz="1800" b="0" i="0" u="none" strike="noStrike" kern="1200" cap="none" normalizeH="0" baseline="0" dirty="0" smtClean="0">
                          <a:ln>
                            <a:noFill/>
                          </a:ln>
                          <a:solidFill>
                            <a:schemeClr val="tx1"/>
                          </a:solidFill>
                          <a:effectLst/>
                          <a:latin typeface="Arial" pitchFamily="34" charset="0"/>
                          <a:ea typeface="+mn-ea"/>
                          <a:cs typeface="+mn-cs"/>
                        </a:rPr>
                        <a:t>Births</a:t>
                      </a:r>
                    </a:p>
                  </a:txBody>
                  <a:tcPr marL="81280" marR="81280" horzOverflow="overflow">
                    <a:lnL cap="flat">
                      <a:noFill/>
                    </a:lnL>
                    <a:lnR>
                      <a:noFill/>
                    </a:lnR>
                    <a:lnT>
                      <a:noFill/>
                    </a:lnT>
                    <a:lnB>
                      <a:noFill/>
                    </a:lnB>
                    <a:lnTlToBr>
                      <a:noFill/>
                    </a:lnTlToBr>
                    <a:lnBlToTr>
                      <a:noFill/>
                    </a:lnBlToTr>
                    <a:solidFill>
                      <a:schemeClr val="bg1"/>
                    </a:solidFill>
                  </a:tcPr>
                </a:tc>
                <a:tc>
                  <a:txBody>
                    <a:bodyPr/>
                    <a:lstStyle/>
                    <a:p>
                      <a:pPr marL="0" marR="0" lvl="0" indent="0" algn="ctr" defTabSz="889000" rtl="0" eaLnBrk="0" fontAlgn="base" latinLnBrk="0" hangingPunct="0">
                        <a:lnSpc>
                          <a:spcPct val="88000"/>
                        </a:lnSpc>
                        <a:spcBef>
                          <a:spcPct val="50000"/>
                        </a:spcBef>
                        <a:spcAft>
                          <a:spcPct val="0"/>
                        </a:spcAft>
                        <a:buClr>
                          <a:srgbClr val="DADDFE"/>
                        </a:buClr>
                        <a:buSzPct val="90000"/>
                        <a:buFontTx/>
                        <a:buNone/>
                        <a:tabLst/>
                      </a:pPr>
                      <a:r>
                        <a:rPr kumimoji="0" lang="en-US" sz="1800" b="0" i="0" u="none" strike="noStrike" kern="1200" cap="none" normalizeH="0" baseline="0" dirty="0" smtClean="0">
                          <a:ln>
                            <a:noFill/>
                          </a:ln>
                          <a:solidFill>
                            <a:schemeClr val="tx1"/>
                          </a:solidFill>
                          <a:effectLst/>
                          <a:latin typeface="Arial" pitchFamily="34" charset="0"/>
                          <a:ea typeface="+mn-ea"/>
                          <a:cs typeface="+mn-cs"/>
                        </a:rPr>
                        <a:t>18%</a:t>
                      </a:r>
                    </a:p>
                  </a:txBody>
                  <a:tcPr marL="81280" marR="81280" horzOverflow="overflow">
                    <a:lnL>
                      <a:noFill/>
                    </a:lnL>
                    <a:lnR cap="flat">
                      <a:noFill/>
                    </a:lnR>
                    <a:lnT>
                      <a:noFill/>
                    </a:lnT>
                    <a:lnB>
                      <a:noFill/>
                    </a:lnB>
                    <a:lnTlToBr>
                      <a:noFill/>
                    </a:lnTlToBr>
                    <a:lnBlToTr>
                      <a:noFill/>
                    </a:lnBlToTr>
                    <a:solidFill>
                      <a:schemeClr val="bg1"/>
                    </a:solidFill>
                  </a:tcPr>
                </a:tc>
              </a:tr>
              <a:tr h="352692">
                <a:tc>
                  <a:txBody>
                    <a:bodyPr/>
                    <a:lstStyle/>
                    <a:p>
                      <a:pPr marL="0" marR="0" lvl="0" indent="0" algn="l" defTabSz="889000" rtl="0" eaLnBrk="0" fontAlgn="base" latinLnBrk="0" hangingPunct="0">
                        <a:lnSpc>
                          <a:spcPct val="88000"/>
                        </a:lnSpc>
                        <a:spcBef>
                          <a:spcPct val="50000"/>
                        </a:spcBef>
                        <a:spcAft>
                          <a:spcPct val="0"/>
                        </a:spcAft>
                        <a:buClr>
                          <a:srgbClr val="DADDFE"/>
                        </a:buClr>
                        <a:buSzPct val="90000"/>
                        <a:buFontTx/>
                        <a:buNone/>
                        <a:tabLst/>
                      </a:pPr>
                      <a:r>
                        <a:rPr kumimoji="0" lang="en-US" sz="1800" b="0" i="0" u="none" strike="noStrike" kern="1200" cap="none" normalizeH="0" baseline="0" dirty="0" smtClean="0">
                          <a:ln>
                            <a:noFill/>
                          </a:ln>
                          <a:solidFill>
                            <a:schemeClr val="tx1"/>
                          </a:solidFill>
                          <a:effectLst/>
                          <a:latin typeface="Arial" pitchFamily="34" charset="0"/>
                          <a:ea typeface="+mn-ea"/>
                          <a:cs typeface="+mn-cs"/>
                        </a:rPr>
                        <a:t>Outpatient Visits</a:t>
                      </a:r>
                    </a:p>
                  </a:txBody>
                  <a:tcPr marL="81280" marR="81280" horzOverflow="overflow">
                    <a:lnL cap="flat">
                      <a:noFill/>
                    </a:lnL>
                    <a:lnR>
                      <a:noFill/>
                    </a:lnR>
                    <a:lnT>
                      <a:noFill/>
                    </a:lnT>
                    <a:lnB>
                      <a:noFill/>
                    </a:lnB>
                    <a:lnTlToBr>
                      <a:noFill/>
                    </a:lnTlToBr>
                    <a:lnBlToTr>
                      <a:noFill/>
                    </a:lnBlToTr>
                    <a:solidFill>
                      <a:schemeClr val="bg1"/>
                    </a:solidFill>
                  </a:tcPr>
                </a:tc>
                <a:tc>
                  <a:txBody>
                    <a:bodyPr/>
                    <a:lstStyle/>
                    <a:p>
                      <a:pPr marL="0" marR="0" lvl="0" indent="0" algn="ctr" defTabSz="889000" rtl="0" eaLnBrk="0" fontAlgn="base" latinLnBrk="0" hangingPunct="0">
                        <a:lnSpc>
                          <a:spcPct val="88000"/>
                        </a:lnSpc>
                        <a:spcBef>
                          <a:spcPct val="50000"/>
                        </a:spcBef>
                        <a:spcAft>
                          <a:spcPct val="0"/>
                        </a:spcAft>
                        <a:buClr>
                          <a:srgbClr val="DADDFE"/>
                        </a:buClr>
                        <a:buSzPct val="90000"/>
                        <a:buFontTx/>
                        <a:buNone/>
                        <a:tabLst/>
                      </a:pPr>
                      <a:r>
                        <a:rPr kumimoji="0" lang="en-US" sz="1800" b="0" i="0" u="none" strike="noStrike" kern="1200" cap="none" normalizeH="0" baseline="0" dirty="0" smtClean="0">
                          <a:ln>
                            <a:noFill/>
                          </a:ln>
                          <a:solidFill>
                            <a:schemeClr val="tx1"/>
                          </a:solidFill>
                          <a:effectLst/>
                          <a:latin typeface="Arial" pitchFamily="34" charset="0"/>
                          <a:ea typeface="+mn-ea"/>
                          <a:cs typeface="+mn-cs"/>
                        </a:rPr>
                        <a:t>22%</a:t>
                      </a:r>
                      <a:endParaRPr kumimoji="0" lang="en-US" sz="1800" b="0" i="0" u="none" strike="noStrike" kern="1200" cap="none" normalizeH="0" baseline="0" dirty="0" smtClean="0">
                        <a:ln>
                          <a:noFill/>
                        </a:ln>
                        <a:solidFill>
                          <a:schemeClr val="tx1"/>
                        </a:solidFill>
                        <a:effectLst/>
                        <a:latin typeface="Arial" pitchFamily="34" charset="0"/>
                        <a:ea typeface="+mn-ea"/>
                        <a:cs typeface="+mn-cs"/>
                      </a:endParaRPr>
                    </a:p>
                  </a:txBody>
                  <a:tcPr marL="81280" marR="81280" horzOverflow="overflow">
                    <a:lnL>
                      <a:noFill/>
                    </a:lnL>
                    <a:lnR cap="flat">
                      <a:noFill/>
                    </a:lnR>
                    <a:lnT>
                      <a:noFill/>
                    </a:lnT>
                    <a:lnB>
                      <a:noFill/>
                    </a:lnB>
                    <a:lnTlToBr>
                      <a:noFill/>
                    </a:lnTlToBr>
                    <a:lnBlToTr>
                      <a:noFill/>
                    </a:lnBlToTr>
                    <a:solidFill>
                      <a:schemeClr val="bg1"/>
                    </a:solidFill>
                  </a:tcPr>
                </a:tc>
              </a:tr>
              <a:tr h="345150">
                <a:tc>
                  <a:txBody>
                    <a:bodyPr/>
                    <a:lstStyle/>
                    <a:p>
                      <a:pPr marL="0" marR="0" lvl="0" indent="0" algn="l" defTabSz="889000" rtl="0" eaLnBrk="0" fontAlgn="base" latinLnBrk="0" hangingPunct="0">
                        <a:lnSpc>
                          <a:spcPct val="88000"/>
                        </a:lnSpc>
                        <a:spcBef>
                          <a:spcPct val="50000"/>
                        </a:spcBef>
                        <a:spcAft>
                          <a:spcPct val="0"/>
                        </a:spcAft>
                        <a:buClr>
                          <a:srgbClr val="DADDFE"/>
                        </a:buClr>
                        <a:buSzPct val="90000"/>
                        <a:buFontTx/>
                        <a:buNone/>
                        <a:tabLst/>
                      </a:pPr>
                      <a:r>
                        <a:rPr kumimoji="0" lang="en-US" sz="1800" b="0" i="0" u="none" strike="noStrike" kern="1200" cap="none" normalizeH="0" baseline="0" dirty="0" smtClean="0">
                          <a:ln>
                            <a:noFill/>
                          </a:ln>
                          <a:solidFill>
                            <a:schemeClr val="tx1"/>
                          </a:solidFill>
                          <a:effectLst/>
                          <a:latin typeface="Arial" pitchFamily="34" charset="0"/>
                          <a:ea typeface="+mn-ea"/>
                          <a:cs typeface="+mn-cs"/>
                        </a:rPr>
                        <a:t>Surgical Operations</a:t>
                      </a:r>
                    </a:p>
                  </a:txBody>
                  <a:tcPr marL="81280" marR="81280" horzOverflow="overflow">
                    <a:lnL cap="flat">
                      <a:noFill/>
                    </a:lnL>
                    <a:lnR>
                      <a:noFill/>
                    </a:lnR>
                    <a:lnT>
                      <a:noFill/>
                    </a:lnT>
                    <a:lnB>
                      <a:noFill/>
                    </a:lnB>
                    <a:lnTlToBr>
                      <a:noFill/>
                    </a:lnTlToBr>
                    <a:lnBlToTr>
                      <a:noFill/>
                    </a:lnBlToTr>
                    <a:solidFill>
                      <a:schemeClr val="bg1"/>
                    </a:solidFill>
                  </a:tcPr>
                </a:tc>
                <a:tc>
                  <a:txBody>
                    <a:bodyPr/>
                    <a:lstStyle/>
                    <a:p>
                      <a:pPr marL="0" marR="0" lvl="0" indent="0" algn="ctr" defTabSz="889000" rtl="0" eaLnBrk="0" fontAlgn="base" latinLnBrk="0" hangingPunct="0">
                        <a:lnSpc>
                          <a:spcPct val="88000"/>
                        </a:lnSpc>
                        <a:spcBef>
                          <a:spcPct val="50000"/>
                        </a:spcBef>
                        <a:spcAft>
                          <a:spcPct val="0"/>
                        </a:spcAft>
                        <a:buClr>
                          <a:srgbClr val="DADDFE"/>
                        </a:buClr>
                        <a:buSzPct val="90000"/>
                        <a:buFontTx/>
                        <a:buNone/>
                        <a:tabLst/>
                      </a:pPr>
                      <a:r>
                        <a:rPr kumimoji="0" lang="en-US" sz="1800" b="0" i="0" u="none" strike="noStrike" kern="1200" cap="none" normalizeH="0" baseline="0" dirty="0" smtClean="0">
                          <a:ln>
                            <a:noFill/>
                          </a:ln>
                          <a:solidFill>
                            <a:schemeClr val="tx1"/>
                          </a:solidFill>
                          <a:effectLst/>
                          <a:latin typeface="Arial" pitchFamily="34" charset="0"/>
                          <a:ea typeface="+mn-ea"/>
                          <a:cs typeface="+mn-cs"/>
                        </a:rPr>
                        <a:t>21%</a:t>
                      </a:r>
                    </a:p>
                  </a:txBody>
                  <a:tcPr marL="81280" marR="81280" horzOverflow="overflow">
                    <a:lnL>
                      <a:noFill/>
                    </a:lnL>
                    <a:lnR cap="flat">
                      <a:noFill/>
                    </a:lnR>
                    <a:lnT>
                      <a:noFill/>
                    </a:lnT>
                    <a:lnB>
                      <a:noFill/>
                    </a:lnB>
                    <a:lnTlToBr>
                      <a:noFill/>
                    </a:lnTlToBr>
                    <a:lnBlToTr>
                      <a:noFill/>
                    </a:lnBlToTr>
                    <a:solidFill>
                      <a:schemeClr val="bg1"/>
                    </a:solidFill>
                  </a:tcPr>
                </a:tc>
              </a:tr>
              <a:tr h="341993">
                <a:tc>
                  <a:txBody>
                    <a:bodyPr/>
                    <a:lstStyle/>
                    <a:p>
                      <a:pPr marL="0" marR="0" lvl="0" indent="0" algn="l" defTabSz="889000" rtl="0" eaLnBrk="0" fontAlgn="base" latinLnBrk="0" hangingPunct="0">
                        <a:lnSpc>
                          <a:spcPct val="88000"/>
                        </a:lnSpc>
                        <a:spcBef>
                          <a:spcPct val="50000"/>
                        </a:spcBef>
                        <a:spcAft>
                          <a:spcPct val="0"/>
                        </a:spcAft>
                        <a:buClr>
                          <a:srgbClr val="DADDFE"/>
                        </a:buClr>
                        <a:buSzPct val="90000"/>
                        <a:buFontTx/>
                        <a:buNone/>
                        <a:tabLst/>
                      </a:pPr>
                      <a:r>
                        <a:rPr kumimoji="0" lang="en-US" sz="1800" b="0" i="0" u="none" strike="noStrike" kern="1200" cap="none" normalizeH="0" baseline="0" smtClean="0">
                          <a:ln>
                            <a:noFill/>
                          </a:ln>
                          <a:solidFill>
                            <a:schemeClr val="tx1"/>
                          </a:solidFill>
                          <a:effectLst/>
                          <a:latin typeface="Arial" pitchFamily="34" charset="0"/>
                          <a:ea typeface="+mn-ea"/>
                          <a:cs typeface="+mn-cs"/>
                        </a:rPr>
                        <a:t>Emergency Visits</a:t>
                      </a:r>
                    </a:p>
                  </a:txBody>
                  <a:tcPr marL="81280" marR="81280" horzOverflow="overflow">
                    <a:lnL cap="flat">
                      <a:noFill/>
                    </a:lnL>
                    <a:lnR>
                      <a:noFill/>
                    </a:lnR>
                    <a:lnT>
                      <a:noFill/>
                    </a:lnT>
                    <a:lnB>
                      <a:noFill/>
                    </a:lnB>
                    <a:lnTlToBr>
                      <a:noFill/>
                    </a:lnTlToBr>
                    <a:lnBlToTr>
                      <a:noFill/>
                    </a:lnBlToTr>
                    <a:solidFill>
                      <a:schemeClr val="bg1"/>
                    </a:solidFill>
                  </a:tcPr>
                </a:tc>
                <a:tc>
                  <a:txBody>
                    <a:bodyPr/>
                    <a:lstStyle/>
                    <a:p>
                      <a:pPr marL="0" marR="0" lvl="0" indent="0" algn="ctr" defTabSz="889000" rtl="0" eaLnBrk="0" fontAlgn="base" latinLnBrk="0" hangingPunct="0">
                        <a:lnSpc>
                          <a:spcPct val="88000"/>
                        </a:lnSpc>
                        <a:spcBef>
                          <a:spcPct val="50000"/>
                        </a:spcBef>
                        <a:spcAft>
                          <a:spcPct val="0"/>
                        </a:spcAft>
                        <a:buClr>
                          <a:srgbClr val="DADDFE"/>
                        </a:buClr>
                        <a:buSzPct val="90000"/>
                        <a:buFontTx/>
                        <a:buNone/>
                        <a:tabLst/>
                      </a:pPr>
                      <a:r>
                        <a:rPr kumimoji="0" lang="en-US" sz="1800" b="0" i="0" u="none" strike="noStrike" kern="1200" cap="none" normalizeH="0" baseline="0" dirty="0" smtClean="0">
                          <a:ln>
                            <a:noFill/>
                          </a:ln>
                          <a:solidFill>
                            <a:schemeClr val="tx1"/>
                          </a:solidFill>
                          <a:effectLst/>
                          <a:latin typeface="Arial" pitchFamily="34" charset="0"/>
                          <a:ea typeface="+mn-ea"/>
                          <a:cs typeface="+mn-cs"/>
                        </a:rPr>
                        <a:t>14%</a:t>
                      </a:r>
                      <a:endParaRPr kumimoji="0" lang="en-US" sz="1800" b="0" i="0" u="none" strike="noStrike" kern="1200" cap="none" normalizeH="0" baseline="0" dirty="0" smtClean="0">
                        <a:ln>
                          <a:noFill/>
                        </a:ln>
                        <a:solidFill>
                          <a:schemeClr val="tx1"/>
                        </a:solidFill>
                        <a:effectLst/>
                        <a:latin typeface="Arial" pitchFamily="34" charset="0"/>
                        <a:ea typeface="+mn-ea"/>
                        <a:cs typeface="+mn-cs"/>
                      </a:endParaRPr>
                    </a:p>
                  </a:txBody>
                  <a:tcPr marL="81280" marR="81280" horzOverflow="overflow">
                    <a:lnL>
                      <a:noFill/>
                    </a:lnL>
                    <a:lnR cap="flat">
                      <a:noFill/>
                    </a:lnR>
                    <a:lnT>
                      <a:noFill/>
                    </a:lnT>
                    <a:lnB>
                      <a:noFill/>
                    </a:lnB>
                    <a:lnTlToBr>
                      <a:noFill/>
                    </a:lnTlToBr>
                    <a:lnBlToTr>
                      <a:noFill/>
                    </a:lnBlToTr>
                    <a:solidFill>
                      <a:schemeClr val="bg1"/>
                    </a:solidFill>
                  </a:tcPr>
                </a:tc>
              </a:tr>
              <a:tr h="352692">
                <a:tc>
                  <a:txBody>
                    <a:bodyPr/>
                    <a:lstStyle/>
                    <a:p>
                      <a:pPr marL="0" marR="0" lvl="0" indent="0" algn="l" defTabSz="889000" rtl="0" eaLnBrk="0" fontAlgn="base" latinLnBrk="0" hangingPunct="0">
                        <a:lnSpc>
                          <a:spcPct val="88000"/>
                        </a:lnSpc>
                        <a:spcBef>
                          <a:spcPct val="50000"/>
                        </a:spcBef>
                        <a:spcAft>
                          <a:spcPct val="0"/>
                        </a:spcAft>
                        <a:buClr>
                          <a:srgbClr val="DADDFE"/>
                        </a:buClr>
                        <a:buSzPct val="90000"/>
                        <a:buFontTx/>
                        <a:buNone/>
                        <a:tabLst/>
                      </a:pPr>
                      <a:r>
                        <a:rPr kumimoji="0" lang="en-US" sz="1800" b="0" i="0" u="none" strike="noStrike" kern="1200" cap="none" normalizeH="0" baseline="0" dirty="0" smtClean="0">
                          <a:ln>
                            <a:noFill/>
                          </a:ln>
                          <a:solidFill>
                            <a:schemeClr val="tx1"/>
                          </a:solidFill>
                          <a:effectLst/>
                          <a:latin typeface="Arial" pitchFamily="34" charset="0"/>
                          <a:ea typeface="+mn-ea"/>
                          <a:cs typeface="+mn-cs"/>
                        </a:rPr>
                        <a:t>Neonatal ICU</a:t>
                      </a:r>
                    </a:p>
                  </a:txBody>
                  <a:tcPr marL="81280" marR="81280" horzOverflow="overflow">
                    <a:lnL cap="flat">
                      <a:noFill/>
                    </a:lnL>
                    <a:lnR>
                      <a:noFill/>
                    </a:lnR>
                    <a:lnT>
                      <a:noFill/>
                    </a:lnT>
                    <a:lnB>
                      <a:noFill/>
                    </a:lnB>
                    <a:lnTlToBr>
                      <a:noFill/>
                    </a:lnTlToBr>
                    <a:lnBlToTr>
                      <a:noFill/>
                    </a:lnBlToTr>
                    <a:solidFill>
                      <a:schemeClr val="bg1"/>
                    </a:solidFill>
                  </a:tcPr>
                </a:tc>
                <a:tc>
                  <a:txBody>
                    <a:bodyPr/>
                    <a:lstStyle/>
                    <a:p>
                      <a:pPr marL="0" marR="0" lvl="0" indent="0" algn="ctr" defTabSz="889000" rtl="0" eaLnBrk="0" fontAlgn="base" latinLnBrk="0" hangingPunct="0">
                        <a:lnSpc>
                          <a:spcPct val="88000"/>
                        </a:lnSpc>
                        <a:spcBef>
                          <a:spcPct val="50000"/>
                        </a:spcBef>
                        <a:spcAft>
                          <a:spcPct val="0"/>
                        </a:spcAft>
                        <a:buClr>
                          <a:srgbClr val="DADDFE"/>
                        </a:buClr>
                        <a:buSzPct val="90000"/>
                        <a:buFontTx/>
                        <a:buNone/>
                        <a:tabLst/>
                      </a:pPr>
                      <a:r>
                        <a:rPr kumimoji="0" lang="en-US" sz="1800" b="0" i="0" u="none" strike="noStrike" kern="1200" cap="none" normalizeH="0" baseline="0" dirty="0" smtClean="0">
                          <a:ln>
                            <a:noFill/>
                          </a:ln>
                          <a:solidFill>
                            <a:schemeClr val="tx1"/>
                          </a:solidFill>
                          <a:effectLst/>
                          <a:latin typeface="Arial" pitchFamily="34" charset="0"/>
                          <a:ea typeface="+mn-ea"/>
                          <a:cs typeface="+mn-cs"/>
                        </a:rPr>
                        <a:t>34%</a:t>
                      </a:r>
                      <a:endParaRPr kumimoji="0" lang="en-US" sz="1800" b="0" i="0" u="none" strike="noStrike" kern="1200" cap="none" normalizeH="0" baseline="0" dirty="0" smtClean="0">
                        <a:ln>
                          <a:noFill/>
                        </a:ln>
                        <a:solidFill>
                          <a:schemeClr val="tx1"/>
                        </a:solidFill>
                        <a:effectLst/>
                        <a:latin typeface="Arial" pitchFamily="34" charset="0"/>
                        <a:ea typeface="+mn-ea"/>
                        <a:cs typeface="+mn-cs"/>
                      </a:endParaRPr>
                    </a:p>
                  </a:txBody>
                  <a:tcPr marL="81280" marR="81280" horzOverflow="overflow">
                    <a:lnL>
                      <a:noFill/>
                    </a:lnL>
                    <a:lnR cap="flat">
                      <a:noFill/>
                    </a:lnR>
                    <a:lnT>
                      <a:noFill/>
                    </a:lnT>
                    <a:lnB>
                      <a:noFill/>
                    </a:lnB>
                    <a:lnTlToBr>
                      <a:noFill/>
                    </a:lnTlToBr>
                    <a:lnBlToTr>
                      <a:noFill/>
                    </a:lnBlToTr>
                    <a:solidFill>
                      <a:schemeClr val="bg1"/>
                    </a:solidFill>
                  </a:tcPr>
                </a:tc>
              </a:tr>
              <a:tr h="352692">
                <a:tc>
                  <a:txBody>
                    <a:bodyPr/>
                    <a:lstStyle/>
                    <a:p>
                      <a:pPr marL="0" marR="0" lvl="0" indent="0" algn="l" defTabSz="889000" rtl="0" eaLnBrk="0" fontAlgn="base" latinLnBrk="0" hangingPunct="0">
                        <a:lnSpc>
                          <a:spcPct val="88000"/>
                        </a:lnSpc>
                        <a:spcBef>
                          <a:spcPct val="50000"/>
                        </a:spcBef>
                        <a:spcAft>
                          <a:spcPct val="0"/>
                        </a:spcAft>
                        <a:buClr>
                          <a:srgbClr val="DADDFE"/>
                        </a:buClr>
                        <a:buSzPct val="90000"/>
                        <a:buFontTx/>
                        <a:buNone/>
                        <a:tabLst/>
                      </a:pPr>
                      <a:r>
                        <a:rPr kumimoji="0" lang="en-US" sz="1800" b="0" i="0" u="none" strike="noStrike" kern="1200" cap="none" normalizeH="0" baseline="0" dirty="0" smtClean="0">
                          <a:ln>
                            <a:noFill/>
                          </a:ln>
                          <a:solidFill>
                            <a:schemeClr val="tx1"/>
                          </a:solidFill>
                          <a:effectLst/>
                          <a:latin typeface="Arial" pitchFamily="34" charset="0"/>
                          <a:ea typeface="+mn-ea"/>
                          <a:cs typeface="+mn-cs"/>
                        </a:rPr>
                        <a:t>Pediatric ICU</a:t>
                      </a:r>
                    </a:p>
                  </a:txBody>
                  <a:tcPr marL="81280" marR="81280" horzOverflow="overflow">
                    <a:lnL cap="flat">
                      <a:noFill/>
                    </a:lnL>
                    <a:lnR>
                      <a:noFill/>
                    </a:lnR>
                    <a:lnT>
                      <a:noFill/>
                    </a:lnT>
                    <a:lnB>
                      <a:noFill/>
                    </a:lnB>
                    <a:lnTlToBr>
                      <a:noFill/>
                    </a:lnTlToBr>
                    <a:lnBlToTr>
                      <a:noFill/>
                    </a:lnBlToTr>
                    <a:solidFill>
                      <a:schemeClr val="bg1"/>
                    </a:solidFill>
                  </a:tcPr>
                </a:tc>
                <a:tc>
                  <a:txBody>
                    <a:bodyPr/>
                    <a:lstStyle/>
                    <a:p>
                      <a:pPr marL="0" marR="0" lvl="0" indent="0" algn="ctr" defTabSz="889000" rtl="0" eaLnBrk="0" fontAlgn="base" latinLnBrk="0" hangingPunct="0">
                        <a:lnSpc>
                          <a:spcPct val="88000"/>
                        </a:lnSpc>
                        <a:spcBef>
                          <a:spcPct val="50000"/>
                        </a:spcBef>
                        <a:spcAft>
                          <a:spcPct val="0"/>
                        </a:spcAft>
                        <a:buClr>
                          <a:srgbClr val="DADDFE"/>
                        </a:buClr>
                        <a:buSzPct val="90000"/>
                        <a:buFontTx/>
                        <a:buNone/>
                        <a:tabLst/>
                      </a:pPr>
                      <a:r>
                        <a:rPr kumimoji="0" lang="en-US" sz="1800" b="0" i="0" u="none" strike="noStrike" kern="1200" cap="none" normalizeH="0" baseline="0" dirty="0" smtClean="0">
                          <a:ln>
                            <a:noFill/>
                          </a:ln>
                          <a:solidFill>
                            <a:schemeClr val="tx1"/>
                          </a:solidFill>
                          <a:effectLst/>
                          <a:latin typeface="Arial" pitchFamily="34" charset="0"/>
                          <a:ea typeface="+mn-ea"/>
                          <a:cs typeface="+mn-cs"/>
                        </a:rPr>
                        <a:t>60%</a:t>
                      </a:r>
                      <a:endParaRPr kumimoji="0" lang="en-US" sz="1800" b="0" i="0" u="none" strike="noStrike" kern="1200" cap="none" normalizeH="0" baseline="0" dirty="0" smtClean="0">
                        <a:ln>
                          <a:noFill/>
                        </a:ln>
                        <a:solidFill>
                          <a:schemeClr val="tx1"/>
                        </a:solidFill>
                        <a:effectLst/>
                        <a:latin typeface="Arial" pitchFamily="34" charset="0"/>
                        <a:ea typeface="+mn-ea"/>
                        <a:cs typeface="+mn-cs"/>
                      </a:endParaRPr>
                    </a:p>
                  </a:txBody>
                  <a:tcPr marL="81280" marR="81280" horzOverflow="overflow">
                    <a:lnL>
                      <a:noFill/>
                    </a:lnL>
                    <a:lnR cap="flat">
                      <a:noFill/>
                    </a:lnR>
                    <a:lnT>
                      <a:noFill/>
                    </a:lnT>
                    <a:lnB>
                      <a:noFill/>
                    </a:lnB>
                    <a:lnTlToBr>
                      <a:noFill/>
                    </a:lnTlToBr>
                    <a:lnBlToTr>
                      <a:noFill/>
                    </a:lnBlToTr>
                    <a:solidFill>
                      <a:schemeClr val="bg1"/>
                    </a:solidFill>
                  </a:tcPr>
                </a:tc>
              </a:tr>
              <a:tr h="352692">
                <a:tc>
                  <a:txBody>
                    <a:bodyPr/>
                    <a:lstStyle/>
                    <a:p>
                      <a:pPr marL="0" marR="0" lvl="0" indent="0" algn="l" defTabSz="889000" rtl="0" eaLnBrk="0" fontAlgn="base" latinLnBrk="0" hangingPunct="0">
                        <a:lnSpc>
                          <a:spcPct val="88000"/>
                        </a:lnSpc>
                        <a:spcBef>
                          <a:spcPct val="50000"/>
                        </a:spcBef>
                        <a:spcAft>
                          <a:spcPct val="0"/>
                        </a:spcAft>
                        <a:buClr>
                          <a:srgbClr val="DADDFE"/>
                        </a:buClr>
                        <a:buSzPct val="90000"/>
                        <a:buFontTx/>
                        <a:buNone/>
                        <a:tabLst/>
                      </a:pPr>
                      <a:r>
                        <a:rPr kumimoji="0" lang="en-US" sz="1800" b="0" i="0" u="none" strike="noStrike" kern="1200" cap="none" normalizeH="0" baseline="0" dirty="0" smtClean="0">
                          <a:ln>
                            <a:noFill/>
                          </a:ln>
                          <a:solidFill>
                            <a:schemeClr val="tx1"/>
                          </a:solidFill>
                          <a:effectLst/>
                          <a:latin typeface="Arial" pitchFamily="34" charset="0"/>
                          <a:ea typeface="+mn-ea"/>
                          <a:cs typeface="+mn-cs"/>
                        </a:rPr>
                        <a:t>Burn Units</a:t>
                      </a:r>
                    </a:p>
                  </a:txBody>
                  <a:tcPr marL="81280" marR="81280" horzOverflow="overflow">
                    <a:lnL cap="flat">
                      <a:noFill/>
                    </a:lnL>
                    <a:lnR>
                      <a:noFill/>
                    </a:lnR>
                    <a:lnT>
                      <a:noFill/>
                    </a:lnT>
                    <a:lnB cap="flat">
                      <a:noFill/>
                    </a:lnB>
                    <a:lnTlToBr>
                      <a:noFill/>
                    </a:lnTlToBr>
                    <a:lnBlToTr>
                      <a:noFill/>
                    </a:lnBlToTr>
                    <a:solidFill>
                      <a:schemeClr val="bg1"/>
                    </a:solidFill>
                  </a:tcPr>
                </a:tc>
                <a:tc>
                  <a:txBody>
                    <a:bodyPr/>
                    <a:lstStyle/>
                    <a:p>
                      <a:pPr marL="0" marR="0" lvl="0" indent="0" algn="ctr" defTabSz="889000" rtl="0" eaLnBrk="0" fontAlgn="base" latinLnBrk="0" hangingPunct="0">
                        <a:lnSpc>
                          <a:spcPct val="88000"/>
                        </a:lnSpc>
                        <a:spcBef>
                          <a:spcPct val="50000"/>
                        </a:spcBef>
                        <a:spcAft>
                          <a:spcPct val="0"/>
                        </a:spcAft>
                        <a:buClr>
                          <a:srgbClr val="DADDFE"/>
                        </a:buClr>
                        <a:buSzPct val="90000"/>
                        <a:buFontTx/>
                        <a:buNone/>
                        <a:tabLst/>
                      </a:pPr>
                      <a:r>
                        <a:rPr kumimoji="0" lang="en-US" sz="1800" b="0" i="0" u="none" strike="noStrike" kern="1200" cap="none" normalizeH="0" baseline="0" dirty="0" smtClean="0">
                          <a:ln>
                            <a:noFill/>
                          </a:ln>
                          <a:solidFill>
                            <a:schemeClr val="tx1"/>
                          </a:solidFill>
                          <a:effectLst/>
                          <a:latin typeface="Arial" pitchFamily="34" charset="0"/>
                          <a:ea typeface="+mn-ea"/>
                          <a:cs typeface="+mn-cs"/>
                        </a:rPr>
                        <a:t>69%</a:t>
                      </a:r>
                      <a:endParaRPr kumimoji="0" lang="en-US" sz="1800" b="0" i="0" u="none" strike="noStrike" kern="1200" cap="none" normalizeH="0" baseline="0" dirty="0" smtClean="0">
                        <a:ln>
                          <a:noFill/>
                        </a:ln>
                        <a:solidFill>
                          <a:schemeClr val="tx1"/>
                        </a:solidFill>
                        <a:effectLst/>
                        <a:latin typeface="Arial" pitchFamily="34" charset="0"/>
                        <a:ea typeface="+mn-ea"/>
                        <a:cs typeface="+mn-cs"/>
                      </a:endParaRPr>
                    </a:p>
                  </a:txBody>
                  <a:tcPr marL="81280" marR="81280" horzOverflow="overflow">
                    <a:lnL>
                      <a:noFill/>
                    </a:lnL>
                    <a:lnR cap="flat">
                      <a:noFill/>
                    </a:lnR>
                    <a:lnT>
                      <a:noFill/>
                    </a:lnT>
                    <a:lnB cap="flat">
                      <a:noFill/>
                    </a:lnB>
                    <a:lnTlToBr>
                      <a:noFill/>
                    </a:lnTlToBr>
                    <a:lnBlToTr>
                      <a:noFill/>
                    </a:lnBlToTr>
                    <a:solidFill>
                      <a:schemeClr val="bg1"/>
                    </a:solidFill>
                  </a:tcPr>
                </a:tc>
              </a:tr>
              <a:tr h="624039">
                <a:tc>
                  <a:txBody>
                    <a:bodyPr/>
                    <a:lstStyle/>
                    <a:p>
                      <a:pPr marL="0" marR="0" lvl="0" indent="0" algn="l" defTabSz="889000" rtl="0" eaLnBrk="0" fontAlgn="base" latinLnBrk="0" hangingPunct="0">
                        <a:lnSpc>
                          <a:spcPct val="88000"/>
                        </a:lnSpc>
                        <a:spcBef>
                          <a:spcPct val="50000"/>
                        </a:spcBef>
                        <a:spcAft>
                          <a:spcPct val="0"/>
                        </a:spcAft>
                        <a:buClr>
                          <a:srgbClr val="DADDFE"/>
                        </a:buClr>
                        <a:buSzPct val="90000"/>
                        <a:buFontTx/>
                        <a:buNone/>
                        <a:tabLst/>
                      </a:pPr>
                      <a:r>
                        <a:rPr kumimoji="0" lang="en-US" sz="1800" b="0" i="0" u="none" strike="noStrike" kern="1200" cap="none" normalizeH="0" baseline="0" dirty="0" smtClean="0">
                          <a:ln>
                            <a:noFill/>
                          </a:ln>
                          <a:solidFill>
                            <a:schemeClr val="tx1"/>
                          </a:solidFill>
                          <a:effectLst/>
                          <a:latin typeface="Arial" pitchFamily="34" charset="0"/>
                          <a:ea typeface="+mn-ea"/>
                          <a:cs typeface="+mn-cs"/>
                        </a:rPr>
                        <a:t>Level 1 Regional Trauma Centers</a:t>
                      </a:r>
                    </a:p>
                  </a:txBody>
                  <a:tcPr marL="81280" marR="81280" horzOverflow="overflow">
                    <a:lnL cap="flat">
                      <a:noFill/>
                    </a:lnL>
                    <a:lnR>
                      <a:noFill/>
                    </a:lnR>
                    <a:lnT>
                      <a:noFill/>
                    </a:lnT>
                    <a:lnB cap="flat">
                      <a:noFill/>
                    </a:lnB>
                    <a:lnTlToBr>
                      <a:noFill/>
                    </a:lnTlToBr>
                    <a:lnBlToTr>
                      <a:noFill/>
                    </a:lnBlToTr>
                    <a:solidFill>
                      <a:schemeClr val="bg1"/>
                    </a:solidFill>
                  </a:tcPr>
                </a:tc>
                <a:tc>
                  <a:txBody>
                    <a:bodyPr/>
                    <a:lstStyle/>
                    <a:p>
                      <a:pPr marL="0" marR="0" lvl="0" indent="0" algn="ctr" defTabSz="889000" rtl="0" eaLnBrk="0" fontAlgn="base" latinLnBrk="0" hangingPunct="0">
                        <a:lnSpc>
                          <a:spcPct val="88000"/>
                        </a:lnSpc>
                        <a:spcBef>
                          <a:spcPct val="50000"/>
                        </a:spcBef>
                        <a:spcAft>
                          <a:spcPct val="0"/>
                        </a:spcAft>
                        <a:buClr>
                          <a:srgbClr val="DADDFE"/>
                        </a:buClr>
                        <a:buSzPct val="90000"/>
                        <a:buFontTx/>
                        <a:buNone/>
                        <a:tabLst/>
                      </a:pPr>
                      <a:r>
                        <a:rPr kumimoji="0" lang="en-US" sz="1800" b="0" i="0" u="none" strike="noStrike" kern="1200" cap="none" normalizeH="0" baseline="0" dirty="0" smtClean="0">
                          <a:ln>
                            <a:noFill/>
                          </a:ln>
                          <a:solidFill>
                            <a:schemeClr val="tx1"/>
                          </a:solidFill>
                          <a:effectLst/>
                          <a:latin typeface="Arial" pitchFamily="34" charset="0"/>
                          <a:ea typeface="+mn-ea"/>
                          <a:cs typeface="+mn-cs"/>
                        </a:rPr>
                        <a:t>71</a:t>
                      </a:r>
                      <a:r>
                        <a:rPr kumimoji="0" lang="en-US" sz="1800" b="0" i="0" u="none" strike="noStrike" kern="1200" cap="none" normalizeH="0" baseline="0" dirty="0" smtClean="0">
                          <a:ln>
                            <a:noFill/>
                          </a:ln>
                          <a:solidFill>
                            <a:schemeClr val="tx1"/>
                          </a:solidFill>
                          <a:effectLst/>
                          <a:latin typeface="Arial" pitchFamily="34" charset="0"/>
                          <a:ea typeface="+mn-ea"/>
                          <a:cs typeface="+mn-cs"/>
                        </a:rPr>
                        <a:t>%</a:t>
                      </a:r>
                    </a:p>
                  </a:txBody>
                  <a:tcPr marL="81280" marR="81280" horzOverflow="overflow">
                    <a:lnL>
                      <a:noFill/>
                    </a:lnL>
                    <a:lnR cap="flat">
                      <a:noFill/>
                    </a:lnR>
                    <a:lnT>
                      <a:noFill/>
                    </a:lnT>
                    <a:lnB cap="flat">
                      <a:noFill/>
                    </a:lnB>
                    <a:lnTlToBr>
                      <a:noFill/>
                    </a:lnTlToBr>
                    <a:lnBlToTr>
                      <a:noFill/>
                    </a:lnBlToTr>
                    <a:solidFill>
                      <a:schemeClr val="bg1"/>
                    </a:solidFill>
                  </a:tcPr>
                </a:tc>
              </a:tr>
            </a:tbl>
          </a:graphicData>
        </a:graphic>
      </p:graphicFrame>
      <p:sp>
        <p:nvSpPr>
          <p:cNvPr id="451669" name="Text Box 85"/>
          <p:cNvSpPr txBox="1">
            <a:spLocks noChangeArrowheads="1"/>
          </p:cNvSpPr>
          <p:nvPr/>
        </p:nvSpPr>
        <p:spPr bwMode="auto">
          <a:xfrm>
            <a:off x="437445" y="5838003"/>
            <a:ext cx="7808243" cy="738664"/>
          </a:xfrm>
          <a:prstGeom prst="rect">
            <a:avLst/>
          </a:prstGeom>
          <a:noFill/>
          <a:ln w="12700">
            <a:noFill/>
            <a:miter lim="800000"/>
            <a:headEnd/>
            <a:tailEnd/>
          </a:ln>
          <a:effectLst/>
        </p:spPr>
        <p:txBody>
          <a:bodyPr wrap="square">
            <a:spAutoFit/>
          </a:bodyPr>
          <a:lstStyle/>
          <a:p>
            <a:pPr>
              <a:spcBef>
                <a:spcPct val="50000"/>
              </a:spcBef>
            </a:pPr>
            <a:r>
              <a:rPr lang="en-US" sz="1200" dirty="0">
                <a:solidFill>
                  <a:schemeClr val="tx1"/>
                </a:solidFill>
              </a:rPr>
              <a:t>Note: COTH Teaching Hospitals include </a:t>
            </a:r>
            <a:r>
              <a:rPr lang="en-US" sz="1200" dirty="0" smtClean="0">
                <a:solidFill>
                  <a:schemeClr val="tx1"/>
                </a:solidFill>
              </a:rPr>
              <a:t>273 </a:t>
            </a:r>
            <a:r>
              <a:rPr lang="en-US" sz="1200" dirty="0">
                <a:solidFill>
                  <a:schemeClr val="tx1"/>
                </a:solidFill>
              </a:rPr>
              <a:t>members of the Council of Teaching Hospitals and Health Systems.  All Hospitals include </a:t>
            </a:r>
            <a:r>
              <a:rPr lang="en-US" sz="1200" dirty="0" smtClean="0">
                <a:solidFill>
                  <a:schemeClr val="tx1"/>
                </a:solidFill>
              </a:rPr>
              <a:t>4,548  </a:t>
            </a:r>
            <a:r>
              <a:rPr lang="en-US" sz="1200" dirty="0">
                <a:solidFill>
                  <a:schemeClr val="tx1"/>
                </a:solidFill>
              </a:rPr>
              <a:t>short-term, general, non-federal hospitals.</a:t>
            </a:r>
          </a:p>
          <a:p>
            <a:pPr>
              <a:spcBef>
                <a:spcPct val="50000"/>
              </a:spcBef>
            </a:pPr>
            <a:r>
              <a:rPr lang="en-US" sz="1200" dirty="0">
                <a:solidFill>
                  <a:schemeClr val="tx1"/>
                </a:solidFill>
              </a:rPr>
              <a:t>Source:  </a:t>
            </a:r>
            <a:r>
              <a:rPr lang="en-US" sz="1200" dirty="0" smtClean="0">
                <a:solidFill>
                  <a:schemeClr val="tx1"/>
                </a:solidFill>
              </a:rPr>
              <a:t>2017 </a:t>
            </a:r>
            <a:r>
              <a:rPr lang="en-US" sz="1200" dirty="0" smtClean="0">
                <a:solidFill>
                  <a:schemeClr val="tx1"/>
                </a:solidFill>
              </a:rPr>
              <a:t>AAMC Data Book</a:t>
            </a:r>
            <a:endParaRPr lang="en-US" sz="1200" dirty="0">
              <a:solidFill>
                <a:schemeClr val="tx1"/>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9090" name="Rectangle 2"/>
          <p:cNvSpPr>
            <a:spLocks noGrp="1" noChangeArrowheads="1"/>
          </p:cNvSpPr>
          <p:nvPr>
            <p:ph type="title"/>
          </p:nvPr>
        </p:nvSpPr>
        <p:spPr>
          <a:xfrm>
            <a:off x="581025" y="363538"/>
            <a:ext cx="8386763" cy="658812"/>
          </a:xfrm>
        </p:spPr>
        <p:txBody>
          <a:bodyPr/>
          <a:lstStyle/>
          <a:p>
            <a:r>
              <a:rPr lang="en-US" sz="4000" dirty="0"/>
              <a:t>Total </a:t>
            </a:r>
            <a:r>
              <a:rPr lang="en-US" sz="4000" dirty="0" smtClean="0"/>
              <a:t>Average Resident Costs</a:t>
            </a:r>
            <a:endParaRPr lang="en-US" sz="4000" dirty="0"/>
          </a:p>
        </p:txBody>
      </p:sp>
      <p:sp>
        <p:nvSpPr>
          <p:cNvPr id="9689091" name="Rectangle 3"/>
          <p:cNvSpPr>
            <a:spLocks noGrp="1" noChangeArrowheads="1"/>
          </p:cNvSpPr>
          <p:nvPr>
            <p:ph idx="1"/>
          </p:nvPr>
        </p:nvSpPr>
        <p:spPr>
          <a:xfrm>
            <a:off x="2020659" y="1578429"/>
            <a:ext cx="5086350" cy="4705350"/>
          </a:xfrm>
        </p:spPr>
        <p:txBody>
          <a:bodyPr/>
          <a:lstStyle/>
          <a:p>
            <a:pPr marL="339725" indent="-339725" defTabSz="914400">
              <a:tabLst>
                <a:tab pos="4972050" algn="r"/>
              </a:tabLst>
            </a:pPr>
            <a:r>
              <a:rPr lang="en-US" sz="2500" dirty="0"/>
              <a:t>Stipend	$00,000</a:t>
            </a:r>
          </a:p>
          <a:p>
            <a:pPr marL="339725" indent="-339725" defTabSz="914400">
              <a:tabLst>
                <a:tab pos="4972050" algn="r"/>
              </a:tabLst>
            </a:pPr>
            <a:r>
              <a:rPr lang="en-US" sz="2500" dirty="0"/>
              <a:t>Direct fringe	 $00,000</a:t>
            </a:r>
          </a:p>
          <a:p>
            <a:pPr marL="339725" indent="-339725" defTabSz="914400">
              <a:tabLst>
                <a:tab pos="4972050" algn="r"/>
              </a:tabLst>
            </a:pPr>
            <a:r>
              <a:rPr lang="en-US" sz="2500" dirty="0"/>
              <a:t>Accreditation costs	$00,000</a:t>
            </a:r>
          </a:p>
          <a:p>
            <a:pPr marL="339725" indent="-339725" defTabSz="914400">
              <a:tabLst>
                <a:tab pos="4972050" algn="r"/>
              </a:tabLst>
            </a:pPr>
            <a:r>
              <a:rPr lang="en-US" sz="2500" dirty="0"/>
              <a:t>Faculty supervisory costs  	$00,000</a:t>
            </a:r>
          </a:p>
          <a:p>
            <a:pPr marL="339725" indent="-339725" defTabSz="914400">
              <a:tabLst>
                <a:tab pos="4972050" algn="r"/>
              </a:tabLst>
            </a:pPr>
            <a:r>
              <a:rPr lang="en-US" sz="2500" dirty="0"/>
              <a:t>Malpractice	 $00,000</a:t>
            </a:r>
          </a:p>
          <a:p>
            <a:pPr marL="339725" indent="-339725" defTabSz="914400">
              <a:tabLst>
                <a:tab pos="4972050" algn="r"/>
              </a:tabLst>
            </a:pPr>
            <a:r>
              <a:rPr lang="en-US" sz="2500" dirty="0"/>
              <a:t>Other                               	$00,000</a:t>
            </a:r>
          </a:p>
          <a:p>
            <a:pPr marL="339725" indent="-339725" defTabSz="914400">
              <a:tabLst>
                <a:tab pos="4972050" algn="r"/>
              </a:tabLst>
            </a:pPr>
            <a:endParaRPr lang="en-US" sz="2500" dirty="0"/>
          </a:p>
          <a:p>
            <a:pPr marL="339725" indent="-339725" defTabSz="914400">
              <a:tabLst>
                <a:tab pos="4972050" algn="r"/>
              </a:tabLst>
            </a:pPr>
            <a:endParaRPr lang="en-US" sz="2500" dirty="0"/>
          </a:p>
          <a:p>
            <a:pPr marL="339725" indent="-339725" defTabSz="914400">
              <a:tabLst>
                <a:tab pos="4972050" algn="r"/>
              </a:tabLst>
            </a:pPr>
            <a:r>
              <a:rPr lang="en-US" sz="2500" dirty="0">
                <a:solidFill>
                  <a:schemeClr val="tx2"/>
                </a:solidFill>
              </a:rPr>
              <a:t>Total	 $000,000</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1138" name="Rectangle 2"/>
          <p:cNvSpPr>
            <a:spLocks noGrp="1" noChangeArrowheads="1"/>
          </p:cNvSpPr>
          <p:nvPr>
            <p:ph type="title"/>
          </p:nvPr>
        </p:nvSpPr>
        <p:spPr/>
        <p:txBody>
          <a:bodyPr/>
          <a:lstStyle/>
          <a:p>
            <a:r>
              <a:rPr lang="en-US" sz="4400" dirty="0"/>
              <a:t>Economic </a:t>
            </a:r>
            <a:r>
              <a:rPr lang="en-US" sz="4400" dirty="0" smtClean="0"/>
              <a:t>Impact</a:t>
            </a:r>
            <a:endParaRPr lang="en-US" sz="4400" dirty="0"/>
          </a:p>
        </p:txBody>
      </p:sp>
      <p:sp>
        <p:nvSpPr>
          <p:cNvPr id="9691139" name="Rectangle 3"/>
          <p:cNvSpPr>
            <a:spLocks noGrp="1" noChangeArrowheads="1"/>
          </p:cNvSpPr>
          <p:nvPr>
            <p:ph idx="1"/>
          </p:nvPr>
        </p:nvSpPr>
        <p:spPr>
          <a:xfrm>
            <a:off x="533400" y="1638300"/>
            <a:ext cx="8153400" cy="4457700"/>
          </a:xfrm>
        </p:spPr>
        <p:txBody>
          <a:bodyPr/>
          <a:lstStyle/>
          <a:p>
            <a:pPr defTabSz="914400">
              <a:spcBef>
                <a:spcPct val="25000"/>
              </a:spcBef>
              <a:tabLst>
                <a:tab pos="457200" algn="l"/>
                <a:tab pos="4632325" algn="l"/>
                <a:tab pos="7319963" algn="r"/>
              </a:tabLst>
            </a:pPr>
            <a:r>
              <a:rPr lang="en-US"/>
              <a:t>Patient care and graduate medical education</a:t>
            </a:r>
          </a:p>
          <a:p>
            <a:pPr defTabSz="914400">
              <a:spcBef>
                <a:spcPct val="25000"/>
              </a:spcBef>
              <a:tabLst>
                <a:tab pos="457200" algn="l"/>
                <a:tab pos="4632325" algn="l"/>
                <a:tab pos="7319963" algn="r"/>
              </a:tabLst>
            </a:pPr>
            <a:r>
              <a:rPr lang="en-US"/>
              <a:t>	Employees (FTEs)	####</a:t>
            </a:r>
          </a:p>
          <a:p>
            <a:pPr defTabSz="914400">
              <a:spcBef>
                <a:spcPct val="25000"/>
              </a:spcBef>
              <a:tabLst>
                <a:tab pos="457200" algn="l"/>
                <a:tab pos="4632325" algn="l"/>
                <a:tab pos="7319963" algn="r"/>
              </a:tabLst>
            </a:pPr>
            <a:r>
              <a:rPr lang="en-US"/>
              <a:t>	Compensation and benefits	$$$$</a:t>
            </a:r>
          </a:p>
          <a:p>
            <a:pPr defTabSz="914400">
              <a:spcBef>
                <a:spcPct val="25000"/>
              </a:spcBef>
              <a:tabLst>
                <a:tab pos="457200" algn="l"/>
                <a:tab pos="4632325" algn="l"/>
                <a:tab pos="7319963" algn="r"/>
              </a:tabLst>
            </a:pPr>
            <a:r>
              <a:rPr lang="en-US"/>
              <a:t>	Supplies, services and capital	$$$$</a:t>
            </a:r>
          </a:p>
          <a:p>
            <a:pPr defTabSz="914400">
              <a:spcBef>
                <a:spcPct val="25000"/>
              </a:spcBef>
              <a:tabLst>
                <a:tab pos="457200" algn="l"/>
                <a:tab pos="4632325" algn="l"/>
                <a:tab pos="7319963" algn="r"/>
              </a:tabLst>
            </a:pPr>
            <a:r>
              <a:rPr lang="en-US"/>
              <a:t>	</a:t>
            </a:r>
            <a:r>
              <a:rPr lang="en-US">
                <a:solidFill>
                  <a:schemeClr val="tx2"/>
                </a:solidFill>
              </a:rPr>
              <a:t>Subtotal		$$$$</a:t>
            </a:r>
          </a:p>
          <a:p>
            <a:pPr defTabSz="914400">
              <a:spcBef>
                <a:spcPct val="100000"/>
              </a:spcBef>
              <a:tabLst>
                <a:tab pos="457200" algn="l"/>
                <a:tab pos="4632325" algn="l"/>
                <a:tab pos="7319963" algn="r"/>
              </a:tabLst>
            </a:pPr>
            <a:r>
              <a:rPr lang="en-US"/>
              <a:t>Research</a:t>
            </a:r>
          </a:p>
          <a:p>
            <a:pPr defTabSz="914400">
              <a:spcBef>
                <a:spcPct val="25000"/>
              </a:spcBef>
              <a:tabLst>
                <a:tab pos="457200" algn="l"/>
                <a:tab pos="4632325" algn="l"/>
                <a:tab pos="7319963" algn="r"/>
              </a:tabLst>
            </a:pPr>
            <a:r>
              <a:rPr lang="en-US"/>
              <a:t>	Employees (FTEs)	####</a:t>
            </a:r>
          </a:p>
          <a:p>
            <a:pPr defTabSz="914400">
              <a:spcBef>
                <a:spcPct val="25000"/>
              </a:spcBef>
              <a:tabLst>
                <a:tab pos="457200" algn="l"/>
                <a:tab pos="4632325" algn="l"/>
                <a:tab pos="7319963" algn="r"/>
              </a:tabLst>
            </a:pPr>
            <a:r>
              <a:rPr lang="en-US"/>
              <a:t>	</a:t>
            </a:r>
            <a:r>
              <a:rPr lang="en-US">
                <a:solidFill>
                  <a:schemeClr val="tx2"/>
                </a:solidFill>
              </a:rPr>
              <a:t>Total expenditures		$$$$</a:t>
            </a:r>
          </a:p>
          <a:p>
            <a:pPr defTabSz="914400">
              <a:spcBef>
                <a:spcPct val="100000"/>
              </a:spcBef>
              <a:tabLst>
                <a:tab pos="457200" algn="l"/>
                <a:tab pos="4632325" algn="l"/>
                <a:tab pos="7319963" algn="r"/>
              </a:tabLst>
            </a:pPr>
            <a:r>
              <a:rPr lang="en-US">
                <a:solidFill>
                  <a:schemeClr val="tx2"/>
                </a:solidFill>
              </a:rPr>
              <a:t>Total economic impact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282" name="Rectangle 2"/>
          <p:cNvSpPr>
            <a:spLocks noGrp="1" noChangeArrowheads="1"/>
          </p:cNvSpPr>
          <p:nvPr>
            <p:ph type="title"/>
          </p:nvPr>
        </p:nvSpPr>
        <p:spPr>
          <a:xfrm>
            <a:off x="381000" y="65325"/>
            <a:ext cx="8382000" cy="1752600"/>
          </a:xfrm>
        </p:spPr>
        <p:txBody>
          <a:bodyPr/>
          <a:lstStyle/>
          <a:p>
            <a:r>
              <a:rPr lang="en-US" dirty="0" smtClean="0"/>
              <a:t>Medicare is the Largest Explicit Financing Source for the Special Missions of Teaching Hospitals</a:t>
            </a:r>
            <a:endParaRPr lang="en-US" sz="4400" dirty="0"/>
          </a:p>
        </p:txBody>
      </p:sp>
      <p:sp>
        <p:nvSpPr>
          <p:cNvPr id="9697283" name="Rectangle 3"/>
          <p:cNvSpPr>
            <a:spLocks noGrp="1" noChangeArrowheads="1"/>
          </p:cNvSpPr>
          <p:nvPr>
            <p:ph idx="1"/>
          </p:nvPr>
        </p:nvSpPr>
        <p:spPr>
          <a:xfrm>
            <a:off x="3348841" y="2428504"/>
            <a:ext cx="5355772" cy="2547257"/>
          </a:xfrm>
        </p:spPr>
        <p:txBody>
          <a:bodyPr/>
          <a:lstStyle/>
          <a:p>
            <a:r>
              <a:rPr lang="en-US" sz="3200" dirty="0"/>
              <a:t>Direct graduate medical education payment (DGME)</a:t>
            </a:r>
          </a:p>
          <a:p>
            <a:r>
              <a:rPr lang="en-US" sz="3200" dirty="0"/>
              <a:t>Indirect medical education (IME) </a:t>
            </a:r>
            <a:r>
              <a:rPr lang="en-US" sz="3200" dirty="0" smtClean="0"/>
              <a:t>adjustment</a:t>
            </a:r>
            <a:endParaRPr lang="en-US" sz="3200" dirty="0"/>
          </a:p>
        </p:txBody>
      </p:sp>
      <p:pic>
        <p:nvPicPr>
          <p:cNvPr id="9697284" name="Picture 4" descr="MHE_089R"/>
          <p:cNvPicPr>
            <a:picLocks noChangeAspect="1" noChangeArrowheads="1"/>
          </p:cNvPicPr>
          <p:nvPr/>
        </p:nvPicPr>
        <p:blipFill>
          <a:blip r:embed="rId3" cstate="print"/>
          <a:srcRect/>
          <a:stretch>
            <a:fillRect/>
          </a:stretch>
        </p:blipFill>
        <p:spPr bwMode="auto">
          <a:xfrm>
            <a:off x="766701" y="2303813"/>
            <a:ext cx="2271487" cy="34371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466" y="589146"/>
            <a:ext cx="8386762" cy="620712"/>
          </a:xfrm>
        </p:spPr>
        <p:txBody>
          <a:bodyPr/>
          <a:lstStyle/>
          <a:p>
            <a:r>
              <a:rPr lang="en-US" dirty="0" smtClean="0"/>
              <a:t>Medicare Provides Special Payments for Social Missions</a:t>
            </a:r>
            <a:endParaRPr lang="en-US" dirty="0"/>
          </a:p>
        </p:txBody>
      </p:sp>
      <p:sp>
        <p:nvSpPr>
          <p:cNvPr id="6" name="TextBox 5"/>
          <p:cNvSpPr txBox="1"/>
          <p:nvPr/>
        </p:nvSpPr>
        <p:spPr>
          <a:xfrm>
            <a:off x="556591" y="1292086"/>
            <a:ext cx="2107096" cy="830997"/>
          </a:xfrm>
          <a:prstGeom prst="rect">
            <a:avLst/>
          </a:prstGeom>
          <a:noFill/>
        </p:spPr>
        <p:txBody>
          <a:bodyPr wrap="square" rtlCol="0">
            <a:spAutoFit/>
          </a:bodyPr>
          <a:lstStyle/>
          <a:p>
            <a:r>
              <a:rPr lang="en-US" sz="2400" dirty="0" smtClean="0">
                <a:solidFill>
                  <a:schemeClr val="tx1"/>
                </a:solidFill>
              </a:rPr>
              <a:t>Payment Mechanism</a:t>
            </a:r>
            <a:endParaRPr lang="en-US" sz="2400" dirty="0">
              <a:solidFill>
                <a:schemeClr val="tx1"/>
              </a:solidFill>
            </a:endParaRPr>
          </a:p>
        </p:txBody>
      </p:sp>
      <p:sp>
        <p:nvSpPr>
          <p:cNvPr id="7" name="TextBox 6"/>
          <p:cNvSpPr txBox="1"/>
          <p:nvPr/>
        </p:nvSpPr>
        <p:spPr>
          <a:xfrm>
            <a:off x="596348" y="2305879"/>
            <a:ext cx="2668310" cy="1015663"/>
          </a:xfrm>
          <a:prstGeom prst="rect">
            <a:avLst/>
          </a:prstGeom>
          <a:noFill/>
        </p:spPr>
        <p:txBody>
          <a:bodyPr wrap="square" rtlCol="0">
            <a:spAutoFit/>
          </a:bodyPr>
          <a:lstStyle/>
          <a:p>
            <a:pPr lvl="0"/>
            <a:r>
              <a:rPr lang="en-US" b="0" dirty="0" smtClean="0">
                <a:solidFill>
                  <a:schemeClr val="tx1">
                    <a:lumMod val="40000"/>
                    <a:lumOff val="60000"/>
                  </a:schemeClr>
                </a:solidFill>
              </a:rPr>
              <a:t>Indirect Medical Education (IME) Adjustment</a:t>
            </a:r>
            <a:endParaRPr lang="en-US" b="0" dirty="0">
              <a:solidFill>
                <a:schemeClr val="tx1">
                  <a:lumMod val="40000"/>
                  <a:lumOff val="60000"/>
                </a:schemeClr>
              </a:solidFill>
            </a:endParaRPr>
          </a:p>
        </p:txBody>
      </p:sp>
      <p:sp>
        <p:nvSpPr>
          <p:cNvPr id="8" name="TextBox 7"/>
          <p:cNvSpPr txBox="1"/>
          <p:nvPr/>
        </p:nvSpPr>
        <p:spPr>
          <a:xfrm>
            <a:off x="596348" y="3528392"/>
            <a:ext cx="2584175" cy="1015663"/>
          </a:xfrm>
          <a:prstGeom prst="rect">
            <a:avLst/>
          </a:prstGeom>
          <a:noFill/>
        </p:spPr>
        <p:txBody>
          <a:bodyPr wrap="square" rtlCol="0">
            <a:spAutoFit/>
          </a:bodyPr>
          <a:lstStyle/>
          <a:p>
            <a:pPr lvl="0"/>
            <a:r>
              <a:rPr lang="en-US" b="0" dirty="0" smtClean="0">
                <a:solidFill>
                  <a:schemeClr val="tx1"/>
                </a:solidFill>
              </a:rPr>
              <a:t>Direct Graduate Medical Education (DGME) Payment</a:t>
            </a:r>
            <a:endParaRPr lang="en-US" b="0" dirty="0">
              <a:solidFill>
                <a:schemeClr val="tx1"/>
              </a:solidFill>
            </a:endParaRPr>
          </a:p>
        </p:txBody>
      </p:sp>
      <p:sp>
        <p:nvSpPr>
          <p:cNvPr id="9" name="TextBox 8"/>
          <p:cNvSpPr txBox="1"/>
          <p:nvPr/>
        </p:nvSpPr>
        <p:spPr>
          <a:xfrm>
            <a:off x="596348" y="4849098"/>
            <a:ext cx="2633868" cy="1323439"/>
          </a:xfrm>
          <a:prstGeom prst="rect">
            <a:avLst/>
          </a:prstGeom>
          <a:noFill/>
        </p:spPr>
        <p:txBody>
          <a:bodyPr wrap="square" rtlCol="0">
            <a:spAutoFit/>
          </a:bodyPr>
          <a:lstStyle/>
          <a:p>
            <a:pPr lvl="0"/>
            <a:r>
              <a:rPr lang="en-US" b="0" dirty="0" smtClean="0">
                <a:solidFill>
                  <a:schemeClr val="tx1"/>
                </a:solidFill>
              </a:rPr>
              <a:t>D</a:t>
            </a:r>
            <a:r>
              <a:rPr lang="en-US" b="0" dirty="0" smtClean="0">
                <a:solidFill>
                  <a:schemeClr val="tx1"/>
                </a:solidFill>
                <a:cs typeface="Times New Roman" pitchFamily="18" charset="0"/>
              </a:rPr>
              <a:t>isproportionate Share (DSH) Adjustment</a:t>
            </a:r>
            <a:endParaRPr lang="en-US" b="0" dirty="0" smtClean="0">
              <a:solidFill>
                <a:schemeClr val="tx1"/>
              </a:solidFill>
            </a:endParaRPr>
          </a:p>
          <a:p>
            <a:endParaRPr lang="en-US" b="0" dirty="0">
              <a:solidFill>
                <a:srgbClr val="D17801"/>
              </a:solidFill>
            </a:endParaRPr>
          </a:p>
        </p:txBody>
      </p:sp>
      <p:sp>
        <p:nvSpPr>
          <p:cNvPr id="10" name="Line Callout 1 (Accent Bar) 9"/>
          <p:cNvSpPr/>
          <p:nvPr/>
        </p:nvSpPr>
        <p:spPr bwMode="auto">
          <a:xfrm>
            <a:off x="3925957" y="1649896"/>
            <a:ext cx="4969565" cy="1669774"/>
          </a:xfrm>
          <a:prstGeom prst="accentCallout1">
            <a:avLst>
              <a:gd name="adj1" fmla="val 18750"/>
              <a:gd name="adj2" fmla="val -8333"/>
              <a:gd name="adj3" fmla="val 61905"/>
              <a:gd name="adj4" fmla="val -26400"/>
            </a:avLst>
          </a:prstGeom>
          <a:noFill/>
          <a:ln w="25400" cap="flat" cmpd="sng" algn="ctr">
            <a:solidFill>
              <a:schemeClr val="tx1">
                <a:lumMod val="40000"/>
                <a:lumOff val="6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r>
              <a:rPr lang="en-US" b="0" dirty="0" smtClean="0">
                <a:solidFill>
                  <a:schemeClr val="tx1">
                    <a:lumMod val="40000"/>
                    <a:lumOff val="60000"/>
                  </a:schemeClr>
                </a:solidFill>
              </a:rPr>
              <a:t>Adjustment to each Medicare hospital case, recognizing that teaching hospitals have inherently higher costs because they treat sicker patients, act as referral centers for other hospitals, and support education and research.</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accent1">
                  <a:lumMod val="60000"/>
                  <a:lumOff val="40000"/>
                </a:schemeClr>
              </a:solidFill>
              <a:effectLst/>
              <a:latin typeface="Arial" charset="0"/>
            </a:endParaRPr>
          </a:p>
        </p:txBody>
      </p:sp>
      <p:sp>
        <p:nvSpPr>
          <p:cNvPr id="11" name="Line Callout 1 (Accent Bar) 10"/>
          <p:cNvSpPr/>
          <p:nvPr/>
        </p:nvSpPr>
        <p:spPr bwMode="auto">
          <a:xfrm>
            <a:off x="3925957" y="3313044"/>
            <a:ext cx="4969565" cy="1669774"/>
          </a:xfrm>
          <a:prstGeom prst="accentCallout1">
            <a:avLst>
              <a:gd name="adj1" fmla="val 18750"/>
              <a:gd name="adj2" fmla="val -8333"/>
              <a:gd name="adj3" fmla="val 36905"/>
              <a:gd name="adj4" fmla="val -26000"/>
            </a:avLst>
          </a:prstGeom>
          <a:noFill/>
          <a:ln w="25400" cap="flat" cmpd="sng" algn="ctr">
            <a:solidFill>
              <a:schemeClr val="tx2">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nSpc>
                <a:spcPct val="88000"/>
              </a:lnSpc>
              <a:spcBef>
                <a:spcPct val="50000"/>
              </a:spcBef>
              <a:buClr>
                <a:schemeClr val="tx1"/>
              </a:buClr>
              <a:buSzPct val="90000"/>
            </a:pPr>
            <a:r>
              <a:rPr lang="en-US" b="0" dirty="0" smtClean="0">
                <a:solidFill>
                  <a:schemeClr val="tx1"/>
                </a:solidFill>
              </a:rPr>
              <a:t>Payments to teaching hospitals for the direct costs of educating resident physicians, </a:t>
            </a:r>
            <a:r>
              <a:rPr lang="en-US" b="0" dirty="0" smtClean="0">
                <a:solidFill>
                  <a:schemeClr val="tx1"/>
                </a:solidFill>
                <a:cs typeface="Times New Roman" pitchFamily="18" charset="0"/>
              </a:rPr>
              <a:t>including resident and faculty salaries, classroom space, administrative support, and overhead costs.</a:t>
            </a:r>
            <a:endParaRPr kumimoji="0" lang="en-US" sz="2000" b="1" i="0" u="none" strike="noStrike" cap="none" normalizeH="0" baseline="0" dirty="0" smtClean="0">
              <a:ln>
                <a:noFill/>
              </a:ln>
              <a:solidFill>
                <a:schemeClr val="tx1"/>
              </a:solidFill>
              <a:effectLst/>
            </a:endParaRPr>
          </a:p>
        </p:txBody>
      </p:sp>
      <p:sp>
        <p:nvSpPr>
          <p:cNvPr id="12" name="Line Callout 1 (Accent Bar) 11"/>
          <p:cNvSpPr/>
          <p:nvPr/>
        </p:nvSpPr>
        <p:spPr bwMode="auto">
          <a:xfrm>
            <a:off x="3925957" y="4926496"/>
            <a:ext cx="4969565" cy="1669774"/>
          </a:xfrm>
          <a:prstGeom prst="accentCallout1">
            <a:avLst>
              <a:gd name="adj1" fmla="val 18750"/>
              <a:gd name="adj2" fmla="val -8333"/>
              <a:gd name="adj3" fmla="val 35119"/>
              <a:gd name="adj4" fmla="val -31600"/>
            </a:avLst>
          </a:prstGeom>
          <a:noFill/>
          <a:ln w="25400"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nSpc>
                <a:spcPct val="88000"/>
              </a:lnSpc>
              <a:spcBef>
                <a:spcPct val="50000"/>
              </a:spcBef>
              <a:buClr>
                <a:schemeClr val="tx1"/>
              </a:buClr>
              <a:buSzPct val="90000"/>
            </a:pPr>
            <a:r>
              <a:rPr lang="en-US" b="0" dirty="0" smtClean="0">
                <a:solidFill>
                  <a:schemeClr val="tx1"/>
                </a:solidFill>
              </a:rPr>
              <a:t>Payments to teaching hospitals for the direct costs of educating resident physicians, </a:t>
            </a:r>
            <a:r>
              <a:rPr lang="en-US" b="0" dirty="0" smtClean="0">
                <a:solidFill>
                  <a:schemeClr val="tx1"/>
                </a:solidFill>
                <a:cs typeface="Times New Roman" pitchFamily="18" charset="0"/>
              </a:rPr>
              <a:t>including resident and faculty salaries, classroom space, administrative support, and overhead costs.</a:t>
            </a:r>
            <a:endParaRPr kumimoji="0" lang="en-US" sz="2000" b="1" i="0" u="none" strike="noStrike" cap="none" normalizeH="0" baseline="0" dirty="0" smtClean="0">
              <a:ln>
                <a:noFill/>
              </a:ln>
              <a:solidFill>
                <a:schemeClr val="tx1"/>
              </a:solidFill>
              <a:effectLst/>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0354" name="Rectangle 2"/>
          <p:cNvSpPr>
            <a:spLocks noGrp="1" noChangeArrowheads="1"/>
          </p:cNvSpPr>
          <p:nvPr>
            <p:ph type="title"/>
          </p:nvPr>
        </p:nvSpPr>
        <p:spPr/>
        <p:txBody>
          <a:bodyPr/>
          <a:lstStyle/>
          <a:p>
            <a:r>
              <a:rPr lang="en-US" dirty="0"/>
              <a:t>Medicare </a:t>
            </a:r>
            <a:r>
              <a:rPr lang="en-US" dirty="0" smtClean="0"/>
              <a:t>Payments </a:t>
            </a:r>
            <a:r>
              <a:rPr lang="en-US" dirty="0"/>
              <a:t>as a </a:t>
            </a:r>
            <a:r>
              <a:rPr lang="en-US" dirty="0" smtClean="0"/>
              <a:t>Share </a:t>
            </a:r>
            <a:r>
              <a:rPr lang="en-US" dirty="0"/>
              <a:t>of </a:t>
            </a:r>
            <a:r>
              <a:rPr lang="en-US" dirty="0" smtClean="0"/>
              <a:t>Total Resident Training Costs</a:t>
            </a:r>
            <a:endParaRPr lang="en-US" dirty="0"/>
          </a:p>
        </p:txBody>
      </p:sp>
      <p:sp>
        <p:nvSpPr>
          <p:cNvPr id="9700355" name="Rectangle 3"/>
          <p:cNvSpPr>
            <a:spLocks noGrp="1" noChangeArrowheads="1"/>
          </p:cNvSpPr>
          <p:nvPr>
            <p:ph idx="1"/>
          </p:nvPr>
        </p:nvSpPr>
        <p:spPr>
          <a:xfrm>
            <a:off x="285007" y="2358242"/>
            <a:ext cx="3146962" cy="1156854"/>
          </a:xfrm>
          <a:noFill/>
          <a:ln/>
        </p:spPr>
        <p:txBody>
          <a:bodyPr/>
          <a:lstStyle/>
          <a:p>
            <a:pPr defTabSz="914400">
              <a:lnSpc>
                <a:spcPct val="78000"/>
              </a:lnSpc>
              <a:tabLst>
                <a:tab pos="4972050" algn="r"/>
              </a:tabLst>
            </a:pPr>
            <a:r>
              <a:rPr lang="en-US" sz="2400" dirty="0">
                <a:solidFill>
                  <a:schemeClr val="accent1"/>
                </a:solidFill>
              </a:rPr>
              <a:t>Medicare payments as a percent of total resident training costs</a:t>
            </a:r>
          </a:p>
        </p:txBody>
      </p:sp>
      <p:graphicFrame>
        <p:nvGraphicFramePr>
          <p:cNvPr id="6" name="Object 4"/>
          <p:cNvGraphicFramePr>
            <a:graphicFrameLocks noChangeAspect="1"/>
          </p:cNvGraphicFramePr>
          <p:nvPr/>
        </p:nvGraphicFramePr>
        <p:xfrm>
          <a:off x="2209800" y="2057400"/>
          <a:ext cx="6096000" cy="4067175"/>
        </p:xfrm>
        <a:graphic>
          <a:graphicData uri="http://schemas.openxmlformats.org/drawingml/2006/chart">
            <c:chart xmlns:c="http://schemas.openxmlformats.org/drawingml/2006/chart" xmlns:r="http://schemas.openxmlformats.org/officeDocument/2006/relationships" r:id="rId3"/>
          </a:graphicData>
        </a:graphic>
      </p:graphicFrame>
      <p:sp>
        <p:nvSpPr>
          <p:cNvPr id="9700357" name="Text Box 5"/>
          <p:cNvSpPr txBox="1">
            <a:spLocks noChangeArrowheads="1"/>
          </p:cNvSpPr>
          <p:nvPr/>
        </p:nvSpPr>
        <p:spPr bwMode="auto">
          <a:xfrm>
            <a:off x="3505200" y="3429000"/>
            <a:ext cx="4640263" cy="457200"/>
          </a:xfrm>
          <a:prstGeom prst="rect">
            <a:avLst/>
          </a:prstGeom>
          <a:noFill/>
          <a:ln w="9525">
            <a:noFill/>
            <a:miter lim="800000"/>
            <a:headEnd/>
            <a:tailEnd/>
          </a:ln>
          <a:effectLst/>
        </p:spPr>
        <p:txBody>
          <a:bodyPr>
            <a:spAutoFit/>
          </a:bodyPr>
          <a:lstStyle/>
          <a:p>
            <a:r>
              <a:rPr lang="en-US" sz="2400" b="0">
                <a:solidFill>
                  <a:schemeClr val="tx1"/>
                </a:solidFill>
              </a:rPr>
              <a:t>Insert a chart with your data here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2402" name="Rectangle 2"/>
          <p:cNvSpPr>
            <a:spLocks noGrp="1" noChangeArrowheads="1"/>
          </p:cNvSpPr>
          <p:nvPr>
            <p:ph type="title"/>
          </p:nvPr>
        </p:nvSpPr>
        <p:spPr>
          <a:xfrm>
            <a:off x="395288" y="573088"/>
            <a:ext cx="8272462" cy="830262"/>
          </a:xfrm>
        </p:spPr>
        <p:txBody>
          <a:bodyPr/>
          <a:lstStyle/>
          <a:p>
            <a:r>
              <a:rPr lang="en-US" sz="4000" dirty="0"/>
              <a:t>Funding for </a:t>
            </a:r>
            <a:r>
              <a:rPr lang="en-US" sz="4000" dirty="0" smtClean="0"/>
              <a:t>Graduate  </a:t>
            </a:r>
            <a:br>
              <a:rPr lang="en-US" sz="4000" dirty="0" smtClean="0"/>
            </a:br>
            <a:r>
              <a:rPr lang="en-US" sz="4000" dirty="0" smtClean="0"/>
              <a:t>Medical Education</a:t>
            </a:r>
            <a:endParaRPr lang="en-US" sz="4000" dirty="0"/>
          </a:p>
        </p:txBody>
      </p:sp>
      <p:graphicFrame>
        <p:nvGraphicFramePr>
          <p:cNvPr id="6" name="Object 3"/>
          <p:cNvGraphicFramePr>
            <a:graphicFrameLocks noGrp="1" noChangeAspect="1"/>
          </p:cNvGraphicFramePr>
          <p:nvPr>
            <p:ph type="chart" idx="1"/>
            <p:extLst>
              <p:ext uri="{D42A27DB-BD31-4B8C-83A1-F6EECF244321}">
                <p14:modId xmlns:p14="http://schemas.microsoft.com/office/powerpoint/2010/main" val="3307156052"/>
              </p:ext>
            </p:extLst>
          </p:nvPr>
        </p:nvGraphicFramePr>
        <p:xfrm>
          <a:off x="1340675" y="641149"/>
          <a:ext cx="7327075" cy="6097980"/>
        </p:xfrm>
        <a:graphic>
          <a:graphicData uri="http://schemas.openxmlformats.org/drawingml/2006/chart">
            <c:chart xmlns:c="http://schemas.openxmlformats.org/drawingml/2006/chart" xmlns:r="http://schemas.openxmlformats.org/officeDocument/2006/relationships" r:id="rId3"/>
          </a:graphicData>
        </a:graphic>
      </p:graphicFrame>
      <p:sp>
        <p:nvSpPr>
          <p:cNvPr id="9702404" name="Text Box 4"/>
          <p:cNvSpPr txBox="1">
            <a:spLocks noChangeArrowheads="1"/>
          </p:cNvSpPr>
          <p:nvPr/>
        </p:nvSpPr>
        <p:spPr bwMode="auto">
          <a:xfrm>
            <a:off x="1102426" y="5186549"/>
            <a:ext cx="2357438" cy="1006475"/>
          </a:xfrm>
          <a:prstGeom prst="rect">
            <a:avLst/>
          </a:prstGeom>
          <a:noFill/>
          <a:ln w="9525">
            <a:noFill/>
            <a:miter lim="800000"/>
            <a:headEnd/>
            <a:tailEnd/>
          </a:ln>
          <a:effectLst/>
        </p:spPr>
        <p:txBody>
          <a:bodyPr wrap="none">
            <a:spAutoFit/>
          </a:bodyPr>
          <a:lstStyle/>
          <a:p>
            <a:pPr algn="ctr"/>
            <a:r>
              <a:rPr lang="en-US" dirty="0">
                <a:solidFill>
                  <a:schemeClr val="tx1"/>
                </a:solidFill>
              </a:rPr>
              <a:t>??%</a:t>
            </a:r>
          </a:p>
          <a:p>
            <a:pPr algn="ctr"/>
            <a:r>
              <a:rPr lang="en-US" dirty="0">
                <a:solidFill>
                  <a:schemeClr val="tx1"/>
                </a:solidFill>
              </a:rPr>
              <a:t>Medicare Funding</a:t>
            </a:r>
            <a:br>
              <a:rPr lang="en-US" dirty="0">
                <a:solidFill>
                  <a:schemeClr val="tx1"/>
                </a:solidFill>
              </a:rPr>
            </a:br>
            <a:endParaRPr lang="en-US" dirty="0">
              <a:solidFill>
                <a:schemeClr val="tx1"/>
              </a:solidFill>
            </a:endParaRPr>
          </a:p>
        </p:txBody>
      </p:sp>
      <p:sp>
        <p:nvSpPr>
          <p:cNvPr id="9702405" name="Text Box 5"/>
          <p:cNvSpPr txBox="1">
            <a:spLocks noChangeArrowheads="1"/>
          </p:cNvSpPr>
          <p:nvPr/>
        </p:nvSpPr>
        <p:spPr bwMode="auto">
          <a:xfrm>
            <a:off x="2435225" y="1771455"/>
            <a:ext cx="6232525" cy="1015663"/>
          </a:xfrm>
          <a:prstGeom prst="rect">
            <a:avLst/>
          </a:prstGeom>
          <a:noFill/>
          <a:ln w="9525">
            <a:noFill/>
            <a:miter lim="800000"/>
            <a:headEnd/>
            <a:tailEnd/>
          </a:ln>
          <a:effectLst/>
        </p:spPr>
        <p:txBody>
          <a:bodyPr>
            <a:spAutoFit/>
          </a:bodyPr>
          <a:lstStyle/>
          <a:p>
            <a:pPr algn="ctr"/>
            <a:r>
              <a:rPr lang="en-US" dirty="0" smtClean="0">
                <a:solidFill>
                  <a:schemeClr val="tx1"/>
                </a:solidFill>
              </a:rPr>
              <a:t>??%</a:t>
            </a:r>
            <a:endParaRPr lang="en-US" dirty="0">
              <a:solidFill>
                <a:schemeClr val="tx1"/>
              </a:solidFill>
            </a:endParaRPr>
          </a:p>
          <a:p>
            <a:pPr algn="ctr"/>
            <a:r>
              <a:rPr lang="en-US" dirty="0">
                <a:solidFill>
                  <a:schemeClr val="tx1"/>
                </a:solidFill>
              </a:rPr>
              <a:t>Medicaid, State, Clinical Revenues, Private Payers</a:t>
            </a:r>
          </a:p>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4450" name="Rectangle 2"/>
          <p:cNvSpPr>
            <a:spLocks noGrp="1" noChangeArrowheads="1"/>
          </p:cNvSpPr>
          <p:nvPr>
            <p:ph type="title"/>
          </p:nvPr>
        </p:nvSpPr>
        <p:spPr/>
        <p:txBody>
          <a:bodyPr/>
          <a:lstStyle/>
          <a:p>
            <a:r>
              <a:rPr lang="en-US" sz="4000" dirty="0"/>
              <a:t>Changes in </a:t>
            </a:r>
            <a:r>
              <a:rPr lang="en-US" sz="4000" dirty="0" smtClean="0"/>
              <a:t>Funding</a:t>
            </a:r>
            <a:endParaRPr lang="en-US" sz="4000" dirty="0"/>
          </a:p>
        </p:txBody>
      </p:sp>
      <p:sp>
        <p:nvSpPr>
          <p:cNvPr id="9704451" name="Rectangle 3"/>
          <p:cNvSpPr>
            <a:spLocks noGrp="1" noChangeArrowheads="1"/>
          </p:cNvSpPr>
          <p:nvPr>
            <p:ph idx="1"/>
          </p:nvPr>
        </p:nvSpPr>
        <p:spPr>
          <a:xfrm>
            <a:off x="609600" y="1981200"/>
            <a:ext cx="7924800" cy="4343400"/>
          </a:xfrm>
        </p:spPr>
        <p:txBody>
          <a:bodyPr/>
          <a:lstStyle/>
          <a:p>
            <a:pPr algn="ctr"/>
            <a:r>
              <a:rPr lang="en-US" sz="3200" dirty="0"/>
              <a:t>(Example)</a:t>
            </a:r>
          </a:p>
          <a:p>
            <a:pPr algn="ctr"/>
            <a:r>
              <a:rPr lang="en-US" sz="3200" dirty="0"/>
              <a:t>(Example)</a:t>
            </a:r>
          </a:p>
          <a:p>
            <a:pPr algn="ctr"/>
            <a:r>
              <a:rPr lang="en-US" sz="3200" dirty="0"/>
              <a:t>(Example)</a:t>
            </a:r>
          </a:p>
          <a:p>
            <a:pPr algn="ctr"/>
            <a:r>
              <a:rPr lang="en-US" sz="3200" dirty="0"/>
              <a:t>(Example)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8546" name="Rectangle 2"/>
          <p:cNvSpPr>
            <a:spLocks noGrp="1" noChangeArrowheads="1"/>
          </p:cNvSpPr>
          <p:nvPr>
            <p:ph type="title"/>
          </p:nvPr>
        </p:nvSpPr>
        <p:spPr>
          <a:xfrm>
            <a:off x="566738" y="528063"/>
            <a:ext cx="8386762" cy="620712"/>
          </a:xfrm>
        </p:spPr>
        <p:txBody>
          <a:bodyPr/>
          <a:lstStyle/>
          <a:p>
            <a:r>
              <a:rPr lang="en-US" sz="4000" dirty="0"/>
              <a:t>Ways to </a:t>
            </a:r>
            <a:r>
              <a:rPr lang="en-US" sz="4000" dirty="0" smtClean="0"/>
              <a:t>Reduce Costs</a:t>
            </a:r>
            <a:endParaRPr lang="en-US" sz="4000" dirty="0"/>
          </a:p>
        </p:txBody>
      </p:sp>
      <p:graphicFrame>
        <p:nvGraphicFramePr>
          <p:cNvPr id="5" name="Diagram 4"/>
          <p:cNvGraphicFramePr/>
          <p:nvPr>
            <p:extLst>
              <p:ext uri="{D42A27DB-BD31-4B8C-83A1-F6EECF244321}">
                <p14:modId xmlns:p14="http://schemas.microsoft.com/office/powerpoint/2010/main" val="1051154503"/>
              </p:ext>
            </p:extLst>
          </p:nvPr>
        </p:nvGraphicFramePr>
        <p:xfrm>
          <a:off x="1330032" y="1151906"/>
          <a:ext cx="6460177" cy="5706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5298" name="Rectangle 2"/>
          <p:cNvSpPr>
            <a:spLocks noGrp="1" noChangeArrowheads="1"/>
          </p:cNvSpPr>
          <p:nvPr>
            <p:ph type="title"/>
          </p:nvPr>
        </p:nvSpPr>
        <p:spPr>
          <a:xfrm>
            <a:off x="384175" y="2335213"/>
            <a:ext cx="8378825" cy="1295400"/>
          </a:xfrm>
        </p:spPr>
        <p:txBody>
          <a:bodyPr/>
          <a:lstStyle/>
          <a:p>
            <a:pPr algn="ctr"/>
            <a:r>
              <a:rPr lang="en-US" sz="4400" dirty="0"/>
              <a:t>Welcome to </a:t>
            </a:r>
            <a:r>
              <a:rPr lang="en-US" sz="4400" dirty="0" smtClean="0"/>
              <a:t>Residency Training </a:t>
            </a:r>
            <a:r>
              <a:rPr lang="en-US" sz="4400" dirty="0"/>
              <a:t>at </a:t>
            </a:r>
            <a:br>
              <a:rPr lang="en-US" sz="4400" dirty="0"/>
            </a:br>
            <a:r>
              <a:rPr lang="en-US" sz="4400" dirty="0"/>
              <a:t>(Local Institution)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3074" name="Rectangle 2"/>
          <p:cNvSpPr>
            <a:spLocks noGrp="1" noChangeArrowheads="1"/>
          </p:cNvSpPr>
          <p:nvPr>
            <p:ph type="title"/>
          </p:nvPr>
        </p:nvSpPr>
        <p:spPr>
          <a:xfrm>
            <a:off x="556105" y="313464"/>
            <a:ext cx="8386762" cy="620712"/>
          </a:xfrm>
        </p:spPr>
        <p:txBody>
          <a:bodyPr/>
          <a:lstStyle/>
          <a:p>
            <a:r>
              <a:rPr lang="en-US" sz="4000" dirty="0" smtClean="0"/>
              <a:t>Three Intertwined Missions</a:t>
            </a:r>
            <a:endParaRPr lang="en-US" sz="4000" dirty="0"/>
          </a:p>
        </p:txBody>
      </p:sp>
      <p:graphicFrame>
        <p:nvGraphicFramePr>
          <p:cNvPr id="6" name="Diagram 5"/>
          <p:cNvGraphicFramePr/>
          <p:nvPr>
            <p:extLst>
              <p:ext uri="{D42A27DB-BD31-4B8C-83A1-F6EECF244321}">
                <p14:modId xmlns:p14="http://schemas.microsoft.com/office/powerpoint/2010/main" val="180734992"/>
              </p:ext>
            </p:extLst>
          </p:nvPr>
        </p:nvGraphicFramePr>
        <p:xfrm>
          <a:off x="978195" y="978195"/>
          <a:ext cx="7272670" cy="5467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7346" name="Rectangle 2"/>
          <p:cNvSpPr>
            <a:spLocks noGrp="1" noChangeArrowheads="1"/>
          </p:cNvSpPr>
          <p:nvPr>
            <p:ph type="title"/>
          </p:nvPr>
        </p:nvSpPr>
        <p:spPr>
          <a:xfrm>
            <a:off x="546340" y="567343"/>
            <a:ext cx="8386762" cy="620712"/>
          </a:xfrm>
        </p:spPr>
        <p:txBody>
          <a:bodyPr/>
          <a:lstStyle/>
          <a:p>
            <a:r>
              <a:rPr lang="en-US" sz="4000" dirty="0"/>
              <a:t>Residency </a:t>
            </a:r>
            <a:r>
              <a:rPr lang="en-US" sz="4000" dirty="0" smtClean="0"/>
              <a:t>Training </a:t>
            </a:r>
            <a:r>
              <a:rPr lang="en-US" sz="4000" dirty="0"/>
              <a:t/>
            </a:r>
            <a:br>
              <a:rPr lang="en-US" sz="4000" dirty="0"/>
            </a:br>
            <a:r>
              <a:rPr lang="en-US" sz="4000" dirty="0" smtClean="0"/>
              <a:t>(Graduate Medical Education</a:t>
            </a:r>
            <a:r>
              <a:rPr lang="en-US" sz="4000" dirty="0"/>
              <a:t>)</a:t>
            </a:r>
          </a:p>
        </p:txBody>
      </p:sp>
      <p:sp>
        <p:nvSpPr>
          <p:cNvPr id="9657347" name="Rectangle 3"/>
          <p:cNvSpPr>
            <a:spLocks noGrp="1" noChangeArrowheads="1"/>
          </p:cNvSpPr>
          <p:nvPr>
            <p:ph idx="1"/>
          </p:nvPr>
        </p:nvSpPr>
        <p:spPr>
          <a:xfrm>
            <a:off x="380010" y="1515620"/>
            <a:ext cx="8573985" cy="4557712"/>
          </a:xfrm>
        </p:spPr>
        <p:txBody>
          <a:bodyPr/>
          <a:lstStyle/>
          <a:p>
            <a:pPr lvl="1"/>
            <a:r>
              <a:rPr lang="en-US" sz="2400" b="1" dirty="0"/>
              <a:t>Integral component of the formal education of doctors</a:t>
            </a:r>
          </a:p>
          <a:p>
            <a:pPr lvl="1"/>
            <a:r>
              <a:rPr lang="en-US" sz="2400" b="1" dirty="0"/>
              <a:t>Three to seven (or more) years</a:t>
            </a:r>
          </a:p>
          <a:p>
            <a:pPr lvl="1"/>
            <a:r>
              <a:rPr lang="en-US" sz="2400" b="1" dirty="0"/>
              <a:t>Inpatient experience</a:t>
            </a:r>
          </a:p>
          <a:p>
            <a:pPr lvl="1"/>
            <a:r>
              <a:rPr lang="en-US" sz="2400" b="1" dirty="0"/>
              <a:t>Ambulatory care training</a:t>
            </a:r>
          </a:p>
          <a:p>
            <a:pPr lvl="1"/>
            <a:r>
              <a:rPr lang="en-US" sz="2400" b="1" dirty="0"/>
              <a:t>In-depth, supervised training</a:t>
            </a:r>
          </a:p>
        </p:txBody>
      </p:sp>
      <p:pic>
        <p:nvPicPr>
          <p:cNvPr id="9695233" name="Picture 1" descr="D:\High Resolution\FAN1001375.jpg"/>
          <p:cNvPicPr>
            <a:picLocks noChangeAspect="1" noChangeArrowheads="1"/>
          </p:cNvPicPr>
          <p:nvPr/>
        </p:nvPicPr>
        <p:blipFill>
          <a:blip r:embed="rId3" cstate="print"/>
          <a:srcRect/>
          <a:stretch>
            <a:fillRect/>
          </a:stretch>
        </p:blipFill>
        <p:spPr bwMode="auto">
          <a:xfrm>
            <a:off x="6198919" y="3774277"/>
            <a:ext cx="2734183" cy="181404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9394" name="Rectangle 2"/>
          <p:cNvSpPr>
            <a:spLocks noGrp="1" noChangeArrowheads="1"/>
          </p:cNvSpPr>
          <p:nvPr>
            <p:ph type="title"/>
          </p:nvPr>
        </p:nvSpPr>
        <p:spPr>
          <a:xfrm>
            <a:off x="560769" y="454487"/>
            <a:ext cx="8386762" cy="620712"/>
          </a:xfrm>
          <a:noFill/>
          <a:ln/>
        </p:spPr>
        <p:txBody>
          <a:bodyPr lIns="90488" tIns="44450" rIns="90488" bIns="44450" anchor="ctr"/>
          <a:lstStyle/>
          <a:p>
            <a:r>
              <a:rPr lang="en-US" sz="3200" dirty="0"/>
              <a:t>Graduate </a:t>
            </a:r>
            <a:r>
              <a:rPr lang="en-US" sz="3200" dirty="0" smtClean="0"/>
              <a:t>Medical Education </a:t>
            </a:r>
            <a:r>
              <a:rPr lang="en-US" sz="3200" dirty="0"/>
              <a:t>(GME) </a:t>
            </a:r>
            <a:r>
              <a:rPr lang="en-US" sz="3200" dirty="0" smtClean="0"/>
              <a:t>Training Requirements </a:t>
            </a:r>
            <a:r>
              <a:rPr lang="en-US" sz="3200" dirty="0"/>
              <a:t>for </a:t>
            </a:r>
            <a:r>
              <a:rPr lang="en-US" sz="3200" dirty="0" smtClean="0"/>
              <a:t>Specialty Board Certification</a:t>
            </a:r>
            <a:endParaRPr lang="en-US" sz="3200" dirty="0"/>
          </a:p>
        </p:txBody>
      </p:sp>
      <p:sp>
        <p:nvSpPr>
          <p:cNvPr id="9659395" name="Rectangle 3"/>
          <p:cNvSpPr>
            <a:spLocks noChangeArrowheads="1"/>
          </p:cNvSpPr>
          <p:nvPr/>
        </p:nvSpPr>
        <p:spPr bwMode="auto">
          <a:xfrm>
            <a:off x="1103313" y="2318322"/>
            <a:ext cx="6542087" cy="3783087"/>
          </a:xfrm>
          <a:prstGeom prst="rect">
            <a:avLst/>
          </a:prstGeom>
          <a:noFill/>
          <a:ln w="12700">
            <a:noFill/>
            <a:miter lim="800000"/>
            <a:headEnd/>
            <a:tailEnd/>
          </a:ln>
          <a:effectLst/>
        </p:spPr>
        <p:txBody>
          <a:bodyPr lIns="90488" tIns="44450" rIns="90488" bIns="44450">
            <a:spAutoFit/>
          </a:bodyPr>
          <a:lstStyle/>
          <a:p>
            <a:pPr>
              <a:tabLst>
                <a:tab pos="7372350" algn="r"/>
              </a:tabLst>
            </a:pPr>
            <a:r>
              <a:rPr lang="en-US" sz="2400" b="0" dirty="0">
                <a:solidFill>
                  <a:schemeClr val="tx1"/>
                </a:solidFill>
              </a:rPr>
              <a:t>Anesthesiology	4</a:t>
            </a:r>
          </a:p>
          <a:p>
            <a:pPr>
              <a:tabLst>
                <a:tab pos="7372350" algn="r"/>
              </a:tabLst>
            </a:pPr>
            <a:r>
              <a:rPr lang="en-US" sz="2400" b="0" dirty="0">
                <a:solidFill>
                  <a:schemeClr val="tx1"/>
                </a:solidFill>
              </a:rPr>
              <a:t>Emergency Medicine	3</a:t>
            </a:r>
          </a:p>
          <a:p>
            <a:pPr>
              <a:tabLst>
                <a:tab pos="7372350" algn="r"/>
              </a:tabLst>
            </a:pPr>
            <a:r>
              <a:rPr lang="en-US" sz="2400" b="0" dirty="0">
                <a:solidFill>
                  <a:schemeClr val="tx1"/>
                </a:solidFill>
              </a:rPr>
              <a:t>Family Practice	3</a:t>
            </a:r>
          </a:p>
          <a:p>
            <a:pPr>
              <a:tabLst>
                <a:tab pos="7372350" algn="r"/>
              </a:tabLst>
            </a:pPr>
            <a:r>
              <a:rPr lang="en-US" sz="2400" b="0" dirty="0">
                <a:solidFill>
                  <a:schemeClr val="tx1"/>
                </a:solidFill>
              </a:rPr>
              <a:t>Internal Medicine	3</a:t>
            </a:r>
          </a:p>
          <a:p>
            <a:pPr>
              <a:tabLst>
                <a:tab pos="7372350" algn="r"/>
              </a:tabLst>
            </a:pPr>
            <a:r>
              <a:rPr lang="en-US" sz="2400" b="0" dirty="0">
                <a:solidFill>
                  <a:schemeClr val="tx1"/>
                </a:solidFill>
              </a:rPr>
              <a:t>Obstetrics/Gynecology	4</a:t>
            </a:r>
          </a:p>
          <a:p>
            <a:pPr>
              <a:tabLst>
                <a:tab pos="7372350" algn="r"/>
              </a:tabLst>
            </a:pPr>
            <a:r>
              <a:rPr lang="en-US" sz="2400" b="0" dirty="0">
                <a:solidFill>
                  <a:schemeClr val="tx1"/>
                </a:solidFill>
              </a:rPr>
              <a:t>Pathology	4</a:t>
            </a:r>
          </a:p>
          <a:p>
            <a:pPr>
              <a:tabLst>
                <a:tab pos="7372350" algn="r"/>
              </a:tabLst>
            </a:pPr>
            <a:r>
              <a:rPr lang="en-US" sz="2400" b="0" dirty="0">
                <a:solidFill>
                  <a:schemeClr val="tx1"/>
                </a:solidFill>
              </a:rPr>
              <a:t>Pediatrics	3</a:t>
            </a:r>
          </a:p>
          <a:p>
            <a:pPr>
              <a:tabLst>
                <a:tab pos="7372350" algn="r"/>
              </a:tabLst>
            </a:pPr>
            <a:r>
              <a:rPr lang="en-US" sz="2400" b="0" dirty="0">
                <a:solidFill>
                  <a:schemeClr val="tx1"/>
                </a:solidFill>
              </a:rPr>
              <a:t>Psychiatry	4</a:t>
            </a:r>
          </a:p>
          <a:p>
            <a:pPr>
              <a:tabLst>
                <a:tab pos="7372350" algn="r"/>
              </a:tabLst>
            </a:pPr>
            <a:r>
              <a:rPr lang="en-US" sz="2400" b="0" dirty="0">
                <a:solidFill>
                  <a:schemeClr val="tx1"/>
                </a:solidFill>
              </a:rPr>
              <a:t>Radiology	</a:t>
            </a:r>
            <a:r>
              <a:rPr lang="en-US" sz="2400" b="0" dirty="0" smtClean="0">
                <a:solidFill>
                  <a:schemeClr val="tx1"/>
                </a:solidFill>
              </a:rPr>
              <a:t>4</a:t>
            </a:r>
            <a:endParaRPr lang="en-US" sz="2400" b="0" dirty="0">
              <a:solidFill>
                <a:schemeClr val="tx1"/>
              </a:solidFill>
            </a:endParaRPr>
          </a:p>
          <a:p>
            <a:pPr>
              <a:tabLst>
                <a:tab pos="7372350" algn="r"/>
              </a:tabLst>
            </a:pPr>
            <a:r>
              <a:rPr lang="en-US" sz="2400" b="0" dirty="0">
                <a:solidFill>
                  <a:schemeClr val="tx1"/>
                </a:solidFill>
              </a:rPr>
              <a:t>Surgery	5</a:t>
            </a:r>
          </a:p>
        </p:txBody>
      </p:sp>
      <p:sp>
        <p:nvSpPr>
          <p:cNvPr id="9659396" name="Rectangle 4"/>
          <p:cNvSpPr>
            <a:spLocks noChangeArrowheads="1"/>
          </p:cNvSpPr>
          <p:nvPr/>
        </p:nvSpPr>
        <p:spPr bwMode="auto">
          <a:xfrm>
            <a:off x="722313" y="1362647"/>
            <a:ext cx="7608887" cy="976165"/>
          </a:xfrm>
          <a:prstGeom prst="rect">
            <a:avLst/>
          </a:prstGeom>
          <a:noFill/>
          <a:ln w="12700">
            <a:noFill/>
            <a:miter lim="800000"/>
            <a:headEnd/>
            <a:tailEnd/>
          </a:ln>
          <a:effectLst/>
        </p:spPr>
        <p:txBody>
          <a:bodyPr lIns="90488" tIns="44450" rIns="90488" bIns="44450">
            <a:spAutoFit/>
          </a:bodyPr>
          <a:lstStyle/>
          <a:p>
            <a:pPr>
              <a:lnSpc>
                <a:spcPct val="120000"/>
              </a:lnSpc>
              <a:tabLst>
                <a:tab pos="7315200" algn="ctr"/>
              </a:tabLst>
            </a:pPr>
            <a:r>
              <a:rPr lang="en-US" sz="2400" dirty="0">
                <a:solidFill>
                  <a:schemeClr val="tx2">
                    <a:lumMod val="60000"/>
                    <a:lumOff val="40000"/>
                  </a:schemeClr>
                </a:solidFill>
              </a:rPr>
              <a:t>	Years of</a:t>
            </a:r>
          </a:p>
          <a:p>
            <a:pPr>
              <a:lnSpc>
                <a:spcPct val="120000"/>
              </a:lnSpc>
              <a:tabLst>
                <a:tab pos="7315200" algn="ctr"/>
              </a:tabLst>
            </a:pPr>
            <a:r>
              <a:rPr lang="en-US" sz="2400" dirty="0">
                <a:solidFill>
                  <a:schemeClr val="tx2">
                    <a:lumMod val="60000"/>
                    <a:lumOff val="40000"/>
                  </a:schemeClr>
                </a:solidFill>
              </a:rPr>
              <a:t>Specialty	GME Required</a:t>
            </a:r>
          </a:p>
        </p:txBody>
      </p:sp>
      <p:sp>
        <p:nvSpPr>
          <p:cNvPr id="9659397" name="Rectangle 5"/>
          <p:cNvSpPr>
            <a:spLocks noChangeArrowheads="1"/>
          </p:cNvSpPr>
          <p:nvPr/>
        </p:nvSpPr>
        <p:spPr bwMode="auto">
          <a:xfrm>
            <a:off x="318976" y="6439642"/>
            <a:ext cx="1876425" cy="274434"/>
          </a:xfrm>
          <a:prstGeom prst="rect">
            <a:avLst/>
          </a:prstGeom>
          <a:noFill/>
          <a:ln w="12700">
            <a:noFill/>
            <a:miter lim="800000"/>
            <a:headEnd/>
            <a:tailEnd/>
          </a:ln>
          <a:effectLst/>
        </p:spPr>
        <p:txBody>
          <a:bodyPr lIns="90488" tIns="44450" rIns="90488" bIns="44450">
            <a:spAutoFit/>
          </a:bodyPr>
          <a:lstStyle/>
          <a:p>
            <a:r>
              <a:rPr lang="en-US" sz="1200" dirty="0">
                <a:solidFill>
                  <a:schemeClr val="tx1"/>
                </a:solidFill>
              </a:rPr>
              <a:t>Source: ACGME</a:t>
            </a:r>
          </a:p>
        </p:txBody>
      </p:sp>
    </p:spTree>
  </p:cSld>
  <p:clrMapOvr>
    <a:masterClrMapping/>
  </p:clrMapOvr>
  <p:transition>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1442" name="Rectangle 2"/>
          <p:cNvSpPr>
            <a:spLocks noGrp="1" noChangeArrowheads="1"/>
          </p:cNvSpPr>
          <p:nvPr>
            <p:ph type="title"/>
          </p:nvPr>
        </p:nvSpPr>
        <p:spPr>
          <a:xfrm>
            <a:off x="439147" y="579290"/>
            <a:ext cx="8386762" cy="620712"/>
          </a:xfrm>
        </p:spPr>
        <p:txBody>
          <a:bodyPr/>
          <a:lstStyle/>
          <a:p>
            <a:r>
              <a:rPr lang="en-US" sz="4000" dirty="0"/>
              <a:t>Graduate </a:t>
            </a:r>
            <a:r>
              <a:rPr lang="en-US" sz="4000" dirty="0" smtClean="0"/>
              <a:t>Medical Education</a:t>
            </a:r>
            <a:endParaRPr lang="en-US" sz="4000" dirty="0"/>
          </a:p>
        </p:txBody>
      </p:sp>
      <p:sp>
        <p:nvSpPr>
          <p:cNvPr id="9661443" name="Rectangle 3"/>
          <p:cNvSpPr>
            <a:spLocks noGrp="1" noChangeArrowheads="1"/>
          </p:cNvSpPr>
          <p:nvPr>
            <p:ph idx="1"/>
          </p:nvPr>
        </p:nvSpPr>
        <p:spPr>
          <a:xfrm>
            <a:off x="692888" y="1612162"/>
            <a:ext cx="4889500" cy="4572000"/>
          </a:xfrm>
        </p:spPr>
        <p:txBody>
          <a:bodyPr/>
          <a:lstStyle/>
          <a:p>
            <a:pPr defTabSz="914400">
              <a:spcBef>
                <a:spcPct val="25000"/>
              </a:spcBef>
              <a:tabLst>
                <a:tab pos="457200" algn="l"/>
                <a:tab pos="6407150" algn="r"/>
              </a:tabLst>
            </a:pPr>
            <a:endParaRPr lang="en-US" dirty="0"/>
          </a:p>
          <a:p>
            <a:pPr defTabSz="914400">
              <a:spcBef>
                <a:spcPct val="25000"/>
              </a:spcBef>
              <a:tabLst>
                <a:tab pos="457200" algn="l"/>
                <a:tab pos="6407150" algn="r"/>
              </a:tabLst>
            </a:pPr>
            <a:endParaRPr lang="en-US" dirty="0"/>
          </a:p>
          <a:p>
            <a:pPr defTabSz="914400">
              <a:spcBef>
                <a:spcPct val="25000"/>
              </a:spcBef>
              <a:tabLst>
                <a:tab pos="457200" algn="l"/>
                <a:tab pos="6407150" algn="r"/>
              </a:tabLst>
            </a:pPr>
            <a:r>
              <a:rPr lang="en-US" sz="3200" dirty="0"/>
              <a:t>Residents training	###</a:t>
            </a:r>
          </a:p>
          <a:p>
            <a:pPr defTabSz="914400">
              <a:spcBef>
                <a:spcPct val="25000"/>
              </a:spcBef>
              <a:tabLst>
                <a:tab pos="457200" algn="l"/>
                <a:tab pos="6407150" algn="r"/>
              </a:tabLst>
            </a:pPr>
            <a:r>
              <a:rPr lang="en-US" sz="3200" dirty="0"/>
              <a:t>	Primary care	###</a:t>
            </a:r>
          </a:p>
          <a:p>
            <a:pPr defTabSz="914400">
              <a:spcBef>
                <a:spcPct val="25000"/>
              </a:spcBef>
              <a:tabLst>
                <a:tab pos="457200" algn="l"/>
                <a:tab pos="6407150" algn="r"/>
              </a:tabLst>
            </a:pPr>
            <a:r>
              <a:rPr lang="en-US" sz="3200" dirty="0"/>
              <a:t>	Specialists	###</a:t>
            </a:r>
          </a:p>
          <a:p>
            <a:pPr defTabSz="914400">
              <a:spcBef>
                <a:spcPct val="25000"/>
              </a:spcBef>
              <a:tabLst>
                <a:tab pos="457200" algn="l"/>
                <a:tab pos="6407150" algn="r"/>
              </a:tabLst>
            </a:pPr>
            <a:endParaRPr lang="en-US" sz="3200" dirty="0"/>
          </a:p>
          <a:p>
            <a:pPr defTabSz="914400">
              <a:spcBef>
                <a:spcPct val="25000"/>
              </a:spcBef>
              <a:tabLst>
                <a:tab pos="457200" algn="l"/>
                <a:tab pos="6407150" algn="r"/>
              </a:tabLst>
            </a:pPr>
            <a:r>
              <a:rPr lang="en-US" sz="3200" dirty="0">
                <a:solidFill>
                  <a:schemeClr val="accent5">
                    <a:lumMod val="75000"/>
                  </a:schemeClr>
                </a:solidFill>
              </a:rPr>
              <a:t>Total residents trained	###</a:t>
            </a:r>
          </a:p>
        </p:txBody>
      </p:sp>
      <p:pic>
        <p:nvPicPr>
          <p:cNvPr id="9661445" name="Picture 5"/>
          <p:cNvPicPr>
            <a:picLocks noChangeAspect="1" noChangeArrowheads="1"/>
          </p:cNvPicPr>
          <p:nvPr/>
        </p:nvPicPr>
        <p:blipFill>
          <a:blip r:embed="rId3" cstate="print"/>
          <a:srcRect/>
          <a:stretch>
            <a:fillRect/>
          </a:stretch>
        </p:blipFill>
        <p:spPr bwMode="auto">
          <a:xfrm>
            <a:off x="7006440" y="1431712"/>
            <a:ext cx="1477983" cy="243686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3490" name="Rectangle 2"/>
          <p:cNvSpPr>
            <a:spLocks noGrp="1" noChangeArrowheads="1"/>
          </p:cNvSpPr>
          <p:nvPr>
            <p:ph type="title"/>
          </p:nvPr>
        </p:nvSpPr>
        <p:spPr/>
        <p:txBody>
          <a:bodyPr/>
          <a:lstStyle/>
          <a:p>
            <a:r>
              <a:rPr lang="en-US" sz="4000" dirty="0"/>
              <a:t>Residency </a:t>
            </a:r>
            <a:r>
              <a:rPr lang="en-US" sz="4000" dirty="0" smtClean="0"/>
              <a:t>Curriculum</a:t>
            </a:r>
            <a:endParaRPr lang="en-US" sz="4000" dirty="0"/>
          </a:p>
        </p:txBody>
      </p:sp>
      <p:grpSp>
        <p:nvGrpSpPr>
          <p:cNvPr id="7" name="Grupper 3"/>
          <p:cNvGrpSpPr>
            <a:grpSpLocks/>
          </p:cNvGrpSpPr>
          <p:nvPr/>
        </p:nvGrpSpPr>
        <p:grpSpPr bwMode="auto">
          <a:xfrm>
            <a:off x="1068779" y="1786355"/>
            <a:ext cx="7113320" cy="3961303"/>
            <a:chOff x="1720850" y="2983423"/>
            <a:chExt cx="5702300" cy="2934777"/>
          </a:xfrm>
        </p:grpSpPr>
        <p:grpSp>
          <p:nvGrpSpPr>
            <p:cNvPr id="12" name="Grupper 82"/>
            <p:cNvGrpSpPr>
              <a:grpSpLocks/>
            </p:cNvGrpSpPr>
            <p:nvPr/>
          </p:nvGrpSpPr>
          <p:grpSpPr bwMode="auto">
            <a:xfrm>
              <a:off x="1720850" y="2983423"/>
              <a:ext cx="5702300" cy="2934777"/>
              <a:chOff x="1720850" y="2983423"/>
              <a:chExt cx="5702300" cy="2934777"/>
            </a:xfrm>
          </p:grpSpPr>
          <p:sp>
            <p:nvSpPr>
              <p:cNvPr id="21" name="Ellipse 18"/>
              <p:cNvSpPr/>
              <p:nvPr/>
            </p:nvSpPr>
            <p:spPr>
              <a:xfrm>
                <a:off x="1720850" y="3997325"/>
                <a:ext cx="5702300" cy="1920875"/>
              </a:xfrm>
              <a:prstGeom prst="ellipse">
                <a:avLst/>
              </a:prstGeom>
              <a:gradFill>
                <a:gsLst>
                  <a:gs pos="0">
                    <a:schemeClr val="bg2">
                      <a:lumMod val="20000"/>
                      <a:lumOff val="80000"/>
                    </a:schemeClr>
                  </a:gs>
                  <a:gs pos="100000">
                    <a:schemeClr val="bg2">
                      <a:lumMod val="75000"/>
                    </a:schemeClr>
                  </a:gs>
                </a:gsLst>
              </a:gradFill>
              <a:ln>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112" charset="-128"/>
                </a:endParaRPr>
              </a:p>
            </p:txBody>
          </p:sp>
          <p:sp>
            <p:nvSpPr>
              <p:cNvPr id="22" name="Ellipse 19"/>
              <p:cNvSpPr/>
              <p:nvPr/>
            </p:nvSpPr>
            <p:spPr>
              <a:xfrm>
                <a:off x="2033588" y="4129088"/>
                <a:ext cx="5086350" cy="1627187"/>
              </a:xfrm>
              <a:prstGeom prst="ellipse">
                <a:avLst/>
              </a:prstGeom>
              <a:gradFill>
                <a:gsLst>
                  <a:gs pos="0">
                    <a:schemeClr val="bg2"/>
                  </a:gs>
                  <a:gs pos="100000">
                    <a:schemeClr val="bg2">
                      <a:lumMod val="40000"/>
                      <a:lumOff val="60000"/>
                    </a:schemeClr>
                  </a:gs>
                </a:gsLst>
              </a:gradFill>
              <a:ln>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112" charset="-128"/>
                </a:endParaRPr>
              </a:p>
            </p:txBody>
          </p:sp>
          <p:grpSp>
            <p:nvGrpSpPr>
              <p:cNvPr id="23" name="Grupper 45"/>
              <p:cNvGrpSpPr>
                <a:grpSpLocks/>
              </p:cNvGrpSpPr>
              <p:nvPr/>
            </p:nvGrpSpPr>
            <p:grpSpPr bwMode="auto">
              <a:xfrm>
                <a:off x="3472476" y="2983423"/>
                <a:ext cx="1602398" cy="1397991"/>
                <a:chOff x="2585157" y="2878529"/>
                <a:chExt cx="2698043" cy="2353871"/>
              </a:xfrm>
            </p:grpSpPr>
            <p:sp>
              <p:nvSpPr>
                <p:cNvPr id="45" name="Ellipse 42"/>
                <p:cNvSpPr/>
                <p:nvPr/>
              </p:nvSpPr>
              <p:spPr>
                <a:xfrm>
                  <a:off x="3657600" y="4876800"/>
                  <a:ext cx="1625600" cy="355600"/>
                </a:xfrm>
                <a:prstGeom prst="ellipse">
                  <a:avLst/>
                </a:prstGeom>
                <a:gradFill flip="none" rotWithShape="1">
                  <a:gsLst>
                    <a:gs pos="100000">
                      <a:schemeClr val="tx2">
                        <a:alpha val="0"/>
                      </a:schemeClr>
                    </a:gs>
                    <a:gs pos="0">
                      <a:schemeClr val="accent1">
                        <a:lumMod val="10000"/>
                        <a:alpha val="7600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112" charset="-128"/>
                  </a:endParaRPr>
                </a:p>
              </p:txBody>
            </p:sp>
            <p:sp>
              <p:nvSpPr>
                <p:cNvPr id="47" name="Ellipse 44"/>
                <p:cNvSpPr/>
                <p:nvPr/>
              </p:nvSpPr>
              <p:spPr bwMode="auto">
                <a:xfrm>
                  <a:off x="2585157" y="2878529"/>
                  <a:ext cx="2258413" cy="2258413"/>
                </a:xfrm>
                <a:prstGeom prst="ellipse">
                  <a:avLst/>
                </a:prstGeom>
                <a:solidFill>
                  <a:schemeClr val="accent6">
                    <a:lumMod val="75000"/>
                  </a:schemeClr>
                </a:solidFill>
                <a:ln>
                  <a:solidFill>
                    <a:schemeClr val="bg2"/>
                  </a:solidFill>
                </a:ln>
                <a:effectLst>
                  <a:innerShdw blurRad="269875" dist="114300" dir="5640000">
                    <a:srgbClr val="000000">
                      <a:alpha val="13000"/>
                    </a:srgbClr>
                  </a:innerShdw>
                </a:effectLst>
              </p:spPr>
              <p:style>
                <a:lnRef idx="1">
                  <a:schemeClr val="accent1"/>
                </a:lnRef>
                <a:fillRef idx="3">
                  <a:schemeClr val="accent1"/>
                </a:fillRef>
                <a:effectRef idx="2">
                  <a:schemeClr val="accent1"/>
                </a:effectRef>
                <a:fontRef idx="minor">
                  <a:schemeClr val="lt1"/>
                </a:fontRef>
              </p:style>
              <p:txBody>
                <a:bodyPr anchor="ctr"/>
                <a:lstStyle/>
                <a:p>
                  <a:pPr marL="342900" indent="-342900" algn="ctr">
                    <a:buFont typeface="Calibri" pitchFamily="-112" charset="0"/>
                    <a:buAutoNum type="arabicPeriod"/>
                  </a:pPr>
                  <a:endParaRPr lang="en-US">
                    <a:solidFill>
                      <a:srgbClr val="FFFFFF"/>
                    </a:solidFill>
                    <a:ea typeface="ＭＳ Ｐゴシック" pitchFamily="-112" charset="-128"/>
                  </a:endParaRPr>
                </a:p>
              </p:txBody>
            </p:sp>
          </p:grpSp>
          <p:grpSp>
            <p:nvGrpSpPr>
              <p:cNvPr id="24" name="Grupper 56"/>
              <p:cNvGrpSpPr>
                <a:grpSpLocks/>
              </p:cNvGrpSpPr>
              <p:nvPr/>
            </p:nvGrpSpPr>
            <p:grpSpPr bwMode="auto">
              <a:xfrm>
                <a:off x="2378430" y="3144342"/>
                <a:ext cx="4011299" cy="1894059"/>
                <a:chOff x="1848355" y="3056191"/>
                <a:chExt cx="5038694" cy="2379177"/>
              </a:xfrm>
            </p:grpSpPr>
            <p:grpSp>
              <p:nvGrpSpPr>
                <p:cNvPr id="35" name="Grupper 34"/>
                <p:cNvGrpSpPr>
                  <a:grpSpLocks/>
                </p:cNvGrpSpPr>
                <p:nvPr/>
              </p:nvGrpSpPr>
              <p:grpSpPr bwMode="auto">
                <a:xfrm>
                  <a:off x="5175453" y="3056191"/>
                  <a:ext cx="1711596" cy="1807913"/>
                  <a:chOff x="3211213" y="3043817"/>
                  <a:chExt cx="2071987" cy="2188583"/>
                </a:xfrm>
              </p:grpSpPr>
              <p:sp>
                <p:nvSpPr>
                  <p:cNvPr id="41" name="Ellipse 35"/>
                  <p:cNvSpPr/>
                  <p:nvPr/>
                </p:nvSpPr>
                <p:spPr>
                  <a:xfrm>
                    <a:off x="3657600" y="4876800"/>
                    <a:ext cx="1625600" cy="355600"/>
                  </a:xfrm>
                  <a:prstGeom prst="ellipse">
                    <a:avLst/>
                  </a:prstGeom>
                  <a:gradFill flip="none" rotWithShape="1">
                    <a:gsLst>
                      <a:gs pos="100000">
                        <a:schemeClr val="tx2">
                          <a:alpha val="0"/>
                        </a:schemeClr>
                      </a:gs>
                      <a:gs pos="0">
                        <a:schemeClr val="accent1">
                          <a:lumMod val="10000"/>
                          <a:alpha val="7600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112" charset="-128"/>
                    </a:endParaRPr>
                  </a:p>
                </p:txBody>
              </p:sp>
              <p:sp>
                <p:nvSpPr>
                  <p:cNvPr id="43" name="Ellipse 37"/>
                  <p:cNvSpPr/>
                  <p:nvPr/>
                </p:nvSpPr>
                <p:spPr bwMode="auto">
                  <a:xfrm>
                    <a:off x="3211213" y="3043817"/>
                    <a:ext cx="2022133" cy="2022133"/>
                  </a:xfrm>
                  <a:prstGeom prst="ellipse">
                    <a:avLst/>
                  </a:prstGeom>
                  <a:solidFill>
                    <a:schemeClr val="tx2">
                      <a:lumMod val="40000"/>
                      <a:lumOff val="60000"/>
                    </a:schemeClr>
                  </a:solidFill>
                  <a:ln>
                    <a:solidFill>
                      <a:schemeClr val="bg2"/>
                    </a:solidFill>
                  </a:ln>
                  <a:effectLst>
                    <a:innerShdw blurRad="269875" dist="114300" dir="5640000">
                      <a:srgbClr val="000000">
                        <a:alpha val="13000"/>
                      </a:srgbClr>
                    </a:innerShdw>
                  </a:effectLst>
                </p:spPr>
                <p:style>
                  <a:lnRef idx="1">
                    <a:schemeClr val="accent1"/>
                  </a:lnRef>
                  <a:fillRef idx="3">
                    <a:schemeClr val="accent1"/>
                  </a:fillRef>
                  <a:effectRef idx="2">
                    <a:schemeClr val="accent1"/>
                  </a:effectRef>
                  <a:fontRef idx="minor">
                    <a:schemeClr val="lt1"/>
                  </a:fontRef>
                </p:style>
                <p:txBody>
                  <a:bodyPr anchor="ctr"/>
                  <a:lstStyle/>
                  <a:p>
                    <a:pPr marL="342900" indent="-342900" algn="ctr">
                      <a:buFont typeface="Calibri" pitchFamily="-112" charset="0"/>
                      <a:buAutoNum type="arabicPeriod"/>
                    </a:pPr>
                    <a:endParaRPr lang="en-US">
                      <a:solidFill>
                        <a:srgbClr val="FFFFFF"/>
                      </a:solidFill>
                      <a:ea typeface="ＭＳ Ｐゴシック" pitchFamily="-112" charset="-128"/>
                    </a:endParaRPr>
                  </a:p>
                </p:txBody>
              </p:sp>
            </p:grpSp>
            <p:grpSp>
              <p:nvGrpSpPr>
                <p:cNvPr id="36" name="Grupper 39"/>
                <p:cNvGrpSpPr>
                  <a:grpSpLocks/>
                </p:cNvGrpSpPr>
                <p:nvPr/>
              </p:nvGrpSpPr>
              <p:grpSpPr bwMode="auto">
                <a:xfrm>
                  <a:off x="1848355" y="3789037"/>
                  <a:ext cx="1869610" cy="1646331"/>
                  <a:chOff x="3019927" y="3930966"/>
                  <a:chExt cx="2263273" cy="1992977"/>
                </a:xfrm>
              </p:grpSpPr>
              <p:sp>
                <p:nvSpPr>
                  <p:cNvPr id="37" name="Ellipse 34"/>
                  <p:cNvSpPr/>
                  <p:nvPr/>
                </p:nvSpPr>
                <p:spPr>
                  <a:xfrm>
                    <a:off x="3657600" y="4876800"/>
                    <a:ext cx="1625600" cy="355600"/>
                  </a:xfrm>
                  <a:prstGeom prst="ellipse">
                    <a:avLst/>
                  </a:prstGeom>
                  <a:gradFill flip="none" rotWithShape="1">
                    <a:gsLst>
                      <a:gs pos="100000">
                        <a:schemeClr val="tx2">
                          <a:alpha val="0"/>
                        </a:schemeClr>
                      </a:gs>
                      <a:gs pos="0">
                        <a:schemeClr val="accent1">
                          <a:lumMod val="10000"/>
                          <a:alpha val="7600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112" charset="-128"/>
                    </a:endParaRPr>
                  </a:p>
                </p:txBody>
              </p:sp>
              <p:sp>
                <p:nvSpPr>
                  <p:cNvPr id="39" name="Ellipse 36"/>
                  <p:cNvSpPr/>
                  <p:nvPr/>
                </p:nvSpPr>
                <p:spPr bwMode="auto">
                  <a:xfrm>
                    <a:off x="3019927" y="3930966"/>
                    <a:ext cx="1992979" cy="1992977"/>
                  </a:xfrm>
                  <a:prstGeom prst="ellipse">
                    <a:avLst/>
                  </a:prstGeom>
                  <a:solidFill>
                    <a:schemeClr val="accent6">
                      <a:lumMod val="60000"/>
                      <a:lumOff val="40000"/>
                    </a:schemeClr>
                  </a:solidFill>
                  <a:ln>
                    <a:solidFill>
                      <a:schemeClr val="bg2"/>
                    </a:solidFill>
                  </a:ln>
                  <a:effectLst>
                    <a:innerShdw blurRad="269875" dist="114300" dir="5640000">
                      <a:srgbClr val="000000">
                        <a:alpha val="13000"/>
                      </a:srgbClr>
                    </a:innerShdw>
                  </a:effectLst>
                </p:spPr>
                <p:style>
                  <a:lnRef idx="1">
                    <a:schemeClr val="accent1"/>
                  </a:lnRef>
                  <a:fillRef idx="3">
                    <a:schemeClr val="accent1"/>
                  </a:fillRef>
                  <a:effectRef idx="2">
                    <a:schemeClr val="accent1"/>
                  </a:effectRef>
                  <a:fontRef idx="minor">
                    <a:schemeClr val="lt1"/>
                  </a:fontRef>
                </p:style>
                <p:txBody>
                  <a:bodyPr anchor="ctr"/>
                  <a:lstStyle/>
                  <a:p>
                    <a:pPr marL="342900" indent="-342900" algn="ctr">
                      <a:buFont typeface="Calibri" pitchFamily="-112" charset="0"/>
                      <a:buAutoNum type="arabicPeriod"/>
                    </a:pPr>
                    <a:endParaRPr lang="en-US">
                      <a:solidFill>
                        <a:srgbClr val="FFFFFF"/>
                      </a:solidFill>
                      <a:ea typeface="ＭＳ Ｐゴシック" pitchFamily="-112" charset="-128"/>
                    </a:endParaRPr>
                  </a:p>
                </p:txBody>
              </p:sp>
            </p:grpSp>
          </p:grpSp>
          <p:grpSp>
            <p:nvGrpSpPr>
              <p:cNvPr id="25" name="Grupper 23"/>
              <p:cNvGrpSpPr>
                <a:grpSpLocks/>
              </p:cNvGrpSpPr>
              <p:nvPr/>
            </p:nvGrpSpPr>
            <p:grpSpPr bwMode="auto">
              <a:xfrm>
                <a:off x="3501033" y="4259247"/>
                <a:ext cx="1840191" cy="1497195"/>
                <a:chOff x="3264734" y="3590161"/>
                <a:chExt cx="2018466" cy="1642239"/>
              </a:xfrm>
            </p:grpSpPr>
            <p:sp>
              <p:nvSpPr>
                <p:cNvPr id="31" name="Ellipse 28"/>
                <p:cNvSpPr/>
                <p:nvPr/>
              </p:nvSpPr>
              <p:spPr>
                <a:xfrm>
                  <a:off x="3657600" y="4876800"/>
                  <a:ext cx="1625600" cy="355600"/>
                </a:xfrm>
                <a:prstGeom prst="ellipse">
                  <a:avLst/>
                </a:prstGeom>
                <a:gradFill flip="none" rotWithShape="1">
                  <a:gsLst>
                    <a:gs pos="100000">
                      <a:schemeClr val="tx2">
                        <a:alpha val="0"/>
                      </a:schemeClr>
                    </a:gs>
                    <a:gs pos="0">
                      <a:schemeClr val="accent1">
                        <a:lumMod val="10000"/>
                        <a:alpha val="7600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112" charset="-128"/>
                  </a:endParaRPr>
                </a:p>
              </p:txBody>
            </p:sp>
            <p:sp>
              <p:nvSpPr>
                <p:cNvPr id="33" name="Ellipse 30"/>
                <p:cNvSpPr/>
                <p:nvPr/>
              </p:nvSpPr>
              <p:spPr bwMode="auto">
                <a:xfrm>
                  <a:off x="3264734" y="3590161"/>
                  <a:ext cx="1596062" cy="1596060"/>
                </a:xfrm>
                <a:prstGeom prst="ellipse">
                  <a:avLst/>
                </a:prstGeom>
                <a:solidFill>
                  <a:srgbClr val="0070C0"/>
                </a:solidFill>
                <a:ln>
                  <a:solidFill>
                    <a:schemeClr val="bg2"/>
                  </a:solidFill>
                </a:ln>
                <a:effectLst>
                  <a:innerShdw blurRad="269875" dist="114300" dir="5640000">
                    <a:srgbClr val="000000">
                      <a:alpha val="13000"/>
                    </a:srgbClr>
                  </a:innerShdw>
                </a:effectLst>
              </p:spPr>
              <p:style>
                <a:lnRef idx="1">
                  <a:schemeClr val="accent1"/>
                </a:lnRef>
                <a:fillRef idx="3">
                  <a:schemeClr val="accent1"/>
                </a:fillRef>
                <a:effectRef idx="2">
                  <a:schemeClr val="accent1"/>
                </a:effectRef>
                <a:fontRef idx="minor">
                  <a:schemeClr val="lt1"/>
                </a:fontRef>
              </p:style>
              <p:txBody>
                <a:bodyPr anchor="ctr"/>
                <a:lstStyle/>
                <a:p>
                  <a:pPr marL="342900" indent="-342900" algn="ctr">
                    <a:buFont typeface="Calibri" pitchFamily="-112" charset="0"/>
                    <a:buAutoNum type="arabicPeriod"/>
                  </a:pPr>
                  <a:endParaRPr lang="en-US">
                    <a:solidFill>
                      <a:srgbClr val="FFFFFF"/>
                    </a:solidFill>
                    <a:ea typeface="ＭＳ Ｐゴシック" pitchFamily="-112" charset="-128"/>
                  </a:endParaRPr>
                </a:p>
              </p:txBody>
            </p:sp>
          </p:grpSp>
          <p:grpSp>
            <p:nvGrpSpPr>
              <p:cNvPr id="26" name="Grupper 24"/>
              <p:cNvGrpSpPr>
                <a:grpSpLocks/>
              </p:cNvGrpSpPr>
              <p:nvPr/>
            </p:nvGrpSpPr>
            <p:grpSpPr bwMode="auto">
              <a:xfrm>
                <a:off x="4994491" y="4175952"/>
                <a:ext cx="2041620" cy="1395977"/>
                <a:chOff x="2605872" y="3769698"/>
                <a:chExt cx="2677328" cy="1830648"/>
              </a:xfrm>
            </p:grpSpPr>
            <p:sp>
              <p:nvSpPr>
                <p:cNvPr id="27" name="Ellipse 24"/>
                <p:cNvSpPr/>
                <p:nvPr/>
              </p:nvSpPr>
              <p:spPr>
                <a:xfrm>
                  <a:off x="3657600" y="4876800"/>
                  <a:ext cx="1625600" cy="355600"/>
                </a:xfrm>
                <a:prstGeom prst="ellipse">
                  <a:avLst/>
                </a:prstGeom>
                <a:gradFill flip="none" rotWithShape="1">
                  <a:gsLst>
                    <a:gs pos="100000">
                      <a:schemeClr val="tx2">
                        <a:alpha val="0"/>
                      </a:schemeClr>
                    </a:gs>
                    <a:gs pos="0">
                      <a:schemeClr val="accent1">
                        <a:lumMod val="10000"/>
                        <a:alpha val="7600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112" charset="-128"/>
                  </a:endParaRPr>
                </a:p>
              </p:txBody>
            </p:sp>
            <p:sp>
              <p:nvSpPr>
                <p:cNvPr id="29" name="Ellipse 26"/>
                <p:cNvSpPr/>
                <p:nvPr/>
              </p:nvSpPr>
              <p:spPr bwMode="auto">
                <a:xfrm>
                  <a:off x="2605872" y="3769698"/>
                  <a:ext cx="1830652" cy="1830648"/>
                </a:xfrm>
                <a:prstGeom prst="ellipse">
                  <a:avLst/>
                </a:prstGeom>
                <a:solidFill>
                  <a:schemeClr val="tx1"/>
                </a:solidFill>
                <a:ln>
                  <a:solidFill>
                    <a:schemeClr val="bg2"/>
                  </a:solidFill>
                </a:ln>
                <a:effectLst>
                  <a:innerShdw blurRad="269875" dist="114300" dir="5640000">
                    <a:srgbClr val="000000">
                      <a:alpha val="13000"/>
                    </a:srgbClr>
                  </a:innerShdw>
                </a:effectLst>
              </p:spPr>
              <p:style>
                <a:lnRef idx="1">
                  <a:schemeClr val="accent1"/>
                </a:lnRef>
                <a:fillRef idx="3">
                  <a:schemeClr val="accent1"/>
                </a:fillRef>
                <a:effectRef idx="2">
                  <a:schemeClr val="accent1"/>
                </a:effectRef>
                <a:fontRef idx="minor">
                  <a:schemeClr val="lt1"/>
                </a:fontRef>
              </p:style>
              <p:txBody>
                <a:bodyPr anchor="ctr"/>
                <a:lstStyle/>
                <a:p>
                  <a:pPr marL="342900" indent="-342900" algn="ctr">
                    <a:buFont typeface="Calibri" pitchFamily="-112" charset="0"/>
                    <a:buAutoNum type="arabicPeriod"/>
                  </a:pPr>
                  <a:endParaRPr lang="en-US">
                    <a:solidFill>
                      <a:srgbClr val="FFFFFF"/>
                    </a:solidFill>
                    <a:ea typeface="ＭＳ Ｐゴシック" pitchFamily="-112" charset="-128"/>
                  </a:endParaRPr>
                </a:p>
              </p:txBody>
            </p:sp>
          </p:grpSp>
        </p:grpSp>
        <p:grpSp>
          <p:nvGrpSpPr>
            <p:cNvPr id="14" name="Grupper 83"/>
            <p:cNvGrpSpPr>
              <a:grpSpLocks/>
            </p:cNvGrpSpPr>
            <p:nvPr/>
          </p:nvGrpSpPr>
          <p:grpSpPr bwMode="auto">
            <a:xfrm>
              <a:off x="2208418" y="3410778"/>
              <a:ext cx="4221344" cy="1767808"/>
              <a:chOff x="2208418" y="3410778"/>
              <a:chExt cx="4221344" cy="1767808"/>
            </a:xfrm>
          </p:grpSpPr>
          <p:sp>
            <p:nvSpPr>
              <p:cNvPr id="15" name="Tekstboks 7"/>
              <p:cNvSpPr txBox="1">
                <a:spLocks noChangeArrowheads="1"/>
              </p:cNvSpPr>
              <p:nvPr/>
            </p:nvSpPr>
            <p:spPr bwMode="auto">
              <a:xfrm>
                <a:off x="3260999" y="4790953"/>
                <a:ext cx="1651000" cy="387633"/>
              </a:xfrm>
              <a:prstGeom prst="rect">
                <a:avLst/>
              </a:prstGeom>
              <a:noFill/>
              <a:ln w="9525">
                <a:noFill/>
                <a:miter lim="800000"/>
                <a:headEnd/>
                <a:tailEnd/>
              </a:ln>
            </p:spPr>
            <p:txBody>
              <a:bodyPr>
                <a:spAutoFit/>
              </a:bodyPr>
              <a:lstStyle/>
              <a:p>
                <a:pPr lvl="1" algn="ctr"/>
                <a:r>
                  <a:rPr lang="en-US" sz="1400" dirty="0" smtClean="0"/>
                  <a:t>Medical practice issues</a:t>
                </a:r>
                <a:endParaRPr lang="en-US" sz="1400" dirty="0"/>
              </a:p>
            </p:txBody>
          </p:sp>
          <p:sp>
            <p:nvSpPr>
              <p:cNvPr id="16" name="Tekstboks 8"/>
              <p:cNvSpPr txBox="1">
                <a:spLocks noChangeArrowheads="1"/>
              </p:cNvSpPr>
              <p:nvPr/>
            </p:nvSpPr>
            <p:spPr bwMode="auto">
              <a:xfrm>
                <a:off x="5020062" y="4600529"/>
                <a:ext cx="1409700" cy="547248"/>
              </a:xfrm>
              <a:prstGeom prst="rect">
                <a:avLst/>
              </a:prstGeom>
              <a:noFill/>
              <a:ln w="9525">
                <a:noFill/>
                <a:miter lim="800000"/>
                <a:headEnd/>
                <a:tailEnd/>
              </a:ln>
            </p:spPr>
            <p:txBody>
              <a:bodyPr>
                <a:spAutoFit/>
              </a:bodyPr>
              <a:lstStyle/>
              <a:p>
                <a:pPr algn="ctr"/>
                <a:r>
                  <a:rPr lang="en-US" sz="1400" dirty="0" smtClean="0"/>
                  <a:t>Personal and professional development</a:t>
                </a:r>
                <a:endParaRPr lang="da-DK" sz="1400" dirty="0">
                  <a:solidFill>
                    <a:srgbClr val="171717"/>
                  </a:solidFill>
                  <a:latin typeface="Calibri" pitchFamily="-112" charset="0"/>
                </a:endParaRPr>
              </a:p>
            </p:txBody>
          </p:sp>
          <p:grpSp>
            <p:nvGrpSpPr>
              <p:cNvPr id="17" name="Grupper 100"/>
              <p:cNvGrpSpPr>
                <a:grpSpLocks/>
              </p:cNvGrpSpPr>
              <p:nvPr/>
            </p:nvGrpSpPr>
            <p:grpSpPr bwMode="auto">
              <a:xfrm>
                <a:off x="2208418" y="3612519"/>
                <a:ext cx="4110451" cy="893903"/>
                <a:chOff x="2246518" y="3612519"/>
                <a:chExt cx="4110451" cy="893903"/>
              </a:xfrm>
            </p:grpSpPr>
            <p:sp>
              <p:nvSpPr>
                <p:cNvPr id="19" name="Tekstboks 12"/>
                <p:cNvSpPr txBox="1">
                  <a:spLocks noChangeArrowheads="1"/>
                </p:cNvSpPr>
                <p:nvPr/>
              </p:nvSpPr>
              <p:spPr bwMode="auto">
                <a:xfrm>
                  <a:off x="4738620" y="3612519"/>
                  <a:ext cx="1618349" cy="387633"/>
                </a:xfrm>
                <a:prstGeom prst="rect">
                  <a:avLst/>
                </a:prstGeom>
                <a:noFill/>
                <a:ln w="9525">
                  <a:noFill/>
                  <a:miter lim="800000"/>
                  <a:headEnd/>
                  <a:tailEnd/>
                </a:ln>
              </p:spPr>
              <p:txBody>
                <a:bodyPr wrap="square">
                  <a:spAutoFit/>
                </a:bodyPr>
                <a:lstStyle/>
                <a:p>
                  <a:pPr lvl="1" algn="ctr"/>
                  <a:r>
                    <a:rPr lang="en-US" sz="1400" dirty="0" smtClean="0"/>
                    <a:t>Communication skills</a:t>
                  </a:r>
                  <a:endParaRPr lang="en-US" sz="1400" dirty="0"/>
                </a:p>
              </p:txBody>
            </p:sp>
            <p:sp>
              <p:nvSpPr>
                <p:cNvPr id="20" name="Tekstboks 13"/>
                <p:cNvSpPr txBox="1">
                  <a:spLocks noChangeArrowheads="1"/>
                </p:cNvSpPr>
                <p:nvPr/>
              </p:nvSpPr>
              <p:spPr bwMode="auto">
                <a:xfrm>
                  <a:off x="2246518" y="4232798"/>
                  <a:ext cx="1625908" cy="273624"/>
                </a:xfrm>
                <a:prstGeom prst="rect">
                  <a:avLst/>
                </a:prstGeom>
                <a:noFill/>
                <a:ln w="9525">
                  <a:noFill/>
                  <a:miter lim="800000"/>
                  <a:headEnd/>
                  <a:tailEnd/>
                </a:ln>
              </p:spPr>
              <p:txBody>
                <a:bodyPr wrap="square">
                  <a:spAutoFit/>
                </a:bodyPr>
                <a:lstStyle/>
                <a:p>
                  <a:pPr algn="ctr"/>
                  <a:r>
                    <a:rPr lang="da-DK" sz="1800" dirty="0" smtClean="0">
                      <a:latin typeface="Calibri" pitchFamily="-112" charset="0"/>
                    </a:rPr>
                    <a:t>Ethics</a:t>
                  </a:r>
                  <a:endParaRPr lang="da-DK" sz="1400" dirty="0">
                    <a:latin typeface="Calibri" pitchFamily="-112" charset="0"/>
                  </a:endParaRPr>
                </a:p>
              </p:txBody>
            </p:sp>
          </p:grpSp>
          <p:sp>
            <p:nvSpPr>
              <p:cNvPr id="18" name="Tekstboks 11"/>
              <p:cNvSpPr txBox="1">
                <a:spLocks noChangeArrowheads="1"/>
              </p:cNvSpPr>
              <p:nvPr/>
            </p:nvSpPr>
            <p:spPr bwMode="auto">
              <a:xfrm>
                <a:off x="3224966" y="3410778"/>
                <a:ext cx="1857276" cy="547248"/>
              </a:xfrm>
              <a:prstGeom prst="rect">
                <a:avLst/>
              </a:prstGeom>
              <a:noFill/>
              <a:ln w="9525">
                <a:noFill/>
                <a:miter lim="800000"/>
                <a:headEnd/>
                <a:tailEnd/>
              </a:ln>
            </p:spPr>
            <p:txBody>
              <a:bodyPr wrap="square">
                <a:spAutoFit/>
              </a:bodyPr>
              <a:lstStyle/>
              <a:p>
                <a:pPr marL="0" lvl="1" algn="ctr"/>
                <a:r>
                  <a:rPr lang="en-US" sz="1400" dirty="0" smtClean="0"/>
                  <a:t>Scholarship and </a:t>
                </a:r>
                <a:br>
                  <a:rPr lang="en-US" sz="1400" dirty="0" smtClean="0"/>
                </a:br>
                <a:r>
                  <a:rPr lang="en-US" sz="1400" dirty="0" smtClean="0"/>
                  <a:t>lifelong learning</a:t>
                </a:r>
              </a:p>
              <a:p>
                <a:pPr algn="ctr"/>
                <a:endParaRPr lang="da-DK" sz="1400" dirty="0">
                  <a:latin typeface="Calibri" pitchFamily="-112" charset="0"/>
                </a:endParaRPr>
              </a:p>
            </p:txBody>
          </p:sp>
        </p:gr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5538" name="Rectangle 2"/>
          <p:cNvSpPr>
            <a:spLocks noGrp="1" noChangeArrowheads="1"/>
          </p:cNvSpPr>
          <p:nvPr>
            <p:ph type="title"/>
          </p:nvPr>
        </p:nvSpPr>
        <p:spPr>
          <a:xfrm>
            <a:off x="450335" y="469493"/>
            <a:ext cx="8386762" cy="620713"/>
          </a:xfrm>
        </p:spPr>
        <p:txBody>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Residency </a:t>
            </a:r>
            <a:r>
              <a:rPr lang="en-US" dirty="0" smtClean="0"/>
              <a:t>Training Curriculum</a:t>
            </a:r>
            <a:endParaRPr lang="en-US" sz="4000" dirty="0"/>
          </a:p>
        </p:txBody>
      </p:sp>
      <p:sp>
        <p:nvSpPr>
          <p:cNvPr id="9665539" name="Rectangle 3"/>
          <p:cNvSpPr>
            <a:spLocks noGrp="1" noChangeArrowheads="1"/>
          </p:cNvSpPr>
          <p:nvPr>
            <p:ph idx="1"/>
          </p:nvPr>
        </p:nvSpPr>
        <p:spPr>
          <a:xfrm>
            <a:off x="414770" y="1205325"/>
            <a:ext cx="6223536" cy="2713532"/>
          </a:xfrm>
        </p:spPr>
        <p:txBody>
          <a:bodyPr/>
          <a:lstStyle/>
          <a:p>
            <a:r>
              <a:rPr lang="en-US" sz="3200" dirty="0"/>
              <a:t>Residents assume progressively more responsibility for patient care as they advance through their </a:t>
            </a:r>
            <a:r>
              <a:rPr lang="en-US" sz="3200" dirty="0" smtClean="0"/>
              <a:t>training</a:t>
            </a:r>
            <a:endParaRPr lang="en-US" sz="3200" dirty="0"/>
          </a:p>
        </p:txBody>
      </p:sp>
      <p:pic>
        <p:nvPicPr>
          <p:cNvPr id="9665540" name="Picture 4" descr="MHE_024R"/>
          <p:cNvPicPr>
            <a:picLocks noChangeAspect="1" noChangeArrowheads="1"/>
          </p:cNvPicPr>
          <p:nvPr/>
        </p:nvPicPr>
        <p:blipFill>
          <a:blip r:embed="rId3" cstate="print"/>
          <a:srcRect/>
          <a:stretch>
            <a:fillRect/>
          </a:stretch>
        </p:blipFill>
        <p:spPr bwMode="auto">
          <a:xfrm>
            <a:off x="7077694" y="1128156"/>
            <a:ext cx="1874105" cy="2955742"/>
          </a:xfrm>
          <a:prstGeom prst="rect">
            <a:avLst/>
          </a:prstGeom>
          <a:ln>
            <a:noFill/>
          </a:ln>
          <a:effectLst>
            <a:softEdge rad="112500"/>
          </a:effectLst>
        </p:spPr>
      </p:pic>
      <p:sp>
        <p:nvSpPr>
          <p:cNvPr id="5" name="TextBox 4"/>
          <p:cNvSpPr txBox="1"/>
          <p:nvPr/>
        </p:nvSpPr>
        <p:spPr>
          <a:xfrm>
            <a:off x="380010" y="3218213"/>
            <a:ext cx="3764478" cy="1938992"/>
          </a:xfrm>
          <a:prstGeom prst="rect">
            <a:avLst/>
          </a:prstGeom>
          <a:noFill/>
        </p:spPr>
        <p:txBody>
          <a:bodyPr wrap="square" rtlCol="0">
            <a:spAutoFit/>
          </a:bodyPr>
          <a:lstStyle/>
          <a:p>
            <a:r>
              <a:rPr lang="en-US" sz="2400" dirty="0" smtClean="0">
                <a:solidFill>
                  <a:schemeClr val="tx2">
                    <a:lumMod val="40000"/>
                    <a:lumOff val="60000"/>
                  </a:schemeClr>
                </a:solidFill>
              </a:rPr>
              <a:t>(Describe components)</a:t>
            </a:r>
          </a:p>
          <a:p>
            <a:r>
              <a:rPr lang="en-US" sz="2400" dirty="0" smtClean="0">
                <a:solidFill>
                  <a:schemeClr val="tx2">
                    <a:lumMod val="40000"/>
                    <a:lumOff val="60000"/>
                  </a:schemeClr>
                </a:solidFill>
              </a:rPr>
              <a:t>(Describe components)</a:t>
            </a:r>
          </a:p>
          <a:p>
            <a:r>
              <a:rPr lang="en-US" sz="2400" dirty="0" smtClean="0">
                <a:solidFill>
                  <a:schemeClr val="tx2">
                    <a:lumMod val="40000"/>
                    <a:lumOff val="60000"/>
                  </a:schemeClr>
                </a:solidFill>
              </a:rPr>
              <a:t>(Describe components)</a:t>
            </a:r>
          </a:p>
          <a:p>
            <a:r>
              <a:rPr lang="en-US" sz="2400" dirty="0" smtClean="0">
                <a:solidFill>
                  <a:schemeClr val="tx2">
                    <a:lumMod val="40000"/>
                    <a:lumOff val="60000"/>
                  </a:schemeClr>
                </a:solidFill>
              </a:rPr>
              <a:t>(Describe components)</a:t>
            </a:r>
          </a:p>
          <a:p>
            <a:endParaRPr lang="en-US" sz="2400" dirty="0">
              <a:solidFill>
                <a:schemeClr val="tx2">
                  <a:lumMod val="40000"/>
                  <a:lumOff val="60000"/>
                </a:schemeClr>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7586" name="Rectangle 2"/>
          <p:cNvSpPr>
            <a:spLocks noGrp="1" noChangeArrowheads="1"/>
          </p:cNvSpPr>
          <p:nvPr>
            <p:ph type="title"/>
          </p:nvPr>
        </p:nvSpPr>
        <p:spPr/>
        <p:txBody>
          <a:bodyPr/>
          <a:lstStyle/>
          <a:p>
            <a:r>
              <a:rPr lang="en-US" sz="4000" dirty="0"/>
              <a:t>GME </a:t>
            </a:r>
            <a:r>
              <a:rPr lang="en-US" sz="4000" dirty="0" smtClean="0"/>
              <a:t>Curriculum Changes</a:t>
            </a:r>
            <a:endParaRPr lang="en-US" sz="4000" dirty="0"/>
          </a:p>
        </p:txBody>
      </p:sp>
      <p:sp>
        <p:nvSpPr>
          <p:cNvPr id="9667587" name="Rectangle 3"/>
          <p:cNvSpPr>
            <a:spLocks noGrp="1" noChangeArrowheads="1"/>
          </p:cNvSpPr>
          <p:nvPr>
            <p:ph idx="1"/>
          </p:nvPr>
        </p:nvSpPr>
        <p:spPr>
          <a:xfrm>
            <a:off x="1995055" y="2018804"/>
            <a:ext cx="6792691" cy="4305795"/>
          </a:xfrm>
        </p:spPr>
        <p:txBody>
          <a:bodyPr/>
          <a:lstStyle/>
          <a:p>
            <a:pPr marL="349250" lvl="1" indent="-341313" defTabSz="914400">
              <a:spcBef>
                <a:spcPct val="55000"/>
              </a:spcBef>
            </a:pPr>
            <a:r>
              <a:rPr lang="en-US" sz="2400" dirty="0"/>
              <a:t>More inpatients with </a:t>
            </a:r>
            <a:r>
              <a:rPr lang="en-US" sz="2400" dirty="0" smtClean="0"/>
              <a:t>severe </a:t>
            </a:r>
            <a:r>
              <a:rPr lang="en-US" sz="2400" dirty="0"/>
              <a:t>illness</a:t>
            </a:r>
          </a:p>
          <a:p>
            <a:pPr marL="349250" lvl="1" indent="-341313" defTabSz="914400">
              <a:spcBef>
                <a:spcPct val="55000"/>
              </a:spcBef>
            </a:pPr>
            <a:r>
              <a:rPr lang="en-US" sz="2400" dirty="0"/>
              <a:t>More ambulatory experience</a:t>
            </a:r>
          </a:p>
          <a:p>
            <a:pPr marL="349250" lvl="1" indent="-341313" defTabSz="914400">
              <a:spcBef>
                <a:spcPct val="55000"/>
              </a:spcBef>
            </a:pPr>
            <a:r>
              <a:rPr lang="en-US" sz="2400" dirty="0"/>
              <a:t>More emphasis on </a:t>
            </a:r>
            <a:r>
              <a:rPr lang="en-US" sz="2400" dirty="0" smtClean="0"/>
              <a:t>evidence-based </a:t>
            </a:r>
            <a:r>
              <a:rPr lang="en-US" sz="2400" dirty="0"/>
              <a:t>medicine</a:t>
            </a:r>
          </a:p>
          <a:p>
            <a:pPr marL="349250" lvl="1" indent="-341313" defTabSz="914400">
              <a:spcBef>
                <a:spcPct val="55000"/>
              </a:spcBef>
            </a:pPr>
            <a:r>
              <a:rPr lang="en-US" sz="2400" dirty="0"/>
              <a:t>More emphasis on </a:t>
            </a:r>
            <a:r>
              <a:rPr lang="en-US" sz="2400" dirty="0" smtClean="0"/>
              <a:t>decision-making </a:t>
            </a:r>
            <a:r>
              <a:rPr lang="en-US" sz="2400" dirty="0"/>
              <a:t>skills</a:t>
            </a:r>
          </a:p>
          <a:p>
            <a:pPr marL="349250" lvl="1" indent="-341313" defTabSz="914400">
              <a:spcBef>
                <a:spcPct val="55000"/>
              </a:spcBef>
            </a:pPr>
            <a:r>
              <a:rPr lang="en-US" sz="2400" dirty="0"/>
              <a:t>Impact of information technology</a:t>
            </a:r>
          </a:p>
          <a:p>
            <a:pPr marL="349250" lvl="1" indent="-341313" defTabSz="914400">
              <a:spcBef>
                <a:spcPct val="55000"/>
              </a:spcBef>
            </a:pPr>
            <a:r>
              <a:rPr lang="en-US" sz="2400" dirty="0"/>
              <a:t>National limits on residents’ hours</a:t>
            </a:r>
          </a:p>
        </p:txBody>
      </p:sp>
      <p:pic>
        <p:nvPicPr>
          <p:cNvPr id="9667588" name="Picture 4" descr="classroom"/>
          <p:cNvPicPr>
            <a:picLocks noChangeAspect="1" noChangeArrowheads="1"/>
          </p:cNvPicPr>
          <p:nvPr/>
        </p:nvPicPr>
        <p:blipFill>
          <a:blip r:embed="rId3" cstate="print"/>
          <a:srcRect/>
          <a:stretch>
            <a:fillRect/>
          </a:stretch>
        </p:blipFill>
        <p:spPr bwMode="auto">
          <a:xfrm>
            <a:off x="383125" y="1458521"/>
            <a:ext cx="1423492" cy="22465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9634" name="Rectangle 2"/>
          <p:cNvSpPr>
            <a:spLocks noGrp="1" noChangeArrowheads="1"/>
          </p:cNvSpPr>
          <p:nvPr>
            <p:ph type="title"/>
          </p:nvPr>
        </p:nvSpPr>
        <p:spPr/>
        <p:txBody>
          <a:bodyPr/>
          <a:lstStyle/>
          <a:p>
            <a:r>
              <a:rPr lang="en-US" sz="4000" dirty="0"/>
              <a:t>Distribution of </a:t>
            </a:r>
            <a:r>
              <a:rPr lang="en-US" sz="4000" dirty="0" smtClean="0"/>
              <a:t>Residents </a:t>
            </a:r>
            <a:br>
              <a:rPr lang="en-US" sz="4000" dirty="0" smtClean="0"/>
            </a:br>
            <a:r>
              <a:rPr lang="en-US" sz="4000" dirty="0" smtClean="0"/>
              <a:t>Completing All Training</a:t>
            </a:r>
            <a:endParaRPr lang="en-US" sz="4000" dirty="0"/>
          </a:p>
        </p:txBody>
      </p:sp>
      <p:graphicFrame>
        <p:nvGraphicFramePr>
          <p:cNvPr id="11" name="Object 3"/>
          <p:cNvGraphicFramePr>
            <a:graphicFrameLocks noGrp="1" noChangeAspect="1"/>
          </p:cNvGraphicFramePr>
          <p:nvPr>
            <p:ph type="chart" idx="1"/>
            <p:extLst>
              <p:ext uri="{D42A27DB-BD31-4B8C-83A1-F6EECF244321}">
                <p14:modId xmlns:p14="http://schemas.microsoft.com/office/powerpoint/2010/main" val="601697670"/>
              </p:ext>
            </p:extLst>
          </p:nvPr>
        </p:nvGraphicFramePr>
        <p:xfrm>
          <a:off x="1447800" y="2209800"/>
          <a:ext cx="67818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9669636" name="Text Box 4"/>
          <p:cNvSpPr txBox="1">
            <a:spLocks noChangeArrowheads="1"/>
          </p:cNvSpPr>
          <p:nvPr/>
        </p:nvSpPr>
        <p:spPr bwMode="auto">
          <a:xfrm>
            <a:off x="2341563" y="5695950"/>
            <a:ext cx="1820862" cy="701675"/>
          </a:xfrm>
          <a:prstGeom prst="rect">
            <a:avLst/>
          </a:prstGeom>
          <a:noFill/>
          <a:ln w="9525">
            <a:noFill/>
            <a:miter lim="800000"/>
            <a:headEnd/>
            <a:tailEnd/>
          </a:ln>
          <a:effectLst/>
        </p:spPr>
        <p:txBody>
          <a:bodyPr>
            <a:spAutoFit/>
          </a:bodyPr>
          <a:lstStyle/>
          <a:p>
            <a:pPr algn="ctr"/>
            <a:r>
              <a:rPr lang="en-US">
                <a:solidFill>
                  <a:schemeClr val="tx1"/>
                </a:solidFill>
              </a:rPr>
              <a:t>Primary Care</a:t>
            </a:r>
            <a:br>
              <a:rPr lang="en-US">
                <a:solidFill>
                  <a:schemeClr val="tx1"/>
                </a:solidFill>
              </a:rPr>
            </a:br>
            <a:r>
              <a:rPr lang="en-US">
                <a:solidFill>
                  <a:schemeClr val="tx1"/>
                </a:solidFill>
              </a:rPr>
              <a:t>??</a:t>
            </a:r>
          </a:p>
        </p:txBody>
      </p:sp>
      <p:sp>
        <p:nvSpPr>
          <p:cNvPr id="9669637" name="Text Box 5"/>
          <p:cNvSpPr txBox="1">
            <a:spLocks noChangeArrowheads="1"/>
          </p:cNvSpPr>
          <p:nvPr/>
        </p:nvSpPr>
        <p:spPr bwMode="auto">
          <a:xfrm>
            <a:off x="5581650" y="5695950"/>
            <a:ext cx="2159000" cy="701675"/>
          </a:xfrm>
          <a:prstGeom prst="rect">
            <a:avLst/>
          </a:prstGeom>
          <a:noFill/>
          <a:ln w="9525">
            <a:noFill/>
            <a:miter lim="800000"/>
            <a:headEnd/>
            <a:tailEnd/>
          </a:ln>
          <a:effectLst/>
        </p:spPr>
        <p:txBody>
          <a:bodyPr>
            <a:spAutoFit/>
          </a:bodyPr>
          <a:lstStyle/>
          <a:p>
            <a:pPr algn="ctr"/>
            <a:r>
              <a:rPr lang="en-US">
                <a:solidFill>
                  <a:schemeClr val="tx1"/>
                </a:solidFill>
              </a:rPr>
              <a:t>General Surgery</a:t>
            </a:r>
            <a:br>
              <a:rPr lang="en-US">
                <a:solidFill>
                  <a:schemeClr val="tx1"/>
                </a:solidFill>
              </a:rPr>
            </a:br>
            <a:r>
              <a:rPr lang="en-US">
                <a:solidFill>
                  <a:schemeClr val="tx1"/>
                </a:solidFill>
              </a:rPr>
              <a:t>??</a:t>
            </a:r>
          </a:p>
        </p:txBody>
      </p:sp>
      <p:sp>
        <p:nvSpPr>
          <p:cNvPr id="9669638" name="Text Box 6"/>
          <p:cNvSpPr txBox="1">
            <a:spLocks noChangeArrowheads="1"/>
          </p:cNvSpPr>
          <p:nvPr/>
        </p:nvSpPr>
        <p:spPr bwMode="auto">
          <a:xfrm>
            <a:off x="6134100" y="3733800"/>
            <a:ext cx="1374775" cy="701675"/>
          </a:xfrm>
          <a:prstGeom prst="rect">
            <a:avLst/>
          </a:prstGeom>
          <a:noFill/>
          <a:ln w="9525">
            <a:noFill/>
            <a:miter lim="800000"/>
            <a:headEnd/>
            <a:tailEnd/>
          </a:ln>
          <a:effectLst/>
        </p:spPr>
        <p:txBody>
          <a:bodyPr>
            <a:spAutoFit/>
          </a:bodyPr>
          <a:lstStyle/>
          <a:p>
            <a:pPr algn="ctr"/>
            <a:r>
              <a:rPr lang="en-US">
                <a:solidFill>
                  <a:schemeClr val="tx1"/>
                </a:solidFill>
              </a:rPr>
              <a:t>Other</a:t>
            </a:r>
            <a:br>
              <a:rPr lang="en-US">
                <a:solidFill>
                  <a:schemeClr val="tx1"/>
                </a:solidFill>
              </a:rPr>
            </a:br>
            <a:r>
              <a:rPr lang="en-US">
                <a:solidFill>
                  <a:schemeClr val="tx1"/>
                </a:solidFill>
              </a:rPr>
              <a:t>??</a:t>
            </a:r>
          </a:p>
        </p:txBody>
      </p:sp>
      <p:sp>
        <p:nvSpPr>
          <p:cNvPr id="9669639" name="Text Box 7"/>
          <p:cNvSpPr txBox="1">
            <a:spLocks noChangeArrowheads="1"/>
          </p:cNvSpPr>
          <p:nvPr/>
        </p:nvSpPr>
        <p:spPr bwMode="auto">
          <a:xfrm>
            <a:off x="5776913" y="2476500"/>
            <a:ext cx="2319337" cy="1006475"/>
          </a:xfrm>
          <a:prstGeom prst="rect">
            <a:avLst/>
          </a:prstGeom>
          <a:noFill/>
          <a:ln w="9525">
            <a:noFill/>
            <a:miter lim="800000"/>
            <a:headEnd/>
            <a:tailEnd/>
          </a:ln>
          <a:effectLst/>
        </p:spPr>
        <p:txBody>
          <a:bodyPr>
            <a:spAutoFit/>
          </a:bodyPr>
          <a:lstStyle/>
          <a:p>
            <a:pPr algn="ctr"/>
            <a:r>
              <a:rPr lang="en-US">
                <a:solidFill>
                  <a:schemeClr val="tx1"/>
                </a:solidFill>
              </a:rPr>
              <a:t>Psychiatry/</a:t>
            </a:r>
            <a:br>
              <a:rPr lang="en-US">
                <a:solidFill>
                  <a:schemeClr val="tx1"/>
                </a:solidFill>
              </a:rPr>
            </a:br>
            <a:r>
              <a:rPr lang="en-US">
                <a:solidFill>
                  <a:schemeClr val="tx1"/>
                </a:solidFill>
              </a:rPr>
              <a:t>Neurology</a:t>
            </a:r>
            <a:br>
              <a:rPr lang="en-US">
                <a:solidFill>
                  <a:schemeClr val="tx1"/>
                </a:solidFill>
              </a:rPr>
            </a:br>
            <a:r>
              <a:rPr lang="en-US">
                <a:solidFill>
                  <a:schemeClr val="tx1"/>
                </a:solidFill>
              </a:rPr>
              <a:t>??</a:t>
            </a:r>
          </a:p>
        </p:txBody>
      </p:sp>
      <p:sp>
        <p:nvSpPr>
          <p:cNvPr id="9669640" name="Text Box 8"/>
          <p:cNvSpPr txBox="1">
            <a:spLocks noChangeArrowheads="1"/>
          </p:cNvSpPr>
          <p:nvPr/>
        </p:nvSpPr>
        <p:spPr bwMode="auto">
          <a:xfrm>
            <a:off x="3679825" y="1543050"/>
            <a:ext cx="1962150" cy="1006475"/>
          </a:xfrm>
          <a:prstGeom prst="rect">
            <a:avLst/>
          </a:prstGeom>
          <a:noFill/>
          <a:ln w="9525">
            <a:noFill/>
            <a:miter lim="800000"/>
            <a:headEnd/>
            <a:tailEnd/>
          </a:ln>
          <a:effectLst/>
        </p:spPr>
        <p:txBody>
          <a:bodyPr wrap="none">
            <a:spAutoFit/>
          </a:bodyPr>
          <a:lstStyle/>
          <a:p>
            <a:pPr algn="ctr"/>
            <a:r>
              <a:rPr lang="en-US">
                <a:solidFill>
                  <a:schemeClr val="tx1"/>
                </a:solidFill>
              </a:rPr>
              <a:t>Surgical </a:t>
            </a:r>
            <a:br>
              <a:rPr lang="en-US">
                <a:solidFill>
                  <a:schemeClr val="tx1"/>
                </a:solidFill>
              </a:rPr>
            </a:br>
            <a:r>
              <a:rPr lang="en-US">
                <a:solidFill>
                  <a:schemeClr val="tx1"/>
                </a:solidFill>
              </a:rPr>
              <a:t>Subspecialties</a:t>
            </a:r>
            <a:br>
              <a:rPr lang="en-US">
                <a:solidFill>
                  <a:schemeClr val="tx1"/>
                </a:solidFill>
              </a:rPr>
            </a:br>
            <a:r>
              <a:rPr lang="en-US">
                <a:solidFill>
                  <a:schemeClr val="tx1"/>
                </a:solidFill>
              </a:rPr>
              <a:t>??</a:t>
            </a:r>
          </a:p>
        </p:txBody>
      </p:sp>
      <p:sp>
        <p:nvSpPr>
          <p:cNvPr id="9669641" name="Text Box 9"/>
          <p:cNvSpPr txBox="1">
            <a:spLocks noChangeArrowheads="1"/>
          </p:cNvSpPr>
          <p:nvPr/>
        </p:nvSpPr>
        <p:spPr bwMode="auto">
          <a:xfrm>
            <a:off x="1219200" y="2287588"/>
            <a:ext cx="2266950" cy="1311275"/>
          </a:xfrm>
          <a:prstGeom prst="rect">
            <a:avLst/>
          </a:prstGeom>
          <a:noFill/>
          <a:ln w="9525">
            <a:noFill/>
            <a:miter lim="800000"/>
            <a:headEnd/>
            <a:tailEnd/>
          </a:ln>
          <a:effectLst/>
        </p:spPr>
        <p:txBody>
          <a:bodyPr>
            <a:spAutoFit/>
          </a:bodyPr>
          <a:lstStyle/>
          <a:p>
            <a:pPr algn="ctr"/>
            <a:r>
              <a:rPr lang="en-US">
                <a:solidFill>
                  <a:schemeClr val="tx1"/>
                </a:solidFill>
              </a:rPr>
              <a:t>Medical and </a:t>
            </a:r>
            <a:br>
              <a:rPr lang="en-US">
                <a:solidFill>
                  <a:schemeClr val="tx1"/>
                </a:solidFill>
              </a:rPr>
            </a:br>
            <a:r>
              <a:rPr lang="en-US">
                <a:solidFill>
                  <a:schemeClr val="tx1"/>
                </a:solidFill>
              </a:rPr>
              <a:t>Pediatric </a:t>
            </a:r>
            <a:br>
              <a:rPr lang="en-US">
                <a:solidFill>
                  <a:schemeClr val="tx1"/>
                </a:solidFill>
              </a:rPr>
            </a:br>
            <a:r>
              <a:rPr lang="en-US">
                <a:solidFill>
                  <a:schemeClr val="tx1"/>
                </a:solidFill>
              </a:rPr>
              <a:t>Subspecialties</a:t>
            </a:r>
            <a:br>
              <a:rPr lang="en-US">
                <a:solidFill>
                  <a:schemeClr val="tx1"/>
                </a:solidFill>
              </a:rPr>
            </a:br>
            <a:r>
              <a:rPr lang="en-US">
                <a:solidFill>
                  <a:schemeClr val="tx1"/>
                </a:solidFill>
              </a:rPr>
              <a:t>??</a:t>
            </a:r>
          </a:p>
        </p:txBody>
      </p:sp>
      <p:sp>
        <p:nvSpPr>
          <p:cNvPr id="9669642" name="Text Box 10"/>
          <p:cNvSpPr txBox="1">
            <a:spLocks noChangeArrowheads="1"/>
          </p:cNvSpPr>
          <p:nvPr/>
        </p:nvSpPr>
        <p:spPr bwMode="auto">
          <a:xfrm>
            <a:off x="1331913" y="4029075"/>
            <a:ext cx="2595562" cy="1311275"/>
          </a:xfrm>
          <a:prstGeom prst="rect">
            <a:avLst/>
          </a:prstGeom>
          <a:noFill/>
          <a:ln w="9525">
            <a:noFill/>
            <a:miter lim="800000"/>
            <a:headEnd/>
            <a:tailEnd/>
          </a:ln>
          <a:effectLst/>
        </p:spPr>
        <p:txBody>
          <a:bodyPr>
            <a:spAutoFit/>
          </a:bodyPr>
          <a:lstStyle/>
          <a:p>
            <a:pPr algn="ctr"/>
            <a:r>
              <a:rPr lang="en-US">
                <a:solidFill>
                  <a:schemeClr val="tx1"/>
                </a:solidFill>
              </a:rPr>
              <a:t>Hospital-</a:t>
            </a:r>
            <a:br>
              <a:rPr lang="en-US">
                <a:solidFill>
                  <a:schemeClr val="tx1"/>
                </a:solidFill>
              </a:rPr>
            </a:br>
            <a:r>
              <a:rPr lang="en-US">
                <a:solidFill>
                  <a:schemeClr val="tx1"/>
                </a:solidFill>
              </a:rPr>
              <a:t>Based</a:t>
            </a:r>
            <a:br>
              <a:rPr lang="en-US">
                <a:solidFill>
                  <a:schemeClr val="tx1"/>
                </a:solidFill>
              </a:rPr>
            </a:br>
            <a:r>
              <a:rPr lang="en-US">
                <a:solidFill>
                  <a:schemeClr val="tx1"/>
                </a:solidFill>
              </a:rPr>
              <a:t>Specialties</a:t>
            </a:r>
            <a:br>
              <a:rPr lang="en-US">
                <a:solidFill>
                  <a:schemeClr val="tx1"/>
                </a:solidFill>
              </a:rPr>
            </a:br>
            <a:r>
              <a:rPr lang="en-US">
                <a:solidFill>
                  <a:schemeClr val="tx1"/>
                </a:solidFill>
              </a:rPr>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1682" name="Rectangle 2"/>
          <p:cNvSpPr>
            <a:spLocks noGrp="1" noChangeArrowheads="1"/>
          </p:cNvSpPr>
          <p:nvPr>
            <p:ph type="title"/>
          </p:nvPr>
        </p:nvSpPr>
        <p:spPr>
          <a:xfrm>
            <a:off x="555363" y="782638"/>
            <a:ext cx="8386762" cy="620712"/>
          </a:xfrm>
        </p:spPr>
        <p:txBody>
          <a:bodyPr/>
          <a:lstStyle/>
          <a:p>
            <a:r>
              <a:rPr lang="en-US" sz="4000" dirty="0"/>
              <a:t>Accreditation Council on </a:t>
            </a:r>
            <a:br>
              <a:rPr lang="en-US" sz="4000" dirty="0"/>
            </a:br>
            <a:r>
              <a:rPr lang="en-US" sz="4000" dirty="0"/>
              <a:t>Graduate Medical Education</a:t>
            </a:r>
          </a:p>
        </p:txBody>
      </p:sp>
      <p:grpSp>
        <p:nvGrpSpPr>
          <p:cNvPr id="5" name="Group 16"/>
          <p:cNvGrpSpPr>
            <a:grpSpLocks/>
          </p:cNvGrpSpPr>
          <p:nvPr/>
        </p:nvGrpSpPr>
        <p:grpSpPr bwMode="auto">
          <a:xfrm>
            <a:off x="570014" y="3421074"/>
            <a:ext cx="8051469" cy="2302824"/>
            <a:chOff x="1524000" y="3081338"/>
            <a:chExt cx="2538413" cy="655637"/>
          </a:xfrm>
        </p:grpSpPr>
        <p:sp>
          <p:nvSpPr>
            <p:cNvPr id="6" name="Freeform 15"/>
            <p:cNvSpPr>
              <a:spLocks/>
            </p:cNvSpPr>
            <p:nvPr/>
          </p:nvSpPr>
          <p:spPr bwMode="auto">
            <a:xfrm>
              <a:off x="1524000" y="3081338"/>
              <a:ext cx="574776" cy="431628"/>
            </a:xfrm>
            <a:custGeom>
              <a:avLst/>
              <a:gdLst>
                <a:gd name="T0" fmla="*/ 0 w 362"/>
                <a:gd name="T1" fmla="*/ 0 h 272"/>
                <a:gd name="T2" fmla="*/ 0 w 362"/>
                <a:gd name="T3" fmla="*/ 2147483647 h 272"/>
                <a:gd name="T4" fmla="*/ 2147483647 w 362"/>
                <a:gd name="T5" fmla="*/ 2147483647 h 272"/>
                <a:gd name="T6" fmla="*/ 2147483647 w 362"/>
                <a:gd name="T7" fmla="*/ 2147483647 h 272"/>
                <a:gd name="T8" fmla="*/ 2147483647 w 362"/>
                <a:gd name="T9" fmla="*/ 2147483647 h 272"/>
                <a:gd name="T10" fmla="*/ 2147483647 w 362"/>
                <a:gd name="T11" fmla="*/ 2147483647 h 272"/>
                <a:gd name="T12" fmla="*/ 2147483647 w 362"/>
                <a:gd name="T13" fmla="*/ 2147483647 h 272"/>
                <a:gd name="T14" fmla="*/ 2147483647 w 362"/>
                <a:gd name="T15" fmla="*/ 2147483647 h 272"/>
                <a:gd name="T16" fmla="*/ 2147483647 w 362"/>
                <a:gd name="T17" fmla="*/ 2147483647 h 272"/>
                <a:gd name="T18" fmla="*/ 2147483647 w 362"/>
                <a:gd name="T19" fmla="*/ 2147483647 h 272"/>
                <a:gd name="T20" fmla="*/ 2147483647 w 362"/>
                <a:gd name="T21" fmla="*/ 2147483647 h 272"/>
                <a:gd name="T22" fmla="*/ 2147483647 w 362"/>
                <a:gd name="T23" fmla="*/ 2147483647 h 272"/>
                <a:gd name="T24" fmla="*/ 2147483647 w 362"/>
                <a:gd name="T25" fmla="*/ 2147483647 h 272"/>
                <a:gd name="T26" fmla="*/ 2147483647 w 362"/>
                <a:gd name="T27" fmla="*/ 2147483647 h 272"/>
                <a:gd name="T28" fmla="*/ 2147483647 w 362"/>
                <a:gd name="T29" fmla="*/ 2147483647 h 272"/>
                <a:gd name="T30" fmla="*/ 2147483647 w 362"/>
                <a:gd name="T31" fmla="*/ 2147483647 h 272"/>
                <a:gd name="T32" fmla="*/ 2147483647 w 362"/>
                <a:gd name="T33" fmla="*/ 2147483647 h 272"/>
                <a:gd name="T34" fmla="*/ 2147483647 w 362"/>
                <a:gd name="T35" fmla="*/ 2147483647 h 272"/>
                <a:gd name="T36" fmla="*/ 2147483647 w 362"/>
                <a:gd name="T37" fmla="*/ 2147483647 h 272"/>
                <a:gd name="T38" fmla="*/ 2147483647 w 362"/>
                <a:gd name="T39" fmla="*/ 2147483647 h 272"/>
                <a:gd name="T40" fmla="*/ 2147483647 w 362"/>
                <a:gd name="T41" fmla="*/ 2147483647 h 272"/>
                <a:gd name="T42" fmla="*/ 2147483647 w 362"/>
                <a:gd name="T43" fmla="*/ 2147483647 h 272"/>
                <a:gd name="T44" fmla="*/ 0 w 362"/>
                <a:gd name="T45" fmla="*/ 0 h 2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2"/>
                <a:gd name="T70" fmla="*/ 0 h 272"/>
                <a:gd name="T71" fmla="*/ 362 w 362"/>
                <a:gd name="T72" fmla="*/ 272 h 2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2" h="272">
                  <a:moveTo>
                    <a:pt x="0" y="0"/>
                  </a:moveTo>
                  <a:lnTo>
                    <a:pt x="0" y="234"/>
                  </a:lnTo>
                  <a:lnTo>
                    <a:pt x="317" y="272"/>
                  </a:lnTo>
                  <a:lnTo>
                    <a:pt x="321" y="267"/>
                  </a:lnTo>
                  <a:lnTo>
                    <a:pt x="330" y="252"/>
                  </a:lnTo>
                  <a:lnTo>
                    <a:pt x="338" y="241"/>
                  </a:lnTo>
                  <a:lnTo>
                    <a:pt x="344" y="229"/>
                  </a:lnTo>
                  <a:lnTo>
                    <a:pt x="350" y="215"/>
                  </a:lnTo>
                  <a:lnTo>
                    <a:pt x="355" y="197"/>
                  </a:lnTo>
                  <a:lnTo>
                    <a:pt x="360" y="180"/>
                  </a:lnTo>
                  <a:lnTo>
                    <a:pt x="362" y="160"/>
                  </a:lnTo>
                  <a:lnTo>
                    <a:pt x="362" y="139"/>
                  </a:lnTo>
                  <a:lnTo>
                    <a:pt x="360" y="116"/>
                  </a:lnTo>
                  <a:lnTo>
                    <a:pt x="357" y="105"/>
                  </a:lnTo>
                  <a:lnTo>
                    <a:pt x="355" y="93"/>
                  </a:lnTo>
                  <a:lnTo>
                    <a:pt x="351" y="80"/>
                  </a:lnTo>
                  <a:lnTo>
                    <a:pt x="346" y="67"/>
                  </a:lnTo>
                  <a:lnTo>
                    <a:pt x="340" y="54"/>
                  </a:lnTo>
                  <a:lnTo>
                    <a:pt x="333" y="41"/>
                  </a:lnTo>
                  <a:lnTo>
                    <a:pt x="326" y="27"/>
                  </a:lnTo>
                  <a:lnTo>
                    <a:pt x="317" y="13"/>
                  </a:lnTo>
                  <a:lnTo>
                    <a:pt x="0" y="0"/>
                  </a:lnTo>
                  <a:close/>
                </a:path>
              </a:pathLst>
            </a:custGeom>
            <a:solidFill>
              <a:schemeClr val="tx2">
                <a:lumMod val="20000"/>
                <a:lumOff val="80000"/>
              </a:schemeClr>
            </a:solidFill>
            <a:ln w="9525">
              <a:solidFill>
                <a:srgbClr val="808B78"/>
              </a:solidFill>
              <a:round/>
              <a:headEnd/>
              <a:tailEnd/>
            </a:ln>
            <a:scene3d>
              <a:camera prst="orthographicFront"/>
              <a:lightRig rig="threePt" dir="t"/>
            </a:scene3d>
            <a:sp3d prstMaterial="dkEdge"/>
          </p:spPr>
          <p:txBody>
            <a:bodyPr/>
            <a:lstStyle/>
            <a:p>
              <a:endParaRPr lang="en-US">
                <a:latin typeface="Calibri" pitchFamily="34" charset="0"/>
              </a:endParaRPr>
            </a:p>
          </p:txBody>
        </p:sp>
        <p:sp>
          <p:nvSpPr>
            <p:cNvPr id="7" name="Freeform 16"/>
            <p:cNvSpPr>
              <a:spLocks/>
            </p:cNvSpPr>
            <p:nvPr/>
          </p:nvSpPr>
          <p:spPr bwMode="auto">
            <a:xfrm>
              <a:off x="2062170" y="3105378"/>
              <a:ext cx="623949" cy="475883"/>
            </a:xfrm>
            <a:custGeom>
              <a:avLst/>
              <a:gdLst>
                <a:gd name="T0" fmla="*/ 0 w 393"/>
                <a:gd name="T1" fmla="*/ 0 h 300"/>
                <a:gd name="T2" fmla="*/ 0 w 393"/>
                <a:gd name="T3" fmla="*/ 0 h 300"/>
                <a:gd name="T4" fmla="*/ 2147483647 w 393"/>
                <a:gd name="T5" fmla="*/ 2147483647 h 300"/>
                <a:gd name="T6" fmla="*/ 2147483647 w 393"/>
                <a:gd name="T7" fmla="*/ 2147483647 h 300"/>
                <a:gd name="T8" fmla="*/ 2147483647 w 393"/>
                <a:gd name="T9" fmla="*/ 2147483647 h 300"/>
                <a:gd name="T10" fmla="*/ 2147483647 w 393"/>
                <a:gd name="T11" fmla="*/ 2147483647 h 300"/>
                <a:gd name="T12" fmla="*/ 2147483647 w 393"/>
                <a:gd name="T13" fmla="*/ 2147483647 h 300"/>
                <a:gd name="T14" fmla="*/ 2147483647 w 393"/>
                <a:gd name="T15" fmla="*/ 2147483647 h 300"/>
                <a:gd name="T16" fmla="*/ 2147483647 w 393"/>
                <a:gd name="T17" fmla="*/ 2147483647 h 300"/>
                <a:gd name="T18" fmla="*/ 2147483647 w 393"/>
                <a:gd name="T19" fmla="*/ 2147483647 h 300"/>
                <a:gd name="T20" fmla="*/ 2147483647 w 393"/>
                <a:gd name="T21" fmla="*/ 2147483647 h 300"/>
                <a:gd name="T22" fmla="*/ 2147483647 w 393"/>
                <a:gd name="T23" fmla="*/ 2147483647 h 300"/>
                <a:gd name="T24" fmla="*/ 2147483647 w 393"/>
                <a:gd name="T25" fmla="*/ 2147483647 h 300"/>
                <a:gd name="T26" fmla="*/ 2147483647 w 393"/>
                <a:gd name="T27" fmla="*/ 2147483647 h 300"/>
                <a:gd name="T28" fmla="*/ 2147483647 w 393"/>
                <a:gd name="T29" fmla="*/ 2147483647 h 300"/>
                <a:gd name="T30" fmla="*/ 2147483647 w 393"/>
                <a:gd name="T31" fmla="*/ 2147483647 h 300"/>
                <a:gd name="T32" fmla="*/ 2147483647 w 393"/>
                <a:gd name="T33" fmla="*/ 2147483647 h 300"/>
                <a:gd name="T34" fmla="*/ 2147483647 w 393"/>
                <a:gd name="T35" fmla="*/ 2147483647 h 300"/>
                <a:gd name="T36" fmla="*/ 2147483647 w 393"/>
                <a:gd name="T37" fmla="*/ 2147483647 h 300"/>
                <a:gd name="T38" fmla="*/ 0 w 393"/>
                <a:gd name="T39" fmla="*/ 2147483647 h 300"/>
                <a:gd name="T40" fmla="*/ 2147483647 w 393"/>
                <a:gd name="T41" fmla="*/ 2147483647 h 300"/>
                <a:gd name="T42" fmla="*/ 2147483647 w 393"/>
                <a:gd name="T43" fmla="*/ 2147483647 h 300"/>
                <a:gd name="T44" fmla="*/ 2147483647 w 393"/>
                <a:gd name="T45" fmla="*/ 2147483647 h 300"/>
                <a:gd name="T46" fmla="*/ 2147483647 w 393"/>
                <a:gd name="T47" fmla="*/ 2147483647 h 300"/>
                <a:gd name="T48" fmla="*/ 2147483647 w 393"/>
                <a:gd name="T49" fmla="*/ 2147483647 h 300"/>
                <a:gd name="T50" fmla="*/ 2147483647 w 393"/>
                <a:gd name="T51" fmla="*/ 2147483647 h 300"/>
                <a:gd name="T52" fmla="*/ 2147483647 w 393"/>
                <a:gd name="T53" fmla="*/ 2147483647 h 300"/>
                <a:gd name="T54" fmla="*/ 2147483647 w 393"/>
                <a:gd name="T55" fmla="*/ 2147483647 h 300"/>
                <a:gd name="T56" fmla="*/ 2147483647 w 393"/>
                <a:gd name="T57" fmla="*/ 2147483647 h 300"/>
                <a:gd name="T58" fmla="*/ 2147483647 w 393"/>
                <a:gd name="T59" fmla="*/ 2147483647 h 300"/>
                <a:gd name="T60" fmla="*/ 2147483647 w 393"/>
                <a:gd name="T61" fmla="*/ 2147483647 h 300"/>
                <a:gd name="T62" fmla="*/ 2147483647 w 393"/>
                <a:gd name="T63" fmla="*/ 2147483647 h 300"/>
                <a:gd name="T64" fmla="*/ 2147483647 w 393"/>
                <a:gd name="T65" fmla="*/ 2147483647 h 300"/>
                <a:gd name="T66" fmla="*/ 2147483647 w 393"/>
                <a:gd name="T67" fmla="*/ 2147483647 h 300"/>
                <a:gd name="T68" fmla="*/ 2147483647 w 393"/>
                <a:gd name="T69" fmla="*/ 2147483647 h 300"/>
                <a:gd name="T70" fmla="*/ 2147483647 w 393"/>
                <a:gd name="T71" fmla="*/ 2147483647 h 300"/>
                <a:gd name="T72" fmla="*/ 2147483647 w 393"/>
                <a:gd name="T73" fmla="*/ 2147483647 h 300"/>
                <a:gd name="T74" fmla="*/ 2147483647 w 393"/>
                <a:gd name="T75" fmla="*/ 2147483647 h 300"/>
                <a:gd name="T76" fmla="*/ 2147483647 w 393"/>
                <a:gd name="T77" fmla="*/ 2147483647 h 300"/>
                <a:gd name="T78" fmla="*/ 2147483647 w 393"/>
                <a:gd name="T79" fmla="*/ 2147483647 h 300"/>
                <a:gd name="T80" fmla="*/ 2147483647 w 393"/>
                <a:gd name="T81" fmla="*/ 2147483647 h 300"/>
                <a:gd name="T82" fmla="*/ 0 w 393"/>
                <a:gd name="T83" fmla="*/ 0 h 3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93"/>
                <a:gd name="T127" fmla="*/ 0 h 300"/>
                <a:gd name="T128" fmla="*/ 393 w 393"/>
                <a:gd name="T129" fmla="*/ 300 h 3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93" h="300">
                  <a:moveTo>
                    <a:pt x="0" y="0"/>
                  </a:moveTo>
                  <a:lnTo>
                    <a:pt x="0" y="0"/>
                  </a:lnTo>
                  <a:lnTo>
                    <a:pt x="5" y="4"/>
                  </a:lnTo>
                  <a:lnTo>
                    <a:pt x="15" y="20"/>
                  </a:lnTo>
                  <a:lnTo>
                    <a:pt x="21" y="31"/>
                  </a:lnTo>
                  <a:lnTo>
                    <a:pt x="28" y="45"/>
                  </a:lnTo>
                  <a:lnTo>
                    <a:pt x="34" y="61"/>
                  </a:lnTo>
                  <a:lnTo>
                    <a:pt x="39" y="78"/>
                  </a:lnTo>
                  <a:lnTo>
                    <a:pt x="43" y="96"/>
                  </a:lnTo>
                  <a:lnTo>
                    <a:pt x="45" y="115"/>
                  </a:lnTo>
                  <a:lnTo>
                    <a:pt x="46" y="137"/>
                  </a:lnTo>
                  <a:lnTo>
                    <a:pt x="44" y="161"/>
                  </a:lnTo>
                  <a:lnTo>
                    <a:pt x="41" y="172"/>
                  </a:lnTo>
                  <a:lnTo>
                    <a:pt x="39" y="184"/>
                  </a:lnTo>
                  <a:lnTo>
                    <a:pt x="35" y="196"/>
                  </a:lnTo>
                  <a:lnTo>
                    <a:pt x="30" y="208"/>
                  </a:lnTo>
                  <a:lnTo>
                    <a:pt x="24" y="220"/>
                  </a:lnTo>
                  <a:lnTo>
                    <a:pt x="17" y="234"/>
                  </a:lnTo>
                  <a:lnTo>
                    <a:pt x="10" y="246"/>
                  </a:lnTo>
                  <a:lnTo>
                    <a:pt x="0" y="259"/>
                  </a:lnTo>
                  <a:lnTo>
                    <a:pt x="338" y="300"/>
                  </a:lnTo>
                  <a:lnTo>
                    <a:pt x="344" y="293"/>
                  </a:lnTo>
                  <a:lnTo>
                    <a:pt x="356" y="276"/>
                  </a:lnTo>
                  <a:lnTo>
                    <a:pt x="363" y="264"/>
                  </a:lnTo>
                  <a:lnTo>
                    <a:pt x="371" y="250"/>
                  </a:lnTo>
                  <a:lnTo>
                    <a:pt x="378" y="232"/>
                  </a:lnTo>
                  <a:lnTo>
                    <a:pt x="384" y="214"/>
                  </a:lnTo>
                  <a:lnTo>
                    <a:pt x="389" y="193"/>
                  </a:lnTo>
                  <a:lnTo>
                    <a:pt x="393" y="172"/>
                  </a:lnTo>
                  <a:lnTo>
                    <a:pt x="393" y="148"/>
                  </a:lnTo>
                  <a:lnTo>
                    <a:pt x="391" y="135"/>
                  </a:lnTo>
                  <a:lnTo>
                    <a:pt x="390" y="123"/>
                  </a:lnTo>
                  <a:lnTo>
                    <a:pt x="388" y="111"/>
                  </a:lnTo>
                  <a:lnTo>
                    <a:pt x="384" y="97"/>
                  </a:lnTo>
                  <a:lnTo>
                    <a:pt x="379" y="84"/>
                  </a:lnTo>
                  <a:lnTo>
                    <a:pt x="373" y="70"/>
                  </a:lnTo>
                  <a:lnTo>
                    <a:pt x="367" y="56"/>
                  </a:lnTo>
                  <a:lnTo>
                    <a:pt x="358" y="42"/>
                  </a:lnTo>
                  <a:lnTo>
                    <a:pt x="349" y="28"/>
                  </a:lnTo>
                  <a:lnTo>
                    <a:pt x="338" y="13"/>
                  </a:lnTo>
                  <a:lnTo>
                    <a:pt x="0" y="0"/>
                  </a:lnTo>
                  <a:close/>
                </a:path>
              </a:pathLst>
            </a:custGeom>
            <a:solidFill>
              <a:schemeClr val="tx2">
                <a:lumMod val="40000"/>
                <a:lumOff val="60000"/>
              </a:schemeClr>
            </a:solidFill>
            <a:ln w="9525">
              <a:solidFill>
                <a:srgbClr val="6B8B4B"/>
              </a:solidFill>
              <a:round/>
              <a:headEnd/>
              <a:tailEnd/>
            </a:ln>
            <a:scene3d>
              <a:camera prst="orthographicFront"/>
              <a:lightRig rig="threePt" dir="t"/>
            </a:scene3d>
            <a:sp3d prstMaterial="softEdge"/>
          </p:spPr>
          <p:txBody>
            <a:bodyPr/>
            <a:lstStyle/>
            <a:p>
              <a:endParaRPr lang="en-US">
                <a:latin typeface="Calibri" pitchFamily="34" charset="0"/>
              </a:endParaRPr>
            </a:p>
          </p:txBody>
        </p:sp>
        <p:sp>
          <p:nvSpPr>
            <p:cNvPr id="8" name="Freeform 17"/>
            <p:cNvSpPr>
              <a:spLocks/>
            </p:cNvSpPr>
            <p:nvPr/>
          </p:nvSpPr>
          <p:spPr bwMode="auto">
            <a:xfrm>
              <a:off x="2641863" y="3127233"/>
              <a:ext cx="688967" cy="525602"/>
            </a:xfrm>
            <a:custGeom>
              <a:avLst/>
              <a:gdLst>
                <a:gd name="T0" fmla="*/ 0 w 434"/>
                <a:gd name="T1" fmla="*/ 0 h 331"/>
                <a:gd name="T2" fmla="*/ 0 w 434"/>
                <a:gd name="T3" fmla="*/ 0 h 331"/>
                <a:gd name="T4" fmla="*/ 2147483647 w 434"/>
                <a:gd name="T5" fmla="*/ 2147483647 h 331"/>
                <a:gd name="T6" fmla="*/ 2147483647 w 434"/>
                <a:gd name="T7" fmla="*/ 2147483647 h 331"/>
                <a:gd name="T8" fmla="*/ 2147483647 w 434"/>
                <a:gd name="T9" fmla="*/ 2147483647 h 331"/>
                <a:gd name="T10" fmla="*/ 2147483647 w 434"/>
                <a:gd name="T11" fmla="*/ 2147483647 h 331"/>
                <a:gd name="T12" fmla="*/ 2147483647 w 434"/>
                <a:gd name="T13" fmla="*/ 2147483647 h 331"/>
                <a:gd name="T14" fmla="*/ 2147483647 w 434"/>
                <a:gd name="T15" fmla="*/ 2147483647 h 331"/>
                <a:gd name="T16" fmla="*/ 2147483647 w 434"/>
                <a:gd name="T17" fmla="*/ 2147483647 h 331"/>
                <a:gd name="T18" fmla="*/ 2147483647 w 434"/>
                <a:gd name="T19" fmla="*/ 2147483647 h 331"/>
                <a:gd name="T20" fmla="*/ 2147483647 w 434"/>
                <a:gd name="T21" fmla="*/ 2147483647 h 331"/>
                <a:gd name="T22" fmla="*/ 2147483647 w 434"/>
                <a:gd name="T23" fmla="*/ 2147483647 h 331"/>
                <a:gd name="T24" fmla="*/ 2147483647 w 434"/>
                <a:gd name="T25" fmla="*/ 2147483647 h 331"/>
                <a:gd name="T26" fmla="*/ 2147483647 w 434"/>
                <a:gd name="T27" fmla="*/ 2147483647 h 331"/>
                <a:gd name="T28" fmla="*/ 2147483647 w 434"/>
                <a:gd name="T29" fmla="*/ 2147483647 h 331"/>
                <a:gd name="T30" fmla="*/ 2147483647 w 434"/>
                <a:gd name="T31" fmla="*/ 2147483647 h 331"/>
                <a:gd name="T32" fmla="*/ 2147483647 w 434"/>
                <a:gd name="T33" fmla="*/ 2147483647 h 331"/>
                <a:gd name="T34" fmla="*/ 2147483647 w 434"/>
                <a:gd name="T35" fmla="*/ 2147483647 h 331"/>
                <a:gd name="T36" fmla="*/ 2147483647 w 434"/>
                <a:gd name="T37" fmla="*/ 2147483647 h 331"/>
                <a:gd name="T38" fmla="*/ 2147483647 w 434"/>
                <a:gd name="T39" fmla="*/ 2147483647 h 331"/>
                <a:gd name="T40" fmla="*/ 2147483647 w 434"/>
                <a:gd name="T41" fmla="*/ 2147483647 h 331"/>
                <a:gd name="T42" fmla="*/ 0 w 434"/>
                <a:gd name="T43" fmla="*/ 2147483647 h 331"/>
                <a:gd name="T44" fmla="*/ 2147483647 w 434"/>
                <a:gd name="T45" fmla="*/ 2147483647 h 331"/>
                <a:gd name="T46" fmla="*/ 2147483647 w 434"/>
                <a:gd name="T47" fmla="*/ 2147483647 h 331"/>
                <a:gd name="T48" fmla="*/ 2147483647 w 434"/>
                <a:gd name="T49" fmla="*/ 2147483647 h 331"/>
                <a:gd name="T50" fmla="*/ 2147483647 w 434"/>
                <a:gd name="T51" fmla="*/ 2147483647 h 331"/>
                <a:gd name="T52" fmla="*/ 2147483647 w 434"/>
                <a:gd name="T53" fmla="*/ 2147483647 h 331"/>
                <a:gd name="T54" fmla="*/ 2147483647 w 434"/>
                <a:gd name="T55" fmla="*/ 2147483647 h 331"/>
                <a:gd name="T56" fmla="*/ 2147483647 w 434"/>
                <a:gd name="T57" fmla="*/ 2147483647 h 331"/>
                <a:gd name="T58" fmla="*/ 2147483647 w 434"/>
                <a:gd name="T59" fmla="*/ 2147483647 h 331"/>
                <a:gd name="T60" fmla="*/ 2147483647 w 434"/>
                <a:gd name="T61" fmla="*/ 2147483647 h 331"/>
                <a:gd name="T62" fmla="*/ 2147483647 w 434"/>
                <a:gd name="T63" fmla="*/ 2147483647 h 331"/>
                <a:gd name="T64" fmla="*/ 2147483647 w 434"/>
                <a:gd name="T65" fmla="*/ 2147483647 h 331"/>
                <a:gd name="T66" fmla="*/ 2147483647 w 434"/>
                <a:gd name="T67" fmla="*/ 2147483647 h 331"/>
                <a:gd name="T68" fmla="*/ 2147483647 w 434"/>
                <a:gd name="T69" fmla="*/ 2147483647 h 331"/>
                <a:gd name="T70" fmla="*/ 2147483647 w 434"/>
                <a:gd name="T71" fmla="*/ 2147483647 h 331"/>
                <a:gd name="T72" fmla="*/ 2147483647 w 434"/>
                <a:gd name="T73" fmla="*/ 2147483647 h 331"/>
                <a:gd name="T74" fmla="*/ 2147483647 w 434"/>
                <a:gd name="T75" fmla="*/ 2147483647 h 331"/>
                <a:gd name="T76" fmla="*/ 2147483647 w 434"/>
                <a:gd name="T77" fmla="*/ 2147483647 h 331"/>
                <a:gd name="T78" fmla="*/ 2147483647 w 434"/>
                <a:gd name="T79" fmla="*/ 2147483647 h 331"/>
                <a:gd name="T80" fmla="*/ 2147483647 w 434"/>
                <a:gd name="T81" fmla="*/ 2147483647 h 331"/>
                <a:gd name="T82" fmla="*/ 2147483647 w 434"/>
                <a:gd name="T83" fmla="*/ 2147483647 h 331"/>
                <a:gd name="T84" fmla="*/ 2147483647 w 434"/>
                <a:gd name="T85" fmla="*/ 2147483647 h 331"/>
                <a:gd name="T86" fmla="*/ 2147483647 w 434"/>
                <a:gd name="T87" fmla="*/ 2147483647 h 331"/>
                <a:gd name="T88" fmla="*/ 0 w 434"/>
                <a:gd name="T89" fmla="*/ 0 h 3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4"/>
                <a:gd name="T136" fmla="*/ 0 h 331"/>
                <a:gd name="T137" fmla="*/ 434 w 434"/>
                <a:gd name="T138" fmla="*/ 331 h 3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4" h="331">
                  <a:moveTo>
                    <a:pt x="0" y="0"/>
                  </a:moveTo>
                  <a:lnTo>
                    <a:pt x="0" y="0"/>
                  </a:lnTo>
                  <a:lnTo>
                    <a:pt x="6" y="8"/>
                  </a:lnTo>
                  <a:lnTo>
                    <a:pt x="18" y="26"/>
                  </a:lnTo>
                  <a:lnTo>
                    <a:pt x="25" y="39"/>
                  </a:lnTo>
                  <a:lnTo>
                    <a:pt x="33" y="54"/>
                  </a:lnTo>
                  <a:lnTo>
                    <a:pt x="40" y="72"/>
                  </a:lnTo>
                  <a:lnTo>
                    <a:pt x="47" y="92"/>
                  </a:lnTo>
                  <a:lnTo>
                    <a:pt x="52" y="112"/>
                  </a:lnTo>
                  <a:lnTo>
                    <a:pt x="54" y="134"/>
                  </a:lnTo>
                  <a:lnTo>
                    <a:pt x="56" y="147"/>
                  </a:lnTo>
                  <a:lnTo>
                    <a:pt x="56" y="159"/>
                  </a:lnTo>
                  <a:lnTo>
                    <a:pt x="54" y="171"/>
                  </a:lnTo>
                  <a:lnTo>
                    <a:pt x="52" y="183"/>
                  </a:lnTo>
                  <a:lnTo>
                    <a:pt x="50" y="197"/>
                  </a:lnTo>
                  <a:lnTo>
                    <a:pt x="46" y="209"/>
                  </a:lnTo>
                  <a:lnTo>
                    <a:pt x="41" y="222"/>
                  </a:lnTo>
                  <a:lnTo>
                    <a:pt x="36" y="236"/>
                  </a:lnTo>
                  <a:lnTo>
                    <a:pt x="29" y="249"/>
                  </a:lnTo>
                  <a:lnTo>
                    <a:pt x="20" y="261"/>
                  </a:lnTo>
                  <a:lnTo>
                    <a:pt x="11" y="275"/>
                  </a:lnTo>
                  <a:lnTo>
                    <a:pt x="0" y="288"/>
                  </a:lnTo>
                  <a:lnTo>
                    <a:pt x="378" y="331"/>
                  </a:lnTo>
                  <a:lnTo>
                    <a:pt x="384" y="325"/>
                  </a:lnTo>
                  <a:lnTo>
                    <a:pt x="396" y="306"/>
                  </a:lnTo>
                  <a:lnTo>
                    <a:pt x="403" y="293"/>
                  </a:lnTo>
                  <a:lnTo>
                    <a:pt x="411" y="277"/>
                  </a:lnTo>
                  <a:lnTo>
                    <a:pt x="418" y="260"/>
                  </a:lnTo>
                  <a:lnTo>
                    <a:pt x="425" y="239"/>
                  </a:lnTo>
                  <a:lnTo>
                    <a:pt x="430" y="217"/>
                  </a:lnTo>
                  <a:lnTo>
                    <a:pt x="432" y="193"/>
                  </a:lnTo>
                  <a:lnTo>
                    <a:pt x="434" y="179"/>
                  </a:lnTo>
                  <a:lnTo>
                    <a:pt x="434" y="166"/>
                  </a:lnTo>
                  <a:lnTo>
                    <a:pt x="432" y="153"/>
                  </a:lnTo>
                  <a:lnTo>
                    <a:pt x="431" y="139"/>
                  </a:lnTo>
                  <a:lnTo>
                    <a:pt x="428" y="125"/>
                  </a:lnTo>
                  <a:lnTo>
                    <a:pt x="424" y="110"/>
                  </a:lnTo>
                  <a:lnTo>
                    <a:pt x="420" y="95"/>
                  </a:lnTo>
                  <a:lnTo>
                    <a:pt x="414" y="79"/>
                  </a:lnTo>
                  <a:lnTo>
                    <a:pt x="407" y="64"/>
                  </a:lnTo>
                  <a:lnTo>
                    <a:pt x="398" y="48"/>
                  </a:lnTo>
                  <a:lnTo>
                    <a:pt x="389" y="32"/>
                  </a:lnTo>
                  <a:lnTo>
                    <a:pt x="378" y="16"/>
                  </a:lnTo>
                  <a:lnTo>
                    <a:pt x="0" y="0"/>
                  </a:lnTo>
                  <a:close/>
                </a:path>
              </a:pathLst>
            </a:custGeom>
            <a:solidFill>
              <a:schemeClr val="tx2">
                <a:lumMod val="60000"/>
                <a:lumOff val="40000"/>
              </a:schemeClr>
            </a:solidFill>
            <a:ln w="9525">
              <a:solidFill>
                <a:srgbClr val="5F8B25"/>
              </a:solidFill>
              <a:round/>
              <a:headEnd/>
              <a:tailEnd/>
            </a:ln>
            <a:scene3d>
              <a:camera prst="orthographicFront"/>
              <a:lightRig rig="threePt" dir="t"/>
            </a:scene3d>
            <a:sp3d prstMaterial="softEdge"/>
          </p:spPr>
          <p:txBody>
            <a:bodyPr/>
            <a:lstStyle/>
            <a:p>
              <a:endParaRPr lang="en-US">
                <a:latin typeface="Calibri" pitchFamily="34" charset="0"/>
              </a:endParaRPr>
            </a:p>
          </p:txBody>
        </p:sp>
        <p:sp>
          <p:nvSpPr>
            <p:cNvPr id="9" name="Freeform 18"/>
            <p:cNvSpPr>
              <a:spLocks/>
            </p:cNvSpPr>
            <p:nvPr/>
          </p:nvSpPr>
          <p:spPr bwMode="auto">
            <a:xfrm>
              <a:off x="3273462" y="3154551"/>
              <a:ext cx="788951" cy="582424"/>
            </a:xfrm>
            <a:custGeom>
              <a:avLst/>
              <a:gdLst>
                <a:gd name="T0" fmla="*/ 0 w 497"/>
                <a:gd name="T1" fmla="*/ 0 h 367"/>
                <a:gd name="T2" fmla="*/ 0 w 497"/>
                <a:gd name="T3" fmla="*/ 0 h 367"/>
                <a:gd name="T4" fmla="*/ 2147483647 w 497"/>
                <a:gd name="T5" fmla="*/ 2147483647 h 367"/>
                <a:gd name="T6" fmla="*/ 2147483647 w 497"/>
                <a:gd name="T7" fmla="*/ 2147483647 h 367"/>
                <a:gd name="T8" fmla="*/ 2147483647 w 497"/>
                <a:gd name="T9" fmla="*/ 2147483647 h 367"/>
                <a:gd name="T10" fmla="*/ 2147483647 w 497"/>
                <a:gd name="T11" fmla="*/ 2147483647 h 367"/>
                <a:gd name="T12" fmla="*/ 2147483647 w 497"/>
                <a:gd name="T13" fmla="*/ 2147483647 h 367"/>
                <a:gd name="T14" fmla="*/ 2147483647 w 497"/>
                <a:gd name="T15" fmla="*/ 2147483647 h 367"/>
                <a:gd name="T16" fmla="*/ 2147483647 w 497"/>
                <a:gd name="T17" fmla="*/ 2147483647 h 367"/>
                <a:gd name="T18" fmla="*/ 2147483647 w 497"/>
                <a:gd name="T19" fmla="*/ 2147483647 h 367"/>
                <a:gd name="T20" fmla="*/ 2147483647 w 497"/>
                <a:gd name="T21" fmla="*/ 2147483647 h 367"/>
                <a:gd name="T22" fmla="*/ 2147483647 w 497"/>
                <a:gd name="T23" fmla="*/ 2147483647 h 367"/>
                <a:gd name="T24" fmla="*/ 2147483647 w 497"/>
                <a:gd name="T25" fmla="*/ 2147483647 h 367"/>
                <a:gd name="T26" fmla="*/ 2147483647 w 497"/>
                <a:gd name="T27" fmla="*/ 2147483647 h 367"/>
                <a:gd name="T28" fmla="*/ 2147483647 w 497"/>
                <a:gd name="T29" fmla="*/ 2147483647 h 367"/>
                <a:gd name="T30" fmla="*/ 2147483647 w 497"/>
                <a:gd name="T31" fmla="*/ 2147483647 h 367"/>
                <a:gd name="T32" fmla="*/ 2147483647 w 497"/>
                <a:gd name="T33" fmla="*/ 2147483647 h 367"/>
                <a:gd name="T34" fmla="*/ 2147483647 w 497"/>
                <a:gd name="T35" fmla="*/ 2147483647 h 367"/>
                <a:gd name="T36" fmla="*/ 2147483647 w 497"/>
                <a:gd name="T37" fmla="*/ 2147483647 h 367"/>
                <a:gd name="T38" fmla="*/ 2147483647 w 497"/>
                <a:gd name="T39" fmla="*/ 2147483647 h 367"/>
                <a:gd name="T40" fmla="*/ 2147483647 w 497"/>
                <a:gd name="T41" fmla="*/ 2147483647 h 367"/>
                <a:gd name="T42" fmla="*/ 0 w 497"/>
                <a:gd name="T43" fmla="*/ 2147483647 h 367"/>
                <a:gd name="T44" fmla="*/ 2147483647 w 497"/>
                <a:gd name="T45" fmla="*/ 2147483647 h 367"/>
                <a:gd name="T46" fmla="*/ 2147483647 w 497"/>
                <a:gd name="T47" fmla="*/ 2147483647 h 367"/>
                <a:gd name="T48" fmla="*/ 2147483647 w 497"/>
                <a:gd name="T49" fmla="*/ 2147483647 h 367"/>
                <a:gd name="T50" fmla="*/ 2147483647 w 497"/>
                <a:gd name="T51" fmla="*/ 2147483647 h 367"/>
                <a:gd name="T52" fmla="*/ 2147483647 w 497"/>
                <a:gd name="T53" fmla="*/ 2147483647 h 367"/>
                <a:gd name="T54" fmla="*/ 2147483647 w 497"/>
                <a:gd name="T55" fmla="*/ 2147483647 h 367"/>
                <a:gd name="T56" fmla="*/ 2147483647 w 497"/>
                <a:gd name="T57" fmla="*/ 2147483647 h 367"/>
                <a:gd name="T58" fmla="*/ 2147483647 w 497"/>
                <a:gd name="T59" fmla="*/ 2147483647 h 367"/>
                <a:gd name="T60" fmla="*/ 2147483647 w 497"/>
                <a:gd name="T61" fmla="*/ 2147483647 h 367"/>
                <a:gd name="T62" fmla="*/ 2147483647 w 497"/>
                <a:gd name="T63" fmla="*/ 2147483647 h 367"/>
                <a:gd name="T64" fmla="*/ 2147483647 w 497"/>
                <a:gd name="T65" fmla="*/ 2147483647 h 367"/>
                <a:gd name="T66" fmla="*/ 2147483647 w 497"/>
                <a:gd name="T67" fmla="*/ 2147483647 h 367"/>
                <a:gd name="T68" fmla="*/ 2147483647 w 497"/>
                <a:gd name="T69" fmla="*/ 2147483647 h 367"/>
                <a:gd name="T70" fmla="*/ 2147483647 w 497"/>
                <a:gd name="T71" fmla="*/ 2147483647 h 367"/>
                <a:gd name="T72" fmla="*/ 2147483647 w 497"/>
                <a:gd name="T73" fmla="*/ 2147483647 h 367"/>
                <a:gd name="T74" fmla="*/ 2147483647 w 497"/>
                <a:gd name="T75" fmla="*/ 2147483647 h 367"/>
                <a:gd name="T76" fmla="*/ 2147483647 w 497"/>
                <a:gd name="T77" fmla="*/ 2147483647 h 367"/>
                <a:gd name="T78" fmla="*/ 2147483647 w 497"/>
                <a:gd name="T79" fmla="*/ 2147483647 h 367"/>
                <a:gd name="T80" fmla="*/ 2147483647 w 497"/>
                <a:gd name="T81" fmla="*/ 2147483647 h 367"/>
                <a:gd name="T82" fmla="*/ 2147483647 w 497"/>
                <a:gd name="T83" fmla="*/ 2147483647 h 367"/>
                <a:gd name="T84" fmla="*/ 2147483647 w 497"/>
                <a:gd name="T85" fmla="*/ 2147483647 h 367"/>
                <a:gd name="T86" fmla="*/ 2147483647 w 497"/>
                <a:gd name="T87" fmla="*/ 2147483647 h 367"/>
                <a:gd name="T88" fmla="*/ 2147483647 w 497"/>
                <a:gd name="T89" fmla="*/ 2147483647 h 367"/>
                <a:gd name="T90" fmla="*/ 2147483647 w 497"/>
                <a:gd name="T91" fmla="*/ 2147483647 h 367"/>
                <a:gd name="T92" fmla="*/ 2147483647 w 497"/>
                <a:gd name="T93" fmla="*/ 2147483647 h 367"/>
                <a:gd name="T94" fmla="*/ 0 w 497"/>
                <a:gd name="T95" fmla="*/ 0 h 3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7"/>
                <a:gd name="T145" fmla="*/ 0 h 367"/>
                <a:gd name="T146" fmla="*/ 497 w 497"/>
                <a:gd name="T147" fmla="*/ 367 h 3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7" h="367">
                  <a:moveTo>
                    <a:pt x="0" y="0"/>
                  </a:moveTo>
                  <a:lnTo>
                    <a:pt x="0" y="0"/>
                  </a:lnTo>
                  <a:lnTo>
                    <a:pt x="6" y="8"/>
                  </a:lnTo>
                  <a:lnTo>
                    <a:pt x="20" y="26"/>
                  </a:lnTo>
                  <a:lnTo>
                    <a:pt x="28" y="41"/>
                  </a:lnTo>
                  <a:lnTo>
                    <a:pt x="37" y="56"/>
                  </a:lnTo>
                  <a:lnTo>
                    <a:pt x="44" y="75"/>
                  </a:lnTo>
                  <a:lnTo>
                    <a:pt x="52" y="95"/>
                  </a:lnTo>
                  <a:lnTo>
                    <a:pt x="56" y="119"/>
                  </a:lnTo>
                  <a:lnTo>
                    <a:pt x="60" y="143"/>
                  </a:lnTo>
                  <a:lnTo>
                    <a:pt x="61" y="156"/>
                  </a:lnTo>
                  <a:lnTo>
                    <a:pt x="61" y="170"/>
                  </a:lnTo>
                  <a:lnTo>
                    <a:pt x="60" y="183"/>
                  </a:lnTo>
                  <a:lnTo>
                    <a:pt x="58" y="198"/>
                  </a:lnTo>
                  <a:lnTo>
                    <a:pt x="55" y="211"/>
                  </a:lnTo>
                  <a:lnTo>
                    <a:pt x="52" y="226"/>
                  </a:lnTo>
                  <a:lnTo>
                    <a:pt x="45" y="241"/>
                  </a:lnTo>
                  <a:lnTo>
                    <a:pt x="39" y="256"/>
                  </a:lnTo>
                  <a:lnTo>
                    <a:pt x="32" y="271"/>
                  </a:lnTo>
                  <a:lnTo>
                    <a:pt x="22" y="287"/>
                  </a:lnTo>
                  <a:lnTo>
                    <a:pt x="13" y="303"/>
                  </a:lnTo>
                  <a:lnTo>
                    <a:pt x="0" y="319"/>
                  </a:lnTo>
                  <a:lnTo>
                    <a:pt x="416" y="367"/>
                  </a:lnTo>
                  <a:lnTo>
                    <a:pt x="423" y="360"/>
                  </a:lnTo>
                  <a:lnTo>
                    <a:pt x="432" y="350"/>
                  </a:lnTo>
                  <a:lnTo>
                    <a:pt x="442" y="338"/>
                  </a:lnTo>
                  <a:lnTo>
                    <a:pt x="453" y="322"/>
                  </a:lnTo>
                  <a:lnTo>
                    <a:pt x="464" y="304"/>
                  </a:lnTo>
                  <a:lnTo>
                    <a:pt x="475" y="282"/>
                  </a:lnTo>
                  <a:lnTo>
                    <a:pt x="484" y="259"/>
                  </a:lnTo>
                  <a:lnTo>
                    <a:pt x="488" y="247"/>
                  </a:lnTo>
                  <a:lnTo>
                    <a:pt x="492" y="233"/>
                  </a:lnTo>
                  <a:lnTo>
                    <a:pt x="494" y="220"/>
                  </a:lnTo>
                  <a:lnTo>
                    <a:pt x="495" y="205"/>
                  </a:lnTo>
                  <a:lnTo>
                    <a:pt x="497" y="192"/>
                  </a:lnTo>
                  <a:lnTo>
                    <a:pt x="497" y="177"/>
                  </a:lnTo>
                  <a:lnTo>
                    <a:pt x="495" y="161"/>
                  </a:lnTo>
                  <a:lnTo>
                    <a:pt x="493" y="147"/>
                  </a:lnTo>
                  <a:lnTo>
                    <a:pt x="488" y="131"/>
                  </a:lnTo>
                  <a:lnTo>
                    <a:pt x="483" y="115"/>
                  </a:lnTo>
                  <a:lnTo>
                    <a:pt x="477" y="98"/>
                  </a:lnTo>
                  <a:lnTo>
                    <a:pt x="469" y="82"/>
                  </a:lnTo>
                  <a:lnTo>
                    <a:pt x="458" y="65"/>
                  </a:lnTo>
                  <a:lnTo>
                    <a:pt x="447" y="49"/>
                  </a:lnTo>
                  <a:lnTo>
                    <a:pt x="432" y="32"/>
                  </a:lnTo>
                  <a:lnTo>
                    <a:pt x="416" y="15"/>
                  </a:lnTo>
                  <a:lnTo>
                    <a:pt x="0" y="0"/>
                  </a:lnTo>
                  <a:close/>
                </a:path>
              </a:pathLst>
            </a:custGeom>
            <a:solidFill>
              <a:schemeClr val="tx2">
                <a:lumMod val="75000"/>
              </a:schemeClr>
            </a:solidFill>
            <a:ln w="9525">
              <a:solidFill>
                <a:srgbClr val="26420A"/>
              </a:solidFill>
              <a:round/>
              <a:headEnd/>
              <a:tailEnd/>
            </a:ln>
            <a:scene3d>
              <a:camera prst="orthographicFront"/>
              <a:lightRig rig="threePt" dir="t"/>
            </a:scene3d>
            <a:sp3d prstMaterial="softEdge"/>
          </p:spPr>
          <p:txBody>
            <a:bodyPr/>
            <a:lstStyle/>
            <a:p>
              <a:endParaRPr lang="en-US">
                <a:latin typeface="Calibri" pitchFamily="34" charset="0"/>
              </a:endParaRPr>
            </a:p>
          </p:txBody>
        </p:sp>
      </p:grpSp>
      <p:grpSp>
        <p:nvGrpSpPr>
          <p:cNvPr id="10" name="Gruppe 18"/>
          <p:cNvGrpSpPr>
            <a:grpSpLocks/>
          </p:cNvGrpSpPr>
          <p:nvPr/>
        </p:nvGrpSpPr>
        <p:grpSpPr bwMode="auto">
          <a:xfrm>
            <a:off x="895596" y="1961399"/>
            <a:ext cx="1300163" cy="1473200"/>
            <a:chOff x="504825" y="1463040"/>
            <a:chExt cx="1300163" cy="1472855"/>
          </a:xfrm>
        </p:grpSpPr>
        <p:sp>
          <p:nvSpPr>
            <p:cNvPr id="11" name="Line 33"/>
            <p:cNvSpPr>
              <a:spLocks noChangeShapeType="1"/>
            </p:cNvSpPr>
            <p:nvPr/>
          </p:nvSpPr>
          <p:spPr bwMode="auto">
            <a:xfrm flipV="1">
              <a:off x="1096963" y="2323264"/>
              <a:ext cx="0" cy="612631"/>
            </a:xfrm>
            <a:prstGeom prst="line">
              <a:avLst/>
            </a:prstGeom>
            <a:noFill/>
            <a:ln w="19050">
              <a:solidFill>
                <a:srgbClr val="D7D8D9">
                  <a:lumMod val="25000"/>
                </a:srgbClr>
              </a:solidFill>
              <a:prstDash val="sysDot"/>
              <a:round/>
              <a:headEnd/>
              <a:tailEnd/>
            </a:ln>
            <a:effectLst/>
          </p:spPr>
          <p:txBody>
            <a:bodyPr/>
            <a:lstStyle/>
            <a:p>
              <a:pPr fontAlgn="auto">
                <a:spcBef>
                  <a:spcPts val="0"/>
                </a:spcBef>
                <a:spcAft>
                  <a:spcPts val="0"/>
                </a:spcAft>
                <a:defRPr/>
              </a:pPr>
              <a:endParaRPr lang="da-DK" kern="0">
                <a:solidFill>
                  <a:schemeClr val="tx2">
                    <a:lumMod val="40000"/>
                    <a:lumOff val="60000"/>
                  </a:schemeClr>
                </a:solidFill>
                <a:ea typeface="+mn-ea"/>
              </a:endParaRPr>
            </a:p>
          </p:txBody>
        </p:sp>
        <p:sp>
          <p:nvSpPr>
            <p:cNvPr id="12" name="Rektangel 54"/>
            <p:cNvSpPr/>
            <p:nvPr/>
          </p:nvSpPr>
          <p:spPr>
            <a:xfrm>
              <a:off x="504825" y="1463040"/>
              <a:ext cx="1300163" cy="1126198"/>
            </a:xfrm>
            <a:prstGeom prst="rect">
              <a:avLst/>
            </a:prstGeom>
          </p:spPr>
          <p:txBody>
            <a:bodyPr>
              <a:spAutoFit/>
            </a:bodyPr>
            <a:lstStyle/>
            <a:p>
              <a:pPr lvl="0" defTabSz="801688" fontAlgn="auto">
                <a:spcBef>
                  <a:spcPct val="20000"/>
                </a:spcBef>
                <a:spcAft>
                  <a:spcPts val="0"/>
                </a:spcAft>
                <a:defRPr/>
              </a:pPr>
              <a:r>
                <a:rPr lang="en-US" sz="1600" dirty="0" smtClean="0">
                  <a:solidFill>
                    <a:schemeClr val="tx2">
                      <a:lumMod val="40000"/>
                      <a:lumOff val="60000"/>
                    </a:schemeClr>
                  </a:solidFill>
                </a:rPr>
                <a:t>Reviews facilities and faculty</a:t>
              </a:r>
            </a:p>
            <a:p>
              <a:pPr defTabSz="801688" fontAlgn="auto">
                <a:spcBef>
                  <a:spcPct val="20000"/>
                </a:spcBef>
                <a:spcAft>
                  <a:spcPts val="0"/>
                </a:spcAft>
                <a:defRPr/>
              </a:pPr>
              <a:endParaRPr lang="da-DK" sz="1600" kern="0" noProof="1">
                <a:solidFill>
                  <a:schemeClr val="tx2">
                    <a:lumMod val="40000"/>
                    <a:lumOff val="60000"/>
                  </a:schemeClr>
                </a:solidFill>
                <a:latin typeface="Calibri" pitchFamily="34" charset="0"/>
                <a:ea typeface="+mn-ea"/>
                <a:cs typeface="Arial" pitchFamily="34" charset="0"/>
              </a:endParaRPr>
            </a:p>
          </p:txBody>
        </p:sp>
      </p:grpSp>
      <p:grpSp>
        <p:nvGrpSpPr>
          <p:cNvPr id="13" name="Gruppe 18"/>
          <p:cNvGrpSpPr>
            <a:grpSpLocks/>
          </p:cNvGrpSpPr>
          <p:nvPr/>
        </p:nvGrpSpPr>
        <p:grpSpPr bwMode="auto">
          <a:xfrm>
            <a:off x="2488870" y="1961399"/>
            <a:ext cx="1300163" cy="1532576"/>
            <a:chOff x="267319" y="1403678"/>
            <a:chExt cx="1300163" cy="1532217"/>
          </a:xfrm>
        </p:grpSpPr>
        <p:sp>
          <p:nvSpPr>
            <p:cNvPr id="14" name="Line 33"/>
            <p:cNvSpPr>
              <a:spLocks noChangeShapeType="1"/>
            </p:cNvSpPr>
            <p:nvPr/>
          </p:nvSpPr>
          <p:spPr bwMode="auto">
            <a:xfrm flipV="1">
              <a:off x="1096963" y="2323264"/>
              <a:ext cx="0" cy="612631"/>
            </a:xfrm>
            <a:prstGeom prst="line">
              <a:avLst/>
            </a:prstGeom>
            <a:noFill/>
            <a:ln w="19050">
              <a:solidFill>
                <a:srgbClr val="D7D8D9">
                  <a:lumMod val="25000"/>
                </a:srgbClr>
              </a:solidFill>
              <a:prstDash val="sysDot"/>
              <a:round/>
              <a:headEnd/>
              <a:tailEnd/>
            </a:ln>
            <a:effectLst/>
          </p:spPr>
          <p:txBody>
            <a:bodyPr/>
            <a:lstStyle/>
            <a:p>
              <a:pPr fontAlgn="auto">
                <a:spcBef>
                  <a:spcPts val="0"/>
                </a:spcBef>
                <a:spcAft>
                  <a:spcPts val="0"/>
                </a:spcAft>
                <a:defRPr/>
              </a:pPr>
              <a:endParaRPr lang="da-DK" kern="0">
                <a:solidFill>
                  <a:schemeClr val="tx2">
                    <a:lumMod val="40000"/>
                    <a:lumOff val="60000"/>
                  </a:schemeClr>
                </a:solidFill>
                <a:ea typeface="+mn-ea"/>
              </a:endParaRPr>
            </a:p>
          </p:txBody>
        </p:sp>
        <p:sp>
          <p:nvSpPr>
            <p:cNvPr id="15" name="Rektangel 54"/>
            <p:cNvSpPr/>
            <p:nvPr/>
          </p:nvSpPr>
          <p:spPr>
            <a:xfrm>
              <a:off x="267319" y="1403678"/>
              <a:ext cx="1300163" cy="830802"/>
            </a:xfrm>
            <a:prstGeom prst="rect">
              <a:avLst/>
            </a:prstGeom>
          </p:spPr>
          <p:txBody>
            <a:bodyPr>
              <a:spAutoFit/>
            </a:bodyPr>
            <a:lstStyle/>
            <a:p>
              <a:pPr lvl="0"/>
              <a:r>
                <a:rPr lang="en-US" sz="1600" dirty="0" smtClean="0">
                  <a:solidFill>
                    <a:schemeClr val="tx2">
                      <a:lumMod val="40000"/>
                      <a:lumOff val="60000"/>
                    </a:schemeClr>
                  </a:solidFill>
                </a:rPr>
                <a:t>Reviews facilities and faculty</a:t>
              </a:r>
              <a:endParaRPr lang="en-US" sz="1600" dirty="0">
                <a:solidFill>
                  <a:schemeClr val="tx2">
                    <a:lumMod val="40000"/>
                    <a:lumOff val="60000"/>
                  </a:schemeClr>
                </a:solidFill>
              </a:endParaRPr>
            </a:p>
          </p:txBody>
        </p:sp>
      </p:grpSp>
      <p:grpSp>
        <p:nvGrpSpPr>
          <p:cNvPr id="16" name="Gruppe 18"/>
          <p:cNvGrpSpPr>
            <a:grpSpLocks/>
          </p:cNvGrpSpPr>
          <p:nvPr/>
        </p:nvGrpSpPr>
        <p:grpSpPr bwMode="auto">
          <a:xfrm>
            <a:off x="4478976" y="1961399"/>
            <a:ext cx="1300163" cy="1473200"/>
            <a:chOff x="504825" y="1463040"/>
            <a:chExt cx="1300163" cy="1472855"/>
          </a:xfrm>
        </p:grpSpPr>
        <p:sp>
          <p:nvSpPr>
            <p:cNvPr id="17" name="Line 33"/>
            <p:cNvSpPr>
              <a:spLocks noChangeShapeType="1"/>
            </p:cNvSpPr>
            <p:nvPr/>
          </p:nvSpPr>
          <p:spPr bwMode="auto">
            <a:xfrm flipV="1">
              <a:off x="1096963" y="2323264"/>
              <a:ext cx="0" cy="612631"/>
            </a:xfrm>
            <a:prstGeom prst="line">
              <a:avLst/>
            </a:prstGeom>
            <a:noFill/>
            <a:ln w="19050">
              <a:solidFill>
                <a:srgbClr val="D7D8D9">
                  <a:lumMod val="25000"/>
                </a:srgbClr>
              </a:solidFill>
              <a:prstDash val="sysDot"/>
              <a:round/>
              <a:headEnd/>
              <a:tailEnd/>
            </a:ln>
            <a:effectLst/>
          </p:spPr>
          <p:txBody>
            <a:bodyPr/>
            <a:lstStyle/>
            <a:p>
              <a:pPr fontAlgn="auto">
                <a:spcBef>
                  <a:spcPts val="0"/>
                </a:spcBef>
                <a:spcAft>
                  <a:spcPts val="0"/>
                </a:spcAft>
                <a:defRPr/>
              </a:pPr>
              <a:endParaRPr lang="da-DK" kern="0">
                <a:solidFill>
                  <a:schemeClr val="tx2">
                    <a:lumMod val="40000"/>
                    <a:lumOff val="60000"/>
                  </a:schemeClr>
                </a:solidFill>
                <a:ea typeface="+mn-ea"/>
              </a:endParaRPr>
            </a:p>
          </p:txBody>
        </p:sp>
        <p:sp>
          <p:nvSpPr>
            <p:cNvPr id="18" name="Rektangel 54"/>
            <p:cNvSpPr/>
            <p:nvPr/>
          </p:nvSpPr>
          <p:spPr>
            <a:xfrm>
              <a:off x="504825" y="1463040"/>
              <a:ext cx="1300163" cy="996963"/>
            </a:xfrm>
            <a:prstGeom prst="rect">
              <a:avLst/>
            </a:prstGeom>
          </p:spPr>
          <p:txBody>
            <a:bodyPr>
              <a:spAutoFit/>
            </a:bodyPr>
            <a:lstStyle/>
            <a:p>
              <a:pPr lvl="0" defTabSz="801688" fontAlgn="auto">
                <a:spcBef>
                  <a:spcPct val="20000"/>
                </a:spcBef>
                <a:spcAft>
                  <a:spcPts val="0"/>
                </a:spcAft>
                <a:defRPr/>
              </a:pPr>
              <a:r>
                <a:rPr lang="en-US" sz="1400" dirty="0" smtClean="0">
                  <a:solidFill>
                    <a:schemeClr val="tx2">
                      <a:lumMod val="40000"/>
                      <a:lumOff val="60000"/>
                    </a:schemeClr>
                  </a:solidFill>
                </a:rPr>
                <a:t>Approves size of programs</a:t>
              </a:r>
            </a:p>
            <a:p>
              <a:pPr defTabSz="801688" fontAlgn="auto">
                <a:spcBef>
                  <a:spcPct val="20000"/>
                </a:spcBef>
                <a:spcAft>
                  <a:spcPts val="0"/>
                </a:spcAft>
                <a:defRPr/>
              </a:pPr>
              <a:endParaRPr lang="da-DK" sz="1400" kern="0" noProof="1">
                <a:solidFill>
                  <a:schemeClr val="tx2">
                    <a:lumMod val="40000"/>
                    <a:lumOff val="60000"/>
                  </a:schemeClr>
                </a:solidFill>
                <a:latin typeface="Calibri" pitchFamily="34" charset="0"/>
                <a:ea typeface="+mn-ea"/>
                <a:cs typeface="Arial" pitchFamily="34" charset="0"/>
              </a:endParaRPr>
            </a:p>
          </p:txBody>
        </p:sp>
      </p:grpSp>
      <p:grpSp>
        <p:nvGrpSpPr>
          <p:cNvPr id="19" name="Gruppe 18"/>
          <p:cNvGrpSpPr>
            <a:grpSpLocks/>
          </p:cNvGrpSpPr>
          <p:nvPr/>
        </p:nvGrpSpPr>
        <p:grpSpPr bwMode="auto">
          <a:xfrm>
            <a:off x="6424550" y="1961399"/>
            <a:ext cx="1300163" cy="1473200"/>
            <a:chOff x="504825" y="1463040"/>
            <a:chExt cx="1300163" cy="1472855"/>
          </a:xfrm>
        </p:grpSpPr>
        <p:sp>
          <p:nvSpPr>
            <p:cNvPr id="20" name="Line 33"/>
            <p:cNvSpPr>
              <a:spLocks noChangeShapeType="1"/>
            </p:cNvSpPr>
            <p:nvPr/>
          </p:nvSpPr>
          <p:spPr bwMode="auto">
            <a:xfrm flipV="1">
              <a:off x="1096963" y="2323264"/>
              <a:ext cx="0" cy="612631"/>
            </a:xfrm>
            <a:prstGeom prst="line">
              <a:avLst/>
            </a:prstGeom>
            <a:noFill/>
            <a:ln w="19050">
              <a:solidFill>
                <a:srgbClr val="D7D8D9">
                  <a:lumMod val="25000"/>
                </a:srgbClr>
              </a:solidFill>
              <a:prstDash val="sysDot"/>
              <a:round/>
              <a:headEnd/>
              <a:tailEnd/>
            </a:ln>
            <a:effectLst/>
          </p:spPr>
          <p:txBody>
            <a:bodyPr/>
            <a:lstStyle/>
            <a:p>
              <a:pPr fontAlgn="auto">
                <a:spcBef>
                  <a:spcPts val="0"/>
                </a:spcBef>
                <a:spcAft>
                  <a:spcPts val="0"/>
                </a:spcAft>
                <a:defRPr/>
              </a:pPr>
              <a:endParaRPr lang="da-DK" kern="0">
                <a:solidFill>
                  <a:schemeClr val="tx2">
                    <a:lumMod val="40000"/>
                    <a:lumOff val="60000"/>
                  </a:schemeClr>
                </a:solidFill>
                <a:ea typeface="+mn-ea"/>
              </a:endParaRPr>
            </a:p>
          </p:txBody>
        </p:sp>
        <p:sp>
          <p:nvSpPr>
            <p:cNvPr id="21" name="Rektangel 54"/>
            <p:cNvSpPr/>
            <p:nvPr/>
          </p:nvSpPr>
          <p:spPr>
            <a:xfrm>
              <a:off x="504825" y="1463040"/>
              <a:ext cx="1300163" cy="830802"/>
            </a:xfrm>
            <a:prstGeom prst="rect">
              <a:avLst/>
            </a:prstGeom>
          </p:spPr>
          <p:txBody>
            <a:bodyPr>
              <a:spAutoFit/>
            </a:bodyPr>
            <a:lstStyle/>
            <a:p>
              <a:pPr lvl="0"/>
              <a:r>
                <a:rPr lang="en-US" sz="1600" dirty="0" smtClean="0">
                  <a:solidFill>
                    <a:schemeClr val="tx2">
                      <a:lumMod val="40000"/>
                      <a:lumOff val="60000"/>
                    </a:schemeClr>
                  </a:solidFill>
                </a:rPr>
                <a:t>Monitors resident duty-hours</a:t>
              </a:r>
            </a:p>
          </p:txBody>
        </p:sp>
      </p:grpSp>
      <p:cxnSp>
        <p:nvCxnSpPr>
          <p:cNvPr id="23" name="Straight Connector 22"/>
          <p:cNvCxnSpPr/>
          <p:nvPr/>
        </p:nvCxnSpPr>
        <p:spPr bwMode="auto">
          <a:xfrm rot="5400000">
            <a:off x="1163781" y="3073722"/>
            <a:ext cx="498763" cy="0"/>
          </a:xfrm>
          <a:prstGeom prst="line">
            <a:avLst/>
          </a:prstGeom>
          <a:solidFill>
            <a:schemeClr val="tx2"/>
          </a:solidFill>
          <a:ln w="22225" cap="flat" cmpd="sng" algn="ctr">
            <a:solidFill>
              <a:schemeClr val="tx2">
                <a:lumMod val="40000"/>
                <a:lumOff val="60000"/>
              </a:schemeClr>
            </a:solidFill>
            <a:prstDash val="solid"/>
            <a:round/>
            <a:headEnd type="none" w="med" len="med"/>
            <a:tailEnd type="none" w="med" len="med"/>
          </a:ln>
          <a:effectLst/>
        </p:spPr>
      </p:cxnSp>
      <p:cxnSp>
        <p:nvCxnSpPr>
          <p:cNvPr id="24" name="Straight Connector 23"/>
          <p:cNvCxnSpPr/>
          <p:nvPr/>
        </p:nvCxnSpPr>
        <p:spPr bwMode="auto">
          <a:xfrm rot="5400000">
            <a:off x="2776846" y="3073722"/>
            <a:ext cx="498763" cy="0"/>
          </a:xfrm>
          <a:prstGeom prst="line">
            <a:avLst/>
          </a:prstGeom>
          <a:solidFill>
            <a:schemeClr val="tx2"/>
          </a:solidFill>
          <a:ln w="22225" cap="flat" cmpd="sng" algn="ctr">
            <a:solidFill>
              <a:schemeClr val="tx2">
                <a:lumMod val="40000"/>
                <a:lumOff val="60000"/>
              </a:schemeClr>
            </a:solidFill>
            <a:prstDash val="solid"/>
            <a:round/>
            <a:headEnd type="none" w="med" len="med"/>
            <a:tailEnd type="none" w="med" len="med"/>
          </a:ln>
          <a:effectLst/>
        </p:spPr>
      </p:cxnSp>
      <p:cxnSp>
        <p:nvCxnSpPr>
          <p:cNvPr id="25" name="Straight Connector 24"/>
          <p:cNvCxnSpPr/>
          <p:nvPr/>
        </p:nvCxnSpPr>
        <p:spPr bwMode="auto">
          <a:xfrm rot="5400000">
            <a:off x="4663043" y="3073722"/>
            <a:ext cx="498763" cy="0"/>
          </a:xfrm>
          <a:prstGeom prst="line">
            <a:avLst/>
          </a:prstGeom>
          <a:solidFill>
            <a:schemeClr val="tx2"/>
          </a:solidFill>
          <a:ln w="22225" cap="flat" cmpd="sng" algn="ctr">
            <a:solidFill>
              <a:schemeClr val="tx2">
                <a:lumMod val="40000"/>
                <a:lumOff val="60000"/>
              </a:schemeClr>
            </a:solidFill>
            <a:prstDash val="solid"/>
            <a:round/>
            <a:headEnd type="none" w="med" len="med"/>
            <a:tailEnd type="none" w="med" len="med"/>
          </a:ln>
          <a:effectLst/>
        </p:spPr>
      </p:cxnSp>
      <p:cxnSp>
        <p:nvCxnSpPr>
          <p:cNvPr id="26" name="Straight Connector 25"/>
          <p:cNvCxnSpPr/>
          <p:nvPr/>
        </p:nvCxnSpPr>
        <p:spPr bwMode="auto">
          <a:xfrm rot="5400000">
            <a:off x="6656118" y="3073722"/>
            <a:ext cx="498763" cy="0"/>
          </a:xfrm>
          <a:prstGeom prst="line">
            <a:avLst/>
          </a:prstGeom>
          <a:solidFill>
            <a:schemeClr val="tx2"/>
          </a:solidFill>
          <a:ln w="22225" cap="flat" cmpd="sng" algn="ctr">
            <a:solidFill>
              <a:schemeClr val="tx2">
                <a:lumMod val="40000"/>
                <a:lumOff val="60000"/>
              </a:schemeClr>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3730" name="Rectangle 2"/>
          <p:cNvSpPr>
            <a:spLocks noGrp="1" noChangeArrowheads="1"/>
          </p:cNvSpPr>
          <p:nvPr>
            <p:ph type="title"/>
          </p:nvPr>
        </p:nvSpPr>
        <p:spPr>
          <a:xfrm>
            <a:off x="581025" y="268788"/>
            <a:ext cx="8386763" cy="620712"/>
          </a:xfrm>
        </p:spPr>
        <p:txBody>
          <a:bodyPr/>
          <a:lstStyle/>
          <a:p>
            <a:r>
              <a:rPr lang="en-US" dirty="0"/>
              <a:t>ACGME Required Competencies </a:t>
            </a:r>
          </a:p>
        </p:txBody>
      </p:sp>
      <p:sp>
        <p:nvSpPr>
          <p:cNvPr id="9673731" name="Rectangle 3"/>
          <p:cNvSpPr>
            <a:spLocks noGrp="1" noChangeArrowheads="1"/>
          </p:cNvSpPr>
          <p:nvPr>
            <p:ph sz="half" idx="1"/>
          </p:nvPr>
        </p:nvSpPr>
        <p:spPr>
          <a:xfrm>
            <a:off x="687388" y="1140513"/>
            <a:ext cx="3536950" cy="4995863"/>
          </a:xfrm>
        </p:spPr>
        <p:txBody>
          <a:bodyPr/>
          <a:lstStyle/>
          <a:p>
            <a:pPr>
              <a:lnSpc>
                <a:spcPct val="68000"/>
              </a:lnSpc>
            </a:pPr>
            <a:r>
              <a:rPr lang="en-US" sz="2400" b="1" dirty="0">
                <a:solidFill>
                  <a:srgbClr val="00B0F0"/>
                </a:solidFill>
                <a:cs typeface="Times New Roman" pitchFamily="18" charset="0"/>
              </a:rPr>
              <a:t>Patient Care</a:t>
            </a:r>
            <a:r>
              <a:rPr lang="en-US" sz="2100" dirty="0">
                <a:solidFill>
                  <a:srgbClr val="00B0F0"/>
                </a:solidFill>
                <a:cs typeface="Times New Roman" pitchFamily="18" charset="0"/>
              </a:rPr>
              <a:t> </a:t>
            </a:r>
            <a:r>
              <a:rPr lang="en-US" sz="1800" dirty="0">
                <a:cs typeface="Times New Roman" pitchFamily="18" charset="0"/>
              </a:rPr>
              <a:t>that is compassionate, appropriate, and effective for the treatment of health problems and the promotion of health</a:t>
            </a:r>
            <a:r>
              <a:rPr lang="en-US" sz="1400" dirty="0">
                <a:cs typeface="Times New Roman" pitchFamily="18" charset="0"/>
              </a:rPr>
              <a:t> </a:t>
            </a:r>
          </a:p>
          <a:p>
            <a:pPr>
              <a:lnSpc>
                <a:spcPct val="68000"/>
              </a:lnSpc>
              <a:buFontTx/>
              <a:buChar char="•"/>
            </a:pPr>
            <a:endParaRPr lang="en-US" sz="1400" dirty="0">
              <a:cs typeface="Times New Roman" pitchFamily="18" charset="0"/>
            </a:endParaRPr>
          </a:p>
          <a:p>
            <a:pPr>
              <a:lnSpc>
                <a:spcPct val="68000"/>
              </a:lnSpc>
            </a:pPr>
            <a:r>
              <a:rPr lang="en-US" sz="2400" b="1" dirty="0">
                <a:solidFill>
                  <a:srgbClr val="00B0F0"/>
                </a:solidFill>
                <a:cs typeface="Times New Roman" pitchFamily="18" charset="0"/>
              </a:rPr>
              <a:t>Medical Knowledge</a:t>
            </a:r>
            <a:r>
              <a:rPr lang="en-US" sz="2100" dirty="0">
                <a:solidFill>
                  <a:srgbClr val="00B0F0"/>
                </a:solidFill>
                <a:cs typeface="Times New Roman" pitchFamily="18" charset="0"/>
              </a:rPr>
              <a:t> </a:t>
            </a:r>
            <a:r>
              <a:rPr lang="en-US" sz="1800" dirty="0">
                <a:cs typeface="Times New Roman" pitchFamily="18" charset="0"/>
              </a:rPr>
              <a:t>about established and evolving biomedical, clinical, and cognate (e.g., epidemiological and social-behavioral) sciences and the application of this knowledge to patient care </a:t>
            </a:r>
          </a:p>
          <a:p>
            <a:pPr>
              <a:lnSpc>
                <a:spcPct val="68000"/>
              </a:lnSpc>
              <a:buFontTx/>
              <a:buChar char="•"/>
            </a:pPr>
            <a:endParaRPr lang="en-US" sz="1800" dirty="0">
              <a:cs typeface="Times New Roman" pitchFamily="18" charset="0"/>
            </a:endParaRPr>
          </a:p>
          <a:p>
            <a:pPr>
              <a:lnSpc>
                <a:spcPct val="68000"/>
              </a:lnSpc>
            </a:pPr>
            <a:r>
              <a:rPr lang="en-US" sz="2400" b="1" dirty="0">
                <a:solidFill>
                  <a:srgbClr val="00B0F0"/>
                </a:solidFill>
                <a:cs typeface="Times New Roman" pitchFamily="18" charset="0"/>
              </a:rPr>
              <a:t>Practice-Based Learning and Improvement</a:t>
            </a:r>
            <a:r>
              <a:rPr lang="en-US" sz="1800" dirty="0">
                <a:solidFill>
                  <a:srgbClr val="00B0F0"/>
                </a:solidFill>
                <a:cs typeface="Times New Roman" pitchFamily="18" charset="0"/>
              </a:rPr>
              <a:t> </a:t>
            </a:r>
            <a:r>
              <a:rPr lang="en-US" sz="1800" dirty="0">
                <a:cs typeface="Times New Roman" pitchFamily="18" charset="0"/>
              </a:rPr>
              <a:t>that involves investigation and evaluation of their own patient care, appraisal and assimilation of scientific evidence, and improvements in patient care </a:t>
            </a:r>
          </a:p>
          <a:p>
            <a:pPr>
              <a:lnSpc>
                <a:spcPct val="68000"/>
              </a:lnSpc>
              <a:buFontTx/>
              <a:buChar char="•"/>
            </a:pPr>
            <a:endParaRPr lang="en-US" sz="1800" dirty="0">
              <a:cs typeface="Times New Roman" pitchFamily="18" charset="0"/>
            </a:endParaRPr>
          </a:p>
          <a:p>
            <a:pPr>
              <a:lnSpc>
                <a:spcPct val="68000"/>
              </a:lnSpc>
              <a:buFontTx/>
              <a:buChar char="•"/>
            </a:pPr>
            <a:endParaRPr lang="en-US" sz="1600" dirty="0">
              <a:cs typeface="Times New Roman" pitchFamily="18" charset="0"/>
            </a:endParaRPr>
          </a:p>
          <a:p>
            <a:pPr>
              <a:lnSpc>
                <a:spcPct val="68000"/>
              </a:lnSpc>
            </a:pPr>
            <a:endParaRPr lang="en-US" sz="1600" dirty="0"/>
          </a:p>
        </p:txBody>
      </p:sp>
      <p:sp>
        <p:nvSpPr>
          <p:cNvPr id="9673732" name="Rectangle 4"/>
          <p:cNvSpPr>
            <a:spLocks noGrp="1" noChangeArrowheads="1"/>
          </p:cNvSpPr>
          <p:nvPr>
            <p:ph sz="half" idx="2"/>
          </p:nvPr>
        </p:nvSpPr>
        <p:spPr>
          <a:xfrm>
            <a:off x="4651375" y="1140513"/>
            <a:ext cx="4146550" cy="4767262"/>
          </a:xfrm>
        </p:spPr>
        <p:txBody>
          <a:bodyPr/>
          <a:lstStyle/>
          <a:p>
            <a:pPr>
              <a:lnSpc>
                <a:spcPct val="78000"/>
              </a:lnSpc>
            </a:pPr>
            <a:r>
              <a:rPr lang="en-US" sz="2400" b="1" dirty="0">
                <a:solidFill>
                  <a:srgbClr val="00B0F0"/>
                </a:solidFill>
                <a:cs typeface="Times New Roman" pitchFamily="18" charset="0"/>
              </a:rPr>
              <a:t>Interpersonal and Communication Skills</a:t>
            </a:r>
            <a:r>
              <a:rPr lang="en-US" sz="2500" dirty="0">
                <a:solidFill>
                  <a:srgbClr val="00B0F0"/>
                </a:solidFill>
                <a:cs typeface="Times New Roman" pitchFamily="18" charset="0"/>
              </a:rPr>
              <a:t> </a:t>
            </a:r>
            <a:r>
              <a:rPr lang="en-US" sz="1800" dirty="0">
                <a:cs typeface="Times New Roman" pitchFamily="18" charset="0"/>
              </a:rPr>
              <a:t>that result in effective information exchange and teaming with patients, their families, and other health professionals </a:t>
            </a:r>
          </a:p>
          <a:p>
            <a:pPr>
              <a:lnSpc>
                <a:spcPct val="78000"/>
              </a:lnSpc>
            </a:pPr>
            <a:endParaRPr lang="en-US" sz="1800" dirty="0">
              <a:cs typeface="Times New Roman" pitchFamily="18" charset="0"/>
            </a:endParaRPr>
          </a:p>
          <a:p>
            <a:pPr>
              <a:lnSpc>
                <a:spcPct val="78000"/>
              </a:lnSpc>
            </a:pPr>
            <a:r>
              <a:rPr lang="en-US" sz="2400" b="1" dirty="0">
                <a:solidFill>
                  <a:srgbClr val="00B0F0"/>
                </a:solidFill>
                <a:cs typeface="Times New Roman" pitchFamily="18" charset="0"/>
              </a:rPr>
              <a:t>Professionalism</a:t>
            </a:r>
            <a:r>
              <a:rPr lang="en-US" sz="2400" dirty="0">
                <a:cs typeface="Times New Roman" pitchFamily="18" charset="0"/>
              </a:rPr>
              <a:t>,</a:t>
            </a:r>
            <a:r>
              <a:rPr lang="en-US" sz="2000" dirty="0">
                <a:cs typeface="Times New Roman" pitchFamily="18" charset="0"/>
              </a:rPr>
              <a:t> </a:t>
            </a:r>
            <a:r>
              <a:rPr lang="en-US" sz="1800" dirty="0">
                <a:cs typeface="Times New Roman" pitchFamily="18" charset="0"/>
              </a:rPr>
              <a:t>as manifested through a commitment to carrying out professional responsibilities, adherence to ethical principles, and sensitivity to a diverse patient population </a:t>
            </a:r>
          </a:p>
          <a:p>
            <a:pPr>
              <a:lnSpc>
                <a:spcPct val="78000"/>
              </a:lnSpc>
            </a:pPr>
            <a:endParaRPr lang="en-US" sz="1800" dirty="0">
              <a:cs typeface="Times New Roman" pitchFamily="18" charset="0"/>
            </a:endParaRPr>
          </a:p>
          <a:p>
            <a:pPr>
              <a:lnSpc>
                <a:spcPct val="78000"/>
              </a:lnSpc>
            </a:pPr>
            <a:r>
              <a:rPr lang="en-US" sz="2400" b="1" dirty="0">
                <a:solidFill>
                  <a:srgbClr val="00B0F0"/>
                </a:solidFill>
                <a:cs typeface="Times New Roman" pitchFamily="18" charset="0"/>
              </a:rPr>
              <a:t>Systems-Based Practice</a:t>
            </a:r>
            <a:r>
              <a:rPr lang="en-US" sz="2400" dirty="0">
                <a:cs typeface="Times New Roman" pitchFamily="18" charset="0"/>
              </a:rPr>
              <a:t>,</a:t>
            </a:r>
            <a:r>
              <a:rPr lang="en-US" sz="1800" dirty="0">
                <a:cs typeface="Times New Roman" pitchFamily="18" charset="0"/>
              </a:rPr>
              <a:t> as manifested by actions that demonstrate an awareness of and responsiveness to the larger context and system of health care and the ability to effectively call on system resources to provide care that is of optimal value.</a:t>
            </a:r>
          </a:p>
          <a:p>
            <a:pPr>
              <a:lnSpc>
                <a:spcPct val="78000"/>
              </a:lnSpc>
              <a:buFontTx/>
              <a:buChar char="•"/>
            </a:pPr>
            <a:endParaRPr lang="en-US" sz="1800" dirty="0">
              <a:cs typeface="Times New Roman" pitchFamily="18" charset="0"/>
            </a:endParaRPr>
          </a:p>
          <a:p>
            <a:pPr>
              <a:lnSpc>
                <a:spcPct val="78000"/>
              </a:lnSpc>
            </a:pPr>
            <a:endParaRPr lang="en-US" sz="2000"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841" y="730487"/>
            <a:ext cx="8386762" cy="620712"/>
          </a:xfrm>
        </p:spPr>
        <p:txBody>
          <a:bodyPr/>
          <a:lstStyle/>
          <a:p>
            <a:r>
              <a:rPr lang="en-US" sz="2800" dirty="0" smtClean="0">
                <a:latin typeface="Arial Black" pitchFamily="34" charset="0"/>
              </a:rPr>
              <a:t>Organizations Involved in Accreditation of Medical Educational Programs and Licensure and Certification of Physicians</a:t>
            </a:r>
            <a:endParaRPr lang="en-US" sz="2800" dirty="0"/>
          </a:p>
        </p:txBody>
      </p:sp>
      <p:sp>
        <p:nvSpPr>
          <p:cNvPr id="6" name="TextBox 5"/>
          <p:cNvSpPr txBox="1"/>
          <p:nvPr/>
        </p:nvSpPr>
        <p:spPr>
          <a:xfrm>
            <a:off x="50800" y="1595120"/>
            <a:ext cx="2509520" cy="400110"/>
          </a:xfrm>
          <a:prstGeom prst="rect">
            <a:avLst/>
          </a:prstGeom>
          <a:noFill/>
          <a:ln>
            <a:solidFill>
              <a:schemeClr val="bg2">
                <a:lumMod val="40000"/>
                <a:lumOff val="60000"/>
              </a:schemeClr>
            </a:solidFill>
          </a:ln>
        </p:spPr>
        <p:txBody>
          <a:bodyPr wrap="square" rtlCol="0">
            <a:spAutoFit/>
          </a:bodyPr>
          <a:lstStyle/>
          <a:p>
            <a:pPr algn="ctr"/>
            <a:r>
              <a:rPr lang="en-US" b="0" dirty="0" smtClean="0">
                <a:solidFill>
                  <a:schemeClr val="tx1"/>
                </a:solidFill>
              </a:rPr>
              <a:t>Medical Education</a:t>
            </a:r>
            <a:endParaRPr lang="en-US" b="0" dirty="0">
              <a:solidFill>
                <a:schemeClr val="tx1"/>
              </a:solidFill>
            </a:endParaRPr>
          </a:p>
        </p:txBody>
      </p:sp>
      <p:sp>
        <p:nvSpPr>
          <p:cNvPr id="7" name="TextBox 6"/>
          <p:cNvSpPr txBox="1"/>
          <p:nvPr/>
        </p:nvSpPr>
        <p:spPr>
          <a:xfrm>
            <a:off x="2987040" y="2255520"/>
            <a:ext cx="3423920" cy="400110"/>
          </a:xfrm>
          <a:prstGeom prst="rect">
            <a:avLst/>
          </a:prstGeom>
          <a:noFill/>
          <a:ln>
            <a:solidFill>
              <a:schemeClr val="bg2">
                <a:lumMod val="40000"/>
                <a:lumOff val="60000"/>
              </a:schemeClr>
            </a:solidFill>
          </a:ln>
        </p:spPr>
        <p:txBody>
          <a:bodyPr wrap="square" rtlCol="0">
            <a:spAutoFit/>
          </a:bodyPr>
          <a:lstStyle/>
          <a:p>
            <a:pPr algn="ctr"/>
            <a:r>
              <a:rPr lang="en-US" b="0" dirty="0" smtClean="0">
                <a:solidFill>
                  <a:schemeClr val="tx1"/>
                </a:solidFill>
              </a:rPr>
              <a:t>Graduate Medical Education</a:t>
            </a:r>
            <a:endParaRPr lang="en-US" b="0" dirty="0">
              <a:solidFill>
                <a:schemeClr val="tx1"/>
              </a:solidFill>
            </a:endParaRPr>
          </a:p>
        </p:txBody>
      </p:sp>
      <p:sp>
        <p:nvSpPr>
          <p:cNvPr id="9" name="Right Arrow 8"/>
          <p:cNvSpPr/>
          <p:nvPr/>
        </p:nvSpPr>
        <p:spPr bwMode="auto">
          <a:xfrm rot="6533150">
            <a:off x="2980328" y="2952688"/>
            <a:ext cx="990289" cy="441157"/>
          </a:xfrm>
          <a:prstGeom prst="rightArrow">
            <a:avLst/>
          </a:prstGeom>
          <a:solidFill>
            <a:schemeClr val="bg2">
              <a:lumMod val="20000"/>
              <a:lumOff val="80000"/>
            </a:schemeClr>
          </a:solidFill>
          <a:ln w="12700" cap="flat" cmpd="sng" algn="ctr">
            <a:solidFill>
              <a:schemeClr val="bg2">
                <a:lumMod val="40000"/>
                <a:lumOff val="60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charset="0"/>
            </a:endParaRPr>
          </a:p>
        </p:txBody>
      </p:sp>
      <p:sp>
        <p:nvSpPr>
          <p:cNvPr id="10" name="Right Arrow 9"/>
          <p:cNvSpPr/>
          <p:nvPr/>
        </p:nvSpPr>
        <p:spPr bwMode="auto">
          <a:xfrm rot="4206809">
            <a:off x="4792863" y="2935645"/>
            <a:ext cx="1021642" cy="539817"/>
          </a:xfrm>
          <a:prstGeom prst="rightArrow">
            <a:avLst/>
          </a:prstGeom>
          <a:solidFill>
            <a:schemeClr val="bg2">
              <a:lumMod val="20000"/>
              <a:lumOff val="80000"/>
            </a:schemeClr>
          </a:solidFill>
          <a:ln w="12700" cap="flat" cmpd="sng" algn="ctr">
            <a:solidFill>
              <a:schemeClr val="bg2">
                <a:lumMod val="40000"/>
                <a:lumOff val="60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charset="0"/>
            </a:endParaRPr>
          </a:p>
        </p:txBody>
      </p:sp>
      <p:sp>
        <p:nvSpPr>
          <p:cNvPr id="11" name="TextBox 10"/>
          <p:cNvSpPr txBox="1"/>
          <p:nvPr/>
        </p:nvSpPr>
        <p:spPr>
          <a:xfrm>
            <a:off x="2692400" y="3749040"/>
            <a:ext cx="1574800" cy="707886"/>
          </a:xfrm>
          <a:prstGeom prst="rect">
            <a:avLst/>
          </a:prstGeom>
          <a:noFill/>
          <a:ln>
            <a:solidFill>
              <a:schemeClr val="bg2">
                <a:lumMod val="40000"/>
                <a:lumOff val="60000"/>
              </a:schemeClr>
            </a:solidFill>
          </a:ln>
        </p:spPr>
        <p:txBody>
          <a:bodyPr wrap="square" rtlCol="0">
            <a:spAutoFit/>
          </a:bodyPr>
          <a:lstStyle/>
          <a:p>
            <a:pPr algn="ctr"/>
            <a:r>
              <a:rPr lang="en-US" b="0" dirty="0" smtClean="0">
                <a:solidFill>
                  <a:schemeClr val="tx1"/>
                </a:solidFill>
              </a:rPr>
              <a:t>Licensure</a:t>
            </a:r>
            <a:br>
              <a:rPr lang="en-US" b="0" dirty="0" smtClean="0">
                <a:solidFill>
                  <a:schemeClr val="tx1"/>
                </a:solidFill>
              </a:rPr>
            </a:br>
            <a:r>
              <a:rPr lang="en-US" b="0" dirty="0" smtClean="0">
                <a:solidFill>
                  <a:schemeClr val="tx1"/>
                </a:solidFill>
              </a:rPr>
              <a:t>(Mandatory)</a:t>
            </a:r>
            <a:endParaRPr lang="en-US" b="0" dirty="0">
              <a:solidFill>
                <a:schemeClr val="tx1"/>
              </a:solidFill>
            </a:endParaRPr>
          </a:p>
        </p:txBody>
      </p:sp>
      <p:sp>
        <p:nvSpPr>
          <p:cNvPr id="12" name="TextBox 11"/>
          <p:cNvSpPr txBox="1"/>
          <p:nvPr/>
        </p:nvSpPr>
        <p:spPr>
          <a:xfrm>
            <a:off x="4561840" y="3749040"/>
            <a:ext cx="1574800" cy="707886"/>
          </a:xfrm>
          <a:prstGeom prst="rect">
            <a:avLst/>
          </a:prstGeom>
          <a:noFill/>
          <a:ln>
            <a:solidFill>
              <a:schemeClr val="bg2">
                <a:lumMod val="40000"/>
                <a:lumOff val="60000"/>
              </a:schemeClr>
            </a:solidFill>
          </a:ln>
        </p:spPr>
        <p:txBody>
          <a:bodyPr wrap="square" rtlCol="0">
            <a:spAutoFit/>
          </a:bodyPr>
          <a:lstStyle/>
          <a:p>
            <a:pPr algn="ctr"/>
            <a:r>
              <a:rPr lang="en-US" b="0" dirty="0" smtClean="0">
                <a:solidFill>
                  <a:schemeClr val="tx1"/>
                </a:solidFill>
              </a:rPr>
              <a:t>Certification</a:t>
            </a:r>
            <a:br>
              <a:rPr lang="en-US" b="0" dirty="0" smtClean="0">
                <a:solidFill>
                  <a:schemeClr val="tx1"/>
                </a:solidFill>
              </a:rPr>
            </a:br>
            <a:r>
              <a:rPr lang="en-US" b="0" dirty="0" smtClean="0">
                <a:solidFill>
                  <a:schemeClr val="tx1"/>
                </a:solidFill>
              </a:rPr>
              <a:t>(Voluntary)</a:t>
            </a:r>
            <a:endParaRPr lang="en-US" b="0" dirty="0">
              <a:solidFill>
                <a:schemeClr val="tx1"/>
              </a:solidFill>
            </a:endParaRPr>
          </a:p>
        </p:txBody>
      </p:sp>
      <p:sp>
        <p:nvSpPr>
          <p:cNvPr id="13" name="TextBox 12"/>
          <p:cNvSpPr txBox="1"/>
          <p:nvPr/>
        </p:nvSpPr>
        <p:spPr>
          <a:xfrm>
            <a:off x="6856021" y="1418709"/>
            <a:ext cx="1658587" cy="1015663"/>
          </a:xfrm>
          <a:prstGeom prst="rect">
            <a:avLst/>
          </a:prstGeom>
          <a:noFill/>
          <a:ln>
            <a:solidFill>
              <a:schemeClr val="bg2">
                <a:lumMod val="40000"/>
                <a:lumOff val="60000"/>
              </a:schemeClr>
            </a:solidFill>
          </a:ln>
        </p:spPr>
        <p:txBody>
          <a:bodyPr wrap="square" rtlCol="0">
            <a:spAutoFit/>
          </a:bodyPr>
          <a:lstStyle/>
          <a:p>
            <a:pPr algn="ctr"/>
            <a:r>
              <a:rPr lang="en-US" b="0" dirty="0" smtClean="0">
                <a:solidFill>
                  <a:schemeClr val="tx1"/>
                </a:solidFill>
              </a:rPr>
              <a:t>International Medical Graduates</a:t>
            </a:r>
            <a:endParaRPr lang="en-US" b="0" dirty="0">
              <a:solidFill>
                <a:schemeClr val="tx1"/>
              </a:solidFill>
            </a:endParaRPr>
          </a:p>
        </p:txBody>
      </p:sp>
      <p:sp>
        <p:nvSpPr>
          <p:cNvPr id="14" name="Right Arrow 13"/>
          <p:cNvSpPr/>
          <p:nvPr/>
        </p:nvSpPr>
        <p:spPr bwMode="auto">
          <a:xfrm rot="9043973">
            <a:off x="6317884" y="2004928"/>
            <a:ext cx="762000" cy="463350"/>
          </a:xfrm>
          <a:prstGeom prst="rightArrow">
            <a:avLst/>
          </a:prstGeom>
          <a:solidFill>
            <a:schemeClr val="bg2">
              <a:lumMod val="20000"/>
              <a:lumOff val="80000"/>
            </a:schemeClr>
          </a:solidFill>
          <a:ln w="12700" cap="flat" cmpd="sng" algn="ctr">
            <a:solidFill>
              <a:schemeClr val="bg2">
                <a:lumMod val="40000"/>
                <a:lumOff val="60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charset="0"/>
            </a:endParaRPr>
          </a:p>
        </p:txBody>
      </p:sp>
      <p:sp>
        <p:nvSpPr>
          <p:cNvPr id="5" name="Right Arrow 4"/>
          <p:cNvSpPr/>
          <p:nvPr/>
        </p:nvSpPr>
        <p:spPr bwMode="auto">
          <a:xfrm rot="1923181">
            <a:off x="2466935" y="1758636"/>
            <a:ext cx="762000" cy="484095"/>
          </a:xfrm>
          <a:prstGeom prst="rightArrow">
            <a:avLst/>
          </a:prstGeom>
          <a:solidFill>
            <a:schemeClr val="bg2">
              <a:lumMod val="20000"/>
              <a:lumOff val="80000"/>
            </a:schemeClr>
          </a:solidFill>
          <a:ln w="12700" cap="flat" cmpd="sng" algn="ctr">
            <a:solidFill>
              <a:schemeClr val="bg2">
                <a:lumMod val="40000"/>
                <a:lumOff val="60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charset="0"/>
            </a:endParaRPr>
          </a:p>
        </p:txBody>
      </p:sp>
      <p:sp>
        <p:nvSpPr>
          <p:cNvPr id="15" name="TextBox 14"/>
          <p:cNvSpPr txBox="1"/>
          <p:nvPr/>
        </p:nvSpPr>
        <p:spPr>
          <a:xfrm>
            <a:off x="3657600" y="5669280"/>
            <a:ext cx="1808480" cy="400110"/>
          </a:xfrm>
          <a:prstGeom prst="rect">
            <a:avLst/>
          </a:prstGeom>
          <a:noFill/>
          <a:ln>
            <a:solidFill>
              <a:schemeClr val="bg2">
                <a:lumMod val="40000"/>
                <a:lumOff val="60000"/>
              </a:schemeClr>
            </a:solidFill>
          </a:ln>
        </p:spPr>
        <p:txBody>
          <a:bodyPr wrap="square" rtlCol="0">
            <a:spAutoFit/>
          </a:bodyPr>
          <a:lstStyle/>
          <a:p>
            <a:pPr algn="ctr"/>
            <a:r>
              <a:rPr lang="en-US" b="0" dirty="0" smtClean="0">
                <a:solidFill>
                  <a:schemeClr val="tx1"/>
                </a:solidFill>
              </a:rPr>
              <a:t>Practice</a:t>
            </a:r>
            <a:endParaRPr lang="en-US" b="0" dirty="0">
              <a:solidFill>
                <a:schemeClr val="tx1"/>
              </a:solidFill>
            </a:endParaRPr>
          </a:p>
        </p:txBody>
      </p:sp>
      <p:sp>
        <p:nvSpPr>
          <p:cNvPr id="16" name="Right Arrow 15"/>
          <p:cNvSpPr/>
          <p:nvPr/>
        </p:nvSpPr>
        <p:spPr bwMode="auto">
          <a:xfrm rot="3530523">
            <a:off x="3325917" y="4741408"/>
            <a:ext cx="990289" cy="505848"/>
          </a:xfrm>
          <a:prstGeom prst="rightArrow">
            <a:avLst/>
          </a:prstGeom>
          <a:solidFill>
            <a:schemeClr val="bg2">
              <a:lumMod val="20000"/>
              <a:lumOff val="80000"/>
            </a:schemeClr>
          </a:solidFill>
          <a:ln w="12700" cap="flat" cmpd="sng" algn="ctr">
            <a:solidFill>
              <a:schemeClr val="bg2">
                <a:lumMod val="40000"/>
                <a:lumOff val="60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charset="0"/>
            </a:endParaRPr>
          </a:p>
        </p:txBody>
      </p:sp>
      <p:sp>
        <p:nvSpPr>
          <p:cNvPr id="17" name="Right Arrow 16"/>
          <p:cNvSpPr/>
          <p:nvPr/>
        </p:nvSpPr>
        <p:spPr bwMode="auto">
          <a:xfrm rot="7416619">
            <a:off x="4643900" y="4754470"/>
            <a:ext cx="1021642" cy="495923"/>
          </a:xfrm>
          <a:prstGeom prst="rightArrow">
            <a:avLst/>
          </a:prstGeom>
          <a:solidFill>
            <a:schemeClr val="bg2">
              <a:lumMod val="20000"/>
              <a:lumOff val="80000"/>
            </a:schemeClr>
          </a:solidFill>
          <a:ln w="12700" cap="flat" cmpd="sng" algn="ctr">
            <a:solidFill>
              <a:schemeClr val="bg2">
                <a:lumMod val="40000"/>
                <a:lumOff val="60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charset="0"/>
            </a:endParaRPr>
          </a:p>
        </p:txBody>
      </p:sp>
      <p:sp>
        <p:nvSpPr>
          <p:cNvPr id="18" name="Line Callout 3 (No Border) 17"/>
          <p:cNvSpPr/>
          <p:nvPr/>
        </p:nvSpPr>
        <p:spPr bwMode="auto">
          <a:xfrm>
            <a:off x="529640" y="2314765"/>
            <a:ext cx="2391690" cy="1676400"/>
          </a:xfrm>
          <a:prstGeom prst="callout3">
            <a:avLst>
              <a:gd name="adj1" fmla="val 51918"/>
              <a:gd name="adj2" fmla="val -1865"/>
              <a:gd name="adj3" fmla="val 40215"/>
              <a:gd name="adj4" fmla="val -5973"/>
              <a:gd name="adj5" fmla="val 32704"/>
              <a:gd name="adj6" fmla="val -8893"/>
              <a:gd name="adj7" fmla="val -14051"/>
              <a:gd name="adj8" fmla="val -11749"/>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400" b="0" dirty="0" smtClean="0">
                <a:solidFill>
                  <a:srgbClr val="00B0F0"/>
                </a:solidFill>
              </a:rPr>
              <a:t>Four-year program offered at 134 U.S. medical schools. Medical education programs accredited by the Liaison Committee on Medical Education, cosponsored by the AAMC and AMA.</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accent1">
                  <a:lumMod val="40000"/>
                  <a:lumOff val="60000"/>
                </a:schemeClr>
              </a:solidFill>
              <a:effectLst/>
              <a:latin typeface="Arial" charset="0"/>
            </a:endParaRPr>
          </a:p>
        </p:txBody>
      </p:sp>
      <p:sp>
        <p:nvSpPr>
          <p:cNvPr id="19" name="Line Callout 3 (No Border) 18"/>
          <p:cNvSpPr/>
          <p:nvPr/>
        </p:nvSpPr>
        <p:spPr bwMode="auto">
          <a:xfrm>
            <a:off x="6365174" y="3752603"/>
            <a:ext cx="2743202" cy="2682899"/>
          </a:xfrm>
          <a:prstGeom prst="callout3">
            <a:avLst>
              <a:gd name="adj1" fmla="val 48376"/>
              <a:gd name="adj2" fmla="val 598"/>
              <a:gd name="adj3" fmla="val 32968"/>
              <a:gd name="adj4" fmla="val -2052"/>
              <a:gd name="adj5" fmla="val 16785"/>
              <a:gd name="adj6" fmla="val -4490"/>
              <a:gd name="adj7" fmla="val 8617"/>
              <a:gd name="adj8" fmla="val -6821"/>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1" hangingPunct="1">
              <a:spcBef>
                <a:spcPct val="50000"/>
              </a:spcBef>
            </a:pPr>
            <a:r>
              <a:rPr lang="en-US" sz="1400" b="0" i="1" dirty="0" smtClean="0">
                <a:solidFill>
                  <a:srgbClr val="00B0F0"/>
                </a:solidFill>
              </a:rPr>
              <a:t>American Board of Medical Specialties</a:t>
            </a:r>
            <a:r>
              <a:rPr lang="en-US" sz="1400" b="0" dirty="0" smtClean="0">
                <a:solidFill>
                  <a:srgbClr val="00B0F0"/>
                </a:solidFill>
              </a:rPr>
              <a:t>, umbrella organization of 24 specialty boards. </a:t>
            </a:r>
            <a:r>
              <a:rPr lang="en-US" sz="1400" b="0" dirty="0" smtClean="0">
                <a:solidFill>
                  <a:srgbClr val="00B0F0"/>
                </a:solidFill>
                <a:cs typeface="Times New Roman" pitchFamily="18" charset="0"/>
              </a:rPr>
              <a:t>Physicians certified by an ABMS member board have successfully completed an approved residency training program and an evaluation process assessing their competence in the specialty</a:t>
            </a:r>
            <a:r>
              <a:rPr lang="en-US" sz="1400" b="0" dirty="0" smtClean="0">
                <a:solidFill>
                  <a:srgbClr val="00B0F0"/>
                </a:solidFill>
              </a:rPr>
              <a:t>.</a:t>
            </a:r>
            <a:endParaRPr kumimoji="0" lang="en-US" sz="1400" b="1" i="0" u="none" strike="noStrike" cap="none" normalizeH="0" baseline="0" dirty="0" smtClean="0">
              <a:ln>
                <a:noFill/>
              </a:ln>
              <a:solidFill>
                <a:srgbClr val="00B0F0"/>
              </a:solidFill>
              <a:effectLst/>
            </a:endParaRPr>
          </a:p>
        </p:txBody>
      </p:sp>
      <p:sp>
        <p:nvSpPr>
          <p:cNvPr id="20" name="Line Callout 3 (No Border) 19"/>
          <p:cNvSpPr/>
          <p:nvPr/>
        </p:nvSpPr>
        <p:spPr bwMode="auto">
          <a:xfrm>
            <a:off x="59375" y="4132617"/>
            <a:ext cx="2838203" cy="2529440"/>
          </a:xfrm>
          <a:prstGeom prst="callout3">
            <a:avLst>
              <a:gd name="adj1" fmla="val 49262"/>
              <a:gd name="adj2" fmla="val 101091"/>
              <a:gd name="adj3" fmla="val 44238"/>
              <a:gd name="adj4" fmla="val 109485"/>
              <a:gd name="adj5" fmla="val 33699"/>
              <a:gd name="adj6" fmla="val 112423"/>
              <a:gd name="adj7" fmla="val 15467"/>
              <a:gd name="adj8" fmla="val 112078"/>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1" hangingPunct="1">
              <a:spcBef>
                <a:spcPct val="50000"/>
              </a:spcBef>
            </a:pPr>
            <a:r>
              <a:rPr lang="en-US" sz="1400" b="0" dirty="0" smtClean="0">
                <a:solidFill>
                  <a:srgbClr val="00B0F0"/>
                </a:solidFill>
              </a:rPr>
              <a:t>The USMLE, a three-part external examination required for licensing, is sponsored by the</a:t>
            </a:r>
            <a:r>
              <a:rPr lang="en-US" sz="1400" b="0" i="1" dirty="0" smtClean="0">
                <a:solidFill>
                  <a:srgbClr val="00B0F0"/>
                </a:solidFill>
              </a:rPr>
              <a:t> National Board of Medical Examiners</a:t>
            </a:r>
            <a:r>
              <a:rPr lang="en-US" sz="1400" b="0" dirty="0" smtClean="0">
                <a:solidFill>
                  <a:srgbClr val="00B0F0"/>
                </a:solidFill>
              </a:rPr>
              <a:t> and the </a:t>
            </a:r>
            <a:r>
              <a:rPr lang="en-US" sz="1400" b="0" i="1" dirty="0" smtClean="0">
                <a:solidFill>
                  <a:srgbClr val="00B0F0"/>
                </a:solidFill>
              </a:rPr>
              <a:t>Federation of State Medical Boards</a:t>
            </a:r>
            <a:r>
              <a:rPr lang="en-US" sz="1400" b="0" dirty="0" smtClean="0">
                <a:solidFill>
                  <a:srgbClr val="00B0F0"/>
                </a:solidFill>
              </a:rPr>
              <a:t>, which represents the 54 state and jurisdictional licensing authorities</a:t>
            </a:r>
            <a:r>
              <a:rPr lang="en-US" sz="1400" b="0" dirty="0" smtClean="0">
                <a:solidFill>
                  <a:schemeClr val="accent1">
                    <a:lumMod val="40000"/>
                    <a:lumOff val="60000"/>
                  </a:schemeClr>
                </a:solidFill>
              </a:rPr>
              <a:t>.</a:t>
            </a:r>
            <a:endParaRPr lang="en-US" sz="1400" b="0" dirty="0">
              <a:solidFill>
                <a:schemeClr val="accent1">
                  <a:lumMod val="40000"/>
                  <a:lumOff val="60000"/>
                </a:schemeClr>
              </a:solidFill>
            </a:endParaRPr>
          </a:p>
        </p:txBody>
      </p:sp>
      <p:sp>
        <p:nvSpPr>
          <p:cNvPr id="21" name="Line Callout 3 (No Border) 20"/>
          <p:cNvSpPr/>
          <p:nvPr/>
        </p:nvSpPr>
        <p:spPr bwMode="auto">
          <a:xfrm>
            <a:off x="6529449" y="2491842"/>
            <a:ext cx="2614551" cy="1320137"/>
          </a:xfrm>
          <a:prstGeom prst="callout3">
            <a:avLst>
              <a:gd name="adj1" fmla="val 10829"/>
              <a:gd name="adj2" fmla="val 43056"/>
              <a:gd name="adj3" fmla="val 933"/>
              <a:gd name="adj4" fmla="val 41276"/>
              <a:gd name="adj5" fmla="val 1062"/>
              <a:gd name="adj6" fmla="val 40850"/>
              <a:gd name="adj7" fmla="val 52"/>
              <a:gd name="adj8" fmla="val 39232"/>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1" hangingPunct="1">
              <a:spcBef>
                <a:spcPct val="50000"/>
              </a:spcBef>
            </a:pPr>
            <a:r>
              <a:rPr lang="en-US" sz="1400" b="0" dirty="0" smtClean="0">
                <a:solidFill>
                  <a:srgbClr val="00B0F0"/>
                </a:solidFill>
              </a:rPr>
              <a:t>certified for entrance into a U.S. residency program by the </a:t>
            </a:r>
            <a:r>
              <a:rPr lang="en-US" sz="1400" b="0" dirty="0" smtClean="0">
                <a:solidFill>
                  <a:srgbClr val="00B0F0"/>
                </a:solidFill>
                <a:cs typeface="Times New Roman" pitchFamily="18" charset="0"/>
              </a:rPr>
              <a:t>Educational Commission for Foreign Medical Graduates (ECFMG)</a:t>
            </a:r>
            <a:endParaRPr kumimoji="0" lang="en-US" sz="1400" b="1" i="0" u="none" strike="noStrike" cap="none" normalizeH="0" baseline="0" dirty="0" smtClean="0">
              <a:ln>
                <a:noFill/>
              </a:ln>
              <a:solidFill>
                <a:srgbClr val="00B0F0"/>
              </a:solidFill>
              <a:effectLs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22" name="Rectangle 2"/>
          <p:cNvSpPr>
            <a:spLocks noGrp="1" noChangeArrowheads="1"/>
          </p:cNvSpPr>
          <p:nvPr>
            <p:ph type="title"/>
          </p:nvPr>
        </p:nvSpPr>
        <p:spPr>
          <a:xfrm>
            <a:off x="519112" y="625126"/>
            <a:ext cx="8624887" cy="620712"/>
          </a:xfrm>
        </p:spPr>
        <p:txBody>
          <a:bodyPr/>
          <a:lstStyle/>
          <a:p>
            <a:r>
              <a:rPr lang="en-US" dirty="0" smtClean="0"/>
              <a:t/>
            </a:r>
            <a:br>
              <a:rPr lang="en-US" dirty="0" smtClean="0"/>
            </a:br>
            <a:r>
              <a:rPr lang="en-US" dirty="0" smtClean="0"/>
              <a:t>A Cross-section of Skilled Individuals at </a:t>
            </a:r>
            <a:br>
              <a:rPr lang="en-US" dirty="0" smtClean="0"/>
            </a:br>
            <a:r>
              <a:rPr lang="en-US" dirty="0" smtClean="0"/>
              <a:t>(Institution</a:t>
            </a:r>
            <a:r>
              <a:rPr lang="en-US" dirty="0"/>
              <a:t>)</a:t>
            </a:r>
          </a:p>
        </p:txBody>
      </p:sp>
      <p:sp>
        <p:nvSpPr>
          <p:cNvPr id="9605123" name="Rectangle 3"/>
          <p:cNvSpPr>
            <a:spLocks noGrp="1" noChangeArrowheads="1"/>
          </p:cNvSpPr>
          <p:nvPr>
            <p:ph idx="1"/>
          </p:nvPr>
        </p:nvSpPr>
        <p:spPr>
          <a:xfrm>
            <a:off x="609600" y="1981200"/>
            <a:ext cx="7924800" cy="4343400"/>
          </a:xfrm>
        </p:spPr>
        <p:txBody>
          <a:bodyPr/>
          <a:lstStyle/>
          <a:p>
            <a:pPr defTabSz="914400">
              <a:tabLst>
                <a:tab pos="5022850" algn="r"/>
              </a:tabLst>
            </a:pPr>
            <a:r>
              <a:rPr lang="en-US" sz="3200" dirty="0"/>
              <a:t>Medical students	###</a:t>
            </a:r>
          </a:p>
          <a:p>
            <a:pPr defTabSz="914400">
              <a:tabLst>
                <a:tab pos="5022850" algn="r"/>
              </a:tabLst>
            </a:pPr>
            <a:r>
              <a:rPr lang="en-US" sz="3200" dirty="0"/>
              <a:t>Residents	###</a:t>
            </a:r>
          </a:p>
          <a:p>
            <a:pPr defTabSz="914400">
              <a:tabLst>
                <a:tab pos="5022850" algn="r"/>
              </a:tabLst>
            </a:pPr>
            <a:r>
              <a:rPr lang="en-US" sz="3200" dirty="0"/>
              <a:t>Doctoral candidates	###</a:t>
            </a:r>
          </a:p>
          <a:p>
            <a:pPr defTabSz="914400">
              <a:tabLst>
                <a:tab pos="5022850" algn="r"/>
              </a:tabLst>
            </a:pPr>
            <a:r>
              <a:rPr lang="en-US" sz="3200" dirty="0"/>
              <a:t>Faculty	###</a:t>
            </a:r>
          </a:p>
          <a:p>
            <a:pPr defTabSz="914400">
              <a:tabLst>
                <a:tab pos="5022850" algn="r"/>
              </a:tabLst>
            </a:pPr>
            <a:r>
              <a:rPr lang="en-US" sz="3200" dirty="0"/>
              <a:t>Support staff	###</a:t>
            </a:r>
          </a:p>
          <a:p>
            <a:pPr defTabSz="914400">
              <a:tabLst>
                <a:tab pos="5022850" algn="r"/>
              </a:tabLst>
            </a:pPr>
            <a:r>
              <a:rPr lang="en-US" sz="3200" dirty="0"/>
              <a:t>Employees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237744" y="83345"/>
            <a:ext cx="9144000" cy="749300"/>
          </a:xfrm>
        </p:spPr>
        <p:txBody>
          <a:bodyPr/>
          <a:lstStyle/>
          <a:p>
            <a:r>
              <a:rPr lang="en-US" sz="3200" b="1" dirty="0" smtClean="0"/>
              <a:t>Complexities of Physician Supply</a:t>
            </a:r>
          </a:p>
        </p:txBody>
      </p:sp>
      <p:sp>
        <p:nvSpPr>
          <p:cNvPr id="7171" name="Rectangle 3"/>
          <p:cNvSpPr>
            <a:spLocks noGrp="1" noChangeArrowheads="1"/>
          </p:cNvSpPr>
          <p:nvPr>
            <p:ph idx="4294967295"/>
          </p:nvPr>
        </p:nvSpPr>
        <p:spPr>
          <a:xfrm>
            <a:off x="0" y="1227138"/>
            <a:ext cx="7802563" cy="660400"/>
          </a:xfrm>
        </p:spPr>
        <p:txBody>
          <a:bodyPr/>
          <a:lstStyle/>
          <a:p>
            <a:pPr lvl="1" algn="ctr">
              <a:buFontTx/>
              <a:buNone/>
            </a:pPr>
            <a:r>
              <a:rPr lang="en-US" sz="2400" b="1" dirty="0" smtClean="0">
                <a:solidFill>
                  <a:schemeClr val="tx2"/>
                </a:solidFill>
              </a:rPr>
              <a:t>Supply  = </a:t>
            </a:r>
            <a:r>
              <a:rPr lang="en-US" sz="2400" b="1" dirty="0" smtClean="0">
                <a:solidFill>
                  <a:schemeClr val="hlink"/>
                </a:solidFill>
              </a:rPr>
              <a:t>(Current </a:t>
            </a:r>
            <a:r>
              <a:rPr lang="en-US" sz="2400" b="1" dirty="0" smtClean="0">
                <a:solidFill>
                  <a:schemeClr val="accent1"/>
                </a:solidFill>
              </a:rPr>
              <a:t>+</a:t>
            </a:r>
            <a:r>
              <a:rPr lang="en-US" sz="2400" b="1" dirty="0" smtClean="0"/>
              <a:t> </a:t>
            </a:r>
            <a:r>
              <a:rPr lang="en-US" sz="2400" b="1" dirty="0" smtClean="0">
                <a:solidFill>
                  <a:schemeClr val="accent1"/>
                </a:solidFill>
              </a:rPr>
              <a:t>New</a:t>
            </a:r>
            <a:r>
              <a:rPr lang="en-US" sz="2400" b="1" dirty="0" smtClean="0"/>
              <a:t> </a:t>
            </a:r>
            <a:r>
              <a:rPr lang="en-US" sz="2400" b="1" dirty="0" smtClean="0">
                <a:solidFill>
                  <a:schemeClr val="tx1">
                    <a:lumMod val="40000"/>
                    <a:lumOff val="60000"/>
                  </a:schemeClr>
                </a:solidFill>
              </a:rPr>
              <a:t>– Exiting</a:t>
            </a:r>
            <a:r>
              <a:rPr lang="en-US" sz="2400" b="1" dirty="0" smtClean="0">
                <a:solidFill>
                  <a:schemeClr val="folHlink"/>
                </a:solidFill>
              </a:rPr>
              <a:t>) </a:t>
            </a:r>
            <a:r>
              <a:rPr lang="en-US" sz="2400" b="1" dirty="0" smtClean="0"/>
              <a:t>X</a:t>
            </a:r>
            <a:r>
              <a:rPr lang="en-US" sz="2400" b="1" dirty="0" smtClean="0">
                <a:solidFill>
                  <a:schemeClr val="folHlink"/>
                </a:solidFill>
              </a:rPr>
              <a:t> </a:t>
            </a:r>
            <a:r>
              <a:rPr lang="en-US" sz="2400" b="1" dirty="0" smtClean="0">
                <a:solidFill>
                  <a:schemeClr val="accent5">
                    <a:lumMod val="50000"/>
                  </a:schemeClr>
                </a:solidFill>
              </a:rPr>
              <a:t>Efficiency</a:t>
            </a:r>
          </a:p>
        </p:txBody>
      </p:sp>
      <p:sp>
        <p:nvSpPr>
          <p:cNvPr id="7172" name="Text Box 5"/>
          <p:cNvSpPr txBox="1">
            <a:spLocks noChangeArrowheads="1"/>
          </p:cNvSpPr>
          <p:nvPr/>
        </p:nvSpPr>
        <p:spPr bwMode="auto">
          <a:xfrm>
            <a:off x="500063" y="2363788"/>
            <a:ext cx="2254250" cy="982662"/>
          </a:xfrm>
          <a:prstGeom prst="rect">
            <a:avLst/>
          </a:prstGeom>
          <a:noFill/>
          <a:ln w="22225">
            <a:solidFill>
              <a:schemeClr val="tx1"/>
            </a:solidFill>
            <a:miter lim="800000"/>
            <a:headEnd/>
            <a:tailEnd/>
          </a:ln>
        </p:spPr>
        <p:txBody>
          <a:bodyPr>
            <a:spAutoFit/>
          </a:bodyPr>
          <a:lstStyle/>
          <a:p>
            <a:pPr algn="ctr">
              <a:lnSpc>
                <a:spcPct val="85000"/>
              </a:lnSpc>
              <a:spcBef>
                <a:spcPct val="50000"/>
              </a:spcBef>
            </a:pPr>
            <a:r>
              <a:rPr lang="en-US">
                <a:solidFill>
                  <a:schemeClr val="tx1"/>
                </a:solidFill>
              </a:rPr>
              <a:t># of Physicians </a:t>
            </a:r>
          </a:p>
          <a:p>
            <a:pPr algn="ctr">
              <a:lnSpc>
                <a:spcPct val="50000"/>
              </a:lnSpc>
              <a:spcBef>
                <a:spcPct val="50000"/>
              </a:spcBef>
            </a:pPr>
            <a:r>
              <a:rPr lang="en-US">
                <a:solidFill>
                  <a:schemeClr val="tx1"/>
                </a:solidFill>
              </a:rPr>
              <a:t>x </a:t>
            </a:r>
          </a:p>
          <a:p>
            <a:pPr algn="ctr">
              <a:lnSpc>
                <a:spcPct val="50000"/>
              </a:lnSpc>
              <a:spcBef>
                <a:spcPct val="50000"/>
              </a:spcBef>
            </a:pPr>
            <a:r>
              <a:rPr lang="en-US">
                <a:solidFill>
                  <a:schemeClr val="tx1"/>
                </a:solidFill>
              </a:rPr>
              <a:t>Work hours</a:t>
            </a:r>
          </a:p>
        </p:txBody>
      </p:sp>
      <p:sp>
        <p:nvSpPr>
          <p:cNvPr id="7173" name="Text Box 6"/>
          <p:cNvSpPr txBox="1">
            <a:spLocks noChangeArrowheads="1"/>
          </p:cNvSpPr>
          <p:nvPr/>
        </p:nvSpPr>
        <p:spPr bwMode="auto">
          <a:xfrm>
            <a:off x="347663" y="4252913"/>
            <a:ext cx="2286000" cy="1104900"/>
          </a:xfrm>
          <a:prstGeom prst="rect">
            <a:avLst/>
          </a:prstGeom>
          <a:noFill/>
          <a:ln w="22225">
            <a:solidFill>
              <a:schemeClr val="tx1"/>
            </a:solidFill>
            <a:miter lim="800000"/>
            <a:headEnd/>
            <a:tailEnd/>
          </a:ln>
        </p:spPr>
        <p:txBody>
          <a:bodyPr>
            <a:spAutoFit/>
          </a:bodyPr>
          <a:lstStyle/>
          <a:p>
            <a:pPr>
              <a:lnSpc>
                <a:spcPct val="75000"/>
              </a:lnSpc>
              <a:spcBef>
                <a:spcPct val="50000"/>
              </a:spcBef>
            </a:pPr>
            <a:r>
              <a:rPr lang="en-US">
                <a:solidFill>
                  <a:schemeClr val="tx1"/>
                </a:solidFill>
              </a:rPr>
              <a:t>Gender</a:t>
            </a:r>
          </a:p>
          <a:p>
            <a:pPr>
              <a:lnSpc>
                <a:spcPct val="75000"/>
              </a:lnSpc>
              <a:spcBef>
                <a:spcPct val="50000"/>
              </a:spcBef>
            </a:pPr>
            <a:r>
              <a:rPr lang="en-US">
                <a:solidFill>
                  <a:schemeClr val="tx1"/>
                </a:solidFill>
              </a:rPr>
              <a:t>Age</a:t>
            </a:r>
          </a:p>
          <a:p>
            <a:pPr>
              <a:lnSpc>
                <a:spcPct val="75000"/>
              </a:lnSpc>
              <a:spcBef>
                <a:spcPct val="50000"/>
              </a:spcBef>
            </a:pPr>
            <a:r>
              <a:rPr lang="en-US">
                <a:solidFill>
                  <a:schemeClr val="tx1"/>
                </a:solidFill>
              </a:rPr>
              <a:t>Systems Factors</a:t>
            </a:r>
          </a:p>
        </p:txBody>
      </p:sp>
      <p:sp>
        <p:nvSpPr>
          <p:cNvPr id="7174" name="Text Box 7"/>
          <p:cNvSpPr txBox="1">
            <a:spLocks noChangeArrowheads="1"/>
          </p:cNvSpPr>
          <p:nvPr/>
        </p:nvSpPr>
        <p:spPr bwMode="auto">
          <a:xfrm>
            <a:off x="3276600" y="2359025"/>
            <a:ext cx="912813" cy="723900"/>
          </a:xfrm>
          <a:prstGeom prst="rect">
            <a:avLst/>
          </a:prstGeom>
          <a:noFill/>
          <a:ln w="22225">
            <a:solidFill>
              <a:schemeClr val="accent1"/>
            </a:solidFill>
            <a:miter lim="800000"/>
            <a:headEnd/>
            <a:tailEnd/>
          </a:ln>
        </p:spPr>
        <p:txBody>
          <a:bodyPr>
            <a:spAutoFit/>
          </a:bodyPr>
          <a:lstStyle/>
          <a:p>
            <a:pPr>
              <a:spcBef>
                <a:spcPct val="50000"/>
              </a:spcBef>
            </a:pPr>
            <a:r>
              <a:rPr lang="en-US">
                <a:solidFill>
                  <a:schemeClr val="accent1"/>
                </a:solidFill>
              </a:rPr>
              <a:t>GME Slots</a:t>
            </a:r>
          </a:p>
        </p:txBody>
      </p:sp>
      <p:sp>
        <p:nvSpPr>
          <p:cNvPr id="7175" name="Text Box 8"/>
          <p:cNvSpPr txBox="1">
            <a:spLocks noChangeArrowheads="1"/>
          </p:cNvSpPr>
          <p:nvPr/>
        </p:nvSpPr>
        <p:spPr bwMode="auto">
          <a:xfrm>
            <a:off x="2995613" y="4630738"/>
            <a:ext cx="3887787" cy="1363662"/>
          </a:xfrm>
          <a:prstGeom prst="rect">
            <a:avLst/>
          </a:prstGeom>
          <a:noFill/>
          <a:ln w="22225">
            <a:solidFill>
              <a:schemeClr val="accent1"/>
            </a:solidFill>
            <a:miter lim="800000"/>
            <a:headEnd/>
            <a:tailEnd/>
          </a:ln>
        </p:spPr>
        <p:txBody>
          <a:bodyPr>
            <a:spAutoFit/>
          </a:bodyPr>
          <a:lstStyle/>
          <a:p>
            <a:pPr>
              <a:lnSpc>
                <a:spcPct val="80000"/>
              </a:lnSpc>
              <a:spcBef>
                <a:spcPct val="50000"/>
              </a:spcBef>
            </a:pPr>
            <a:r>
              <a:rPr lang="en-US">
                <a:solidFill>
                  <a:schemeClr val="accent1"/>
                </a:solidFill>
              </a:rPr>
              <a:t>GME Reimbursement &amp; Policy</a:t>
            </a:r>
          </a:p>
          <a:p>
            <a:pPr>
              <a:lnSpc>
                <a:spcPct val="60000"/>
              </a:lnSpc>
              <a:spcBef>
                <a:spcPct val="50000"/>
              </a:spcBef>
            </a:pPr>
            <a:r>
              <a:rPr lang="en-US">
                <a:solidFill>
                  <a:schemeClr val="accent1"/>
                </a:solidFill>
              </a:rPr>
              <a:t>MD Enrollment</a:t>
            </a:r>
          </a:p>
          <a:p>
            <a:pPr>
              <a:lnSpc>
                <a:spcPct val="60000"/>
              </a:lnSpc>
              <a:spcBef>
                <a:spcPct val="50000"/>
              </a:spcBef>
            </a:pPr>
            <a:r>
              <a:rPr lang="en-US">
                <a:solidFill>
                  <a:schemeClr val="accent1"/>
                </a:solidFill>
              </a:rPr>
              <a:t>DO Enrollment</a:t>
            </a:r>
          </a:p>
          <a:p>
            <a:pPr>
              <a:lnSpc>
                <a:spcPct val="60000"/>
              </a:lnSpc>
              <a:spcBef>
                <a:spcPct val="50000"/>
              </a:spcBef>
            </a:pPr>
            <a:r>
              <a:rPr lang="en-US">
                <a:solidFill>
                  <a:schemeClr val="accent1"/>
                </a:solidFill>
              </a:rPr>
              <a:t>IMGs</a:t>
            </a:r>
          </a:p>
        </p:txBody>
      </p:sp>
      <p:sp>
        <p:nvSpPr>
          <p:cNvPr id="10147849" name="Text Box 9"/>
          <p:cNvSpPr txBox="1">
            <a:spLocks noChangeArrowheads="1"/>
          </p:cNvSpPr>
          <p:nvPr/>
        </p:nvSpPr>
        <p:spPr bwMode="auto">
          <a:xfrm>
            <a:off x="4402138" y="2176463"/>
            <a:ext cx="2278062" cy="1028700"/>
          </a:xfrm>
          <a:prstGeom prst="rect">
            <a:avLst/>
          </a:prstGeom>
          <a:noFill/>
          <a:ln w="22225">
            <a:solidFill>
              <a:schemeClr val="tx1">
                <a:lumMod val="40000"/>
                <a:lumOff val="60000"/>
              </a:schemeClr>
            </a:solidFill>
            <a:miter lim="800000"/>
            <a:headEnd/>
            <a:tailEnd/>
          </a:ln>
          <a:effectLst/>
        </p:spPr>
        <p:txBody>
          <a:bodyPr>
            <a:spAutoFit/>
          </a:bodyPr>
          <a:lstStyle/>
          <a:p>
            <a:pPr>
              <a:spcBef>
                <a:spcPct val="50000"/>
              </a:spcBef>
              <a:defRPr/>
            </a:pPr>
            <a:r>
              <a:rPr lang="en-US" dirty="0">
                <a:solidFill>
                  <a:schemeClr val="tx1">
                    <a:lumMod val="40000"/>
                    <a:lumOff val="60000"/>
                  </a:schemeClr>
                </a:solidFill>
                <a:latin typeface="Arial" charset="0"/>
              </a:rPr>
              <a:t>Age Distribution</a:t>
            </a:r>
          </a:p>
          <a:p>
            <a:pPr>
              <a:lnSpc>
                <a:spcPct val="50000"/>
              </a:lnSpc>
              <a:spcBef>
                <a:spcPct val="50000"/>
              </a:spcBef>
              <a:defRPr/>
            </a:pPr>
            <a:r>
              <a:rPr lang="en-US" dirty="0">
                <a:solidFill>
                  <a:schemeClr val="tx1">
                    <a:lumMod val="40000"/>
                    <a:lumOff val="60000"/>
                  </a:schemeClr>
                </a:solidFill>
                <a:latin typeface="Arial" charset="0"/>
              </a:rPr>
              <a:t>Economy</a:t>
            </a:r>
          </a:p>
          <a:p>
            <a:pPr>
              <a:lnSpc>
                <a:spcPct val="50000"/>
              </a:lnSpc>
              <a:spcBef>
                <a:spcPct val="50000"/>
              </a:spcBef>
              <a:defRPr/>
            </a:pPr>
            <a:r>
              <a:rPr lang="en-US" dirty="0">
                <a:solidFill>
                  <a:schemeClr val="tx1">
                    <a:lumMod val="40000"/>
                    <a:lumOff val="60000"/>
                  </a:schemeClr>
                </a:solidFill>
                <a:latin typeface="Arial" charset="0"/>
              </a:rPr>
              <a:t>Satisfaction</a:t>
            </a:r>
          </a:p>
        </p:txBody>
      </p:sp>
      <p:sp>
        <p:nvSpPr>
          <p:cNvPr id="10147850" name="Text Box 10"/>
          <p:cNvSpPr txBox="1">
            <a:spLocks noChangeArrowheads="1"/>
          </p:cNvSpPr>
          <p:nvPr/>
        </p:nvSpPr>
        <p:spPr bwMode="auto">
          <a:xfrm>
            <a:off x="4433888" y="3540125"/>
            <a:ext cx="2182812" cy="723900"/>
          </a:xfrm>
          <a:prstGeom prst="rect">
            <a:avLst/>
          </a:prstGeom>
          <a:noFill/>
          <a:ln w="22225">
            <a:solidFill>
              <a:schemeClr val="tx1">
                <a:lumMod val="40000"/>
                <a:lumOff val="60000"/>
              </a:schemeClr>
            </a:solidFill>
            <a:miter lim="800000"/>
            <a:headEnd/>
            <a:tailEnd/>
          </a:ln>
          <a:effectLst/>
        </p:spPr>
        <p:txBody>
          <a:bodyPr>
            <a:spAutoFit/>
          </a:bodyPr>
          <a:lstStyle/>
          <a:p>
            <a:pPr>
              <a:defRPr/>
            </a:pPr>
            <a:r>
              <a:rPr lang="en-US" dirty="0">
                <a:solidFill>
                  <a:schemeClr val="tx1">
                    <a:lumMod val="40000"/>
                    <a:lumOff val="60000"/>
                  </a:schemeClr>
                </a:solidFill>
                <a:latin typeface="Arial" charset="0"/>
              </a:rPr>
              <a:t>Payment</a:t>
            </a:r>
          </a:p>
          <a:p>
            <a:pPr>
              <a:defRPr/>
            </a:pPr>
            <a:r>
              <a:rPr lang="en-US" dirty="0">
                <a:solidFill>
                  <a:schemeClr val="tx1">
                    <a:lumMod val="40000"/>
                    <a:lumOff val="60000"/>
                  </a:schemeClr>
                </a:solidFill>
                <a:latin typeface="Arial" charset="0"/>
              </a:rPr>
              <a:t>Regulation</a:t>
            </a:r>
          </a:p>
        </p:txBody>
      </p:sp>
      <p:sp>
        <p:nvSpPr>
          <p:cNvPr id="10147851" name="Line 11"/>
          <p:cNvSpPr>
            <a:spLocks noChangeShapeType="1"/>
          </p:cNvSpPr>
          <p:nvPr/>
        </p:nvSpPr>
        <p:spPr bwMode="auto">
          <a:xfrm flipV="1">
            <a:off x="5567363" y="3259138"/>
            <a:ext cx="0" cy="192087"/>
          </a:xfrm>
          <a:prstGeom prst="line">
            <a:avLst/>
          </a:prstGeom>
          <a:noFill/>
          <a:ln w="22225">
            <a:solidFill>
              <a:schemeClr val="tx1">
                <a:lumMod val="40000"/>
                <a:lumOff val="60000"/>
              </a:schemeClr>
            </a:solidFill>
            <a:round/>
            <a:headEnd/>
            <a:tailEnd type="triangle" w="med" len="med"/>
          </a:ln>
          <a:effectLst/>
        </p:spPr>
        <p:txBody>
          <a:bodyPr>
            <a:spAutoFit/>
          </a:bodyPr>
          <a:lstStyle/>
          <a:p>
            <a:pPr>
              <a:defRPr/>
            </a:pPr>
            <a:endParaRPr lang="en-US">
              <a:latin typeface="Arial" charset="0"/>
            </a:endParaRPr>
          </a:p>
        </p:txBody>
      </p:sp>
      <p:sp>
        <p:nvSpPr>
          <p:cNvPr id="10147852" name="Line 12"/>
          <p:cNvSpPr>
            <a:spLocks noChangeShapeType="1"/>
          </p:cNvSpPr>
          <p:nvPr/>
        </p:nvSpPr>
        <p:spPr bwMode="auto">
          <a:xfrm flipH="1" flipV="1">
            <a:off x="5549900" y="1614488"/>
            <a:ext cx="17463" cy="512762"/>
          </a:xfrm>
          <a:prstGeom prst="line">
            <a:avLst/>
          </a:prstGeom>
          <a:noFill/>
          <a:ln w="22225">
            <a:solidFill>
              <a:schemeClr val="tx1">
                <a:lumMod val="40000"/>
                <a:lumOff val="60000"/>
              </a:schemeClr>
            </a:solidFill>
            <a:round/>
            <a:headEnd/>
            <a:tailEnd type="triangle" w="med" len="med"/>
          </a:ln>
          <a:effectLst/>
        </p:spPr>
        <p:txBody>
          <a:bodyPr>
            <a:spAutoFit/>
          </a:bodyPr>
          <a:lstStyle/>
          <a:p>
            <a:pPr>
              <a:defRPr/>
            </a:pPr>
            <a:endParaRPr lang="en-US">
              <a:latin typeface="Arial" charset="0"/>
            </a:endParaRPr>
          </a:p>
        </p:txBody>
      </p:sp>
      <p:sp>
        <p:nvSpPr>
          <p:cNvPr id="7180" name="Line 13"/>
          <p:cNvSpPr>
            <a:spLocks noChangeShapeType="1"/>
          </p:cNvSpPr>
          <p:nvPr/>
        </p:nvSpPr>
        <p:spPr bwMode="auto">
          <a:xfrm flipV="1">
            <a:off x="3756025" y="1546225"/>
            <a:ext cx="569913" cy="765175"/>
          </a:xfrm>
          <a:prstGeom prst="line">
            <a:avLst/>
          </a:prstGeom>
          <a:noFill/>
          <a:ln w="22225">
            <a:solidFill>
              <a:schemeClr val="accent1"/>
            </a:solidFill>
            <a:round/>
            <a:headEnd/>
            <a:tailEnd type="triangle" w="med" len="med"/>
          </a:ln>
        </p:spPr>
        <p:txBody>
          <a:bodyPr>
            <a:spAutoFit/>
          </a:bodyPr>
          <a:lstStyle/>
          <a:p>
            <a:endParaRPr lang="en-US"/>
          </a:p>
        </p:txBody>
      </p:sp>
      <p:sp>
        <p:nvSpPr>
          <p:cNvPr id="7181" name="Line 14"/>
          <p:cNvSpPr>
            <a:spLocks noChangeShapeType="1"/>
          </p:cNvSpPr>
          <p:nvPr/>
        </p:nvSpPr>
        <p:spPr bwMode="auto">
          <a:xfrm flipH="1" flipV="1">
            <a:off x="3749675" y="3117850"/>
            <a:ext cx="0" cy="1439863"/>
          </a:xfrm>
          <a:prstGeom prst="line">
            <a:avLst/>
          </a:prstGeom>
          <a:noFill/>
          <a:ln w="22225">
            <a:solidFill>
              <a:schemeClr val="accent1"/>
            </a:solidFill>
            <a:round/>
            <a:headEnd/>
            <a:tailEnd type="triangle" w="med" len="med"/>
          </a:ln>
        </p:spPr>
        <p:txBody>
          <a:bodyPr>
            <a:spAutoFit/>
          </a:bodyPr>
          <a:lstStyle/>
          <a:p>
            <a:endParaRPr lang="en-US"/>
          </a:p>
        </p:txBody>
      </p:sp>
      <p:sp>
        <p:nvSpPr>
          <p:cNvPr id="7182" name="Line 15"/>
          <p:cNvSpPr>
            <a:spLocks noChangeShapeType="1"/>
          </p:cNvSpPr>
          <p:nvPr/>
        </p:nvSpPr>
        <p:spPr bwMode="auto">
          <a:xfrm flipV="1">
            <a:off x="1620838" y="3481388"/>
            <a:ext cx="0" cy="741362"/>
          </a:xfrm>
          <a:prstGeom prst="line">
            <a:avLst/>
          </a:prstGeom>
          <a:noFill/>
          <a:ln w="22225">
            <a:solidFill>
              <a:schemeClr val="tx1"/>
            </a:solidFill>
            <a:round/>
            <a:headEnd/>
            <a:tailEnd type="triangle" w="med" len="med"/>
          </a:ln>
        </p:spPr>
        <p:txBody>
          <a:bodyPr>
            <a:spAutoFit/>
          </a:bodyPr>
          <a:lstStyle/>
          <a:p>
            <a:endParaRPr lang="en-US"/>
          </a:p>
        </p:txBody>
      </p:sp>
      <p:sp>
        <p:nvSpPr>
          <p:cNvPr id="7183" name="Line 16"/>
          <p:cNvSpPr>
            <a:spLocks noChangeShapeType="1"/>
          </p:cNvSpPr>
          <p:nvPr/>
        </p:nvSpPr>
        <p:spPr bwMode="auto">
          <a:xfrm flipV="1">
            <a:off x="2119313" y="1571625"/>
            <a:ext cx="1028700" cy="709613"/>
          </a:xfrm>
          <a:prstGeom prst="line">
            <a:avLst/>
          </a:prstGeom>
          <a:noFill/>
          <a:ln w="22225">
            <a:solidFill>
              <a:schemeClr val="tx1"/>
            </a:solidFill>
            <a:round/>
            <a:headEnd/>
            <a:tailEnd type="triangle" w="med" len="med"/>
          </a:ln>
        </p:spPr>
        <p:txBody>
          <a:bodyPr>
            <a:spAutoFit/>
          </a:bodyPr>
          <a:lstStyle/>
          <a:p>
            <a:endParaRPr lang="en-US"/>
          </a:p>
        </p:txBody>
      </p:sp>
      <p:sp>
        <p:nvSpPr>
          <p:cNvPr id="10147859" name="Line 19"/>
          <p:cNvSpPr>
            <a:spLocks noChangeShapeType="1"/>
          </p:cNvSpPr>
          <p:nvPr/>
        </p:nvSpPr>
        <p:spPr bwMode="auto">
          <a:xfrm flipH="1" flipV="1">
            <a:off x="7337425" y="1528763"/>
            <a:ext cx="9525" cy="549275"/>
          </a:xfrm>
          <a:prstGeom prst="line">
            <a:avLst/>
          </a:prstGeom>
          <a:noFill/>
          <a:ln w="22225">
            <a:solidFill>
              <a:schemeClr val="accent5">
                <a:lumMod val="75000"/>
              </a:schemeClr>
            </a:solidFill>
            <a:round/>
            <a:headEnd/>
            <a:tailEnd type="triangle" w="med" len="med"/>
          </a:ln>
          <a:effectLst/>
        </p:spPr>
        <p:txBody>
          <a:bodyPr>
            <a:spAutoFit/>
          </a:bodyPr>
          <a:lstStyle/>
          <a:p>
            <a:pPr>
              <a:defRPr/>
            </a:pPr>
            <a:endParaRPr lang="en-US">
              <a:latin typeface="Arial" charset="0"/>
            </a:endParaRPr>
          </a:p>
        </p:txBody>
      </p:sp>
      <p:sp>
        <p:nvSpPr>
          <p:cNvPr id="7185" name="Text Box 20"/>
          <p:cNvSpPr txBox="1">
            <a:spLocks noChangeArrowheads="1"/>
          </p:cNvSpPr>
          <p:nvPr/>
        </p:nvSpPr>
        <p:spPr bwMode="auto">
          <a:xfrm>
            <a:off x="7602538" y="3546475"/>
            <a:ext cx="184150" cy="396875"/>
          </a:xfrm>
          <a:prstGeom prst="rect">
            <a:avLst/>
          </a:prstGeom>
          <a:noFill/>
          <a:ln w="22225">
            <a:noFill/>
            <a:miter lim="800000"/>
            <a:headEnd/>
            <a:tailEnd/>
          </a:ln>
        </p:spPr>
        <p:txBody>
          <a:bodyPr wrap="none">
            <a:spAutoFit/>
          </a:bodyPr>
          <a:lstStyle/>
          <a:p>
            <a:endParaRPr lang="en-US"/>
          </a:p>
        </p:txBody>
      </p:sp>
      <p:sp>
        <p:nvSpPr>
          <p:cNvPr id="10147861" name="Line 21"/>
          <p:cNvSpPr>
            <a:spLocks noChangeShapeType="1"/>
          </p:cNvSpPr>
          <p:nvPr/>
        </p:nvSpPr>
        <p:spPr bwMode="auto">
          <a:xfrm flipV="1">
            <a:off x="7840663" y="3879850"/>
            <a:ext cx="0" cy="741363"/>
          </a:xfrm>
          <a:prstGeom prst="line">
            <a:avLst/>
          </a:prstGeom>
          <a:noFill/>
          <a:ln w="22225">
            <a:solidFill>
              <a:schemeClr val="accent5">
                <a:lumMod val="75000"/>
              </a:schemeClr>
            </a:solidFill>
            <a:round/>
            <a:headEnd/>
            <a:tailEnd type="triangle" w="med" len="med"/>
          </a:ln>
          <a:effectLst/>
        </p:spPr>
        <p:txBody>
          <a:bodyPr>
            <a:spAutoFit/>
          </a:bodyPr>
          <a:lstStyle/>
          <a:p>
            <a:pPr>
              <a:defRPr/>
            </a:pPr>
            <a:endParaRPr lang="en-US">
              <a:latin typeface="Arial" charset="0"/>
            </a:endParaRPr>
          </a:p>
        </p:txBody>
      </p:sp>
      <p:sp>
        <p:nvSpPr>
          <p:cNvPr id="10147862" name="Text Box 22"/>
          <p:cNvSpPr txBox="1">
            <a:spLocks noChangeArrowheads="1"/>
          </p:cNvSpPr>
          <p:nvPr/>
        </p:nvSpPr>
        <p:spPr bwMode="auto">
          <a:xfrm>
            <a:off x="6888163" y="2173288"/>
            <a:ext cx="1592262" cy="1638300"/>
          </a:xfrm>
          <a:prstGeom prst="rect">
            <a:avLst/>
          </a:prstGeom>
          <a:noFill/>
          <a:ln w="22225">
            <a:solidFill>
              <a:schemeClr val="accent5">
                <a:lumMod val="75000"/>
              </a:schemeClr>
            </a:solidFill>
            <a:miter lim="800000"/>
            <a:headEnd/>
            <a:tailEnd/>
          </a:ln>
          <a:effectLst/>
        </p:spPr>
        <p:txBody>
          <a:bodyPr>
            <a:spAutoFit/>
          </a:bodyPr>
          <a:lstStyle/>
          <a:p>
            <a:pPr>
              <a:tabLst>
                <a:tab pos="119063" algn="l"/>
              </a:tabLst>
              <a:defRPr/>
            </a:pPr>
            <a:r>
              <a:rPr lang="en-US" dirty="0">
                <a:solidFill>
                  <a:schemeClr val="accent5">
                    <a:lumMod val="50000"/>
                  </a:schemeClr>
                </a:solidFill>
                <a:latin typeface="Arial" charset="0"/>
              </a:rPr>
              <a:t>Teams</a:t>
            </a:r>
          </a:p>
          <a:p>
            <a:pPr>
              <a:tabLst>
                <a:tab pos="119063" algn="l"/>
              </a:tabLst>
              <a:defRPr/>
            </a:pPr>
            <a:r>
              <a:rPr lang="en-US" dirty="0" err="1">
                <a:solidFill>
                  <a:schemeClr val="accent5">
                    <a:lumMod val="50000"/>
                  </a:schemeClr>
                </a:solidFill>
                <a:latin typeface="Arial" charset="0"/>
              </a:rPr>
              <a:t>PAs</a:t>
            </a:r>
            <a:r>
              <a:rPr lang="en-US" dirty="0">
                <a:solidFill>
                  <a:schemeClr val="accent5">
                    <a:lumMod val="50000"/>
                  </a:schemeClr>
                </a:solidFill>
                <a:latin typeface="Arial" charset="0"/>
              </a:rPr>
              <a:t>, NPs, </a:t>
            </a:r>
          </a:p>
          <a:p>
            <a:pPr>
              <a:tabLst>
                <a:tab pos="119063" algn="l"/>
              </a:tabLst>
              <a:defRPr/>
            </a:pPr>
            <a:r>
              <a:rPr lang="en-US" dirty="0">
                <a:solidFill>
                  <a:schemeClr val="accent5">
                    <a:lumMod val="50000"/>
                  </a:schemeClr>
                </a:solidFill>
                <a:latin typeface="Arial" charset="0"/>
              </a:rPr>
              <a:t>Service delivery</a:t>
            </a:r>
          </a:p>
          <a:p>
            <a:pPr>
              <a:tabLst>
                <a:tab pos="119063" algn="l"/>
              </a:tabLst>
              <a:defRPr/>
            </a:pPr>
            <a:r>
              <a:rPr lang="en-US" dirty="0">
                <a:solidFill>
                  <a:schemeClr val="accent5">
                    <a:lumMod val="50000"/>
                  </a:schemeClr>
                </a:solidFill>
                <a:latin typeface="Arial" charset="0"/>
              </a:rPr>
              <a:t>HIT/EMR</a:t>
            </a:r>
          </a:p>
        </p:txBody>
      </p:sp>
      <p:sp>
        <p:nvSpPr>
          <p:cNvPr id="10147863" name="Text Box 23"/>
          <p:cNvSpPr txBox="1">
            <a:spLocks noChangeArrowheads="1"/>
          </p:cNvSpPr>
          <p:nvPr/>
        </p:nvSpPr>
        <p:spPr bwMode="auto">
          <a:xfrm>
            <a:off x="7140575" y="4660900"/>
            <a:ext cx="1747838" cy="1028700"/>
          </a:xfrm>
          <a:prstGeom prst="rect">
            <a:avLst/>
          </a:prstGeom>
          <a:noFill/>
          <a:ln w="22225">
            <a:solidFill>
              <a:schemeClr val="accent5">
                <a:lumMod val="75000"/>
              </a:schemeClr>
            </a:solidFill>
            <a:miter lim="800000"/>
            <a:headEnd/>
            <a:tailEnd/>
          </a:ln>
          <a:effectLst/>
        </p:spPr>
        <p:txBody>
          <a:bodyPr>
            <a:spAutoFit/>
          </a:bodyPr>
          <a:lstStyle/>
          <a:p>
            <a:pPr>
              <a:defRPr/>
            </a:pPr>
            <a:r>
              <a:rPr lang="en-US" dirty="0">
                <a:solidFill>
                  <a:schemeClr val="accent5">
                    <a:lumMod val="50000"/>
                  </a:schemeClr>
                </a:solidFill>
                <a:latin typeface="Arial" charset="0"/>
              </a:rPr>
              <a:t>Regulations</a:t>
            </a:r>
          </a:p>
          <a:p>
            <a:pPr>
              <a:defRPr/>
            </a:pPr>
            <a:r>
              <a:rPr lang="en-US" dirty="0">
                <a:solidFill>
                  <a:schemeClr val="accent5">
                    <a:lumMod val="50000"/>
                  </a:schemeClr>
                </a:solidFill>
                <a:latin typeface="Arial" charset="0"/>
              </a:rPr>
              <a:t>Payment -Policies</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361950" y="179388"/>
            <a:ext cx="8782050" cy="620712"/>
          </a:xfrm>
        </p:spPr>
        <p:txBody>
          <a:bodyPr/>
          <a:lstStyle/>
          <a:p>
            <a:r>
              <a:rPr lang="en-US" sz="3200" b="1" smtClean="0">
                <a:solidFill>
                  <a:schemeClr val="accent1"/>
                </a:solidFill>
              </a:rPr>
              <a:t>Complexities of Physician Demand</a:t>
            </a:r>
          </a:p>
        </p:txBody>
      </p:sp>
      <p:sp>
        <p:nvSpPr>
          <p:cNvPr id="8195" name="Rectangle 3"/>
          <p:cNvSpPr>
            <a:spLocks noGrp="1" noChangeArrowheads="1"/>
          </p:cNvSpPr>
          <p:nvPr>
            <p:ph type="body" sz="half" idx="4294967295"/>
          </p:nvPr>
        </p:nvSpPr>
        <p:spPr>
          <a:xfrm>
            <a:off x="874713" y="1401763"/>
            <a:ext cx="8269287" cy="490537"/>
          </a:xfrm>
        </p:spPr>
        <p:txBody>
          <a:bodyPr/>
          <a:lstStyle/>
          <a:p>
            <a:pPr marL="0" indent="0" algn="ctr"/>
            <a:r>
              <a:rPr lang="en-US" sz="2400" b="1" smtClean="0">
                <a:solidFill>
                  <a:srgbClr val="FD960E"/>
                </a:solidFill>
              </a:rPr>
              <a:t>Demand</a:t>
            </a:r>
            <a:r>
              <a:rPr lang="en-US" sz="2400" b="1" smtClean="0"/>
              <a:t> = </a:t>
            </a:r>
            <a:r>
              <a:rPr lang="en-US" sz="2400" b="1" smtClean="0">
                <a:solidFill>
                  <a:srgbClr val="FFB5B5"/>
                </a:solidFill>
              </a:rPr>
              <a:t>Population</a:t>
            </a:r>
            <a:r>
              <a:rPr lang="en-US" sz="2400" b="1" smtClean="0"/>
              <a:t> </a:t>
            </a:r>
            <a:r>
              <a:rPr lang="en-US" sz="2400" b="1" smtClean="0">
                <a:solidFill>
                  <a:schemeClr val="folHlink"/>
                </a:solidFill>
              </a:rPr>
              <a:t>x</a:t>
            </a:r>
            <a:r>
              <a:rPr lang="en-US" sz="2400" b="1" smtClean="0"/>
              <a:t> Health </a:t>
            </a:r>
            <a:r>
              <a:rPr lang="en-US" sz="2400" b="1" smtClean="0">
                <a:solidFill>
                  <a:schemeClr val="folHlink"/>
                </a:solidFill>
              </a:rPr>
              <a:t>x</a:t>
            </a:r>
            <a:r>
              <a:rPr lang="en-US" sz="2400" b="1" smtClean="0"/>
              <a:t> </a:t>
            </a:r>
            <a:r>
              <a:rPr lang="en-US" sz="2400" b="1" smtClean="0">
                <a:solidFill>
                  <a:schemeClr val="accent1"/>
                </a:solidFill>
              </a:rPr>
              <a:t>Utilization Rates</a:t>
            </a:r>
            <a:r>
              <a:rPr lang="en-US" sz="2400" b="1" smtClean="0"/>
              <a:t> </a:t>
            </a:r>
            <a:endParaRPr lang="en-US" sz="2400" b="1" smtClean="0">
              <a:solidFill>
                <a:srgbClr val="5D5DD7"/>
              </a:solidFill>
            </a:endParaRPr>
          </a:p>
        </p:txBody>
      </p:sp>
      <p:sp>
        <p:nvSpPr>
          <p:cNvPr id="10129419" name="Line 11"/>
          <p:cNvSpPr>
            <a:spLocks noChangeShapeType="1"/>
          </p:cNvSpPr>
          <p:nvPr/>
        </p:nvSpPr>
        <p:spPr bwMode="auto">
          <a:xfrm flipV="1">
            <a:off x="1762125" y="1819275"/>
            <a:ext cx="973138" cy="733425"/>
          </a:xfrm>
          <a:prstGeom prst="line">
            <a:avLst/>
          </a:prstGeom>
          <a:noFill/>
          <a:ln w="22225">
            <a:solidFill>
              <a:schemeClr val="accent2">
                <a:lumMod val="20000"/>
                <a:lumOff val="80000"/>
              </a:schemeClr>
            </a:solidFill>
            <a:round/>
            <a:headEnd/>
            <a:tailEnd type="triangle" w="lg" len="lg"/>
          </a:ln>
          <a:effectLst/>
        </p:spPr>
        <p:txBody>
          <a:bodyPr>
            <a:spAutoFit/>
          </a:bodyPr>
          <a:lstStyle/>
          <a:p>
            <a:pPr>
              <a:defRPr/>
            </a:pPr>
            <a:endParaRPr lang="en-US">
              <a:latin typeface="Arial" charset="0"/>
            </a:endParaRPr>
          </a:p>
        </p:txBody>
      </p:sp>
      <p:sp>
        <p:nvSpPr>
          <p:cNvPr id="8197" name="Line 12"/>
          <p:cNvSpPr>
            <a:spLocks noChangeShapeType="1"/>
          </p:cNvSpPr>
          <p:nvPr/>
        </p:nvSpPr>
        <p:spPr bwMode="auto">
          <a:xfrm flipH="1" flipV="1">
            <a:off x="7581900" y="1711325"/>
            <a:ext cx="9525" cy="617538"/>
          </a:xfrm>
          <a:prstGeom prst="line">
            <a:avLst/>
          </a:prstGeom>
          <a:noFill/>
          <a:ln w="22225">
            <a:solidFill>
              <a:schemeClr val="accent1"/>
            </a:solidFill>
            <a:round/>
            <a:headEnd/>
            <a:tailEnd type="triangle" w="lg" len="lg"/>
          </a:ln>
        </p:spPr>
        <p:txBody>
          <a:bodyPr>
            <a:spAutoFit/>
          </a:bodyPr>
          <a:lstStyle/>
          <a:p>
            <a:endParaRPr lang="en-US"/>
          </a:p>
        </p:txBody>
      </p:sp>
      <p:sp>
        <p:nvSpPr>
          <p:cNvPr id="8198" name="Line 13"/>
          <p:cNvSpPr>
            <a:spLocks noChangeShapeType="1"/>
          </p:cNvSpPr>
          <p:nvPr/>
        </p:nvSpPr>
        <p:spPr bwMode="auto">
          <a:xfrm flipH="1" flipV="1">
            <a:off x="4841875" y="1712913"/>
            <a:ext cx="6350" cy="411162"/>
          </a:xfrm>
          <a:prstGeom prst="line">
            <a:avLst/>
          </a:prstGeom>
          <a:noFill/>
          <a:ln w="22225">
            <a:solidFill>
              <a:schemeClr val="tx2"/>
            </a:solidFill>
            <a:round/>
            <a:headEnd/>
            <a:tailEnd type="triangle" w="lg" len="lg"/>
          </a:ln>
        </p:spPr>
        <p:txBody>
          <a:bodyPr>
            <a:spAutoFit/>
          </a:bodyPr>
          <a:lstStyle/>
          <a:p>
            <a:endParaRPr lang="en-US"/>
          </a:p>
        </p:txBody>
      </p:sp>
      <p:sp>
        <p:nvSpPr>
          <p:cNvPr id="8199" name="Text Box 15"/>
          <p:cNvSpPr txBox="1">
            <a:spLocks noChangeArrowheads="1"/>
          </p:cNvSpPr>
          <p:nvPr/>
        </p:nvSpPr>
        <p:spPr bwMode="auto">
          <a:xfrm>
            <a:off x="2976563" y="3787775"/>
            <a:ext cx="3298825" cy="2705100"/>
          </a:xfrm>
          <a:prstGeom prst="rect">
            <a:avLst/>
          </a:prstGeom>
          <a:noFill/>
          <a:ln w="22225">
            <a:solidFill>
              <a:schemeClr val="tx1"/>
            </a:solidFill>
            <a:miter lim="800000"/>
            <a:headEnd/>
            <a:tailEnd/>
          </a:ln>
        </p:spPr>
        <p:txBody>
          <a:bodyPr>
            <a:spAutoFit/>
          </a:bodyPr>
          <a:lstStyle/>
          <a:p>
            <a:pPr>
              <a:spcBef>
                <a:spcPct val="50000"/>
              </a:spcBef>
            </a:pPr>
            <a:r>
              <a:rPr lang="en-US">
                <a:solidFill>
                  <a:schemeClr val="tx1"/>
                </a:solidFill>
              </a:rPr>
              <a:t>Medical advances</a:t>
            </a:r>
          </a:p>
          <a:p>
            <a:pPr>
              <a:spcBef>
                <a:spcPct val="50000"/>
              </a:spcBef>
            </a:pPr>
            <a:r>
              <a:rPr lang="en-US">
                <a:solidFill>
                  <a:schemeClr val="tx1"/>
                </a:solidFill>
              </a:rPr>
              <a:t>Environment</a:t>
            </a:r>
          </a:p>
          <a:p>
            <a:pPr>
              <a:spcBef>
                <a:spcPct val="50000"/>
              </a:spcBef>
            </a:pPr>
            <a:r>
              <a:rPr lang="en-US">
                <a:solidFill>
                  <a:schemeClr val="tx1"/>
                </a:solidFill>
              </a:rPr>
              <a:t>Poverty/income</a:t>
            </a:r>
          </a:p>
          <a:p>
            <a:pPr>
              <a:spcBef>
                <a:spcPct val="50000"/>
              </a:spcBef>
            </a:pPr>
            <a:r>
              <a:rPr lang="en-US">
                <a:solidFill>
                  <a:schemeClr val="tx1"/>
                </a:solidFill>
              </a:rPr>
              <a:t>Prevention</a:t>
            </a:r>
          </a:p>
          <a:p>
            <a:pPr>
              <a:spcBef>
                <a:spcPct val="50000"/>
              </a:spcBef>
            </a:pPr>
            <a:r>
              <a:rPr lang="en-US">
                <a:solidFill>
                  <a:schemeClr val="tx1"/>
                </a:solidFill>
              </a:rPr>
              <a:t>Public health measures</a:t>
            </a:r>
          </a:p>
          <a:p>
            <a:pPr>
              <a:spcBef>
                <a:spcPct val="50000"/>
              </a:spcBef>
            </a:pPr>
            <a:r>
              <a:rPr lang="en-US">
                <a:solidFill>
                  <a:schemeClr val="tx1"/>
                </a:solidFill>
              </a:rPr>
              <a:t>Behavior/lifestyle</a:t>
            </a:r>
          </a:p>
        </p:txBody>
      </p:sp>
      <p:sp>
        <p:nvSpPr>
          <p:cNvPr id="8200" name="Text Box 16"/>
          <p:cNvSpPr txBox="1">
            <a:spLocks noChangeArrowheads="1"/>
          </p:cNvSpPr>
          <p:nvPr/>
        </p:nvSpPr>
        <p:spPr bwMode="auto">
          <a:xfrm>
            <a:off x="3868738" y="2124075"/>
            <a:ext cx="1884362" cy="1187450"/>
          </a:xfrm>
          <a:prstGeom prst="rect">
            <a:avLst/>
          </a:prstGeom>
          <a:noFill/>
          <a:ln w="22225">
            <a:solidFill>
              <a:schemeClr val="tx1"/>
            </a:solidFill>
            <a:miter lim="800000"/>
            <a:headEnd/>
            <a:tailEnd/>
          </a:ln>
        </p:spPr>
        <p:txBody>
          <a:bodyPr>
            <a:spAutoFit/>
          </a:bodyPr>
          <a:lstStyle/>
          <a:p>
            <a:pPr>
              <a:lnSpc>
                <a:spcPct val="88000"/>
              </a:lnSpc>
              <a:spcBef>
                <a:spcPct val="50000"/>
              </a:spcBef>
              <a:buClr>
                <a:schemeClr val="tx1"/>
              </a:buClr>
              <a:buSzPct val="90000"/>
            </a:pPr>
            <a:r>
              <a:rPr lang="en-US">
                <a:solidFill>
                  <a:schemeClr val="tx1"/>
                </a:solidFill>
              </a:rPr>
              <a:t>Prevalence &amp; incidence of conditions &amp; diseases</a:t>
            </a:r>
            <a:endParaRPr lang="en-US"/>
          </a:p>
        </p:txBody>
      </p:sp>
      <p:sp>
        <p:nvSpPr>
          <p:cNvPr id="8201" name="Text Box 17"/>
          <p:cNvSpPr txBox="1">
            <a:spLocks noChangeArrowheads="1"/>
          </p:cNvSpPr>
          <p:nvPr/>
        </p:nvSpPr>
        <p:spPr bwMode="auto">
          <a:xfrm>
            <a:off x="6735763" y="2333625"/>
            <a:ext cx="1920875" cy="3162300"/>
          </a:xfrm>
          <a:prstGeom prst="rect">
            <a:avLst/>
          </a:prstGeom>
          <a:noFill/>
          <a:ln w="22225">
            <a:solidFill>
              <a:schemeClr val="accent1"/>
            </a:solidFill>
            <a:miter lim="800000"/>
            <a:headEnd/>
            <a:tailEnd/>
          </a:ln>
        </p:spPr>
        <p:txBody>
          <a:bodyPr>
            <a:spAutoFit/>
          </a:bodyPr>
          <a:lstStyle/>
          <a:p>
            <a:pPr>
              <a:spcBef>
                <a:spcPct val="50000"/>
              </a:spcBef>
            </a:pPr>
            <a:r>
              <a:rPr lang="en-US">
                <a:solidFill>
                  <a:schemeClr val="accent1"/>
                </a:solidFill>
              </a:rPr>
              <a:t>Insurance</a:t>
            </a:r>
          </a:p>
          <a:p>
            <a:pPr>
              <a:spcBef>
                <a:spcPct val="50000"/>
              </a:spcBef>
            </a:pPr>
            <a:r>
              <a:rPr lang="en-US">
                <a:solidFill>
                  <a:schemeClr val="accent1"/>
                </a:solidFill>
              </a:rPr>
              <a:t>Access</a:t>
            </a:r>
          </a:p>
          <a:p>
            <a:pPr>
              <a:spcBef>
                <a:spcPct val="50000"/>
              </a:spcBef>
            </a:pPr>
            <a:r>
              <a:rPr lang="en-US">
                <a:solidFill>
                  <a:schemeClr val="accent1"/>
                </a:solidFill>
              </a:rPr>
              <a:t>Organization of services</a:t>
            </a:r>
          </a:p>
          <a:p>
            <a:pPr>
              <a:spcBef>
                <a:spcPct val="50000"/>
              </a:spcBef>
            </a:pPr>
            <a:r>
              <a:rPr lang="en-US">
                <a:solidFill>
                  <a:schemeClr val="accent1"/>
                </a:solidFill>
              </a:rPr>
              <a:t>Available supply</a:t>
            </a:r>
          </a:p>
          <a:p>
            <a:pPr>
              <a:spcBef>
                <a:spcPct val="50000"/>
              </a:spcBef>
            </a:pPr>
            <a:r>
              <a:rPr lang="en-US">
                <a:solidFill>
                  <a:schemeClr val="accent1"/>
                </a:solidFill>
              </a:rPr>
              <a:t>Medical advances</a:t>
            </a:r>
            <a:endParaRPr lang="en-US"/>
          </a:p>
        </p:txBody>
      </p:sp>
      <p:sp>
        <p:nvSpPr>
          <p:cNvPr id="8202" name="Line 18"/>
          <p:cNvSpPr>
            <a:spLocks noChangeShapeType="1"/>
          </p:cNvSpPr>
          <p:nvPr/>
        </p:nvSpPr>
        <p:spPr bwMode="auto">
          <a:xfrm flipV="1">
            <a:off x="4832350" y="3311525"/>
            <a:ext cx="0" cy="471488"/>
          </a:xfrm>
          <a:prstGeom prst="line">
            <a:avLst/>
          </a:prstGeom>
          <a:noFill/>
          <a:ln w="22225">
            <a:solidFill>
              <a:schemeClr val="tx1"/>
            </a:solidFill>
            <a:round/>
            <a:headEnd/>
            <a:tailEnd type="triangle" w="lg" len="lg"/>
          </a:ln>
        </p:spPr>
        <p:txBody>
          <a:bodyPr>
            <a:spAutoFit/>
          </a:bodyPr>
          <a:lstStyle/>
          <a:p>
            <a:endParaRPr lang="en-US"/>
          </a:p>
        </p:txBody>
      </p:sp>
      <p:sp>
        <p:nvSpPr>
          <p:cNvPr id="8203" name="Line 20"/>
          <p:cNvSpPr>
            <a:spLocks noChangeShapeType="1"/>
          </p:cNvSpPr>
          <p:nvPr/>
        </p:nvSpPr>
        <p:spPr bwMode="auto">
          <a:xfrm>
            <a:off x="6265863" y="3965575"/>
            <a:ext cx="461962" cy="0"/>
          </a:xfrm>
          <a:prstGeom prst="line">
            <a:avLst/>
          </a:prstGeom>
          <a:noFill/>
          <a:ln w="22225">
            <a:solidFill>
              <a:schemeClr val="tx1"/>
            </a:solidFill>
            <a:prstDash val="dashDot"/>
            <a:round/>
            <a:headEnd/>
            <a:tailEnd type="triangle" w="lg" len="lg"/>
          </a:ln>
        </p:spPr>
        <p:txBody>
          <a:bodyPr>
            <a:spAutoFit/>
          </a:bodyPr>
          <a:lstStyle/>
          <a:p>
            <a:endParaRPr lang="en-US"/>
          </a:p>
        </p:txBody>
      </p:sp>
      <p:sp>
        <p:nvSpPr>
          <p:cNvPr id="10129429" name="Line 21"/>
          <p:cNvSpPr>
            <a:spLocks noChangeShapeType="1"/>
          </p:cNvSpPr>
          <p:nvPr/>
        </p:nvSpPr>
        <p:spPr bwMode="auto">
          <a:xfrm>
            <a:off x="2406650" y="3532188"/>
            <a:ext cx="4330700" cy="0"/>
          </a:xfrm>
          <a:prstGeom prst="line">
            <a:avLst/>
          </a:prstGeom>
          <a:noFill/>
          <a:ln w="22225">
            <a:solidFill>
              <a:schemeClr val="accent2">
                <a:lumMod val="20000"/>
                <a:lumOff val="80000"/>
              </a:schemeClr>
            </a:solidFill>
            <a:prstDash val="dashDot"/>
            <a:round/>
            <a:headEnd/>
            <a:tailEnd type="triangle" w="lg" len="lg"/>
          </a:ln>
          <a:effectLst/>
        </p:spPr>
        <p:txBody>
          <a:bodyPr>
            <a:spAutoFit/>
          </a:bodyPr>
          <a:lstStyle/>
          <a:p>
            <a:pPr>
              <a:defRPr/>
            </a:pPr>
            <a:endParaRPr lang="en-US">
              <a:latin typeface="Arial" charset="0"/>
            </a:endParaRPr>
          </a:p>
        </p:txBody>
      </p:sp>
      <p:cxnSp>
        <p:nvCxnSpPr>
          <p:cNvPr id="24" name="Straight Arrow Connector 23"/>
          <p:cNvCxnSpPr/>
          <p:nvPr/>
        </p:nvCxnSpPr>
        <p:spPr bwMode="auto">
          <a:xfrm>
            <a:off x="2408238" y="3044825"/>
            <a:ext cx="1460500" cy="1588"/>
          </a:xfrm>
          <a:prstGeom prst="straightConnector1">
            <a:avLst/>
          </a:prstGeom>
          <a:solidFill>
            <a:schemeClr val="tx2"/>
          </a:solidFill>
          <a:ln w="22225" cap="flat" cmpd="sng" algn="ctr">
            <a:solidFill>
              <a:schemeClr val="accent2">
                <a:lumMod val="20000"/>
                <a:lumOff val="80000"/>
              </a:schemeClr>
            </a:solidFill>
            <a:prstDash val="dashDot"/>
            <a:round/>
            <a:headEnd type="none" w="med" len="med"/>
            <a:tailEnd type="arrow"/>
          </a:ln>
          <a:effectLst/>
        </p:spPr>
      </p:cxnSp>
      <p:sp>
        <p:nvSpPr>
          <p:cNvPr id="25" name="TextBox 24"/>
          <p:cNvSpPr txBox="1"/>
          <p:nvPr/>
        </p:nvSpPr>
        <p:spPr>
          <a:xfrm>
            <a:off x="357188" y="2576513"/>
            <a:ext cx="2051050" cy="2246312"/>
          </a:xfrm>
          <a:prstGeom prst="rect">
            <a:avLst/>
          </a:prstGeom>
          <a:noFill/>
          <a:ln w="25400">
            <a:solidFill>
              <a:schemeClr val="accent2">
                <a:lumMod val="20000"/>
                <a:lumOff val="80000"/>
              </a:schemeClr>
            </a:solidFill>
          </a:ln>
        </p:spPr>
        <p:txBody>
          <a:bodyPr>
            <a:spAutoFit/>
          </a:bodyPr>
          <a:lstStyle/>
          <a:p>
            <a:pPr>
              <a:spcBef>
                <a:spcPts val="1200"/>
              </a:spcBef>
              <a:defRPr/>
            </a:pPr>
            <a:r>
              <a:rPr lang="en-US" dirty="0">
                <a:solidFill>
                  <a:schemeClr val="accent2">
                    <a:lumMod val="20000"/>
                    <a:lumOff val="80000"/>
                  </a:schemeClr>
                </a:solidFill>
                <a:latin typeface="Arial" charset="0"/>
              </a:rPr>
              <a:t>Number</a:t>
            </a:r>
          </a:p>
          <a:p>
            <a:pPr>
              <a:spcBef>
                <a:spcPts val="1200"/>
              </a:spcBef>
              <a:defRPr/>
            </a:pPr>
            <a:r>
              <a:rPr lang="en-US" dirty="0">
                <a:solidFill>
                  <a:schemeClr val="accent2">
                    <a:lumMod val="20000"/>
                    <a:lumOff val="80000"/>
                  </a:schemeClr>
                </a:solidFill>
                <a:latin typeface="Arial" charset="0"/>
              </a:rPr>
              <a:t>Age</a:t>
            </a:r>
          </a:p>
          <a:p>
            <a:pPr>
              <a:spcBef>
                <a:spcPts val="1200"/>
              </a:spcBef>
              <a:defRPr/>
            </a:pPr>
            <a:r>
              <a:rPr lang="en-US" dirty="0">
                <a:solidFill>
                  <a:schemeClr val="accent2">
                    <a:lumMod val="20000"/>
                    <a:lumOff val="80000"/>
                  </a:schemeClr>
                </a:solidFill>
                <a:latin typeface="Arial" charset="0"/>
              </a:rPr>
              <a:t>Gender</a:t>
            </a:r>
          </a:p>
          <a:p>
            <a:pPr>
              <a:spcBef>
                <a:spcPts val="1200"/>
              </a:spcBef>
              <a:defRPr/>
            </a:pPr>
            <a:r>
              <a:rPr lang="en-US" dirty="0">
                <a:solidFill>
                  <a:schemeClr val="accent2">
                    <a:lumMod val="20000"/>
                    <a:lumOff val="80000"/>
                  </a:schemeClr>
                </a:solidFill>
                <a:latin typeface="Arial" charset="0"/>
              </a:rPr>
              <a:t>Race/ethnicity</a:t>
            </a:r>
          </a:p>
          <a:p>
            <a:pPr>
              <a:spcBef>
                <a:spcPts val="1200"/>
              </a:spcBef>
              <a:defRPr/>
            </a:pPr>
            <a:r>
              <a:rPr lang="en-US" dirty="0">
                <a:solidFill>
                  <a:schemeClr val="accent2">
                    <a:lumMod val="20000"/>
                    <a:lumOff val="80000"/>
                  </a:schemeClr>
                </a:solidFill>
                <a:latin typeface="Arial" charset="0"/>
              </a:rPr>
              <a:t>Location</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5778" name="Rectangle 2"/>
          <p:cNvSpPr>
            <a:spLocks noGrp="1" noChangeArrowheads="1"/>
          </p:cNvSpPr>
          <p:nvPr>
            <p:ph type="title"/>
          </p:nvPr>
        </p:nvSpPr>
        <p:spPr>
          <a:xfrm>
            <a:off x="566738" y="729938"/>
            <a:ext cx="8386762" cy="620712"/>
          </a:xfrm>
        </p:spPr>
        <p:txBody>
          <a:bodyPr/>
          <a:lstStyle/>
          <a:p>
            <a:r>
              <a:rPr lang="en-US" sz="4000" dirty="0"/>
              <a:t>Postgraduate </a:t>
            </a:r>
            <a:r>
              <a:rPr lang="en-US" sz="4000" dirty="0" smtClean="0"/>
              <a:t>Training Programs</a:t>
            </a:r>
            <a:endParaRPr lang="en-US" sz="4000" dirty="0"/>
          </a:p>
        </p:txBody>
      </p:sp>
      <p:sp>
        <p:nvSpPr>
          <p:cNvPr id="9675779" name="Rectangle 3"/>
          <p:cNvSpPr>
            <a:spLocks noGrp="1" noChangeArrowheads="1"/>
          </p:cNvSpPr>
          <p:nvPr>
            <p:ph idx="1"/>
          </p:nvPr>
        </p:nvSpPr>
        <p:spPr>
          <a:xfrm>
            <a:off x="609600" y="1981200"/>
            <a:ext cx="7924800" cy="4343400"/>
          </a:xfrm>
        </p:spPr>
        <p:txBody>
          <a:bodyPr/>
          <a:lstStyle/>
          <a:p>
            <a:r>
              <a:rPr lang="en-US" sz="3200"/>
              <a:t>(Listing of specialties and fellowships)</a:t>
            </a:r>
          </a:p>
          <a:p>
            <a:r>
              <a:rPr lang="en-US" sz="3200"/>
              <a:t>(Listing of specialties and fellowships)</a:t>
            </a:r>
          </a:p>
          <a:p>
            <a:r>
              <a:rPr lang="en-US" sz="3200"/>
              <a:t>(Listing of specialties and fellowships)</a:t>
            </a:r>
          </a:p>
          <a:p>
            <a:r>
              <a:rPr lang="en-US" sz="3200"/>
              <a:t>(Listing of specialties and fellowships)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7826" name="Rectangle 2"/>
          <p:cNvSpPr>
            <a:spLocks noGrp="1" noChangeArrowheads="1"/>
          </p:cNvSpPr>
          <p:nvPr>
            <p:ph type="title"/>
          </p:nvPr>
        </p:nvSpPr>
        <p:spPr>
          <a:xfrm>
            <a:off x="504825" y="957388"/>
            <a:ext cx="8386763" cy="906462"/>
          </a:xfrm>
        </p:spPr>
        <p:txBody>
          <a:bodyPr/>
          <a:lstStyle/>
          <a:p>
            <a:r>
              <a:rPr lang="en-US" sz="4000" dirty="0"/>
              <a:t>Medicare and Medicaid </a:t>
            </a:r>
            <a:r>
              <a:rPr lang="en-US" sz="4000" dirty="0" smtClean="0"/>
              <a:t>Support </a:t>
            </a:r>
            <a:r>
              <a:rPr lang="en-US" sz="4000" dirty="0"/>
              <a:t>for </a:t>
            </a:r>
            <a:r>
              <a:rPr lang="en-US" sz="4000" dirty="0" smtClean="0"/>
              <a:t>Graduate Medical Education</a:t>
            </a:r>
            <a:endParaRPr lang="en-US" sz="4000" dirty="0"/>
          </a:p>
        </p:txBody>
      </p:sp>
      <p:sp>
        <p:nvSpPr>
          <p:cNvPr id="9677827" name="Rectangle 3"/>
          <p:cNvSpPr>
            <a:spLocks noGrp="1" noChangeArrowheads="1"/>
          </p:cNvSpPr>
          <p:nvPr>
            <p:ph idx="1"/>
          </p:nvPr>
        </p:nvSpPr>
        <p:spPr>
          <a:xfrm>
            <a:off x="762000" y="1981200"/>
            <a:ext cx="7772400" cy="4343400"/>
          </a:xfrm>
        </p:spPr>
        <p:txBody>
          <a:bodyPr/>
          <a:lstStyle/>
          <a:p>
            <a:endParaRPr lang="en-US" dirty="0"/>
          </a:p>
          <a:p>
            <a:r>
              <a:rPr lang="en-US" dirty="0"/>
              <a:t>Medicare support</a:t>
            </a:r>
          </a:p>
          <a:p>
            <a:r>
              <a:rPr lang="en-US" dirty="0"/>
              <a:t>Direct medical education costs		####</a:t>
            </a:r>
          </a:p>
          <a:p>
            <a:r>
              <a:rPr lang="en-US" dirty="0"/>
              <a:t>Indirect medical education costs		####</a:t>
            </a:r>
          </a:p>
          <a:p>
            <a:r>
              <a:rPr lang="en-US" dirty="0">
                <a:solidFill>
                  <a:srgbClr val="FFC000"/>
                </a:solidFill>
              </a:rPr>
              <a:t>Total 						####</a:t>
            </a:r>
          </a:p>
          <a:p>
            <a:endParaRPr lang="en-US" dirty="0">
              <a:solidFill>
                <a:srgbClr val="FFC000"/>
              </a:solidFill>
            </a:endParaRPr>
          </a:p>
          <a:p>
            <a:r>
              <a:rPr lang="en-US" dirty="0">
                <a:solidFill>
                  <a:srgbClr val="FFC000"/>
                </a:solidFill>
              </a:rPr>
              <a:t>Medicaid support for GME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5298" name="Rectangle 2"/>
          <p:cNvSpPr>
            <a:spLocks noGrp="1" noChangeArrowheads="1"/>
          </p:cNvSpPr>
          <p:nvPr>
            <p:ph type="title"/>
          </p:nvPr>
        </p:nvSpPr>
        <p:spPr>
          <a:xfrm>
            <a:off x="384175" y="2335213"/>
            <a:ext cx="8378825" cy="1295400"/>
          </a:xfrm>
        </p:spPr>
        <p:txBody>
          <a:bodyPr/>
          <a:lstStyle/>
          <a:p>
            <a:pPr algn="ctr"/>
            <a:r>
              <a:rPr lang="en-US" sz="4400" dirty="0" smtClean="0"/>
              <a:t>Medical Research at </a:t>
            </a:r>
            <a:br>
              <a:rPr lang="en-US" sz="4400" dirty="0" smtClean="0"/>
            </a:br>
            <a:r>
              <a:rPr lang="en-US" sz="4400" dirty="0" smtClean="0"/>
              <a:t>(Local Institution)</a:t>
            </a:r>
            <a:endParaRPr lang="en-US" sz="4400" dirty="0"/>
          </a:p>
        </p:txBody>
      </p:sp>
    </p:spTree>
    <p:extLst>
      <p:ext uri="{BB962C8B-B14F-4D97-AF65-F5344CB8AC3E}">
        <p14:creationId xmlns:p14="http://schemas.microsoft.com/office/powerpoint/2010/main" val="12150987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1266" name="Rectangle 2"/>
          <p:cNvSpPr>
            <a:spLocks noGrp="1" noChangeArrowheads="1"/>
          </p:cNvSpPr>
          <p:nvPr>
            <p:ph type="title"/>
          </p:nvPr>
        </p:nvSpPr>
        <p:spPr>
          <a:xfrm>
            <a:off x="427038" y="279400"/>
            <a:ext cx="8716962" cy="854075"/>
          </a:xfrm>
        </p:spPr>
        <p:txBody>
          <a:bodyPr/>
          <a:lstStyle/>
          <a:p>
            <a:r>
              <a:rPr lang="en-US" sz="4400" dirty="0"/>
              <a:t>Research </a:t>
            </a:r>
            <a:r>
              <a:rPr lang="en-US" sz="4400" dirty="0" smtClean="0"/>
              <a:t>Leads </a:t>
            </a:r>
            <a:r>
              <a:rPr lang="en-US" sz="4400" dirty="0"/>
              <a:t>to . . .</a:t>
            </a:r>
          </a:p>
        </p:txBody>
      </p:sp>
      <p:sp>
        <p:nvSpPr>
          <p:cNvPr id="9611267" name="Rectangle 3"/>
          <p:cNvSpPr>
            <a:spLocks noGrp="1" noChangeArrowheads="1"/>
          </p:cNvSpPr>
          <p:nvPr>
            <p:ph idx="1"/>
          </p:nvPr>
        </p:nvSpPr>
        <p:spPr>
          <a:xfrm>
            <a:off x="581024" y="1401763"/>
            <a:ext cx="6211662" cy="4767262"/>
          </a:xfrm>
        </p:spPr>
        <p:txBody>
          <a:bodyPr/>
          <a:lstStyle/>
          <a:p>
            <a:pPr lvl="1"/>
            <a:r>
              <a:rPr lang="en-US" sz="3200" dirty="0"/>
              <a:t>Improved patient care </a:t>
            </a:r>
          </a:p>
          <a:p>
            <a:pPr lvl="1"/>
            <a:r>
              <a:rPr lang="en-US" sz="3200" dirty="0"/>
              <a:t>Earlier, cost-effective </a:t>
            </a:r>
            <a:r>
              <a:rPr lang="en-US" sz="3200" dirty="0" smtClean="0"/>
              <a:t>diagnosis</a:t>
            </a:r>
            <a:endParaRPr lang="en-US" sz="3200" dirty="0"/>
          </a:p>
          <a:p>
            <a:pPr lvl="1"/>
            <a:r>
              <a:rPr lang="en-US" sz="3200" dirty="0"/>
              <a:t>Less invasive procedures</a:t>
            </a:r>
          </a:p>
          <a:p>
            <a:pPr lvl="1"/>
            <a:r>
              <a:rPr lang="en-US" sz="3200" dirty="0"/>
              <a:t>More effective rehabilitation</a:t>
            </a:r>
          </a:p>
          <a:p>
            <a:pPr lvl="1"/>
            <a:r>
              <a:rPr lang="en-US" sz="3200" dirty="0" smtClean="0"/>
              <a:t>Up-to-date medical </a:t>
            </a:r>
            <a:r>
              <a:rPr lang="en-US" sz="3200" dirty="0"/>
              <a:t>education</a:t>
            </a:r>
          </a:p>
        </p:txBody>
      </p:sp>
      <p:pic>
        <p:nvPicPr>
          <p:cNvPr id="9611268" name="Picture 4" descr="MHE_005R"/>
          <p:cNvPicPr>
            <a:picLocks noChangeAspect="1" noChangeArrowheads="1"/>
          </p:cNvPicPr>
          <p:nvPr/>
        </p:nvPicPr>
        <p:blipFill>
          <a:blip r:embed="rId3" cstate="print"/>
          <a:srcRect/>
          <a:stretch>
            <a:fillRect/>
          </a:stretch>
        </p:blipFill>
        <p:spPr bwMode="auto">
          <a:xfrm>
            <a:off x="6958941" y="2282063"/>
            <a:ext cx="1891414" cy="2983041"/>
          </a:xfrm>
          <a:prstGeom prst="rect">
            <a:avLst/>
          </a:prstGeom>
          <a:ln>
            <a:noFill/>
          </a:ln>
          <a:effectLst>
            <a:softEdge rad="112500"/>
          </a:effectLst>
        </p:spPr>
      </p:pic>
    </p:spTree>
    <p:extLst>
      <p:ext uri="{BB962C8B-B14F-4D97-AF65-F5344CB8AC3E}">
        <p14:creationId xmlns:p14="http://schemas.microsoft.com/office/powerpoint/2010/main" val="17401823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327622" y="567995"/>
            <a:ext cx="8646258" cy="620712"/>
          </a:xfrm>
        </p:spPr>
        <p:txBody>
          <a:bodyPr/>
          <a:lstStyle/>
          <a:p>
            <a:r>
              <a:rPr lang="en-US" sz="4000" dirty="0" smtClean="0"/>
              <a:t>Promoting the Full </a:t>
            </a:r>
            <a:br>
              <a:rPr lang="en-US" sz="4000" dirty="0" smtClean="0"/>
            </a:br>
            <a:r>
              <a:rPr lang="en-US" sz="4000" dirty="0" smtClean="0"/>
              <a:t>Continuum of Research</a:t>
            </a:r>
          </a:p>
        </p:txBody>
      </p:sp>
      <p:graphicFrame>
        <p:nvGraphicFramePr>
          <p:cNvPr id="4" name="Content Placeholder 3"/>
          <p:cNvGraphicFramePr>
            <a:graphicFrameLocks noGrp="1"/>
          </p:cNvGraphicFramePr>
          <p:nvPr>
            <p:ph idx="1"/>
          </p:nvPr>
        </p:nvGraphicFramePr>
        <p:xfrm>
          <a:off x="522288" y="1124465"/>
          <a:ext cx="8393112" cy="5590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3"/>
          <p:cNvGrpSpPr>
            <a:grpSpLocks/>
          </p:cNvGrpSpPr>
          <p:nvPr/>
        </p:nvGrpSpPr>
        <p:grpSpPr bwMode="auto">
          <a:xfrm>
            <a:off x="1263650" y="1546225"/>
            <a:ext cx="7299325" cy="4994275"/>
            <a:chOff x="1263421" y="1708605"/>
            <a:chExt cx="7299811" cy="4993678"/>
          </a:xfrm>
        </p:grpSpPr>
        <p:sp>
          <p:nvSpPr>
            <p:cNvPr id="19470" name="Rectangle 4"/>
            <p:cNvSpPr>
              <a:spLocks noChangeArrowheads="1"/>
            </p:cNvSpPr>
            <p:nvPr/>
          </p:nvSpPr>
          <p:spPr bwMode="auto">
            <a:xfrm>
              <a:off x="2603929" y="1708605"/>
              <a:ext cx="2042211" cy="584775"/>
            </a:xfrm>
            <a:prstGeom prst="rect">
              <a:avLst/>
            </a:prstGeom>
            <a:noFill/>
            <a:ln w="9525">
              <a:noFill/>
              <a:miter lim="800000"/>
              <a:headEnd/>
              <a:tailEnd/>
            </a:ln>
          </p:spPr>
          <p:txBody>
            <a:bodyPr>
              <a:spAutoFit/>
            </a:bodyPr>
            <a:lstStyle/>
            <a:p>
              <a:pPr eaLnBrk="0" hangingPunct="0"/>
              <a:r>
                <a:rPr lang="en-US" sz="1600" dirty="0">
                  <a:solidFill>
                    <a:schemeClr val="tx1"/>
                  </a:solidFill>
                </a:rPr>
                <a:t>Basic Science Discoveries</a:t>
              </a:r>
            </a:p>
          </p:txBody>
        </p:sp>
        <p:sp>
          <p:nvSpPr>
            <p:cNvPr id="19471" name="Rectangle 5"/>
            <p:cNvSpPr>
              <a:spLocks noChangeArrowheads="1"/>
            </p:cNvSpPr>
            <p:nvPr/>
          </p:nvSpPr>
          <p:spPr bwMode="auto">
            <a:xfrm>
              <a:off x="5179039" y="1733317"/>
              <a:ext cx="2519220" cy="584775"/>
            </a:xfrm>
            <a:prstGeom prst="rect">
              <a:avLst/>
            </a:prstGeom>
            <a:noFill/>
            <a:ln w="9525">
              <a:noFill/>
              <a:miter lim="800000"/>
              <a:headEnd/>
              <a:tailEnd/>
            </a:ln>
          </p:spPr>
          <p:txBody>
            <a:bodyPr>
              <a:spAutoFit/>
            </a:bodyPr>
            <a:lstStyle/>
            <a:p>
              <a:pPr eaLnBrk="0" hangingPunct="0"/>
              <a:r>
                <a:rPr lang="en-US" sz="1600" dirty="0">
                  <a:solidFill>
                    <a:schemeClr val="tx1"/>
                  </a:solidFill>
                </a:rPr>
                <a:t>Clinical Science Discoveries </a:t>
              </a:r>
            </a:p>
          </p:txBody>
        </p:sp>
        <p:sp>
          <p:nvSpPr>
            <p:cNvPr id="19472" name="Rectangle 6"/>
            <p:cNvSpPr>
              <a:spLocks noChangeArrowheads="1"/>
            </p:cNvSpPr>
            <p:nvPr/>
          </p:nvSpPr>
          <p:spPr bwMode="auto">
            <a:xfrm>
              <a:off x="6435488" y="3782994"/>
              <a:ext cx="2127744" cy="584775"/>
            </a:xfrm>
            <a:prstGeom prst="rect">
              <a:avLst/>
            </a:prstGeom>
            <a:noFill/>
            <a:ln w="9525">
              <a:noFill/>
              <a:miter lim="800000"/>
              <a:headEnd/>
              <a:tailEnd/>
            </a:ln>
          </p:spPr>
          <p:txBody>
            <a:bodyPr>
              <a:spAutoFit/>
            </a:bodyPr>
            <a:lstStyle/>
            <a:p>
              <a:pPr eaLnBrk="0" hangingPunct="0"/>
              <a:r>
                <a:rPr lang="en-US" sz="1600" dirty="0">
                  <a:solidFill>
                    <a:schemeClr val="tx1"/>
                  </a:solidFill>
                </a:rPr>
                <a:t>Comparative Effectiveness</a:t>
              </a:r>
            </a:p>
          </p:txBody>
        </p:sp>
        <p:sp>
          <p:nvSpPr>
            <p:cNvPr id="19473" name="Rectangle 7"/>
            <p:cNvSpPr>
              <a:spLocks noChangeArrowheads="1"/>
            </p:cNvSpPr>
            <p:nvPr/>
          </p:nvSpPr>
          <p:spPr bwMode="auto">
            <a:xfrm>
              <a:off x="2172960" y="5965388"/>
              <a:ext cx="1763956" cy="584775"/>
            </a:xfrm>
            <a:prstGeom prst="rect">
              <a:avLst/>
            </a:prstGeom>
            <a:noFill/>
            <a:ln w="9525">
              <a:noFill/>
              <a:miter lim="800000"/>
              <a:headEnd/>
              <a:tailEnd/>
            </a:ln>
          </p:spPr>
          <p:txBody>
            <a:bodyPr>
              <a:spAutoFit/>
            </a:bodyPr>
            <a:lstStyle/>
            <a:p>
              <a:pPr eaLnBrk="0" hangingPunct="0"/>
              <a:r>
                <a:rPr lang="en-US" sz="1600" dirty="0">
                  <a:solidFill>
                    <a:schemeClr val="tx1"/>
                  </a:solidFill>
                </a:rPr>
                <a:t>Delivery System Transformation</a:t>
              </a:r>
            </a:p>
          </p:txBody>
        </p:sp>
        <p:sp>
          <p:nvSpPr>
            <p:cNvPr id="19474" name="Rectangle 8"/>
            <p:cNvSpPr>
              <a:spLocks noChangeArrowheads="1"/>
            </p:cNvSpPr>
            <p:nvPr/>
          </p:nvSpPr>
          <p:spPr bwMode="auto">
            <a:xfrm>
              <a:off x="1263421" y="3679388"/>
              <a:ext cx="2362257" cy="584775"/>
            </a:xfrm>
            <a:prstGeom prst="rect">
              <a:avLst/>
            </a:prstGeom>
            <a:noFill/>
            <a:ln w="9525">
              <a:noFill/>
              <a:miter lim="800000"/>
              <a:headEnd/>
              <a:tailEnd/>
            </a:ln>
          </p:spPr>
          <p:txBody>
            <a:bodyPr>
              <a:spAutoFit/>
            </a:bodyPr>
            <a:lstStyle/>
            <a:p>
              <a:pPr eaLnBrk="0" hangingPunct="0"/>
              <a:r>
                <a:rPr lang="en-US" sz="1600" dirty="0">
                  <a:solidFill>
                    <a:schemeClr val="tx1"/>
                  </a:solidFill>
                </a:rPr>
                <a:t>Knowledge</a:t>
              </a:r>
            </a:p>
            <a:p>
              <a:pPr eaLnBrk="0" hangingPunct="0"/>
              <a:r>
                <a:rPr lang="en-US" sz="1600" dirty="0">
                  <a:solidFill>
                    <a:schemeClr val="tx1"/>
                  </a:solidFill>
                </a:rPr>
                <a:t>Translation</a:t>
              </a:r>
            </a:p>
          </p:txBody>
        </p:sp>
        <p:sp>
          <p:nvSpPr>
            <p:cNvPr id="19475" name="Rectangle 9"/>
            <p:cNvSpPr>
              <a:spLocks noChangeArrowheads="1"/>
            </p:cNvSpPr>
            <p:nvPr/>
          </p:nvSpPr>
          <p:spPr bwMode="auto">
            <a:xfrm>
              <a:off x="5375186" y="5871286"/>
              <a:ext cx="2767913" cy="830997"/>
            </a:xfrm>
            <a:prstGeom prst="rect">
              <a:avLst/>
            </a:prstGeom>
            <a:noFill/>
            <a:ln w="9525">
              <a:noFill/>
              <a:miter lim="800000"/>
              <a:headEnd/>
              <a:tailEnd/>
            </a:ln>
          </p:spPr>
          <p:txBody>
            <a:bodyPr>
              <a:spAutoFit/>
            </a:bodyPr>
            <a:lstStyle/>
            <a:p>
              <a:pPr eaLnBrk="0" hangingPunct="0"/>
              <a:r>
                <a:rPr lang="en-US" sz="1600" dirty="0">
                  <a:solidFill>
                    <a:schemeClr val="tx1"/>
                  </a:solidFill>
                </a:rPr>
                <a:t>Patient  and Community Engagement through Research</a:t>
              </a:r>
            </a:p>
          </p:txBody>
        </p:sp>
      </p:grpSp>
      <p:sp>
        <p:nvSpPr>
          <p:cNvPr id="19461" name="TextBox 15"/>
          <p:cNvSpPr txBox="1">
            <a:spLocks noChangeArrowheads="1"/>
          </p:cNvSpPr>
          <p:nvPr/>
        </p:nvSpPr>
        <p:spPr bwMode="auto">
          <a:xfrm>
            <a:off x="3657600" y="3225800"/>
            <a:ext cx="2125663" cy="1630363"/>
          </a:xfrm>
          <a:prstGeom prst="rect">
            <a:avLst/>
          </a:prstGeom>
          <a:noFill/>
          <a:ln w="9525">
            <a:noFill/>
            <a:miter lim="800000"/>
            <a:headEnd/>
            <a:tailEnd/>
          </a:ln>
        </p:spPr>
        <p:txBody>
          <a:bodyPr>
            <a:spAutoFit/>
          </a:bodyPr>
          <a:lstStyle/>
          <a:p>
            <a:pPr algn="ctr" eaLnBrk="0" hangingPunct="0"/>
            <a:r>
              <a:rPr lang="en-US" dirty="0"/>
              <a:t>Evidence-based </a:t>
            </a:r>
          </a:p>
          <a:p>
            <a:pPr algn="ctr" eaLnBrk="0" hangingPunct="0"/>
            <a:r>
              <a:rPr lang="en-US" dirty="0"/>
              <a:t>Health Care and Prevention of Disease</a:t>
            </a:r>
          </a:p>
          <a:p>
            <a:pPr eaLnBrk="0" hangingPunct="0"/>
            <a:endParaRPr lang="en-US" dirty="0"/>
          </a:p>
        </p:txBody>
      </p:sp>
      <p:sp>
        <p:nvSpPr>
          <p:cNvPr id="19" name="Oval 18"/>
          <p:cNvSpPr/>
          <p:nvPr/>
        </p:nvSpPr>
        <p:spPr bwMode="auto">
          <a:xfrm>
            <a:off x="3450193" y="2951150"/>
            <a:ext cx="2339975" cy="1474787"/>
          </a:xfrm>
          <a:prstGeom prst="ellips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0" hangingPunct="0">
              <a:defRPr/>
            </a:pPr>
            <a:r>
              <a:rPr lang="en-US" sz="1800" dirty="0">
                <a:solidFill>
                  <a:schemeClr val="bg1"/>
                </a:solidFill>
              </a:rPr>
              <a:t>Advocacy</a:t>
            </a:r>
          </a:p>
        </p:txBody>
      </p:sp>
      <p:sp>
        <p:nvSpPr>
          <p:cNvPr id="20" name="Oval 19"/>
          <p:cNvSpPr/>
          <p:nvPr/>
        </p:nvSpPr>
        <p:spPr bwMode="auto">
          <a:xfrm>
            <a:off x="3268862" y="2835926"/>
            <a:ext cx="2702636" cy="1705234"/>
          </a:xfrm>
          <a:prstGeom prst="ellipse">
            <a:avLst/>
          </a:prstGeom>
          <a:solidFill>
            <a:schemeClr val="accent1">
              <a:lumMod val="50000"/>
            </a:schemeClr>
          </a:solidFill>
          <a:ln w="12700" cap="flat" cmpd="sng" algn="ctr">
            <a:noFill/>
            <a:prstDash val="solid"/>
            <a:round/>
            <a:headEnd type="none" w="med" len="med"/>
            <a:tailEnd type="none" w="med" len="med"/>
          </a:ln>
          <a:effectLst/>
          <a:scene3d>
            <a:camera prst="perspectiveAbove"/>
            <a:lightRig rig="threePt" dir="t"/>
          </a:scene3d>
          <a:sp3d>
            <a:bevelT w="165100" prst="coolSlant"/>
          </a:sp3d>
        </p:spPr>
        <p:txBody>
          <a:bodyPr anchor="ctr"/>
          <a:lstStyle/>
          <a:p>
            <a:pPr algn="ctr" eaLnBrk="0" hangingPunct="0">
              <a:defRPr/>
            </a:pPr>
            <a:r>
              <a:rPr lang="en-US" sz="1800" dirty="0">
                <a:solidFill>
                  <a:schemeClr val="tx1"/>
                </a:solidFill>
              </a:rPr>
              <a:t>Developing Expertise in the Full Spectrum of Science</a:t>
            </a:r>
          </a:p>
        </p:txBody>
      </p:sp>
      <p:sp>
        <p:nvSpPr>
          <p:cNvPr id="24" name="Oval 23"/>
          <p:cNvSpPr/>
          <p:nvPr/>
        </p:nvSpPr>
        <p:spPr bwMode="auto">
          <a:xfrm>
            <a:off x="3268862" y="2835926"/>
            <a:ext cx="2702636" cy="1705234"/>
          </a:xfrm>
          <a:prstGeom prst="ellipse">
            <a:avLst/>
          </a:prstGeom>
          <a:solidFill>
            <a:schemeClr val="accent1">
              <a:lumMod val="50000"/>
            </a:schemeClr>
          </a:solidFill>
          <a:ln w="12700" cap="flat" cmpd="sng" algn="ctr">
            <a:noFill/>
            <a:prstDash val="solid"/>
            <a:round/>
            <a:headEnd type="none" w="med" len="med"/>
            <a:tailEnd type="none" w="med" len="med"/>
          </a:ln>
          <a:effectLst/>
          <a:scene3d>
            <a:camera prst="perspectiveAbove"/>
            <a:lightRig rig="threePt" dir="t"/>
          </a:scene3d>
          <a:sp3d>
            <a:bevelT w="165100" prst="coolSlant"/>
          </a:sp3d>
        </p:spPr>
        <p:txBody>
          <a:bodyPr anchor="ctr"/>
          <a:lstStyle/>
          <a:p>
            <a:pPr algn="ctr" eaLnBrk="0" hangingPunct="0">
              <a:defRPr/>
            </a:pPr>
            <a:r>
              <a:rPr lang="en-US" sz="1800" dirty="0">
                <a:solidFill>
                  <a:schemeClr val="tx1"/>
                </a:solidFill>
              </a:rPr>
              <a:t>Redesigning the Training of the New Scientific Workforce</a:t>
            </a:r>
          </a:p>
        </p:txBody>
      </p:sp>
      <p:sp>
        <p:nvSpPr>
          <p:cNvPr id="23" name="Oval 22"/>
          <p:cNvSpPr/>
          <p:nvPr/>
        </p:nvSpPr>
        <p:spPr bwMode="auto">
          <a:xfrm>
            <a:off x="3268862" y="2835926"/>
            <a:ext cx="2702636" cy="1705234"/>
          </a:xfrm>
          <a:prstGeom prst="ellipse">
            <a:avLst/>
          </a:prstGeom>
          <a:solidFill>
            <a:schemeClr val="accent6">
              <a:lumMod val="60000"/>
              <a:lumOff val="40000"/>
            </a:schemeClr>
          </a:solidFill>
          <a:ln w="12700" cap="flat" cmpd="sng" algn="ctr">
            <a:noFill/>
            <a:prstDash val="solid"/>
            <a:round/>
            <a:headEnd type="none" w="med" len="med"/>
            <a:tailEnd type="none" w="med" len="med"/>
          </a:ln>
          <a:effectLst/>
          <a:scene3d>
            <a:camera prst="perspectiveAbove"/>
            <a:lightRig rig="threePt" dir="t"/>
          </a:scene3d>
          <a:sp3d>
            <a:bevelT w="165100" prst="coolSlant"/>
          </a:sp3d>
        </p:spPr>
        <p:txBody>
          <a:bodyPr anchor="ctr"/>
          <a:lstStyle/>
          <a:p>
            <a:pPr algn="ctr" eaLnBrk="0" hangingPunct="0">
              <a:defRPr/>
            </a:pPr>
            <a:r>
              <a:rPr lang="en-US" sz="1800" dirty="0">
                <a:solidFill>
                  <a:schemeClr val="tx1"/>
                </a:solidFill>
              </a:rPr>
              <a:t>Sustainability Initiative</a:t>
            </a:r>
          </a:p>
        </p:txBody>
      </p:sp>
    </p:spTree>
    <p:extLst>
      <p:ext uri="{BB962C8B-B14F-4D97-AF65-F5344CB8AC3E}">
        <p14:creationId xmlns:p14="http://schemas.microsoft.com/office/powerpoint/2010/main" val="32601943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0594" name="Rectangle 2"/>
          <p:cNvSpPr>
            <a:spLocks noGrp="1" noChangeArrowheads="1"/>
          </p:cNvSpPr>
          <p:nvPr>
            <p:ph type="title"/>
          </p:nvPr>
        </p:nvSpPr>
        <p:spPr>
          <a:xfrm>
            <a:off x="615497" y="760020"/>
            <a:ext cx="7662863" cy="754063"/>
          </a:xfrm>
        </p:spPr>
        <p:txBody>
          <a:bodyPr/>
          <a:lstStyle/>
          <a:p>
            <a:r>
              <a:rPr lang="en-US" sz="3200" dirty="0"/>
              <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dirty="0"/>
              <a:t>Medical </a:t>
            </a:r>
            <a:r>
              <a:rPr lang="en-US" sz="3200" dirty="0" smtClean="0"/>
              <a:t>Education </a:t>
            </a:r>
            <a:r>
              <a:rPr lang="en-US" sz="3200" dirty="0"/>
              <a:t>is the </a:t>
            </a:r>
            <a:r>
              <a:rPr lang="en-US" sz="3200" dirty="0" smtClean="0"/>
              <a:t>Foundation </a:t>
            </a:r>
            <a:r>
              <a:rPr lang="en-US" sz="3200" dirty="0"/>
              <a:t>and </a:t>
            </a:r>
            <a:r>
              <a:rPr lang="en-US" sz="3200" dirty="0" smtClean="0"/>
              <a:t>Future </a:t>
            </a:r>
            <a:r>
              <a:rPr lang="en-US" sz="3200" dirty="0"/>
              <a:t>of </a:t>
            </a:r>
            <a:r>
              <a:rPr lang="en-US" sz="3200" dirty="0" smtClean="0"/>
              <a:t>Our Health Care System</a:t>
            </a:r>
            <a:endParaRPr lang="en-US" sz="3200" dirty="0"/>
          </a:p>
        </p:txBody>
      </p:sp>
      <p:sp>
        <p:nvSpPr>
          <p:cNvPr id="9710595" name="Rectangle 3"/>
          <p:cNvSpPr>
            <a:spLocks noGrp="1" noChangeArrowheads="1"/>
          </p:cNvSpPr>
          <p:nvPr>
            <p:ph idx="1"/>
          </p:nvPr>
        </p:nvSpPr>
        <p:spPr>
          <a:xfrm>
            <a:off x="355395" y="1701610"/>
            <a:ext cx="8705479" cy="4538662"/>
          </a:xfrm>
        </p:spPr>
        <p:txBody>
          <a:bodyPr/>
          <a:lstStyle/>
          <a:p>
            <a:pPr lvl="1"/>
            <a:r>
              <a:rPr lang="en-US" dirty="0"/>
              <a:t>Medical education is a complex, collaborative process that requires substantial resources—both intellectual and financial.</a:t>
            </a:r>
          </a:p>
          <a:p>
            <a:pPr lvl="1"/>
            <a:r>
              <a:rPr lang="en-US" dirty="0"/>
              <a:t>Medical schools and teaching hospitals are national resources that provide essential benefits to the public through four intertwined missions.</a:t>
            </a:r>
          </a:p>
          <a:p>
            <a:pPr lvl="1"/>
            <a:r>
              <a:rPr lang="en-US" dirty="0"/>
              <a:t>Reliable, consistent government support for the missions of medical schools and teaching hospitals is critical.</a:t>
            </a:r>
          </a:p>
          <a:p>
            <a:pPr lvl="1"/>
            <a:r>
              <a:rPr lang="en-US" dirty="0"/>
              <a:t>Erosion of federal and state support endangers the ability to pursue these essential missions.</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54950" name="Rectangle 6"/>
          <p:cNvSpPr>
            <a:spLocks noGrp="1" noChangeArrowheads="1"/>
          </p:cNvSpPr>
          <p:nvPr>
            <p:ph type="ctrTitle"/>
          </p:nvPr>
        </p:nvSpPr>
        <p:spPr/>
        <p:txBody>
          <a:bodyPr/>
          <a:lstStyle/>
          <a:p>
            <a:endParaRPr lang="en-US"/>
          </a:p>
        </p:txBody>
      </p:sp>
      <p:pic>
        <p:nvPicPr>
          <p:cNvPr id="9554954" name="Picture 10"/>
          <p:cNvPicPr>
            <a:picLocks noChangeAspect="1" noChangeArrowheads="1"/>
          </p:cNvPicPr>
          <p:nvPr/>
        </p:nvPicPr>
        <p:blipFill>
          <a:blip r:embed="rId3" cstate="print"/>
          <a:srcRect/>
          <a:stretch>
            <a:fillRect/>
          </a:stretch>
        </p:blipFill>
        <p:spPr bwMode="auto">
          <a:xfrm>
            <a:off x="0" y="0"/>
            <a:ext cx="9145588" cy="6859588"/>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66738" y="273050"/>
            <a:ext cx="7837487" cy="1276350"/>
          </a:xfrm>
        </p:spPr>
        <p:txBody>
          <a:bodyPr/>
          <a:lstStyle/>
          <a:p>
            <a:r>
              <a:rPr lang="en-US" sz="3200" dirty="0" smtClean="0"/>
              <a:t>First-Year M.D Enrollment</a:t>
            </a:r>
          </a:p>
        </p:txBody>
      </p:sp>
      <p:graphicFrame>
        <p:nvGraphicFramePr>
          <p:cNvPr id="9981956" name="Group 4"/>
          <p:cNvGraphicFramePr>
            <a:graphicFrameLocks noGrp="1"/>
          </p:cNvGraphicFramePr>
          <p:nvPr>
            <p:ph type="tbl" idx="1"/>
            <p:extLst>
              <p:ext uri="{D42A27DB-BD31-4B8C-83A1-F6EECF244321}">
                <p14:modId xmlns:p14="http://schemas.microsoft.com/office/powerpoint/2010/main" val="3004553817"/>
              </p:ext>
            </p:extLst>
          </p:nvPr>
        </p:nvGraphicFramePr>
        <p:xfrm>
          <a:off x="481013" y="2133600"/>
          <a:ext cx="8331200" cy="2736851"/>
        </p:xfrm>
        <a:graphic>
          <a:graphicData uri="http://schemas.openxmlformats.org/drawingml/2006/table">
            <a:tbl>
              <a:tblPr/>
              <a:tblGrid>
                <a:gridCol w="1827212"/>
                <a:gridCol w="1335088"/>
                <a:gridCol w="1514475"/>
                <a:gridCol w="1685925"/>
                <a:gridCol w="1968500"/>
              </a:tblGrid>
              <a:tr h="512763">
                <a:tc>
                  <a:txBody>
                    <a:bodyPr/>
                    <a:lstStyle/>
                    <a:p>
                      <a:pPr marL="0" marR="0" lvl="0" indent="0" algn="ctr" defTabSz="889000" rtl="0" eaLnBrk="0" fontAlgn="base" latinLnBrk="0" hangingPunct="0">
                        <a:lnSpc>
                          <a:spcPct val="88000"/>
                        </a:lnSpc>
                        <a:spcBef>
                          <a:spcPct val="50000"/>
                        </a:spcBef>
                        <a:spcAft>
                          <a:spcPct val="0"/>
                        </a:spcAft>
                        <a:buClr>
                          <a:srgbClr val="DADDFE"/>
                        </a:buClr>
                        <a:buSzPct val="90000"/>
                        <a:buFontTx/>
                        <a:buNone/>
                        <a:tabLst/>
                      </a:pPr>
                      <a:endParaRPr kumimoji="0" lang="en-US" sz="2400" b="0" i="0" u="none" strike="noStrike" cap="none" normalizeH="0" baseline="0" dirty="0" smtClean="0">
                        <a:ln>
                          <a:noFill/>
                        </a:ln>
                        <a:solidFill>
                          <a:schemeClr val="tx1"/>
                        </a:solidFill>
                        <a:effectLst/>
                        <a:latin typeface="Arial" charset="0"/>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89000" rtl="0" eaLnBrk="0" fontAlgn="base" latinLnBrk="0" hangingPunct="0">
                        <a:lnSpc>
                          <a:spcPct val="88000"/>
                        </a:lnSpc>
                        <a:spcBef>
                          <a:spcPct val="50000"/>
                        </a:spcBef>
                        <a:spcAft>
                          <a:spcPct val="0"/>
                        </a:spcAft>
                        <a:buClr>
                          <a:srgbClr val="DADDFE"/>
                        </a:buClr>
                        <a:buSzPct val="90000"/>
                        <a:buFontTx/>
                        <a:buNone/>
                        <a:tabLst/>
                      </a:pPr>
                      <a:r>
                        <a:rPr kumimoji="0" lang="en-US" sz="2400" b="1" i="0" u="none" strike="noStrike" cap="none" normalizeH="0" baseline="0" dirty="0" smtClean="0">
                          <a:ln>
                            <a:noFill/>
                          </a:ln>
                          <a:solidFill>
                            <a:schemeClr val="tx1"/>
                          </a:solidFill>
                          <a:effectLst/>
                          <a:latin typeface="Arial" charset="0"/>
                        </a:rPr>
                        <a:t>20XX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89000" rtl="0" eaLnBrk="0" fontAlgn="base" latinLnBrk="0" hangingPunct="0">
                        <a:lnSpc>
                          <a:spcPct val="88000"/>
                        </a:lnSpc>
                        <a:spcBef>
                          <a:spcPct val="50000"/>
                        </a:spcBef>
                        <a:spcAft>
                          <a:spcPct val="0"/>
                        </a:spcAft>
                        <a:buClr>
                          <a:srgbClr val="DADDFE"/>
                        </a:buClr>
                        <a:buSzPct val="90000"/>
                        <a:buFontTx/>
                        <a:buNone/>
                        <a:tabLst/>
                      </a:pPr>
                      <a:r>
                        <a:rPr kumimoji="0" lang="en-US" sz="2400" b="1" i="0" u="none" strike="noStrike" cap="none" normalizeH="0" baseline="0" dirty="0" smtClean="0">
                          <a:ln>
                            <a:noFill/>
                          </a:ln>
                          <a:solidFill>
                            <a:schemeClr val="tx1"/>
                          </a:solidFill>
                          <a:effectLst/>
                          <a:latin typeface="Arial" charset="0"/>
                        </a:rPr>
                        <a:t>20XX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89000" rtl="0" eaLnBrk="0" fontAlgn="base" latinLnBrk="0" hangingPunct="0">
                        <a:lnSpc>
                          <a:spcPct val="88000"/>
                        </a:lnSpc>
                        <a:spcBef>
                          <a:spcPct val="50000"/>
                        </a:spcBef>
                        <a:spcAft>
                          <a:spcPct val="0"/>
                        </a:spcAft>
                        <a:buClr>
                          <a:srgbClr val="DADDFE"/>
                        </a:buClr>
                        <a:buSzPct val="90000"/>
                        <a:buFontTx/>
                        <a:buNone/>
                        <a:tabLst/>
                      </a:pPr>
                      <a:r>
                        <a:rPr kumimoji="0" lang="en-US" sz="2400" b="1" i="0" u="none" strike="noStrike" cap="none" normalizeH="0" baseline="0" smtClean="0">
                          <a:ln>
                            <a:noFill/>
                          </a:ln>
                          <a:solidFill>
                            <a:schemeClr val="tx1"/>
                          </a:solidFill>
                          <a:effectLst/>
                          <a:latin typeface="Arial" charset="0"/>
                        </a:rPr>
                        <a:t>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89000" rtl="0" eaLnBrk="0" fontAlgn="base" latinLnBrk="0" hangingPunct="0">
                        <a:lnSpc>
                          <a:spcPct val="88000"/>
                        </a:lnSpc>
                        <a:spcBef>
                          <a:spcPct val="50000"/>
                        </a:spcBef>
                        <a:spcAft>
                          <a:spcPct val="0"/>
                        </a:spcAft>
                        <a:buClr>
                          <a:srgbClr val="DADDFE"/>
                        </a:buClr>
                        <a:buSzPct val="90000"/>
                        <a:buFontTx/>
                        <a:buNone/>
                        <a:tabLst/>
                      </a:pPr>
                      <a:r>
                        <a:rPr kumimoji="0" lang="en-US" sz="2400" b="1" i="0" u="none" strike="noStrike" cap="none" normalizeH="0" baseline="0" smtClean="0">
                          <a:ln>
                            <a:noFill/>
                          </a:ln>
                          <a:solidFill>
                            <a:schemeClr val="tx1"/>
                          </a:solidFill>
                          <a:effectLst/>
                          <a:latin typeface="Arial" charset="0"/>
                        </a:rPr>
                        <a:t>% Increase</a:t>
                      </a:r>
                      <a:endParaRPr kumimoji="0"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842963">
                <a:tc>
                  <a:txBody>
                    <a:bodyPr/>
                    <a:lstStyle/>
                    <a:p>
                      <a:pPr marL="114300" marR="0" lvl="1" indent="0" algn="l" defTabSz="889000" rtl="0" eaLnBrk="0" fontAlgn="base" latinLnBrk="0" hangingPunct="0">
                        <a:lnSpc>
                          <a:spcPct val="88000"/>
                        </a:lnSpc>
                        <a:spcBef>
                          <a:spcPct val="35000"/>
                        </a:spcBef>
                        <a:spcAft>
                          <a:spcPct val="0"/>
                        </a:spcAft>
                        <a:buClr>
                          <a:schemeClr val="tx1"/>
                        </a:buClr>
                        <a:buSzTx/>
                        <a:buFontTx/>
                        <a:buNone/>
                        <a:tabLst/>
                      </a:pPr>
                      <a:r>
                        <a:rPr kumimoji="0" lang="en-US" sz="2400" b="1" i="0" u="none" strike="noStrike" cap="none" normalizeH="0" baseline="0" dirty="0" smtClean="0">
                          <a:ln>
                            <a:noFill/>
                          </a:ln>
                          <a:solidFill>
                            <a:schemeClr val="tx1"/>
                          </a:solidFill>
                          <a:effectLst/>
                          <a:latin typeface="Arial" charset="0"/>
                        </a:rPr>
                        <a:t>Male</a:t>
                      </a:r>
                      <a:endParaRPr kumimoji="0" lang="en-US" sz="2400" b="0" i="0" u="none" strike="noStrike" cap="none" normalizeH="0" baseline="0" dirty="0" smtClean="0">
                        <a:ln>
                          <a:noFill/>
                        </a:ln>
                        <a:solidFill>
                          <a:schemeClr val="tx1"/>
                        </a:solidFill>
                        <a:effectLst/>
                        <a:latin typeface="Arial" charset="0"/>
                      </a:endParaRP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889000" rtl="0" eaLnBrk="0" fontAlgn="base" latinLnBrk="0" hangingPunct="0">
                        <a:lnSpc>
                          <a:spcPct val="88000"/>
                        </a:lnSpc>
                        <a:spcBef>
                          <a:spcPct val="50000"/>
                        </a:spcBef>
                        <a:spcAft>
                          <a:spcPct val="0"/>
                        </a:spcAft>
                        <a:buClr>
                          <a:srgbClr val="DADDFE"/>
                        </a:buClr>
                        <a:buSzPct val="90000"/>
                        <a:buFontTx/>
                        <a:buNone/>
                        <a:tabLst/>
                      </a:pPr>
                      <a:endParaRPr kumimoji="0" lang="en-US" sz="2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889000" rtl="0" eaLnBrk="0" fontAlgn="base" latinLnBrk="0" hangingPunct="0">
                        <a:lnSpc>
                          <a:spcPct val="88000"/>
                        </a:lnSpc>
                        <a:spcBef>
                          <a:spcPct val="50000"/>
                        </a:spcBef>
                        <a:spcAft>
                          <a:spcPct val="0"/>
                        </a:spcAft>
                        <a:buClr>
                          <a:srgbClr val="DADDFE"/>
                        </a:buClr>
                        <a:buSzPct val="90000"/>
                        <a:buFontTx/>
                        <a:buNone/>
                        <a:tabLst/>
                      </a:pPr>
                      <a:endParaRPr kumimoji="0" lang="en-US" sz="2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889000" rtl="0" eaLnBrk="0" fontAlgn="base" latinLnBrk="0" hangingPunct="0">
                        <a:lnSpc>
                          <a:spcPct val="88000"/>
                        </a:lnSpc>
                        <a:spcBef>
                          <a:spcPct val="50000"/>
                        </a:spcBef>
                        <a:spcAft>
                          <a:spcPct val="0"/>
                        </a:spcAft>
                        <a:buClr>
                          <a:srgbClr val="DADDFE"/>
                        </a:buClr>
                        <a:buSzPct val="90000"/>
                        <a:buFontTx/>
                        <a:buNone/>
                        <a:tabLst/>
                      </a:pPr>
                      <a:endParaRPr kumimoji="0" lang="en-US" sz="2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1" indent="0" algn="r" defTabSz="889000" rtl="0" eaLnBrk="0" fontAlgn="base" latinLnBrk="0" hangingPunct="0">
                        <a:lnSpc>
                          <a:spcPct val="88000"/>
                        </a:lnSpc>
                        <a:spcBef>
                          <a:spcPct val="35000"/>
                        </a:spcBef>
                        <a:spcAft>
                          <a:spcPct val="0"/>
                        </a:spcAft>
                        <a:buClr>
                          <a:schemeClr val="tx1"/>
                        </a:buClr>
                        <a:buSzTx/>
                        <a:buFontTx/>
                        <a:buNone/>
                        <a:tabLst/>
                      </a:pPr>
                      <a:endParaRPr kumimoji="0"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6600">
                <a:tc>
                  <a:txBody>
                    <a:bodyPr/>
                    <a:lstStyle/>
                    <a:p>
                      <a:pPr marL="122238" marR="0" lvl="0" indent="0" algn="l" defTabSz="889000" rtl="0" eaLnBrk="0" fontAlgn="base" latinLnBrk="0" hangingPunct="0">
                        <a:lnSpc>
                          <a:spcPct val="88000"/>
                        </a:lnSpc>
                        <a:spcBef>
                          <a:spcPct val="50000"/>
                        </a:spcBef>
                        <a:spcAft>
                          <a:spcPct val="0"/>
                        </a:spcAft>
                        <a:buClr>
                          <a:srgbClr val="DADDFE"/>
                        </a:buClr>
                        <a:buSzPct val="90000"/>
                        <a:buFontTx/>
                        <a:buNone/>
                        <a:tabLst/>
                      </a:pPr>
                      <a:r>
                        <a:rPr kumimoji="0" lang="en-US" sz="2400" b="1" i="0" u="none" strike="noStrike" cap="none" normalizeH="0" baseline="0" dirty="0" smtClean="0">
                          <a:ln>
                            <a:noFill/>
                          </a:ln>
                          <a:solidFill>
                            <a:schemeClr val="tx1"/>
                          </a:solidFill>
                          <a:effectLst/>
                          <a:latin typeface="Arial" charset="0"/>
                        </a:rPr>
                        <a:t>Female</a:t>
                      </a:r>
                      <a:endParaRPr kumimoji="0" lang="en-US" sz="2400" b="0" i="0" u="none" strike="noStrike" cap="none" normalizeH="0" baseline="0" dirty="0" smtClean="0">
                        <a:ln>
                          <a:noFill/>
                        </a:ln>
                        <a:solidFill>
                          <a:schemeClr val="accent1"/>
                        </a:solidFill>
                        <a:effectLst/>
                        <a:latin typeface="Arial" charset="0"/>
                      </a:endParaRP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889000" rtl="0" eaLnBrk="0" fontAlgn="base" latinLnBrk="0" hangingPunct="0">
                        <a:lnSpc>
                          <a:spcPct val="88000"/>
                        </a:lnSpc>
                        <a:spcBef>
                          <a:spcPct val="50000"/>
                        </a:spcBef>
                        <a:spcAft>
                          <a:spcPct val="0"/>
                        </a:spcAft>
                        <a:buClr>
                          <a:srgbClr val="DADDFE"/>
                        </a:buClr>
                        <a:buSzPct val="90000"/>
                        <a:buFontTx/>
                        <a:buNone/>
                        <a:tabLst/>
                      </a:pPr>
                      <a:endParaRPr kumimoji="0"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889000" rtl="0" eaLnBrk="0" fontAlgn="base" latinLnBrk="0" hangingPunct="0">
                        <a:lnSpc>
                          <a:spcPct val="88000"/>
                        </a:lnSpc>
                        <a:spcBef>
                          <a:spcPct val="50000"/>
                        </a:spcBef>
                        <a:spcAft>
                          <a:spcPct val="0"/>
                        </a:spcAft>
                        <a:buClr>
                          <a:srgbClr val="DADDFE"/>
                        </a:buClr>
                        <a:buSzPct val="90000"/>
                        <a:buFontTx/>
                        <a:buNone/>
                        <a:tabLst/>
                      </a:pPr>
                      <a:endParaRPr kumimoji="0"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889000" rtl="0" eaLnBrk="0" fontAlgn="base" latinLnBrk="0" hangingPunct="0">
                        <a:lnSpc>
                          <a:spcPct val="88000"/>
                        </a:lnSpc>
                        <a:spcBef>
                          <a:spcPct val="50000"/>
                        </a:spcBef>
                        <a:spcAft>
                          <a:spcPct val="0"/>
                        </a:spcAft>
                        <a:buClr>
                          <a:srgbClr val="DADDFE"/>
                        </a:buClr>
                        <a:buSzPct val="90000"/>
                        <a:buFontTx/>
                        <a:buNone/>
                        <a:tabLst/>
                      </a:pPr>
                      <a:endParaRPr kumimoji="0" lang="en-US" sz="2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889000" rtl="0" eaLnBrk="0" fontAlgn="base" latinLnBrk="0" hangingPunct="0">
                        <a:lnSpc>
                          <a:spcPct val="88000"/>
                        </a:lnSpc>
                        <a:spcBef>
                          <a:spcPct val="50000"/>
                        </a:spcBef>
                        <a:spcAft>
                          <a:spcPct val="0"/>
                        </a:spcAft>
                        <a:buClr>
                          <a:srgbClr val="DADDFE"/>
                        </a:buClr>
                        <a:buSzPct val="90000"/>
                        <a:buFontTx/>
                        <a:buNone/>
                        <a:tabLst/>
                      </a:pPr>
                      <a:endParaRPr kumimoji="0" lang="en-US" sz="2400" b="0" i="0" u="none" strike="noStrike" cap="none" normalizeH="0" baseline="0" dirty="0" smtClean="0">
                        <a:ln>
                          <a:noFill/>
                        </a:ln>
                        <a:solidFill>
                          <a:schemeClr val="accent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525">
                <a:tc>
                  <a:txBody>
                    <a:bodyPr/>
                    <a:lstStyle/>
                    <a:p>
                      <a:pPr marL="0" marR="0" lvl="0" indent="122238" algn="l" defTabSz="889000" rtl="0" eaLnBrk="0" fontAlgn="base" latinLnBrk="0" hangingPunct="0">
                        <a:lnSpc>
                          <a:spcPct val="88000"/>
                        </a:lnSpc>
                        <a:spcBef>
                          <a:spcPct val="50000"/>
                        </a:spcBef>
                        <a:spcAft>
                          <a:spcPct val="0"/>
                        </a:spcAft>
                        <a:buClr>
                          <a:srgbClr val="DADDFE"/>
                        </a:buClr>
                        <a:buSzPct val="90000"/>
                        <a:buFontTx/>
                        <a:buNone/>
                        <a:tabLst/>
                      </a:pPr>
                      <a:r>
                        <a:rPr kumimoji="0" lang="en-US" sz="2400" b="1" i="0" u="none" strike="noStrike" cap="none" normalizeH="0" baseline="0" smtClean="0">
                          <a:ln>
                            <a:noFill/>
                          </a:ln>
                          <a:solidFill>
                            <a:schemeClr val="tx1"/>
                          </a:solidFill>
                          <a:effectLst/>
                          <a:latin typeface="Arial" charset="0"/>
                        </a:rPr>
                        <a:t>Combined</a:t>
                      </a:r>
                      <a:endParaRPr kumimoji="0" lang="en-US" sz="3600" b="0" i="0" u="none" strike="noStrike" cap="none" normalizeH="0" baseline="0" smtClean="0">
                        <a:ln>
                          <a:noFill/>
                        </a:ln>
                        <a:solidFill>
                          <a:schemeClr val="accent1"/>
                        </a:solidFill>
                        <a:effectLst/>
                        <a:latin typeface="Arial" charset="0"/>
                      </a:endParaRP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889000" rtl="0" eaLnBrk="0" fontAlgn="base" latinLnBrk="0" hangingPunct="0">
                        <a:lnSpc>
                          <a:spcPct val="88000"/>
                        </a:lnSpc>
                        <a:spcBef>
                          <a:spcPct val="50000"/>
                        </a:spcBef>
                        <a:spcAft>
                          <a:spcPct val="0"/>
                        </a:spcAft>
                        <a:buClr>
                          <a:srgbClr val="DADDFE"/>
                        </a:buClr>
                        <a:buSzPct val="90000"/>
                        <a:buFontTx/>
                        <a:buNone/>
                        <a:tabLst/>
                      </a:pPr>
                      <a:endParaRPr kumimoji="0"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889000" rtl="0" eaLnBrk="0" fontAlgn="base" latinLnBrk="0" hangingPunct="0">
                        <a:lnSpc>
                          <a:spcPct val="88000"/>
                        </a:lnSpc>
                        <a:spcBef>
                          <a:spcPct val="50000"/>
                        </a:spcBef>
                        <a:spcAft>
                          <a:spcPct val="0"/>
                        </a:spcAft>
                        <a:buClr>
                          <a:srgbClr val="DADDFE"/>
                        </a:buClr>
                        <a:buSzPct val="90000"/>
                        <a:buFontTx/>
                        <a:buNone/>
                        <a:tabLst/>
                      </a:pPr>
                      <a:endParaRPr kumimoji="0"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889000" rtl="0" eaLnBrk="0" fontAlgn="base" latinLnBrk="0" hangingPunct="0">
                        <a:lnSpc>
                          <a:spcPct val="88000"/>
                        </a:lnSpc>
                        <a:spcBef>
                          <a:spcPct val="50000"/>
                        </a:spcBef>
                        <a:spcAft>
                          <a:spcPct val="0"/>
                        </a:spcAft>
                        <a:buClr>
                          <a:srgbClr val="DADDFE"/>
                        </a:buClr>
                        <a:buSzPct val="90000"/>
                        <a:buFontTx/>
                        <a:buNone/>
                        <a:tabLst/>
                      </a:pPr>
                      <a:endParaRPr kumimoji="0"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889000" rtl="0" eaLnBrk="0" fontAlgn="base" latinLnBrk="0" hangingPunct="0">
                        <a:lnSpc>
                          <a:spcPct val="88000"/>
                        </a:lnSpc>
                        <a:spcBef>
                          <a:spcPct val="50000"/>
                        </a:spcBef>
                        <a:spcAft>
                          <a:spcPct val="0"/>
                        </a:spcAft>
                        <a:buClr>
                          <a:srgbClr val="DADDFE"/>
                        </a:buClr>
                        <a:buSzPct val="90000"/>
                        <a:buFontTx/>
                        <a:buNone/>
                        <a:tabLst/>
                      </a:pPr>
                      <a:endParaRPr kumimoji="0" lang="en-US" sz="3600" b="1" i="0" u="none" strike="noStrike" cap="none" normalizeH="0" baseline="0" dirty="0" smtClean="0">
                        <a:ln>
                          <a:noFill/>
                        </a:ln>
                        <a:solidFill>
                          <a:schemeClr val="accent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7170" name="Rectangle 2"/>
          <p:cNvSpPr>
            <a:spLocks noGrp="1" noChangeArrowheads="1"/>
          </p:cNvSpPr>
          <p:nvPr>
            <p:ph type="title"/>
          </p:nvPr>
        </p:nvSpPr>
        <p:spPr>
          <a:xfrm>
            <a:off x="432163" y="526902"/>
            <a:ext cx="8386763" cy="736600"/>
          </a:xfrm>
        </p:spPr>
        <p:txBody>
          <a:bodyPr/>
          <a:lstStyle/>
          <a:p>
            <a:r>
              <a:rPr lang="en-US" dirty="0"/>
              <a:t>Educating </a:t>
            </a:r>
            <a:r>
              <a:rPr lang="en-US" dirty="0" smtClean="0"/>
              <a:t>Tomorrow’s Doctors</a:t>
            </a:r>
            <a:r>
              <a:rPr lang="en-US" dirty="0"/>
              <a:t>…</a:t>
            </a:r>
            <a:br>
              <a:rPr lang="en-US" dirty="0"/>
            </a:br>
            <a:r>
              <a:rPr lang="en-US" dirty="0" smtClean="0"/>
              <a:t>the Role </a:t>
            </a:r>
            <a:r>
              <a:rPr lang="en-US" dirty="0"/>
              <a:t>of </a:t>
            </a:r>
            <a:r>
              <a:rPr lang="en-US" dirty="0" smtClean="0"/>
              <a:t>Academic Physicians </a:t>
            </a:r>
            <a:endParaRPr lang="en-US" dirty="0"/>
          </a:p>
        </p:txBody>
      </p:sp>
      <p:sp>
        <p:nvSpPr>
          <p:cNvPr id="9607171" name="Rectangle 3"/>
          <p:cNvSpPr>
            <a:spLocks noGrp="1" noChangeArrowheads="1"/>
          </p:cNvSpPr>
          <p:nvPr>
            <p:ph idx="1"/>
          </p:nvPr>
        </p:nvSpPr>
        <p:spPr>
          <a:xfrm>
            <a:off x="3028215" y="1506895"/>
            <a:ext cx="5510150" cy="3469103"/>
          </a:xfrm>
        </p:spPr>
        <p:txBody>
          <a:bodyPr/>
          <a:lstStyle/>
          <a:p>
            <a:pPr marL="404813" indent="-404813" defTabSz="914400">
              <a:lnSpc>
                <a:spcPct val="78000"/>
              </a:lnSpc>
              <a:buFontTx/>
              <a:buChar char="•"/>
            </a:pPr>
            <a:r>
              <a:rPr lang="en-US" dirty="0"/>
              <a:t>Classroom teachers of students</a:t>
            </a:r>
          </a:p>
          <a:p>
            <a:pPr marL="404813" indent="-404813" defTabSz="914400">
              <a:lnSpc>
                <a:spcPct val="78000"/>
              </a:lnSpc>
              <a:buFontTx/>
              <a:buChar char="•"/>
            </a:pPr>
            <a:r>
              <a:rPr lang="en-US" dirty="0"/>
              <a:t>Bedside teachers of residents</a:t>
            </a:r>
          </a:p>
          <a:p>
            <a:pPr marL="404813" indent="-404813" defTabSz="914400">
              <a:lnSpc>
                <a:spcPct val="78000"/>
              </a:lnSpc>
              <a:buFontTx/>
              <a:buChar char="•"/>
            </a:pPr>
            <a:r>
              <a:rPr lang="en-US" dirty="0"/>
              <a:t>Health care providers</a:t>
            </a:r>
          </a:p>
          <a:p>
            <a:pPr marL="404813" indent="-404813" defTabSz="914400">
              <a:lnSpc>
                <a:spcPct val="78000"/>
              </a:lnSpc>
              <a:buFontTx/>
              <a:buChar char="•"/>
            </a:pPr>
            <a:r>
              <a:rPr lang="en-US" dirty="0"/>
              <a:t>Consultants to </a:t>
            </a:r>
            <a:r>
              <a:rPr lang="en-US" dirty="0" smtClean="0"/>
              <a:t>other </a:t>
            </a:r>
            <a:r>
              <a:rPr lang="en-US" dirty="0"/>
              <a:t>physicians</a:t>
            </a:r>
          </a:p>
          <a:p>
            <a:pPr marL="404813" indent="-404813" defTabSz="914400">
              <a:lnSpc>
                <a:spcPct val="78000"/>
              </a:lnSpc>
              <a:buFontTx/>
              <a:buChar char="•"/>
            </a:pPr>
            <a:r>
              <a:rPr lang="en-US" dirty="0"/>
              <a:t>Clinical investigators</a:t>
            </a:r>
          </a:p>
          <a:p>
            <a:pPr marL="404813" indent="-404813" defTabSz="914400">
              <a:lnSpc>
                <a:spcPct val="78000"/>
              </a:lnSpc>
              <a:buFontTx/>
              <a:buChar char="•"/>
            </a:pPr>
            <a:r>
              <a:rPr lang="en-US" dirty="0"/>
              <a:t>Administrators</a:t>
            </a:r>
          </a:p>
        </p:txBody>
      </p:sp>
      <p:pic>
        <p:nvPicPr>
          <p:cNvPr id="9652225" name="Picture 1" descr="D:\High Resolution\FAN1001364.jpg"/>
          <p:cNvPicPr>
            <a:picLocks noChangeAspect="1" noChangeArrowheads="1"/>
          </p:cNvPicPr>
          <p:nvPr/>
        </p:nvPicPr>
        <p:blipFill>
          <a:blip r:embed="rId3" cstate="print"/>
          <a:srcRect/>
          <a:stretch>
            <a:fillRect/>
          </a:stretch>
        </p:blipFill>
        <p:spPr bwMode="auto">
          <a:xfrm>
            <a:off x="363368" y="1529120"/>
            <a:ext cx="2223730" cy="234223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9218" name="Rectangle 2"/>
          <p:cNvSpPr>
            <a:spLocks noGrp="1" noChangeArrowheads="1"/>
          </p:cNvSpPr>
          <p:nvPr>
            <p:ph type="title"/>
          </p:nvPr>
        </p:nvSpPr>
        <p:spPr>
          <a:xfrm>
            <a:off x="566738" y="674986"/>
            <a:ext cx="8386762" cy="620712"/>
          </a:xfrm>
        </p:spPr>
        <p:txBody>
          <a:bodyPr/>
          <a:lstStyle/>
          <a:p>
            <a:r>
              <a:rPr lang="en-US" sz="4000" dirty="0"/>
              <a:t>Research </a:t>
            </a:r>
            <a:r>
              <a:rPr lang="en-US" sz="4000" dirty="0" smtClean="0"/>
              <a:t>Mission</a:t>
            </a:r>
            <a:r>
              <a:rPr lang="en-US" sz="4000" dirty="0"/>
              <a:t/>
            </a:r>
            <a:br>
              <a:rPr lang="en-US" sz="4000" dirty="0"/>
            </a:br>
            <a:r>
              <a:rPr lang="en-US" sz="4000" dirty="0" smtClean="0"/>
              <a:t>Finding Tomorrow’s Cures</a:t>
            </a:r>
            <a:endParaRPr lang="en-US" sz="4000" dirty="0"/>
          </a:p>
        </p:txBody>
      </p:sp>
      <p:sp>
        <p:nvSpPr>
          <p:cNvPr id="9609219" name="Rectangle 3"/>
          <p:cNvSpPr>
            <a:spLocks noGrp="1" noChangeArrowheads="1"/>
          </p:cNvSpPr>
          <p:nvPr>
            <p:ph idx="1"/>
          </p:nvPr>
        </p:nvSpPr>
        <p:spPr>
          <a:xfrm>
            <a:off x="419100" y="1981200"/>
            <a:ext cx="5399809" cy="3778250"/>
          </a:xfrm>
        </p:spPr>
        <p:txBody>
          <a:bodyPr/>
          <a:lstStyle/>
          <a:p>
            <a:r>
              <a:rPr lang="en-US" sz="3600" dirty="0" smtClean="0"/>
              <a:t>More than half of the NIH </a:t>
            </a:r>
            <a:r>
              <a:rPr lang="en-US" sz="3600" dirty="0"/>
              <a:t>extramural funding goes to support research at medical schools and teaching hospitals</a:t>
            </a:r>
          </a:p>
        </p:txBody>
      </p:sp>
      <p:pic>
        <p:nvPicPr>
          <p:cNvPr id="9650178" name="Picture 2" descr="H:\PME\Road to Discovery COMPLETE MARCH 2009\Road to Discovery Photos\Pictures used\Northwestern University\LabShelves.JPG"/>
          <p:cNvPicPr>
            <a:picLocks noChangeAspect="1" noChangeArrowheads="1"/>
          </p:cNvPicPr>
          <p:nvPr/>
        </p:nvPicPr>
        <p:blipFill>
          <a:blip r:embed="rId3" cstate="print"/>
          <a:srcRect/>
          <a:stretch>
            <a:fillRect/>
          </a:stretch>
        </p:blipFill>
        <p:spPr bwMode="auto">
          <a:xfrm>
            <a:off x="5937663" y="1503898"/>
            <a:ext cx="2514476" cy="188585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3314" name="Rectangle 2"/>
          <p:cNvSpPr>
            <a:spLocks noGrp="1" noChangeArrowheads="1"/>
          </p:cNvSpPr>
          <p:nvPr>
            <p:ph type="title"/>
          </p:nvPr>
        </p:nvSpPr>
        <p:spPr>
          <a:xfrm>
            <a:off x="579108" y="597704"/>
            <a:ext cx="8386762" cy="620712"/>
          </a:xfrm>
        </p:spPr>
        <p:txBody>
          <a:bodyPr/>
          <a:lstStyle/>
          <a:p>
            <a:r>
              <a:rPr lang="en-US" sz="4000" dirty="0"/>
              <a:t>Patient </a:t>
            </a:r>
            <a:r>
              <a:rPr lang="en-US" sz="4000" dirty="0" smtClean="0"/>
              <a:t>Care </a:t>
            </a:r>
            <a:r>
              <a:rPr lang="en-US" sz="4000" dirty="0"/>
              <a:t>and the   </a:t>
            </a:r>
            <a:br>
              <a:rPr lang="en-US" sz="4000" dirty="0"/>
            </a:br>
            <a:r>
              <a:rPr lang="en-US" sz="4000" dirty="0" smtClean="0"/>
              <a:t>Teaching Hospital</a:t>
            </a:r>
            <a:endParaRPr lang="en-US" sz="4000" dirty="0"/>
          </a:p>
        </p:txBody>
      </p:sp>
      <p:sp>
        <p:nvSpPr>
          <p:cNvPr id="9613315" name="Rectangle 3"/>
          <p:cNvSpPr>
            <a:spLocks noGrp="1" noChangeArrowheads="1"/>
          </p:cNvSpPr>
          <p:nvPr>
            <p:ph idx="1"/>
          </p:nvPr>
        </p:nvSpPr>
        <p:spPr>
          <a:xfrm>
            <a:off x="391018" y="1590490"/>
            <a:ext cx="7529823" cy="2815255"/>
          </a:xfrm>
        </p:spPr>
        <p:txBody>
          <a:bodyPr/>
          <a:lstStyle/>
          <a:p>
            <a:pPr lvl="1"/>
            <a:r>
              <a:rPr lang="en-US" sz="3200" dirty="0"/>
              <a:t>Sophisticated </a:t>
            </a:r>
            <a:r>
              <a:rPr lang="en-US" sz="3200" dirty="0" smtClean="0"/>
              <a:t>services and </a:t>
            </a:r>
            <a:r>
              <a:rPr lang="en-US" sz="3200" dirty="0"/>
              <a:t>technology</a:t>
            </a:r>
          </a:p>
          <a:p>
            <a:pPr lvl="1"/>
            <a:r>
              <a:rPr lang="en-US" sz="3200" dirty="0"/>
              <a:t>Regional health facilities</a:t>
            </a:r>
          </a:p>
          <a:p>
            <a:pPr lvl="1"/>
            <a:r>
              <a:rPr lang="en-US" sz="3200" dirty="0"/>
              <a:t>Specialized services for special populations—elderly, women, children</a:t>
            </a:r>
          </a:p>
          <a:p>
            <a:pPr lvl="1"/>
            <a:r>
              <a:rPr lang="en-US" sz="3200" dirty="0"/>
              <a:t>Sites of public health </a:t>
            </a:r>
            <a:r>
              <a:rPr lang="en-US" sz="3200" dirty="0" smtClean="0"/>
              <a:t>preparedness</a:t>
            </a:r>
          </a:p>
          <a:p>
            <a:pPr lvl="1"/>
            <a:r>
              <a:rPr lang="en-US" sz="3200" dirty="0"/>
              <a:t>Medical schools and teaching hospitals are the safety net </a:t>
            </a:r>
            <a:br>
              <a:rPr lang="en-US" sz="3200" dirty="0"/>
            </a:br>
            <a:r>
              <a:rPr lang="en-US" sz="3200" dirty="0"/>
              <a:t>for health care</a:t>
            </a:r>
          </a:p>
          <a:p>
            <a:pPr lvl="1"/>
            <a:endParaRPr lang="en-US" sz="3200" dirty="0"/>
          </a:p>
        </p:txBody>
      </p:sp>
      <p:pic>
        <p:nvPicPr>
          <p:cNvPr id="9646081" name="Picture 1" descr="D:\High Resolution\FAN1001419.jpg"/>
          <p:cNvPicPr>
            <a:picLocks noChangeAspect="1" noChangeArrowheads="1"/>
          </p:cNvPicPr>
          <p:nvPr/>
        </p:nvPicPr>
        <p:blipFill>
          <a:blip r:embed="rId3" cstate="print"/>
          <a:srcRect/>
          <a:stretch>
            <a:fillRect/>
          </a:stretch>
        </p:blipFill>
        <p:spPr bwMode="auto">
          <a:xfrm>
            <a:off x="7692090" y="225630"/>
            <a:ext cx="1273780" cy="18169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DVSETTINGS" val="1"/>
  <p:tag name="ADVSHOWMETER" val="0"/>
  <p:tag name="ADVGLOBALTRANSITION" val="-1"/>
  <p:tag name="ADVSCREENWIDTH" val="800"/>
  <p:tag name="ADVSCREENHEIGHT" val="600"/>
  <p:tag name="ADVFASTTRANSITIONS" val="1"/>
  <p:tag name="ADVGAMMA" val="0.000000"/>
  <p:tag name="ADVDIMBULLETS" val="0"/>
  <p:tag name="ADVPANSCAN" val="0"/>
  <p:tag name="ADVBEVELING" val="0"/>
  <p:tag name="ADVSHADOWS" val="1"/>
  <p:tag name="ADVAATEXT" val="1"/>
  <p:tag name="ADVAASHAPES" val="1"/>
  <p:tag name="MMPROD_NEXTUNIQUEID" val="10010"/>
  <p:tag name="MMPROD_UIDATA" val="&lt;database version=&quot;7.0&quot;&gt;&lt;object type=&quot;1&quot; unique_id=&quot;10001&quot;&gt;&lt;object type=&quot;8&quot; unique_id=&quot;10073&quot;&gt;&lt;/object&gt;&lt;object type=&quot;2&quot; unique_id=&quot;10074&quot;&gt;&lt;object type=&quot;3&quot; unique_id=&quot;10075&quot;&gt;&lt;property id=&quot;20148&quot; value=&quot;5&quot;/&gt;&lt;property id=&quot;20300&quot; value=&quot;Slide 1 - &amp;quot;Project Medical Education&amp;#x0D;&amp;#x0A;Name of institution(s)&amp;#x0D;&amp;#x0A;&amp;#x0D;&amp;#x0A;Month XX, 201X&amp;quot;&quot;/&gt;&lt;property id=&quot;20307&quot; value=&quot;568&quot;/&gt;&lt;/object&gt;&lt;object type=&quot;3&quot; unique_id=&quot;10076&quot;&gt;&lt;property id=&quot;20148&quot; value=&quot;5&quot;/&gt;&lt;property id=&quot;20300&quot; value=&quot;Slide 2 - &amp;quot;Welcome to &amp;#x0D;&amp;#x0A;(Insert Name of Institution)&amp;quot;&quot;/&gt;&lt;property id=&quot;20307&quot; value=&quot;569&quot;/&gt;&lt;/object&gt;&lt;object type=&quot;3&quot; unique_id=&quot;10077&quot;&gt;&lt;property id=&quot;20148&quot; value=&quot;5&quot;/&gt;&lt;property id=&quot;20300&quot; value=&quot;Slide 3 - &amp;quot;Educating and Training Tomorrow’s Doctors and Future Health Care Leaders&amp;quot;&quot;/&gt;&lt;property id=&quot;20307&quot; value=&quot;570&quot;/&gt;&lt;/object&gt;&lt;object type=&quot;3&quot; unique_id=&quot;10078&quot;&gt;&lt;property id=&quot;20148&quot; value=&quot;5&quot;/&gt;&lt;property id=&quot;20300&quot; value=&quot;Slide 4 - &amp;quot;Four Intertwined Missions&amp;quot;&quot;/&gt;&lt;property id=&quot;20307&quot; value=&quot;571&quot;/&gt;&lt;/object&gt;&lt;object type=&quot;3&quot; unique_id=&quot;10079&quot;&gt;&lt;property id=&quot;20148&quot; value=&quot;5&quot;/&gt;&lt;property id=&quot;20300&quot; value=&quot;Slide 5 - &amp;quot;&amp;#x0D;&amp;#x0A;A Cross-section of Skilled Individuals at Our Medical School&amp;quot;&quot;/&gt;&lt;property id=&quot;20307&quot; value=&quot;572&quot;/&gt;&lt;/object&gt;&lt;object type=&quot;3&quot; unique_id=&quot;10080&quot;&gt;&lt;property id=&quot;20148&quot; value=&quot;5&quot;/&gt;&lt;property id=&quot;20300&quot; value=&quot;Slide 6 - &amp;quot;Educating Tomorrow’s Doctors…&amp;#x0D;&amp;#x0A;the Role of Academic Physicians &amp;quot;&quot;/&gt;&lt;property id=&quot;20307&quot; value=&quot;573&quot;/&gt;&lt;/object&gt;&lt;object type=&quot;3&quot; unique_id=&quot;10081&quot;&gt;&lt;property id=&quot;20148&quot; value=&quot;5&quot;/&gt;&lt;property id=&quot;20300&quot; value=&quot;Slide 7 - &amp;quot;Research Mission&amp;#x0D;&amp;#x0A;Finding Tomorrow’s Cures&amp;quot;&quot;/&gt;&lt;property id=&quot;20307&quot; value=&quot;574&quot;/&gt;&lt;/object&gt;&lt;object type=&quot;3&quot; unique_id=&quot;10082&quot;&gt;&lt;property id=&quot;20148&quot; value=&quot;5&quot;/&gt;&lt;property id=&quot;20300&quot; value=&quot;Slide 8 - &amp;quot;Research Leads to . . .&amp;quot;&quot;/&gt;&lt;property id=&quot;20307&quot; value=&quot;575&quot;/&gt;&lt;/object&gt;&lt;object type=&quot;3&quot; unique_id=&quot;10083&quot;&gt;&lt;property id=&quot;20148&quot; value=&quot;5&quot;/&gt;&lt;property id=&quot;20300&quot; value=&quot;Slide 9 - &amp;quot;Promoting the Full &amp;#x0D;&amp;#x0A;Continuum of Research&amp;quot;&quot;/&gt;&lt;property id=&quot;20307&quot; value=&quot;641&quot;/&gt;&lt;/object&gt;&lt;object type=&quot;3&quot; unique_id=&quot;10084&quot;&gt;&lt;property id=&quot;20148&quot; value=&quot;5&quot;/&gt;&lt;property id=&quot;20300&quot; value=&quot;Slide 10 - &amp;quot;Patient Care and the   &amp;#x0D;&amp;#x0A;Teaching Hospital&amp;quot;&quot;/&gt;&lt;property id=&quot;20307&quot; value=&quot;576&quot;/&gt;&lt;/object&gt;&lt;object type=&quot;3&quot; unique_id=&quot;10085&quot;&gt;&lt;property id=&quot;20148&quot; value=&quot;5&quot;/&gt;&lt;property id=&quot;20300&quot; value=&quot;Slide 11 - &amp;quot;Community Service and Caring &amp;#x0D;&amp;#x0A;for the Uninsured&amp;quot;&quot;/&gt;&lt;property id=&quot;20307&quot; value=&quot;577&quot;/&gt;&lt;/object&gt;&lt;object type=&quot;3&quot; unique_id=&quot;10086&quot;&gt;&lt;property id=&quot;20148&quot; value=&quot;5&quot;/&gt;&lt;property id=&quot;20300&quot; value=&quot;Slide 12 - &amp;quot;Community Service Programs&amp;quot;&quot;/&gt;&lt;property id=&quot;20307&quot; value=&quot;578&quot;/&gt;&lt;/object&gt;&lt;object type=&quot;3&quot; unique_id=&quot;10087&quot;&gt;&lt;property id=&quot;20148&quot; value=&quot;5&quot;/&gt;&lt;property id=&quot;20300&quot; value=&quot;Slide 13 - &amp;quot;Outreach Clinics&amp;quot;&quot;/&gt;&lt;property id=&quot;20307&quot; value=&quot;579&quot;/&gt;&lt;/object&gt;&lt;object type=&quot;3&quot; unique_id=&quot;10088&quot;&gt;&lt;property id=&quot;20148&quot; value=&quot;5&quot;/&gt;&lt;property id=&quot;20300&quot; value=&quot;Slide 14 - &amp;quot;Medical Schools and   Teaching Hospitals&amp;quot;&quot;/&gt;&lt;property id=&quot;20307&quot; value=&quot;580&quot;/&gt;&lt;/object&gt;&lt;object type=&quot;3&quot; unique_id=&quot;10089&quot;&gt;&lt;property id=&quot;20148&quot; value=&quot;5&quot;/&gt;&lt;property id=&quot;20300&quot; value=&quot;Slide 15 - &amp;quot;Funding for Medical Education &amp;#x0D;&amp;#x0A;is a Critical Issue&amp;quot;&quot;/&gt;&lt;property id=&quot;20307&quot; value=&quot;581&quot;/&gt;&lt;/object&gt;&lt;object type=&quot;3&quot; unique_id=&quot;10090&quot;&gt;&lt;property id=&quot;20148&quot; value=&quot;5&quot;/&gt;&lt;property id=&quot;20300&quot; value=&quot;Slide 16&quot;/&gt;&lt;property id=&quot;20307&quot; value=&quot;582&quot;/&gt;&lt;/object&gt;&lt;object type=&quot;3&quot; unique_id=&quot;10091&quot;&gt;&lt;property id=&quot;20148&quot; value=&quot;5&quot;/&gt;&lt;property id=&quot;20300&quot; value=&quot;Slide 17 - &amp;quot;Funding Challenges and &amp;#x0D;&amp;#x0A;Declining Revenues&amp;quot;&quot;/&gt;&lt;property id=&quot;20307&quot; value=&quot;583&quot;/&gt;&lt;/object&gt;&lt;object type=&quot;3&quot; unique_id=&quot;10092&quot;&gt;&lt;property id=&quot;20148&quot; value=&quot;5&quot;/&gt;&lt;property id=&quot;20300&quot; value=&quot;Slide 18 - &amp;quot;Reduced Funding Affects:&amp;quot;&quot;/&gt;&lt;property id=&quot;20307&quot; value=&quot;584&quot;/&gt;&lt;/object&gt;&lt;object type=&quot;3&quot; unique_id=&quot;10093&quot;&gt;&lt;property id=&quot;20148&quot; value=&quot;5&quot;/&gt;&lt;property id=&quot;20300&quot; value=&quot;Slide 19 - &amp;quot;Medical school funding&amp;quot;&quot;/&gt;&lt;property id=&quot;20307&quot; value=&quot;585&quot;/&gt;&lt;/object&gt;&lt;object type=&quot;3&quot; unique_id=&quot;10094&quot;&gt;&lt;property id=&quot;20148&quot; value=&quot;5&quot;/&gt;&lt;property id=&quot;20300&quot; value=&quot;Slide 20 - &amp;quot;Becoming a Physician&amp;quot;&quot;/&gt;&lt;property id=&quot;20307&quot; value=&quot;586&quot;/&gt;&lt;/object&gt;&lt;object type=&quot;3&quot; unique_id=&quot;10095&quot;&gt;&lt;property id=&quot;20148&quot; value=&quot;5&quot;/&gt;&lt;property id=&quot;20300&quot; value=&quot;Slide 21 - &amp;quot;Medical Education Team&amp;quot;&quot;/&gt;&lt;property id=&quot;20307&quot; value=&quot;587&quot;/&gt;&lt;/object&gt;&lt;object type=&quot;3&quot; unique_id=&quot;10096&quot;&gt;&lt;property id=&quot;20148&quot; value=&quot;5&quot;/&gt;&lt;property id=&quot;20300&quot; value=&quot;Slide 22 - &amp;quot;Medical Education Curriculum&amp;quot;&quot;/&gt;&lt;property id=&quot;20307&quot; value=&quot;588&quot;/&gt;&lt;/object&gt;&lt;object type=&quot;3&quot; unique_id=&quot;10097&quot;&gt;&lt;property id=&quot;20148&quot; value=&quot;5&quot;/&gt;&lt;property id=&quot;20300&quot; value=&quot;Slide 23&quot;/&gt;&lt;property id=&quot;20307&quot; value=&quot;589&quot;/&gt;&lt;/object&gt;&lt;object type=&quot;3&quot; unique_id=&quot;10098&quot;&gt;&lt;property id=&quot;20148&quot; value=&quot;5&quot;/&gt;&lt;property id=&quot;20300&quot; value=&quot;Slide 24&quot;/&gt;&lt;property id=&quot;20307&quot; value=&quot;590&quot;/&gt;&lt;/object&gt;&lt;object type=&quot;3&quot; unique_id=&quot;10099&quot;&gt;&lt;property id=&quot;20148&quot; value=&quot;5&quot;/&gt;&lt;property id=&quot;20300&quot; value=&quot;Slide 25 - &amp;quot;The Percentage of Females Entering Medical School Has Steadily Risen to Reach Parity with Males…&amp;quot;&quot;/&gt;&lt;property id=&quot;20307&quot; value=&quot;629&quot;/&gt;&lt;/object&gt;&lt;object type=&quot;3&quot; unique_id=&quot;10100&quot;&gt;&lt;property id=&quot;20148&quot; value=&quot;5&quot;/&gt;&lt;property id=&quot;20300&quot; value=&quot;Slide 26 - &amp;quot;But Growth in the Percentage of African American, Native American, and Hispanic Medical Students Has Stalled&amp;quot;&quot;/&gt;&lt;property id=&quot;20307&quot; value=&quot;630&quot;/&gt;&lt;/object&gt;&lt;object type=&quot;3&quot; unique_id=&quot;10101&quot;&gt;&lt;property id=&quot;20148&quot; value=&quot;5&quot;/&gt;&lt;property id=&quot;20300&quot; value=&quot;Slide 27 - &amp;quot;Median Annual Costs of Attending Medical School&amp;quot;&quot;/&gt;&lt;property id=&quot;20307&quot; value=&quot;593&quot;/&gt;&lt;/object&gt;&lt;object type=&quot;3&quot; unique_id=&quot;10102&quot;&gt;&lt;property id=&quot;20148&quot; value=&quot;5&quot;/&gt;&lt;property id=&quot;20300&quot; value=&quot;Slide 28&quot;/&gt;&lt;property id=&quot;20307&quot; value=&quot;594&quot;/&gt;&lt;/object&gt;&lt;object type=&quot;3&quot; unique_id=&quot;10103&quot;&gt;&lt;property id=&quot;20148&quot; value=&quot;5&quot;/&gt;&lt;property id=&quot;20300&quot; value=&quot;Slide 29 - &amp;quot;Average Debt of Medical Students &amp;quot;&quot;/&gt;&lt;property id=&quot;20307&quot; value=&quot;595&quot;/&gt;&lt;/object&gt;&lt;object type=&quot;3&quot; unique_id=&quot;10104&quot;&gt;&lt;property id=&quot;20148&quot; value=&quot;5&quot;/&gt;&lt;property id=&quot;20300&quot; value=&quot;Slide 30 - &amp;quot;The Cost of Medical Education&amp;quot;&quot;/&gt;&lt;property id=&quot;20307&quot; value=&quot;596&quot;/&gt;&lt;/object&gt;&lt;object type=&quot;3&quot; unique_id=&quot;10105&quot;&gt;&lt;property id=&quot;20148&quot; value=&quot;5&quot;/&gt;&lt;property id=&quot;20300&quot; value=&quot;Slide 31 - &amp;quot;Welcome to Residency Training at &amp;#x0D;&amp;#x0A;(Local Institution)&amp;quot;&quot;/&gt;&lt;property id=&quot;20307&quot; value=&quot;597&quot;/&gt;&lt;/object&gt;&lt;object type=&quot;3&quot; unique_id=&quot;10106&quot;&gt;&lt;property id=&quot;20148&quot; value=&quot;5&quot;/&gt;&lt;property id=&quot;20300&quot; value=&quot;Slide 32 - &amp;quot;Residency Training &amp;#x0D;&amp;#x0A;(Graduate Medical Education)&amp;quot;&quot;/&gt;&lt;property id=&quot;20307&quot; value=&quot;598&quot;/&gt;&lt;/object&gt;&lt;object type=&quot;3&quot; unique_id=&quot;10107&quot;&gt;&lt;property id=&quot;20148&quot; value=&quot;5&quot;/&gt;&lt;property id=&quot;20300&quot; value=&quot;Slide 33 - &amp;quot;Graduate Medical Education (GME) Training Requirements for Specialty Board Certification&amp;quot;&quot;/&gt;&lt;property id=&quot;20307&quot; value=&quot;599&quot;/&gt;&lt;/object&gt;&lt;object type=&quot;3&quot; unique_id=&quot;10108&quot;&gt;&lt;property id=&quot;20148&quot; value=&quot;5&quot;/&gt;&lt;property id=&quot;20300&quot; value=&quot;Slide 34 - &amp;quot;Graduate Medical Education&amp;quot;&quot;/&gt;&lt;property id=&quot;20307&quot; value=&quot;600&quot;/&gt;&lt;/object&gt;&lt;object type=&quot;3&quot; unique_id=&quot;10109&quot;&gt;&lt;property id=&quot;20148&quot; value=&quot;5&quot;/&gt;&lt;property id=&quot;20300&quot; value=&quot;Slide 35 - &amp;quot;Residency Curriculum&amp;quot;&quot;/&gt;&lt;property id=&quot;20307&quot; value=&quot;601&quot;/&gt;&lt;/object&gt;&lt;object type=&quot;3&quot; unique_id=&quot;10110&quot;&gt;&lt;property id=&quot;20148&quot; value=&quot;5&quot;/&gt;&lt;property id=&quot;20300&quot; value=&quot;Slide 36 - &amp;quot;&amp;#x0D;&amp;#x0A;&amp;#x0D;&amp;#x0A;&amp;#x0D;&amp;#x0A;&amp;#x0D;&amp;#x0A;Residency Training Curriculum&amp;quot;&quot;/&gt;&lt;property id=&quot;20307&quot; value=&quot;602&quot;/&gt;&lt;/object&gt;&lt;object type=&quot;3&quot; unique_id=&quot;10111&quot;&gt;&lt;property id=&quot;20148&quot; value=&quot;5&quot;/&gt;&lt;property id=&quot;20300&quot; value=&quot;Slide 37 - &amp;quot;GME Curriculum Changes&amp;quot;&quot;/&gt;&lt;property id=&quot;20307&quot; value=&quot;603&quot;/&gt;&lt;/object&gt;&lt;object type=&quot;3&quot; unique_id=&quot;10112&quot;&gt;&lt;property id=&quot;20148&quot; value=&quot;5&quot;/&gt;&lt;property id=&quot;20300&quot; value=&quot;Slide 38 - &amp;quot;Distribution of Residents &amp;#x0D;&amp;#x0A;Completing All Training&amp;quot;&quot;/&gt;&lt;property id=&quot;20307&quot; value=&quot;604&quot;/&gt;&lt;/object&gt;&lt;object type=&quot;3&quot; unique_id=&quot;10114&quot;&gt;&lt;property id=&quot;20148&quot; value=&quot;5&quot;/&gt;&lt;property id=&quot;20300&quot; value=&quot;Slide 40 - &amp;quot;ACGME Required Competencies &amp;quot;&quot;/&gt;&lt;property id=&quot;20307&quot; value=&quot;606&quot;/&gt;&lt;/object&gt;&lt;object type=&quot;3&quot; unique_id=&quot;10115&quot;&gt;&lt;property id=&quot;20148&quot; value=&quot;5&quot;/&gt;&lt;property id=&quot;20300&quot; value=&quot;Slide 41 - &amp;quot;Organizations Involved in Accreditation of Medical Educational Programs and Licensure and Certification of Physici&quot;/&gt;&lt;property id=&quot;20307&quot; value=&quot;639&quot;/&gt;&lt;/object&gt;&lt;object type=&quot;3&quot; unique_id=&quot;10116&quot;&gt;&lt;property id=&quot;20148&quot; value=&quot;5&quot;/&gt;&lt;property id=&quot;20300&quot; value=&quot;Slide 42 - &amp;quot;Postgraduate Training Programs&amp;quot;&quot;/&gt;&lt;property id=&quot;20307&quot; value=&quot;608&quot;/&gt;&lt;/object&gt;&lt;object type=&quot;3&quot; unique_id=&quot;10117&quot;&gt;&lt;property id=&quot;20148&quot; value=&quot;5&quot;/&gt;&lt;property id=&quot;20300&quot; value=&quot;Slide 43 - &amp;quot;Medicare and Medicaid Support for Graduate Medical Education&amp;quot;&quot;/&gt;&lt;property id=&quot;20307&quot; value=&quot;609&quot;/&gt;&lt;/object&gt;&lt;object type=&quot;3&quot; unique_id=&quot;10118&quot;&gt;&lt;property id=&quot;20148&quot; value=&quot;5&quot;/&gt;&lt;property id=&quot;20300&quot; value=&quot;Slide 44 - &amp;quot;Welcome to &amp;#x0D;&amp;#x0A;(Name of Teaching Hospital)&amp;quot;&quot;/&gt;&lt;property id=&quot;20307&quot; value=&quot;610&quot;/&gt;&lt;/object&gt;&lt;object type=&quot;3&quot; unique_id=&quot;10119&quot;&gt;&lt;property id=&quot;20148&quot; value=&quot;5&quot;/&gt;&lt;property id=&quot;20300&quot; value=&quot;Slide 45 - &amp;quot;Teaching Hospitals&amp;quot;&quot;/&gt;&lt;property id=&quot;20307&quot; value=&quot;612&quot;/&gt;&lt;/object&gt;&lt;object type=&quot;3&quot; unique_id=&quot;10120&quot;&gt;&lt;property id=&quot;20148&quot; value=&quot;5&quot;/&gt;&lt;property id=&quot;20300&quot; value=&quot;Slide 46 - &amp;quot;The Role of COTH Hospitals in Graduate Medical Education, 2007&amp;quot;&quot;/&gt;&lt;property id=&quot;20307&quot; value=&quot;634&quot;/&gt;&lt;/object&gt;&lt;object type=&quot;3&quot; unique_id=&quot;10121&quot;&gt;&lt;property id=&quot;20148&quot; value=&quot;5&quot;/&gt;&lt;property id=&quot;20300&quot; value=&quot;Slide 47 - &amp;quot;COTH Characteristics &amp;#x0D;&amp;#x0A;Short-Term, General, Non-Federal&amp;quot;&quot;/&gt;&lt;property id=&quot;20307&quot; value=&quot;638&quot;/&gt;&lt;/object&gt;&lt;object type=&quot;3&quot; unique_id=&quot;10122&quot;&gt;&lt;property id=&quot;20148&quot; value=&quot;5&quot;/&gt;&lt;property id=&quot;20300&quot; value=&quot;Slide 48 - &amp;quot;Major Teaching Hospitals Compared with Other U.S. Hospitals…&amp;quot;&quot;/&gt;&lt;property id=&quot;20307&quot; value=&quot;632&quot;/&gt;&lt;/object&gt;&lt;object type=&quot;3&quot; unique_id=&quot;10123&quot;&gt;&lt;property id=&quot;20148&quot; value=&quot;5&quot;/&gt;&lt;property id=&quot;20300&quot; value=&quot;Slide 49 - &amp;quot;Major Teaching Hospitals Contribute a Disproportionate Share of Charity Care and Services to the Medicaid Populati&quot;/&gt;&lt;property id=&quot;20307&quot; value=&quot;633&quot;/&gt;&lt;/object&gt;&lt;object type=&quot;3&quot; unique_id=&quot;10124&quot;&gt;&lt;property id=&quot;20148&quot; value=&quot;5&quot;/&gt;&lt;property id=&quot;20300&quot; value=&quot;Slide 50 - &amp;quot;Total Average Resident Costs&amp;quot;&quot;/&gt;&lt;property id=&quot;20307&quot; value=&quot;616&quot;/&gt;&lt;/object&gt;&lt;object type=&quot;3&quot; unique_id=&quot;10125&quot;&gt;&lt;property id=&quot;20148&quot; value=&quot;5&quot;/&gt;&lt;property id=&quot;20300&quot; value=&quot;Slide 51 - &amp;quot;Economic Impact&amp;quot;&quot;/&gt;&lt;property id=&quot;20307&quot; value=&quot;617&quot;/&gt;&lt;/object&gt;&lt;object type=&quot;3&quot; unique_id=&quot;10126&quot;&gt;&lt;property id=&quot;20148&quot; value=&quot;5&quot;/&gt;&lt;property id=&quot;20300&quot; value=&quot;Slide 52 - &amp;quot;Importance of Government Funding&amp;quot;&quot;/&gt;&lt;property id=&quot;20307&quot; value=&quot;618&quot;/&gt;&lt;/object&gt;&lt;object type=&quot;3&quot; unique_id=&quot;10127&quot;&gt;&lt;property id=&quot;20148&quot; value=&quot;5&quot;/&gt;&lt;property id=&quot;20300&quot; value=&quot;Slide 53 - &amp;quot;A Reliable System for &amp;#x0D;&amp;#x0A;Government Funding is Critical&amp;quot;&quot;/&gt;&lt;property id=&quot;20307&quot; value=&quot;619&quot;/&gt;&lt;/object&gt;&lt;object type=&quot;3&quot; unique_id=&quot;10128&quot;&gt;&lt;property id=&quot;20148&quot; value=&quot;5&quot;/&gt;&lt;property id=&quot;20300&quot; value=&quot;Slide 54 - &amp;quot;Medicare is the Largest Explicit Financing Source for the Special Missions of Teaching Hospitals&amp;quot;&quot;/&gt;&lt;property id=&quot;20307&quot; value=&quot;620&quot;/&gt;&lt;/object&gt;&lt;object type=&quot;3&quot; unique_id=&quot;10129&quot;&gt;&lt;property id=&quot;20148&quot; value=&quot;5&quot;/&gt;&lt;property id=&quot;20300&quot; value=&quot;Slide 55 - &amp;quot;Medicare Provides Special Payments for Social Missions&amp;quot;&quot;/&gt;&lt;property id=&quot;20307&quot; value=&quot;640&quot;/&gt;&lt;/object&gt;&lt;object type=&quot;3&quot; unique_id=&quot;10130&quot;&gt;&lt;property id=&quot;20148&quot; value=&quot;5&quot;/&gt;&lt;property id=&quot;20300&quot; value=&quot;Slide 56 - &amp;quot;Medicare Payments as a Share of Total Resident Training Costs&amp;quot;&quot;/&gt;&lt;property id=&quot;20307&quot; value=&quot;622&quot;/&gt;&lt;/object&gt;&lt;object type=&quot;3&quot; unique_id=&quot;10131&quot;&gt;&lt;property id=&quot;20148&quot; value=&quot;5&quot;/&gt;&lt;property id=&quot;20300&quot; value=&quot;Slide 57 - &amp;quot;Funding for Graduate  &amp;#x0D;&amp;#x0A;Medical Education&amp;quot;&quot;/&gt;&lt;property id=&quot;20307&quot; value=&quot;623&quot;/&gt;&lt;/object&gt;&lt;object type=&quot;3&quot; unique_id=&quot;10132&quot;&gt;&lt;property id=&quot;20148&quot; value=&quot;5&quot;/&gt;&lt;property id=&quot;20300&quot; value=&quot;Slide 58 - &amp;quot;Changes in Funding&amp;quot;&quot;/&gt;&lt;property id=&quot;20307&quot; value=&quot;624&quot;/&gt;&lt;/object&gt;&lt;object type=&quot;3&quot; unique_id=&quot;10133&quot;&gt;&lt;property id=&quot;20148&quot; value=&quot;5&quot;/&gt;&lt;property id=&quot;20300&quot; value=&quot;Slide 59&quot;/&gt;&lt;property id=&quot;20307&quot; value=&quot;635&quot;/&gt;&lt;/object&gt;&lt;object type=&quot;3&quot; unique_id=&quot;10134&quot;&gt;&lt;property id=&quot;20148&quot; value=&quot;5&quot;/&gt;&lt;property id=&quot;20300&quot; value=&quot;Slide 60&quot;/&gt;&lt;property id=&quot;20307&quot; value=&quot;636&quot;/&gt;&lt;/object&gt;&lt;object type=&quot;3&quot; unique_id=&quot;10135&quot;&gt;&lt;property id=&quot;20148&quot; value=&quot;5&quot;/&gt;&lt;property id=&quot;20300&quot; value=&quot;Slide 61&quot;/&gt;&lt;property id=&quot;20307&quot; value=&quot;637&quot;/&gt;&lt;/object&gt;&lt;object type=&quot;3&quot; unique_id=&quot;10136&quot;&gt;&lt;property id=&quot;20148&quot; value=&quot;5&quot;/&gt;&lt;property id=&quot;20300&quot; value=&quot;Slide 62 - &amp;quot;Ways to Reduce Costs&amp;quot;&quot;/&gt;&lt;property id=&quot;20307&quot; value=&quot;627&quot;/&gt;&lt;/object&gt;&lt;object type=&quot;3&quot; unique_id=&quot;10137&quot;&gt;&lt;property id=&quot;20148&quot; value=&quot;5&quot;/&gt;&lt;property id=&quot;20300&quot; value=&quot;Slide 63 - &amp;quot;&amp;#x0D;&amp;#x0A;&amp;#x0D;&amp;#x0A;&amp;#x0D;&amp;#x0A;&amp;#x0D;&amp;#x0A;Medical Education is the Foundation and Future of Our Health Care System&amp;quot;&quot;/&gt;&lt;property id=&quot;20307&quot; value=&quot;628&quot;/&gt;&lt;/object&gt;&lt;object type=&quot;3&quot; unique_id=&quot;10138&quot;&gt;&lt;property id=&quot;20148&quot; value=&quot;5&quot;/&gt;&lt;property id=&quot;20300&quot; value=&quot;Slide 64&quot;/&gt;&lt;property id=&quot;20307&quot; value=&quot;561&quot;/&gt;&lt;/object&gt;&lt;object type=&quot;3&quot; unique_id=&quot;10865&quot;&gt;&lt;property id=&quot;20148&quot; value=&quot;5&quot;/&gt;&lt;property id=&quot;20300&quot; value=&quot;Slide 65 - &amp;quot;There Has Been a Significant Shift in the Number of US MDs Training in Different ACGME Specialties&amp;quot;&quot;/&gt;&lt;property id=&quot;20307&quot; value=&quot;642&quot;/&gt;&lt;/object&gt;&lt;object type=&quot;3&quot; unique_id=&quot;10866&quot;&gt;&lt;property id=&quot;20148&quot; value=&quot;5&quot;/&gt;&lt;property id=&quot;20300&quot; value=&quot;Slide 66 - &amp;quot;“Shortage of Doctors an Obstacle to Obama Goals”    &amp;quot;&quot;/&gt;&lt;property id=&quot;20307&quot; value=&quot;643&quot;/&gt;&lt;/object&gt;&lt;object type=&quot;3&quot; unique_id=&quot;10867&quot;&gt;&lt;property id=&quot;20148&quot; value=&quot;5&quot;/&gt;&lt;property id=&quot;20300&quot; value=&quot;Slide 67 - &amp;quot;Complexities of Physician Supply&amp;quot;&quot;/&gt;&lt;property id=&quot;20307&quot; value=&quot;644&quot;/&gt;&lt;/object&gt;&lt;object type=&quot;3&quot; unique_id=&quot;10868&quot;&gt;&lt;property id=&quot;20148&quot; value=&quot;5&quot;/&gt;&lt;property id=&quot;20300&quot; value=&quot;Slide 68 - &amp;quot;Complexities of Physician Demand&amp;quot;&quot;/&gt;&lt;property id=&quot;20307&quot; value=&quot;645&quot;/&gt;&lt;/object&gt;&lt;object type=&quot;3&quot; unique_id=&quot;10869&quot;&gt;&lt;property id=&quot;20148&quot; value=&quot;5&quot;/&gt;&lt;property id=&quot;20300&quot; value=&quot;Slide 69 - &amp;quot;First-Year M.D. and D.O. Enrollment in 2013 is Likely to Be Higher than in 2002&amp;quot;&quot;/&gt;&lt;property id=&quot;20307&quot; value=&quot;646&quot;/&gt;&lt;/object&gt;&lt;object type=&quot;3&quot; unique_id=&quot;11519&quot;&gt;&lt;property id=&quot;20148&quot; value=&quot;5&quot;/&gt;&lt;property id=&quot;20300&quot; value=&quot;Slide 39 - &amp;quot;Accreditation Council on &amp;#x0D;&amp;#x0A;Graduate Medical Education&amp;quot;&quot;/&gt;&lt;property id=&quot;20307&quot; value=&quot;648&quot;/&gt;&lt;/object&gt;&lt;/object&gt;&lt;/object&gt;&lt;/database&gt;"/>
  <p:tag name="SECTOMILLISECCONVERTED" val="1"/>
</p:tagLst>
</file>

<file path=ppt/theme/theme1.xml><?xml version="1.0" encoding="utf-8"?>
<a:theme xmlns:a="http://schemas.openxmlformats.org/drawingml/2006/main" name="LT theme">
  <a:themeElements>
    <a:clrScheme name="DGK Template">
      <a:dk1>
        <a:srgbClr val="013D79"/>
      </a:dk1>
      <a:lt1>
        <a:srgbClr val="FFFFFF"/>
      </a:lt1>
      <a:dk2>
        <a:srgbClr val="013D79"/>
      </a:dk2>
      <a:lt2>
        <a:srgbClr val="FFFFFF"/>
      </a:lt2>
      <a:accent1>
        <a:srgbClr val="FCB040"/>
      </a:accent1>
      <a:accent2>
        <a:srgbClr val="7A003B"/>
      </a:accent2>
      <a:accent3>
        <a:srgbClr val="99D08F"/>
      </a:accent3>
      <a:accent4>
        <a:srgbClr val="1BB7AC"/>
      </a:accent4>
      <a:accent5>
        <a:srgbClr val="91A5A6"/>
      </a:accent5>
      <a:accent6>
        <a:srgbClr val="547BB2"/>
      </a:accent6>
      <a:hlink>
        <a:srgbClr val="013D79"/>
      </a:hlink>
      <a:folHlink>
        <a:srgbClr val="013D79"/>
      </a:folHlink>
    </a:clrScheme>
    <a:fontScheme name="AAMC White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AAMC Whit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C Whit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C Whit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C Whit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C Whit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C Whit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C Whit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AMC White template 8">
        <a:dk1>
          <a:srgbClr val="339866"/>
        </a:dk1>
        <a:lt1>
          <a:srgbClr val="FAFAFA"/>
        </a:lt1>
        <a:dk2>
          <a:srgbClr val="092F6D"/>
        </a:dk2>
        <a:lt2>
          <a:srgbClr val="FEBD67"/>
        </a:lt2>
        <a:accent1>
          <a:srgbClr val="C2C93F"/>
        </a:accent1>
        <a:accent2>
          <a:srgbClr val="54609E"/>
        </a:accent2>
        <a:accent3>
          <a:srgbClr val="AAADBA"/>
        </a:accent3>
        <a:accent4>
          <a:srgbClr val="D6D6D6"/>
        </a:accent4>
        <a:accent5>
          <a:srgbClr val="DDE1AF"/>
        </a:accent5>
        <a:accent6>
          <a:srgbClr val="4B568F"/>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AAMC White template 9">
        <a:dk1>
          <a:srgbClr val="339866"/>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0">
        <a:dk1>
          <a:srgbClr val="8E0000"/>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1">
        <a:dk1>
          <a:srgbClr val="092F6D"/>
        </a:dk1>
        <a:lt1>
          <a:srgbClr val="F9F9F9"/>
        </a:lt1>
        <a:dk2>
          <a:srgbClr val="092F6D"/>
        </a:dk2>
        <a:lt2>
          <a:srgbClr val="475185"/>
        </a:lt2>
        <a:accent1>
          <a:srgbClr val="CE6F18"/>
        </a:accent1>
        <a:accent2>
          <a:srgbClr val="C1C83F"/>
        </a:accent2>
        <a:accent3>
          <a:srgbClr val="FBFBFB"/>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2">
        <a:dk1>
          <a:srgbClr val="092F6D"/>
        </a:dk1>
        <a:lt1>
          <a:srgbClr val="FFFFFF"/>
        </a:lt1>
        <a:dk2>
          <a:srgbClr val="092F6D"/>
        </a:dk2>
        <a:lt2>
          <a:srgbClr val="475185"/>
        </a:lt2>
        <a:accent1>
          <a:srgbClr val="CE6F18"/>
        </a:accent1>
        <a:accent2>
          <a:srgbClr val="C1C83F"/>
        </a:accent2>
        <a:accent3>
          <a:srgbClr val="FFFFFF"/>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3">
        <a:dk1>
          <a:srgbClr val="092F6D"/>
        </a:dk1>
        <a:lt1>
          <a:srgbClr val="FFFFFF"/>
        </a:lt1>
        <a:dk2>
          <a:srgbClr val="092F6D"/>
        </a:dk2>
        <a:lt2>
          <a:srgbClr val="475185"/>
        </a:lt2>
        <a:accent1>
          <a:srgbClr val="800000"/>
        </a:accent1>
        <a:accent2>
          <a:srgbClr val="809195"/>
        </a:accent2>
        <a:accent3>
          <a:srgbClr val="FFFFFF"/>
        </a:accent3>
        <a:accent4>
          <a:srgbClr val="06275C"/>
        </a:accent4>
        <a:accent5>
          <a:srgbClr val="C0AAAA"/>
        </a:accent5>
        <a:accent6>
          <a:srgbClr val="738387"/>
        </a:accent6>
        <a:hlink>
          <a:srgbClr val="092F6D"/>
        </a:hlink>
        <a:folHlink>
          <a:srgbClr val="256F4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T theme" id="{7C12EF8E-6611-4376-B041-0ECE50EAEF57}" vid="{2A1022E6-6D02-4123-83C8-759ED29C1B8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2550</TotalTime>
  <Words>2304</Words>
  <Application>Microsoft Office PowerPoint</Application>
  <PresentationFormat>On-screen Show (4:3)</PresentationFormat>
  <Paragraphs>531</Paragraphs>
  <Slides>58</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ＭＳ Ｐゴシック</vt:lpstr>
      <vt:lpstr>Arial</vt:lpstr>
      <vt:lpstr>Arial Black</vt:lpstr>
      <vt:lpstr>Calibri</vt:lpstr>
      <vt:lpstr>Times New Roman</vt:lpstr>
      <vt:lpstr>Wingdings</vt:lpstr>
      <vt:lpstr>LT theme</vt:lpstr>
      <vt:lpstr>Project Medical Education Name of institution(s)  Month XX, 201X</vt:lpstr>
      <vt:lpstr>Welcome to  (Insert Name of Institution)</vt:lpstr>
      <vt:lpstr>Educating and Training Tomorrow’s Doctors and Future Health Care Leaders</vt:lpstr>
      <vt:lpstr>Three Intertwined Missions</vt:lpstr>
      <vt:lpstr> A Cross-section of Skilled Individuals at  (Institution)</vt:lpstr>
      <vt:lpstr>First-Year M.D Enrollment</vt:lpstr>
      <vt:lpstr>Educating Tomorrow’s Doctors… the Role of Academic Physicians </vt:lpstr>
      <vt:lpstr>Research Mission Finding Tomorrow’s Cures</vt:lpstr>
      <vt:lpstr>Patient Care and the    Teaching Hospital</vt:lpstr>
      <vt:lpstr>Community Service Programs</vt:lpstr>
      <vt:lpstr>Outreach Clinics</vt:lpstr>
      <vt:lpstr>Medical Schools and   Teaching Hospitals</vt:lpstr>
      <vt:lpstr>Funding for Medical Education  is a Critical Issue</vt:lpstr>
      <vt:lpstr>PowerPoint Presentation</vt:lpstr>
      <vt:lpstr>Funding Challenges and  Declining Revenues</vt:lpstr>
      <vt:lpstr>Reduced Funding Affects:</vt:lpstr>
      <vt:lpstr>Medical school funding</vt:lpstr>
      <vt:lpstr>Becoming a Physician</vt:lpstr>
      <vt:lpstr>Medical Education Team</vt:lpstr>
      <vt:lpstr>Medical Education Curriculum</vt:lpstr>
      <vt:lpstr>PowerPoint Presentation</vt:lpstr>
      <vt:lpstr>PowerPoint Presentation</vt:lpstr>
      <vt:lpstr>Median Annual Costs of Attending Medical School</vt:lpstr>
      <vt:lpstr>PowerPoint Presentation</vt:lpstr>
      <vt:lpstr>Average Debt of Medical Students </vt:lpstr>
      <vt:lpstr>The Cost of Medical Education</vt:lpstr>
      <vt:lpstr>Welcome to  (Name of Teaching Hospital)</vt:lpstr>
      <vt:lpstr>Teaching Hospitals</vt:lpstr>
      <vt:lpstr>The Role of COTH Hospitals in Graduate Medical Education</vt:lpstr>
      <vt:lpstr>COTH Characteristics  Short-Term, General, Non-Federal</vt:lpstr>
      <vt:lpstr>Total Average Resident Costs</vt:lpstr>
      <vt:lpstr>Economic Impact</vt:lpstr>
      <vt:lpstr>Medicare is the Largest Explicit Financing Source for the Special Missions of Teaching Hospitals</vt:lpstr>
      <vt:lpstr>Medicare Provides Special Payments for Social Missions</vt:lpstr>
      <vt:lpstr>Medicare Payments as a Share of Total Resident Training Costs</vt:lpstr>
      <vt:lpstr>Funding for Graduate   Medical Education</vt:lpstr>
      <vt:lpstr>Changes in Funding</vt:lpstr>
      <vt:lpstr>Ways to Reduce Costs</vt:lpstr>
      <vt:lpstr>Welcome to Residency Training at  (Local Institution)</vt:lpstr>
      <vt:lpstr>Residency Training  (Graduate Medical Education)</vt:lpstr>
      <vt:lpstr>Graduate Medical Education (GME) Training Requirements for Specialty Board Certification</vt:lpstr>
      <vt:lpstr>Graduate Medical Education</vt:lpstr>
      <vt:lpstr>Residency Curriculum</vt:lpstr>
      <vt:lpstr>    Residency Training Curriculum</vt:lpstr>
      <vt:lpstr>GME Curriculum Changes</vt:lpstr>
      <vt:lpstr>Distribution of Residents  Completing All Training</vt:lpstr>
      <vt:lpstr>Accreditation Council on  Graduate Medical Education</vt:lpstr>
      <vt:lpstr>ACGME Required Competencies </vt:lpstr>
      <vt:lpstr>Organizations Involved in Accreditation of Medical Educational Programs and Licensure and Certification of Physicians</vt:lpstr>
      <vt:lpstr>Complexities of Physician Supply</vt:lpstr>
      <vt:lpstr>Complexities of Physician Demand</vt:lpstr>
      <vt:lpstr>Postgraduate Training Programs</vt:lpstr>
      <vt:lpstr>Medicare and Medicaid Support for Graduate Medical Education</vt:lpstr>
      <vt:lpstr>Medical Research at  (Local Institution)</vt:lpstr>
      <vt:lpstr>Research Leads to . . .</vt:lpstr>
      <vt:lpstr>Promoting the Full  Continuum of Research</vt:lpstr>
      <vt:lpstr>    Medical Education is the Foundation and Future of Our Health Care System</vt:lpstr>
      <vt:lpstr>PowerPoint Presentation</vt:lpstr>
    </vt:vector>
  </TitlesOfParts>
  <Company>AAMC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Medical Education Name of institution(s)  Month XX, 200X</dc:title>
  <dc:subject>Case Study</dc:subject>
  <dc:creator>Association of American Medical Colleges</dc:creator>
  <cp:keywords>Overview Siegel Gale</cp:keywords>
  <dc:description/>
  <cp:lastModifiedBy>Jared Dashoff</cp:lastModifiedBy>
  <cp:revision>154</cp:revision>
  <cp:lastPrinted>2004-07-27T15:39:03Z</cp:lastPrinted>
  <dcterms:created xsi:type="dcterms:W3CDTF">2008-03-19T17:50:25Z</dcterms:created>
  <dcterms:modified xsi:type="dcterms:W3CDTF">2018-02-14T14:32:44Z</dcterms:modified>
</cp:coreProperties>
</file>