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7" r:id="rId2"/>
    <p:sldMasterId id="2147483679" r:id="rId3"/>
    <p:sldMasterId id="2147483687" r:id="rId4"/>
  </p:sldMasterIdLst>
  <p:notesMasterIdLst>
    <p:notesMasterId r:id="rId56"/>
  </p:notesMasterIdLst>
  <p:handoutMasterIdLst>
    <p:handoutMasterId r:id="rId57"/>
  </p:handoutMasterIdLst>
  <p:sldIdLst>
    <p:sldId id="697" r:id="rId5"/>
    <p:sldId id="682" r:id="rId6"/>
    <p:sldId id="683" r:id="rId7"/>
    <p:sldId id="684" r:id="rId8"/>
    <p:sldId id="685" r:id="rId9"/>
    <p:sldId id="686" r:id="rId10"/>
    <p:sldId id="687" r:id="rId11"/>
    <p:sldId id="688" r:id="rId12"/>
    <p:sldId id="689" r:id="rId13"/>
    <p:sldId id="690" r:id="rId14"/>
    <p:sldId id="691" r:id="rId15"/>
    <p:sldId id="692" r:id="rId16"/>
    <p:sldId id="693" r:id="rId17"/>
    <p:sldId id="694" r:id="rId18"/>
    <p:sldId id="695" r:id="rId19"/>
    <p:sldId id="256" r:id="rId20"/>
    <p:sldId id="259" r:id="rId21"/>
    <p:sldId id="260" r:id="rId22"/>
    <p:sldId id="262" r:id="rId23"/>
    <p:sldId id="261" r:id="rId24"/>
    <p:sldId id="696" r:id="rId25"/>
    <p:sldId id="264" r:id="rId26"/>
    <p:sldId id="265" r:id="rId27"/>
    <p:sldId id="266" r:id="rId28"/>
    <p:sldId id="267" r:id="rId29"/>
    <p:sldId id="268" r:id="rId30"/>
    <p:sldId id="269" r:id="rId31"/>
    <p:sldId id="270" r:id="rId32"/>
    <p:sldId id="271" r:id="rId33"/>
    <p:sldId id="272" r:id="rId34"/>
    <p:sldId id="273" r:id="rId35"/>
    <p:sldId id="569" r:id="rId36"/>
    <p:sldId id="664" r:id="rId37"/>
    <p:sldId id="657" r:id="rId38"/>
    <p:sldId id="331" r:id="rId39"/>
    <p:sldId id="676" r:id="rId40"/>
    <p:sldId id="648" r:id="rId41"/>
    <p:sldId id="678" r:id="rId42"/>
    <p:sldId id="677" r:id="rId43"/>
    <p:sldId id="656" r:id="rId44"/>
    <p:sldId id="595" r:id="rId45"/>
    <p:sldId id="263" r:id="rId46"/>
    <p:sldId id="599" r:id="rId47"/>
    <p:sldId id="324" r:id="rId48"/>
    <p:sldId id="319" r:id="rId49"/>
    <p:sldId id="321" r:id="rId50"/>
    <p:sldId id="679" r:id="rId51"/>
    <p:sldId id="329" r:id="rId52"/>
    <p:sldId id="322" r:id="rId53"/>
    <p:sldId id="330" r:id="rId54"/>
    <p:sldId id="573" r:id="rId55"/>
  </p:sldIdLst>
  <p:sldSz cx="12192000" cy="6858000"/>
  <p:notesSz cx="6858000" cy="9296400"/>
  <p:custDataLst>
    <p:tags r:id="rId58"/>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521415D9-36F7-43E2-AB2F-B90AF26B5E84}">
      <p14:sectionLst xmlns:p14="http://schemas.microsoft.com/office/powerpoint/2010/main">
        <p14:section name="Default Section" id="{EE53C3FA-0490-465D-9CBC-84CA5063C2FB}">
          <p14:sldIdLst>
            <p14:sldId id="697"/>
            <p14:sldId id="682"/>
            <p14:sldId id="683"/>
            <p14:sldId id="684"/>
            <p14:sldId id="685"/>
            <p14:sldId id="686"/>
            <p14:sldId id="687"/>
            <p14:sldId id="688"/>
            <p14:sldId id="689"/>
            <p14:sldId id="690"/>
            <p14:sldId id="691"/>
            <p14:sldId id="692"/>
            <p14:sldId id="693"/>
            <p14:sldId id="694"/>
            <p14:sldId id="695"/>
            <p14:sldId id="256"/>
            <p14:sldId id="259"/>
            <p14:sldId id="260"/>
            <p14:sldId id="262"/>
            <p14:sldId id="261"/>
            <p14:sldId id="696"/>
            <p14:sldId id="264"/>
            <p14:sldId id="265"/>
            <p14:sldId id="266"/>
            <p14:sldId id="267"/>
            <p14:sldId id="268"/>
            <p14:sldId id="269"/>
            <p14:sldId id="270"/>
            <p14:sldId id="271"/>
            <p14:sldId id="272"/>
            <p14:sldId id="273"/>
            <p14:sldId id="569"/>
            <p14:sldId id="664"/>
            <p14:sldId id="657"/>
            <p14:sldId id="331"/>
            <p14:sldId id="676"/>
            <p14:sldId id="648"/>
            <p14:sldId id="678"/>
            <p14:sldId id="677"/>
            <p14:sldId id="656"/>
            <p14:sldId id="595"/>
            <p14:sldId id="263"/>
            <p14:sldId id="599"/>
            <p14:sldId id="324"/>
            <p14:sldId id="319"/>
            <p14:sldId id="321"/>
            <p14:sldId id="679"/>
            <p14:sldId id="329"/>
            <p14:sldId id="322"/>
            <p14:sldId id="330"/>
            <p14:sldId id="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09FA1"/>
    <a:srgbClr val="829995"/>
    <a:srgbClr val="FFFF66"/>
    <a:srgbClr val="5D5DD7"/>
    <a:srgbClr val="FF0000"/>
    <a:srgbClr val="526AE2"/>
    <a:srgbClr val="7286E8"/>
    <a:srgbClr val="819687"/>
    <a:srgbClr val="FF8000"/>
    <a:srgbClr val="CBC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69800" autoAdjust="0"/>
  </p:normalViewPr>
  <p:slideViewPr>
    <p:cSldViewPr snapToGrid="0">
      <p:cViewPr varScale="1">
        <p:scale>
          <a:sx n="54" d="100"/>
          <a:sy n="54" d="100"/>
        </p:scale>
        <p:origin x="1482"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1" name="Rectangle 3"/>
          <p:cNvSpPr>
            <a:spLocks noGrp="1" noChangeArrowheads="1"/>
          </p:cNvSpPr>
          <p:nvPr>
            <p:ph type="dt" sz="quarter" idx="1"/>
          </p:nvPr>
        </p:nvSpPr>
        <p:spPr bwMode="auto">
          <a:xfrm>
            <a:off x="5943600" y="-14288"/>
            <a:ext cx="914400"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pPr>
              <a:defRPr/>
            </a:pPr>
            <a:endParaRPr lang="en-US"/>
          </a:p>
        </p:txBody>
      </p:sp>
      <p:sp>
        <p:nvSpPr>
          <p:cNvPr id="1410052" name="Rectangle 4"/>
          <p:cNvSpPr>
            <a:spLocks noGrp="1" noChangeArrowheads="1"/>
          </p:cNvSpPr>
          <p:nvPr>
            <p:ph type="ftr" sz="quarter" idx="2"/>
          </p:nvPr>
        </p:nvSpPr>
        <p:spPr bwMode="auto">
          <a:xfrm>
            <a:off x="0" y="9021763"/>
            <a:ext cx="677863"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3" name="Rectangle 5"/>
          <p:cNvSpPr>
            <a:spLocks noGrp="1" noChangeArrowheads="1"/>
          </p:cNvSpPr>
          <p:nvPr>
            <p:ph type="sldNum" sz="quarter" idx="3"/>
          </p:nvPr>
        </p:nvSpPr>
        <p:spPr bwMode="auto">
          <a:xfrm>
            <a:off x="6484938" y="9021763"/>
            <a:ext cx="373062"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pPr>
              <a:defRPr/>
            </a:pPr>
            <a:fld id="{09362502-8149-734D-B703-147083542C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pPr>
              <a:defRPr/>
            </a:pPr>
            <a:fld id="{05E91A80-D3CF-A046-81BE-0B0389BD1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everyone, I am</a:t>
            </a:r>
          </a:p>
          <a:p>
            <a:r>
              <a:rPr lang="en-US" baseline="0" dirty="0"/>
              <a:t>I am here to share the journey of how Wake Implemented CIR upload and how are we doing to keep the curriculum mapping updated. And discuss the lesson learned and future directions</a:t>
            </a:r>
            <a:r>
              <a:rPr lang="en-US" baseline="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23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yeas have a conditions</a:t>
            </a:r>
            <a:r>
              <a:rPr lang="en-US" baseline="0" dirty="0"/>
              <a:t> and procedures tracking system on what conditions and procures they need to participate or see for each clerkship.  In order to better linking clerkship materials with pre-clinical curriculum, we tried to map pre-clinical events with conditions. This is a suggestion come from underrate medical education committee (UMECC)</a:t>
            </a:r>
          </a:p>
          <a:p>
            <a:endParaRPr lang="en-US" baseline="0" dirty="0"/>
          </a:p>
          <a:p>
            <a:r>
              <a:rPr lang="en-US" baseline="0" dirty="0"/>
              <a:t>We start the update in May/June every year before the course rollover. It takes about one month.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00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a:t>
            </a:r>
            <a:r>
              <a:rPr lang="en-US" baseline="0" dirty="0"/>
              <a:t> most common request is what was taught where, can be a specific topic like patient safety, it can be a curriculum thread like pharmacology, or can be a an entire course integration like the timing of the clinical skill sessions for pre-clinical years</a:t>
            </a:r>
          </a:p>
          <a:p>
            <a:endParaRPr lang="en-US" baseline="0" dirty="0"/>
          </a:p>
          <a:p>
            <a:r>
              <a:rPr lang="en-US" dirty="0"/>
              <a:t>Item </a:t>
            </a:r>
            <a:r>
              <a:rPr lang="en-US" baseline="0" dirty="0"/>
              <a:t>is most recent alumni to verify the education of </a:t>
            </a:r>
            <a:r>
              <a:rPr lang="en-US" sz="1200" kern="1200" dirty="0">
                <a:solidFill>
                  <a:schemeClr val="tx1"/>
                </a:solidFill>
                <a:effectLst/>
                <a:latin typeface="+mn-lt"/>
                <a:ea typeface="+mn-ea"/>
                <a:cs typeface="+mn-cs"/>
              </a:rPr>
              <a:t>Verification Form for “Alumni that Graduated in</a:t>
            </a:r>
            <a:r>
              <a:rPr lang="en-US" sz="1200" kern="1200" baseline="0" dirty="0">
                <a:solidFill>
                  <a:schemeClr val="tx1"/>
                </a:solidFill>
                <a:effectLst/>
                <a:latin typeface="+mn-lt"/>
                <a:ea typeface="+mn-ea"/>
                <a:cs typeface="+mn-cs"/>
              </a:rPr>
              <a:t> 2018 </a:t>
            </a:r>
            <a:r>
              <a:rPr lang="en-US" sz="1200" kern="1200" dirty="0">
                <a:solidFill>
                  <a:schemeClr val="tx1"/>
                </a:solidFill>
                <a:effectLst/>
                <a:latin typeface="+mn-lt"/>
                <a:ea typeface="+mn-ea"/>
                <a:cs typeface="+mn-cs"/>
              </a:rPr>
              <a:t>program includes at least 2 hours of education on pain management and 2 hours of education on prescribing opiates”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03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syllabus is the foundation</a:t>
            </a:r>
            <a:r>
              <a:rPr lang="en-US" baseline="0" dirty="0"/>
              <a:t> of the curriculum mapping and it is tool to communicate between course director and mapping staff members</a:t>
            </a:r>
          </a:p>
          <a:p>
            <a:endParaRPr lang="en-US" baseline="0" dirty="0"/>
          </a:p>
          <a:p>
            <a:r>
              <a:rPr lang="en-US" baseline="0" dirty="0"/>
              <a:t>We all know the support of leadership is important, clinicians have very busy schedule. We are lucky to have very supportive senior associated dean. As well as associate deans who are in charge of clinical years, pre-clinical years, and longitudinal courses.  </a:t>
            </a:r>
          </a:p>
          <a:p>
            <a:endParaRPr lang="en-US" baseline="0" dirty="0"/>
          </a:p>
          <a:p>
            <a:r>
              <a:rPr lang="en-US" baseline="0" dirty="0"/>
              <a:t>If the mapping goal can be Witten into any document, it helps. For us, in the past few years, the mapping enhancements and updates were written into our annul review reports as goals.  </a:t>
            </a:r>
          </a:p>
          <a:p>
            <a:endParaRPr lang="en-US" baseline="0" dirty="0"/>
          </a:p>
          <a:p>
            <a:r>
              <a:rPr lang="en-US" baseline="0" dirty="0"/>
              <a:t>We had course objective system a couple years ago, a large number of course objectives are changes, it caused a lot of re-map work (event to course objectives). If you are planning on course objective change, I recommend better coordination between course director and mapping staff member.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6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a:t>
            </a:r>
            <a:r>
              <a:rPr lang="en-US" baseline="0" dirty="0"/>
              <a:t> from administration and accreditation. One of the most important stakeholders for mapping  is students. If students can find the mapping useful for their learning, that will make the mapping a living and breathing document, instead of for documentation purpose only. That will in turn motivate course director on their effort of mapping. I think the condition/diagnosis mapping is a one step toward right direction. But, there many more things we can do to make the mapping useful to students. </a:t>
            </a:r>
          </a:p>
          <a:p>
            <a:endParaRPr lang="en-US" baseline="0" dirty="0"/>
          </a:p>
          <a:p>
            <a:r>
              <a:rPr lang="en-US" baseline="0" dirty="0"/>
              <a:t>The next one is a bit out of the scope of mapping. But I want to everyone don lose the sight that the most important thing is not what they’ve taught, but they’ve learned and evaluated/verified. Mapping laid out the foundation, but many more needs to be done. Such as EPA based dashboard, portfolio system.  </a:t>
            </a:r>
          </a:p>
          <a:p>
            <a:endParaRPr lang="en-US" baseline="0" dirty="0"/>
          </a:p>
          <a:p>
            <a:r>
              <a:rPr lang="en-US" baseline="0" dirty="0"/>
              <a:t>With all that said, I am open to any questions. And any suggestions and recommendations on how we can better implement curriculum mapping.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33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9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32</a:t>
            </a:fld>
            <a:endParaRPr lang="en-US"/>
          </a:p>
        </p:txBody>
      </p:sp>
    </p:spTree>
    <p:extLst>
      <p:ext uri="{BB962C8B-B14F-4D97-AF65-F5344CB8AC3E}">
        <p14:creationId xmlns:p14="http://schemas.microsoft.com/office/powerpoint/2010/main" val="330948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 Website is organized according to resources to establish a curriculum inventory, resources to use your curriculum inventory effectively, and resources for developers and vendors.  Some of the communications that are especially helpful and can be found here include:</a:t>
            </a:r>
          </a:p>
          <a:p>
            <a:pPr marL="171450" indent="-171450">
              <a:buFontTx/>
              <a:buChar char="-"/>
            </a:pPr>
            <a:r>
              <a:rPr lang="en-US" dirty="0"/>
              <a:t>The CI School Portal user guide</a:t>
            </a:r>
          </a:p>
          <a:p>
            <a:pPr marL="171450" indent="-171450">
              <a:buFontTx/>
              <a:buChar char="-"/>
            </a:pPr>
            <a:r>
              <a:rPr lang="en-US" dirty="0"/>
              <a:t>The AAMC Building Better Curriculum webinar series</a:t>
            </a:r>
          </a:p>
          <a:p>
            <a:pPr marL="171450" indent="-171450">
              <a:buFontTx/>
              <a:buChar char="-"/>
            </a:pPr>
            <a:r>
              <a:rPr lang="en-US" dirty="0"/>
              <a:t>The CI Standardized Vocabulary on instructional methods, assessment methods, and resources</a:t>
            </a:r>
          </a:p>
          <a:p>
            <a:pPr marL="171450" indent="-171450">
              <a:buFontTx/>
              <a:buChar char="-"/>
            </a:pPr>
            <a:r>
              <a:rPr lang="en-US" dirty="0"/>
              <a:t>The CI Newsletter</a:t>
            </a:r>
          </a:p>
          <a:p>
            <a:pPr marL="171450" indent="-171450">
              <a:buFontTx/>
              <a:buChar char="-"/>
            </a:pPr>
            <a:r>
              <a:rPr lang="en-US" dirty="0"/>
              <a:t>The CI Staging environment</a:t>
            </a:r>
          </a:p>
          <a:p>
            <a:pPr marL="171450" indent="-171450">
              <a:buFontTx/>
              <a:buChar char="-"/>
            </a:pPr>
            <a:r>
              <a:rPr lang="en-US" dirty="0"/>
              <a:t>And the CI </a:t>
            </a:r>
            <a:r>
              <a:rPr lang="en-US" dirty="0" err="1"/>
              <a:t>listesrv</a:t>
            </a:r>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33</a:t>
            </a:fld>
            <a:endParaRPr lang="en-US"/>
          </a:p>
        </p:txBody>
      </p:sp>
    </p:spTree>
    <p:extLst>
      <p:ext uri="{BB962C8B-B14F-4D97-AF65-F5344CB8AC3E}">
        <p14:creationId xmlns:p14="http://schemas.microsoft.com/office/powerpoint/2010/main" val="269166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major improvements this year to support vendors in helping their clients is a new Vendor Portal.  This was one of the major asks we heard from vendors during our needs assessment last year.  Schools also need this to open the “black box” of issues when a school encounters trouble in submitting their CI data.</a:t>
            </a:r>
          </a:p>
          <a:p>
            <a:endParaRPr lang="en-US" dirty="0"/>
          </a:p>
          <a:p>
            <a:r>
              <a:rPr lang="en-US" dirty="0"/>
              <a:t>Vendors want a better idea of which of their clients was where in the CI process, and this portal will give them a password-protected view of which of their clients might need the most support.  The schools above are just sample data.  </a:t>
            </a:r>
            <a:r>
              <a:rPr lang="en-US" u="sng" dirty="0"/>
              <a:t>Vendors can only see the schools who assign them as a vendor, so there is no way a vendor can access a school’s verification report who hasn’t designated them as having permission</a:t>
            </a:r>
            <a:r>
              <a:rPr lang="en-US" dirty="0"/>
              <a:t>.  You need to choose your vendor through the CI School Portal; only then does AAMC give that vendor view-only access to your XML file and Verification report through the CI Vendor Portal.</a:t>
            </a:r>
          </a:p>
          <a:p>
            <a:endParaRPr lang="en-US" dirty="0"/>
          </a:p>
          <a:p>
            <a:r>
              <a:rPr lang="en-US" dirty="0"/>
              <a:t>Through the different tabs across the top of this image, vendors can see which of their clients have completed the process, how many times schools have attempted to submit (and perhaps target their customer service better to you).  It also shows the vendor the Verification Report so they can in real time see the same potential error messages if there’s an issue, and the same results that you see.  Instead of you having to send your vendor your verification report or take screen shots of errors, they can view these things for themselves.  </a:t>
            </a:r>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37</a:t>
            </a:fld>
            <a:endParaRPr lang="en-US"/>
          </a:p>
        </p:txBody>
      </p:sp>
    </p:spTree>
    <p:extLst>
      <p:ext uri="{BB962C8B-B14F-4D97-AF65-F5344CB8AC3E}">
        <p14:creationId xmlns:p14="http://schemas.microsoft.com/office/powerpoint/2010/main" val="177072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working on this for about a year.  It’s been a lot of internal work with AAMC’s legal department to make sure our agreements are up to date and in-keeping with AAMC’s approach to data management.  We’ve told vendors these are coming, through our every-other-month web meetings and our in-person retreat for vendors last January.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38</a:t>
            </a:fld>
            <a:endParaRPr lang="en-US"/>
          </a:p>
        </p:txBody>
      </p:sp>
    </p:spTree>
    <p:extLst>
      <p:ext uri="{BB962C8B-B14F-4D97-AF65-F5344CB8AC3E}">
        <p14:creationId xmlns:p14="http://schemas.microsoft.com/office/powerpoint/2010/main" val="2155079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rules that overlay the MedBiquitous Technical Standards.   An updated version is posted on our website.  We made only cosmetic or clarifying improvements this year, knowing that we are undergoing a review of the MedBiquitous Technical Standards so significant work to the AAMC Business Rules will be undertaken following the MedBiquitous review is complete.  We’ll highlight the AAMC Business Rule clarifications for you now.  We briefed participating CI vendors on these during our January 2019 retreat.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39</a:t>
            </a:fld>
            <a:endParaRPr lang="en-US"/>
          </a:p>
        </p:txBody>
      </p:sp>
    </p:spTree>
    <p:extLst>
      <p:ext uri="{BB962C8B-B14F-4D97-AF65-F5344CB8AC3E}">
        <p14:creationId xmlns:p14="http://schemas.microsoft.com/office/powerpoint/2010/main" val="412302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910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rPr>
              <a:t>We recognize that for some schools, the Verification Report can be very lengthy.</a:t>
            </a:r>
          </a:p>
          <a:p>
            <a:endParaRPr lang="en-US" dirty="0"/>
          </a:p>
          <a:p>
            <a:r>
              <a:rPr lang="en-US" dirty="0"/>
              <a:t>If the goal of reviewing the Verification Report is to make sure its accurate, asking one curricular dean to know the details or each event or course is probably not realistic.  The faculty directly involved in the leadership of specific sections of the curriculum (like a neurology clerkship director, or dean of basic science) are likely to know their sections of the curriculum more intimately.  It would also help not only help check for accuracy in the Verification Report, but use the report for program evaluation if the report were easier to share.  </a:t>
            </a:r>
          </a:p>
          <a:p>
            <a:endParaRPr lang="en-US" dirty="0"/>
          </a:p>
          <a:p>
            <a:r>
              <a:rPr lang="en-US" dirty="0"/>
              <a:t>Currently, all sequence blocks/courses were listed in one large table (and the same was true for events, across courses) so parsing out pieces of the Verification Report for specific faculty or specific purposes was not really possible.</a:t>
            </a:r>
          </a:p>
          <a:p>
            <a:endParaRPr lang="en-US" dirty="0"/>
          </a:p>
          <a:p>
            <a:r>
              <a:rPr lang="en-US" dirty="0"/>
              <a:t>If we could at least insert page breaks among sequence blocks/courses, the report would be easier to share with other key faculty and curriculum leaders.</a:t>
            </a:r>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40</a:t>
            </a:fld>
            <a:endParaRPr lang="en-US"/>
          </a:p>
        </p:txBody>
      </p:sp>
    </p:spTree>
    <p:extLst>
      <p:ext uri="{BB962C8B-B14F-4D97-AF65-F5344CB8AC3E}">
        <p14:creationId xmlns:p14="http://schemas.microsoft.com/office/powerpoint/2010/main" val="226658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Before we jump into improvements, I wanted to share this website with you.  All of the resources we’re talking about today are available to you on the CI website, specifically under “Resources to Use Your CI.”  You can find samples of Verification Reports, and a Guide explaining how the previous version of the Verification Report differs from the new version.</a:t>
            </a:r>
          </a:p>
          <a:p>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41</a:t>
            </a:fld>
            <a:endParaRPr lang="en-US"/>
          </a:p>
        </p:txBody>
      </p:sp>
    </p:spTree>
    <p:extLst>
      <p:ext uri="{BB962C8B-B14F-4D97-AF65-F5344CB8AC3E}">
        <p14:creationId xmlns:p14="http://schemas.microsoft.com/office/powerpoint/2010/main" val="2583031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8:notes"/>
          <p:cNvSpPr txBox="1">
            <a:spLocks noGrp="1"/>
          </p:cNvSpPr>
          <p:nvPr>
            <p:ph type="body" idx="1"/>
          </p:nvPr>
        </p:nvSpPr>
        <p:spPr>
          <a:xfrm>
            <a:off x="934720" y="4416427"/>
            <a:ext cx="5140960" cy="4183063"/>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Here on the left is a reminder of what the Verification Report used to look like, and what the major aims for the Verification Report improvements in 2018 were.  We focused on the readability, using the white space on the pages thoughtfully, adjusting the font and size of text.  We added explanations for each table, and adjusted wording where needed for clarity.  </a:t>
            </a:r>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These changes were made in a matter of months, with a very aggressive delivery timeline.  Now we’ve had additional time to improve the Verification Report for 2019 so I’m excited to show you the further improvements we’ve built upon here.</a:t>
            </a:r>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86" name="Google Shape;386;p8:notes"/>
          <p:cNvSpPr txBox="1">
            <a:spLocks noGrp="1"/>
          </p:cNvSpPr>
          <p:nvPr>
            <p:ph type="sldNum" idx="12"/>
          </p:nvPr>
        </p:nvSpPr>
        <p:spPr>
          <a:xfrm>
            <a:off x="3972560" y="8831265"/>
            <a:ext cx="3037840" cy="4651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Clr>
                <a:srgbClr val="000052"/>
              </a:buClr>
              <a:buSzPts val="1200"/>
              <a:buFont typeface="Arial"/>
              <a:buNone/>
            </a:pPr>
            <a:fld id="{00000000-1234-1234-1234-123412341234}" type="slidenum">
              <a:rPr lang="en-US" sz="1200" b="0" i="0" u="none" strike="noStrike" cap="none">
                <a:solidFill>
                  <a:srgbClr val="000052"/>
                </a:solidFill>
                <a:latin typeface="Arial"/>
                <a:ea typeface="Arial"/>
                <a:cs typeface="Arial"/>
                <a:sym typeface="Arial"/>
              </a:rPr>
              <a:t>42</a:t>
            </a:fld>
            <a:endParaRPr sz="1200" b="0" i="0" u="none" strike="noStrike" cap="none">
              <a:solidFill>
                <a:srgbClr val="000052"/>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6" name="Google Shape;396;p9:notes"/>
          <p:cNvSpPr txBox="1">
            <a:spLocks noGrp="1"/>
          </p:cNvSpPr>
          <p:nvPr>
            <p:ph type="body" idx="1"/>
          </p:nvPr>
        </p:nvSpPr>
        <p:spPr>
          <a:xfrm>
            <a:off x="934720" y="4416427"/>
            <a:ext cx="5140960" cy="4183063"/>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table above is the previous version.  The table below is the updated 2018 version.</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We received a very positive reception to the changes we made for 2018.  The improvements included:</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Numbering of all tables</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Underlines within tables as clickable links so you can jump to other parts of the PDF.</a:t>
            </a: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Links to resources on the CI website from within the report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sz="1200" b="0" i="0" u="none" strike="noStrike" cap="none" dirty="0">
              <a:solidFill>
                <a:schemeClr val="dk1"/>
              </a:solidFill>
              <a:latin typeface="Arial"/>
              <a:ea typeface="Arial"/>
              <a:cs typeface="Arial"/>
              <a:sym typeface="Arial"/>
            </a:endParaRPr>
          </a:p>
          <a:p>
            <a:pPr marL="171450" marR="0" lvl="0" indent="-171450" algn="l" rtl="0">
              <a:spcBef>
                <a:spcPts val="36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Explicit wording to show which tables are designed to align with the LCME DCI.  </a:t>
            </a:r>
            <a:endParaRPr dirty="0"/>
          </a:p>
          <a:p>
            <a:pPr marL="171450" marR="0" lvl="0" indent="-171450" algn="l" rtl="0">
              <a:spcBef>
                <a:spcPts val="360"/>
              </a:spcBef>
              <a:spcAft>
                <a:spcPts val="0"/>
              </a:spcAft>
              <a:buClr>
                <a:schemeClr val="dk1"/>
              </a:buClr>
              <a:buSzPts val="1200"/>
              <a:buFont typeface="Arial" panose="020B0604020202020204" pitchFamily="34" charset="0"/>
              <a:buChar char="•"/>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Relabeling tables.  It might have said “all” but it really was primary.  </a:t>
            </a:r>
          </a:p>
          <a:p>
            <a:pPr marL="0" marR="0" lvl="0" indent="0" algn="l" rtl="0">
              <a:spcBef>
                <a:spcPts val="360"/>
              </a:spcBef>
              <a:spcAft>
                <a:spcPts val="0"/>
              </a:spcAft>
              <a:buClr>
                <a:schemeClr val="dk1"/>
              </a:buClr>
              <a:buSzPts val="1200"/>
              <a:buFont typeface="Arial" panose="020B0604020202020204" pitchFamily="34" charset="0"/>
              <a:buNone/>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Adding explanations so its clear how formulas are calculated, what data makes it into the data.</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97" name="Google Shape;397;p9:notes"/>
          <p:cNvSpPr txBox="1">
            <a:spLocks noGrp="1"/>
          </p:cNvSpPr>
          <p:nvPr>
            <p:ph type="sldNum" idx="12"/>
          </p:nvPr>
        </p:nvSpPr>
        <p:spPr>
          <a:xfrm>
            <a:off x="3972560" y="8831265"/>
            <a:ext cx="3037840" cy="4651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Clr>
                <a:srgbClr val="000052"/>
              </a:buClr>
              <a:buSzPts val="1200"/>
              <a:buFont typeface="Arial"/>
              <a:buNone/>
            </a:pPr>
            <a:fld id="{00000000-1234-1234-1234-123412341234}" type="slidenum">
              <a:rPr lang="en-US" sz="1200" b="0" i="0" u="none" strike="noStrike" cap="none">
                <a:solidFill>
                  <a:srgbClr val="000052"/>
                </a:solidFill>
                <a:latin typeface="Arial"/>
                <a:ea typeface="Arial"/>
                <a:cs typeface="Arial"/>
                <a:sym typeface="Arial"/>
              </a:rPr>
              <a:t>43</a:t>
            </a:fld>
            <a:endParaRPr sz="1200" b="0" i="0" u="none" strike="noStrike" cap="none">
              <a:solidFill>
                <a:srgbClr val="000052"/>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improvement for 2018 was adding the bookmarks feature, so that the reader of the Verification Report could jump around from one section of the report to another.   I’m showing you this especially here because we’re planning additional uses for the bookmarks feature for 2019.</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52"/>
                </a:solidFill>
                <a:latin typeface="Arial"/>
                <a:ea typeface="Arial"/>
                <a:cs typeface="Arial"/>
                <a:sym typeface="Arial"/>
              </a:rPr>
              <a:t>44</a:t>
            </a:fld>
            <a:endParaRPr lang="en-US" sz="1200" b="0" i="0" u="none" strike="noStrike" cap="none">
              <a:solidFill>
                <a:srgbClr val="000052"/>
              </a:solidFill>
              <a:latin typeface="Arial"/>
              <a:ea typeface="Arial"/>
              <a:cs typeface="Arial"/>
              <a:sym typeface="Arial"/>
            </a:endParaRPr>
          </a:p>
        </p:txBody>
      </p:sp>
    </p:spTree>
    <p:extLst>
      <p:ext uri="{BB962C8B-B14F-4D97-AF65-F5344CB8AC3E}">
        <p14:creationId xmlns:p14="http://schemas.microsoft.com/office/powerpoint/2010/main" val="1938576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cap="none" dirty="0">
                <a:solidFill>
                  <a:schemeClr val="dk1"/>
                </a:solidFill>
                <a:latin typeface="Arial"/>
                <a:ea typeface="Arial"/>
                <a:cs typeface="Arial"/>
                <a:sym typeface="Arial"/>
              </a:rPr>
              <a:t>As a reminder, this is the table, table 10, which had the most details about sequence blocks (typically thought of as courses).  It had information like the dates and duration of the course, the learning objectives (sequence block expectations), links to program objectives (program expectation ID).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cap="none" dirty="0">
              <a:solidFill>
                <a:schemeClr val="dk1"/>
              </a:solidFill>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cap="none"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45</a:t>
            </a:fld>
            <a:endParaRPr lang="en-US"/>
          </a:p>
        </p:txBody>
      </p:sp>
    </p:spTree>
    <p:extLst>
      <p:ext uri="{BB962C8B-B14F-4D97-AF65-F5344CB8AC3E}">
        <p14:creationId xmlns:p14="http://schemas.microsoft.com/office/powerpoint/2010/main" val="3004275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cap="none" dirty="0">
                <a:solidFill>
                  <a:schemeClr val="dk1"/>
                </a:solidFill>
                <a:latin typeface="Arial"/>
                <a:ea typeface="Arial"/>
                <a:cs typeface="Arial"/>
                <a:sym typeface="Arial"/>
              </a:rPr>
              <a:t>As a reminder, this is the table, table 11, which had the most details about events (or sessions).  It had information like the instructional methods, assessment methods, and resources for a given event, as well as sequence block and program expectation (learning objective) links.</a:t>
            </a:r>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46</a:t>
            </a:fld>
            <a:endParaRPr lang="en-US"/>
          </a:p>
        </p:txBody>
      </p:sp>
    </p:spTree>
    <p:extLst>
      <p:ext uri="{BB962C8B-B14F-4D97-AF65-F5344CB8AC3E}">
        <p14:creationId xmlns:p14="http://schemas.microsoft.com/office/powerpoint/2010/main" val="3911012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2">
                    <a:lumMod val="60000"/>
                    <a:lumOff val="40000"/>
                  </a:schemeClr>
                </a:solidFill>
              </a:rPr>
              <a:t>SCREENSHOT OF NEW FIRST PAGE OF THE VR - ADDED</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47</a:t>
            </a:fld>
            <a:endParaRPr lang="en-US"/>
          </a:p>
        </p:txBody>
      </p:sp>
    </p:spTree>
    <p:extLst>
      <p:ext uri="{BB962C8B-B14F-4D97-AF65-F5344CB8AC3E}">
        <p14:creationId xmlns:p14="http://schemas.microsoft.com/office/powerpoint/2010/main" val="23137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sample data, so we’re sharing this with you not so much to read the specific content, but to see the new formatting.</a:t>
            </a:r>
          </a:p>
          <a:p>
            <a:endParaRPr lang="en-US" dirty="0"/>
          </a:p>
          <a:p>
            <a:r>
              <a:rPr lang="en-US" dirty="0"/>
              <a:t>We will have a new summary table for your courses, so as the curricular dean you can see some big picture information about your sequence blocks/courses.  Having this high level data would allow the dean to see if the number of events seem equitable (or not) across courses, if the links to course objectives look right, etc.</a:t>
            </a:r>
          </a:p>
          <a:p>
            <a:endParaRPr lang="en-US" dirty="0"/>
          </a:p>
          <a:p>
            <a:r>
              <a:rPr lang="en-US" dirty="0">
                <a:solidFill>
                  <a:schemeClr val="accent2">
                    <a:lumMod val="60000"/>
                    <a:lumOff val="40000"/>
                  </a:schemeClr>
                </a:solidFill>
              </a:rPr>
              <a:t>NEED NEW SCREEN SHOT – new screenshot added</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52"/>
                </a:solidFill>
                <a:latin typeface="Arial"/>
                <a:ea typeface="Arial"/>
                <a:cs typeface="Arial"/>
                <a:sym typeface="Arial"/>
              </a:rPr>
              <a:t>48</a:t>
            </a:fld>
            <a:endParaRPr lang="en-US" sz="1200" b="0" i="0" u="none" strike="noStrike" cap="none">
              <a:solidFill>
                <a:srgbClr val="000052"/>
              </a:solidFill>
              <a:latin typeface="Arial"/>
              <a:ea typeface="Arial"/>
              <a:cs typeface="Arial"/>
              <a:sym typeface="Arial"/>
            </a:endParaRPr>
          </a:p>
        </p:txBody>
      </p:sp>
    </p:spTree>
    <p:extLst>
      <p:ext uri="{BB962C8B-B14F-4D97-AF65-F5344CB8AC3E}">
        <p14:creationId xmlns:p14="http://schemas.microsoft.com/office/powerpoint/2010/main" val="1917719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details about sequence blocks/courses, we will separate those from the big picture items related to courses.  With a piece of the report packaged around a specific course, and bookmarked, it will be easier for you to potentially share this data with your faculty leaders (directing them, to say, pages 23-26, as an example) so that they can review their curricular data which they’re most familiar with, and use the information to inform curricular adjustments.</a:t>
            </a:r>
          </a:p>
          <a:p>
            <a:endParaRPr lang="en-US" dirty="0"/>
          </a:p>
          <a:p>
            <a:r>
              <a:rPr lang="en-US" dirty="0"/>
              <a:t>As an example, you might ask your faculty to make sure all course objectives have a link to at least one program objective (table above), or you might ask your faculty to do the same with event and course objectives (table below).  You might ask your faculty to not only check that there are objective links, but to check that they make sense (as an example, you have an event objective about a specific pharmacokinetic pathway that is linked to a course objective about professionalism.  That doesn’t seem quite right, there’s probably a better link that can be made).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2">
                    <a:lumMod val="60000"/>
                    <a:lumOff val="40000"/>
                  </a:schemeClr>
                </a:solidFill>
              </a:rPr>
              <a:t>NEED NEW SCREEN SHOT – new screen shot added</a:t>
            </a:r>
          </a:p>
          <a:p>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49</a:t>
            </a:fld>
            <a:endParaRPr lang="en-US"/>
          </a:p>
        </p:txBody>
      </p:sp>
    </p:spTree>
    <p:extLst>
      <p:ext uri="{BB962C8B-B14F-4D97-AF65-F5344CB8AC3E}">
        <p14:creationId xmlns:p14="http://schemas.microsoft.com/office/powerpoint/2010/main" val="78128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721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using sample made up data, and the point of this slide is more to show the look and format.  This table has very similar content to the “old” event details table, but we were able to take out links to objectives as we’re putting that into a new table on the previous slide.  This gives you more room to see the items on this table.  You could use a table like this to not only verify that the data is accurate, but also judge if the match among event expectations (learning objectives), instructional methods, assessment methods, and resources are as they should be.  </a:t>
            </a:r>
          </a:p>
          <a:p>
            <a:endParaRPr lang="en-US" dirty="0"/>
          </a:p>
          <a:p>
            <a:r>
              <a:rPr lang="en-US" dirty="0"/>
              <a:t>Lots of other improvements but we’re highlighting them for you here.  New table for showing you your instructional methods mapped up to your program learning objectives, new bookmarks by Sequence Block (or course), etc.</a:t>
            </a:r>
          </a:p>
          <a:p>
            <a:endParaRPr lang="en-US" dirty="0"/>
          </a:p>
          <a:p>
            <a:r>
              <a:rPr lang="en-US" dirty="0"/>
              <a:t>Larger file size so may take more time to process.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2">
                    <a:lumMod val="60000"/>
                    <a:lumOff val="40000"/>
                  </a:schemeClr>
                </a:solidFill>
              </a:rPr>
              <a:t>NEED NEW SCREEN SHOT – new screen shot added</a:t>
            </a:r>
          </a:p>
          <a:p>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50</a:t>
            </a:fld>
            <a:endParaRPr lang="en-US"/>
          </a:p>
        </p:txBody>
      </p:sp>
    </p:spTree>
    <p:extLst>
      <p:ext uri="{BB962C8B-B14F-4D97-AF65-F5344CB8AC3E}">
        <p14:creationId xmlns:p14="http://schemas.microsoft.com/office/powerpoint/2010/main" val="192478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can tag instructional,</a:t>
            </a:r>
            <a:r>
              <a:rPr lang="en-US" baseline="0" dirty="0"/>
              <a:t> </a:t>
            </a:r>
            <a:r>
              <a:rPr lang="en-US" dirty="0"/>
              <a:t>assessment method,</a:t>
            </a:r>
            <a:r>
              <a:rPr lang="en-US" baseline="0" dirty="0"/>
              <a:t> resource type </a:t>
            </a:r>
          </a:p>
          <a:p>
            <a:endParaRPr lang="en-US" baseline="0" dirty="0"/>
          </a:p>
          <a:p>
            <a:r>
              <a:rPr lang="en-US" baseline="0" dirty="0"/>
              <a:t>At the end of the year, we pay vendor on yearly basis for CIR upload. Vendor provides a spreadsheet templet, we fill in the spreadsheet.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36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07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offers the capability to link session objectives to course</a:t>
            </a:r>
            <a:r>
              <a:rPr lang="en-US" baseline="0" dirty="0"/>
              <a:t> objectives, course objectives to PCRS and Institutional objectives. It offers flexibility on tagging system that we can use for mapping EPA, clinical conditions, and LCME </a:t>
            </a:r>
            <a:r>
              <a:rPr lang="en-US" baseline="0" dirty="0" err="1"/>
              <a:t>hotptoics</a:t>
            </a:r>
            <a:r>
              <a:rPr lang="en-US" baseline="0" dirty="0"/>
              <a:t> </a:t>
            </a:r>
          </a:p>
          <a:p>
            <a:endParaRPr lang="en-US" baseline="0" dirty="0"/>
          </a:p>
          <a:p>
            <a:r>
              <a:rPr lang="en-US" baseline="0" dirty="0"/>
              <a:t>The course syllabus require course learning objectives,  as well assessment method of each learning objectives, and its links to institutional objectives, EPA and LCME hot pics. The course syllabus become a </a:t>
            </a:r>
            <a:r>
              <a:rPr lang="en-US" baseline="0" dirty="0" err="1"/>
              <a:t>buleprint</a:t>
            </a:r>
            <a:r>
              <a:rPr lang="en-US" baseline="0" dirty="0"/>
              <a:t> for course mapping and was very helpful when we try to establish curriculum mapping.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36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85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Year one and Year two student</a:t>
            </a:r>
            <a:r>
              <a:rPr lang="en-US" baseline="0" dirty="0"/>
              <a:t> just attended these events. And content are fresh in their mind. Most of the event mapping were completed during the summer while students were away from the campus. They were trained on how to map with virtual classrooms. We gave them gift cards as rewards.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2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3 </a:t>
            </a:r>
            <a:r>
              <a:rPr lang="en-US" baseline="0" dirty="0" err="1"/>
              <a:t>rd</a:t>
            </a:r>
            <a:r>
              <a:rPr lang="en-US" baseline="0" dirty="0"/>
              <a:t> year, w</a:t>
            </a:r>
            <a:r>
              <a:rPr lang="en-US" dirty="0"/>
              <a:t>e</a:t>
            </a:r>
            <a:r>
              <a:rPr lang="en-US" baseline="0" dirty="0"/>
              <a:t> send out spreadsheets to clerkship directors and these spreadsheet were filled by course directors. For 4</a:t>
            </a:r>
            <a:r>
              <a:rPr lang="en-US" baseline="30000" dirty="0"/>
              <a:t>th</a:t>
            </a:r>
            <a:r>
              <a:rPr lang="en-US" baseline="0" dirty="0"/>
              <a:t> year, we have a committee led by a very capable staff member.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32AC2-4B57-42CD-913F-3BC203E150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267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spTree>
    <p:extLst>
      <p:ext uri="{BB962C8B-B14F-4D97-AF65-F5344CB8AC3E}">
        <p14:creationId xmlns:p14="http://schemas.microsoft.com/office/powerpoint/2010/main" val="3060413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10363200" cy="553998"/>
          </a:xfrm>
        </p:spPr>
        <p:txBody>
          <a:bodyPr anchor="t" anchorCtr="0"/>
          <a:lstStyle/>
          <a:p>
            <a:r>
              <a:rPr lang="en-US"/>
              <a:t>Click to edit Master title style</a:t>
            </a:r>
            <a:endParaRPr lang="en-US" dirty="0"/>
          </a:p>
        </p:txBody>
      </p:sp>
      <p:sp>
        <p:nvSpPr>
          <p:cNvPr id="3" name="Footer Placeholder 7"/>
          <p:cNvSpPr txBox="1">
            <a:spLocks/>
          </p:cNvSpPr>
          <p:nvPr userDrawn="1"/>
        </p:nvSpPr>
        <p:spPr>
          <a:xfrm>
            <a:off x="1219200" y="6515100"/>
            <a:ext cx="38608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School of Medicine</a:t>
            </a:r>
          </a:p>
        </p:txBody>
      </p:sp>
      <p:sp>
        <p:nvSpPr>
          <p:cNvPr id="4" name="Slide Number Placeholder 3"/>
          <p:cNvSpPr>
            <a:spLocks noGrp="1"/>
          </p:cNvSpPr>
          <p:nvPr>
            <p:ph type="sldNum" sz="quarter" idx="10"/>
          </p:nvPr>
        </p:nvSpPr>
        <p:spPr/>
        <p:txBody>
          <a:bodyPr/>
          <a:lstStyle/>
          <a:p>
            <a:fld id="{923D82C2-2510-4471-A1A6-F015B69E2DCD}" type="slidenum">
              <a:rPr lang="en-US" smtClean="0"/>
              <a:pPr/>
              <a:t>‹#›</a:t>
            </a:fld>
            <a:endParaRPr lang="en-US"/>
          </a:p>
        </p:txBody>
      </p:sp>
    </p:spTree>
    <p:extLst>
      <p:ext uri="{BB962C8B-B14F-4D97-AF65-F5344CB8AC3E}">
        <p14:creationId xmlns:p14="http://schemas.microsoft.com/office/powerpoint/2010/main" val="32408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0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Student and Chi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12192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7985760" y="0"/>
            <a:ext cx="4206240" cy="6858000"/>
          </a:xfrm>
          <a:prstGeom prst="rect">
            <a:avLst/>
          </a:prstGeom>
        </p:spPr>
      </p:pic>
      <p:sp>
        <p:nvSpPr>
          <p:cNvPr id="2" name="Title 1"/>
          <p:cNvSpPr>
            <a:spLocks noGrp="1"/>
          </p:cNvSpPr>
          <p:nvPr>
            <p:ph type="ctrTitle" hasCustomPrompt="1"/>
          </p:nvPr>
        </p:nvSpPr>
        <p:spPr>
          <a:xfrm>
            <a:off x="1601554" y="1881545"/>
            <a:ext cx="79247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604434" y="2514600"/>
            <a:ext cx="7919385"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53" y="103914"/>
            <a:ext cx="5159551" cy="1221300"/>
          </a:xfrm>
          <a:prstGeom prst="rect">
            <a:avLst/>
          </a:prstGeom>
        </p:spPr>
      </p:pic>
    </p:spTree>
    <p:extLst>
      <p:ext uri="{BB962C8B-B14F-4D97-AF65-F5344CB8AC3E}">
        <p14:creationId xmlns:p14="http://schemas.microsoft.com/office/powerpoint/2010/main" val="122305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Round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12192000" cy="3425952"/>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7985760" y="0"/>
            <a:ext cx="4206240" cy="6858000"/>
          </a:xfrm>
          <a:prstGeom prst="rect">
            <a:avLst/>
          </a:prstGeom>
        </p:spPr>
      </p:pic>
      <p:sp>
        <p:nvSpPr>
          <p:cNvPr id="2" name="Title 1"/>
          <p:cNvSpPr>
            <a:spLocks noGrp="1"/>
          </p:cNvSpPr>
          <p:nvPr>
            <p:ph type="ctrTitle" hasCustomPrompt="1"/>
          </p:nvPr>
        </p:nvSpPr>
        <p:spPr>
          <a:xfrm>
            <a:off x="1612901" y="1881545"/>
            <a:ext cx="79247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604433" y="2514600"/>
            <a:ext cx="7919875"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53" y="103914"/>
            <a:ext cx="5159551" cy="1221300"/>
          </a:xfrm>
          <a:prstGeom prst="rect">
            <a:avLst/>
          </a:prstGeom>
        </p:spPr>
      </p:pic>
    </p:spTree>
    <p:extLst>
      <p:ext uri="{BB962C8B-B14F-4D97-AF65-F5344CB8AC3E}">
        <p14:creationId xmlns:p14="http://schemas.microsoft.com/office/powerpoint/2010/main" val="371921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Teach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12192000" cy="3425952"/>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7985760" y="0"/>
            <a:ext cx="4206240" cy="6858000"/>
          </a:xfrm>
          <a:prstGeom prst="rect">
            <a:avLst/>
          </a:prstGeom>
        </p:spPr>
      </p:pic>
      <p:sp>
        <p:nvSpPr>
          <p:cNvPr id="2" name="Title 1"/>
          <p:cNvSpPr>
            <a:spLocks noGrp="1"/>
          </p:cNvSpPr>
          <p:nvPr>
            <p:ph type="ctrTitle" hasCustomPrompt="1"/>
          </p:nvPr>
        </p:nvSpPr>
        <p:spPr>
          <a:xfrm>
            <a:off x="1612901" y="1881545"/>
            <a:ext cx="79247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604433" y="2514600"/>
            <a:ext cx="7919875"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53" y="103914"/>
            <a:ext cx="5159551" cy="1221300"/>
          </a:xfrm>
          <a:prstGeom prst="rect">
            <a:avLst/>
          </a:prstGeom>
        </p:spPr>
      </p:pic>
    </p:spTree>
    <p:extLst>
      <p:ext uri="{BB962C8B-B14F-4D97-AF65-F5344CB8AC3E}">
        <p14:creationId xmlns:p14="http://schemas.microsoft.com/office/powerpoint/2010/main" val="3600487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Patient Exam">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12192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7985760" y="0"/>
            <a:ext cx="4206240" cy="6858000"/>
          </a:xfrm>
          <a:prstGeom prst="rect">
            <a:avLst/>
          </a:prstGeom>
        </p:spPr>
      </p:pic>
      <p:sp>
        <p:nvSpPr>
          <p:cNvPr id="2" name="Title 1"/>
          <p:cNvSpPr>
            <a:spLocks noGrp="1"/>
          </p:cNvSpPr>
          <p:nvPr>
            <p:ph type="ctrTitle" hasCustomPrompt="1"/>
          </p:nvPr>
        </p:nvSpPr>
        <p:spPr>
          <a:xfrm>
            <a:off x="1612901" y="1881545"/>
            <a:ext cx="79247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604433" y="2514600"/>
            <a:ext cx="7919875"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53" y="103914"/>
            <a:ext cx="5159551" cy="1221300"/>
          </a:xfrm>
          <a:prstGeom prst="rect">
            <a:avLst/>
          </a:prstGeom>
        </p:spPr>
      </p:pic>
    </p:spTree>
    <p:extLst>
      <p:ext uri="{BB962C8B-B14F-4D97-AF65-F5344CB8AC3E}">
        <p14:creationId xmlns:p14="http://schemas.microsoft.com/office/powerpoint/2010/main" val="328293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School of Medicin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12192000" cy="3429000"/>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7985760" y="0"/>
            <a:ext cx="4206240" cy="6858000"/>
          </a:xfrm>
          <a:prstGeom prst="rect">
            <a:avLst/>
          </a:prstGeom>
        </p:spPr>
      </p:pic>
      <p:sp>
        <p:nvSpPr>
          <p:cNvPr id="2" name="Title 1"/>
          <p:cNvSpPr>
            <a:spLocks noGrp="1"/>
          </p:cNvSpPr>
          <p:nvPr>
            <p:ph type="ctrTitle" hasCustomPrompt="1"/>
          </p:nvPr>
        </p:nvSpPr>
        <p:spPr>
          <a:xfrm>
            <a:off x="1612901" y="1881545"/>
            <a:ext cx="79247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604433" y="2514600"/>
            <a:ext cx="7919875"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53" y="103914"/>
            <a:ext cx="5159551" cy="1221300"/>
          </a:xfrm>
          <a:prstGeom prst="rect">
            <a:avLst/>
          </a:prstGeom>
        </p:spPr>
      </p:pic>
    </p:spTree>
    <p:extLst>
      <p:ext uri="{BB962C8B-B14F-4D97-AF65-F5344CB8AC3E}">
        <p14:creationId xmlns:p14="http://schemas.microsoft.com/office/powerpoint/2010/main" val="3520189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3D82C2-2510-4471-A1A6-F015B69E2DCD}" type="slidenum">
              <a:rPr lang="en-US" smtClean="0"/>
              <a:pPr/>
              <a:t>‹#›</a:t>
            </a:fld>
            <a:endParaRPr lang="en-US"/>
          </a:p>
        </p:txBody>
      </p:sp>
    </p:spTree>
    <p:extLst>
      <p:ext uri="{BB962C8B-B14F-4D97-AF65-F5344CB8AC3E}">
        <p14:creationId xmlns:p14="http://schemas.microsoft.com/office/powerpoint/2010/main" val="3991421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3" y="-25400"/>
            <a:ext cx="7543800" cy="690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7491773" y="-25400"/>
            <a:ext cx="4700227"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600" y="5562600"/>
            <a:ext cx="4251032" cy="859323"/>
          </a:xfrm>
          <a:prstGeom prst="rect">
            <a:avLst/>
          </a:prstGeom>
        </p:spPr>
      </p:pic>
    </p:spTree>
    <p:extLst>
      <p:ext uri="{BB962C8B-B14F-4D97-AF65-F5344CB8AC3E}">
        <p14:creationId xmlns:p14="http://schemas.microsoft.com/office/powerpoint/2010/main" val="2924821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29677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4142063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2667"/>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00151"/>
            <a:ext cx="5384800" cy="3394075"/>
          </a:xfrm>
        </p:spPr>
        <p:txBody>
          <a:bodyPr/>
          <a:lstStyle>
            <a:lvl1pPr>
              <a:defRPr sz="2667"/>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3787775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solidFill>
                  <a:schemeClr val="bg1">
                    <a:lumMod val="6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solidFill>
                  <a:schemeClr val="bg1">
                    <a:lumMod val="6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667"/>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4053035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593777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121094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Tree>
    <p:extLst>
      <p:ext uri="{BB962C8B-B14F-4D97-AF65-F5344CB8AC3E}">
        <p14:creationId xmlns:p14="http://schemas.microsoft.com/office/powerpoint/2010/main" val="2835476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dirty="0"/>
              <a:t>Click to edit Master title style</a:t>
            </a:r>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spTree>
    <p:extLst>
      <p:ext uri="{BB962C8B-B14F-4D97-AF65-F5344CB8AC3E}">
        <p14:creationId xmlns:p14="http://schemas.microsoft.com/office/powerpoint/2010/main" val="42867280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38844228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31108880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1109024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34975607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5711707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207602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312748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92B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lstStyle>
            <a:lvl1pPr marL="380985" lvl="0" indent="-368285" algn="l">
              <a:lnSpc>
                <a:spcPct val="90000"/>
              </a:lnSpc>
              <a:spcBef>
                <a:spcPts val="1000"/>
              </a:spcBef>
              <a:spcAft>
                <a:spcPts val="0"/>
              </a:spcAft>
              <a:buClr>
                <a:schemeClr val="dk1"/>
              </a:buClr>
              <a:buSzPts val="3360"/>
              <a:buChar char="•"/>
              <a:defRPr>
                <a:solidFill>
                  <a:schemeClr val="dk1"/>
                </a:solidFill>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1416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Doctor Teach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12192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7985760" y="0"/>
            <a:ext cx="4206240" cy="6858000"/>
          </a:xfrm>
          <a:prstGeom prst="rect">
            <a:avLst/>
          </a:prstGeom>
        </p:spPr>
      </p:pic>
      <p:sp>
        <p:nvSpPr>
          <p:cNvPr id="2" name="Title 1"/>
          <p:cNvSpPr>
            <a:spLocks noGrp="1"/>
          </p:cNvSpPr>
          <p:nvPr>
            <p:ph type="ctrTitle" hasCustomPrompt="1"/>
          </p:nvPr>
        </p:nvSpPr>
        <p:spPr>
          <a:xfrm>
            <a:off x="1612901" y="1881545"/>
            <a:ext cx="79247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604433" y="2514600"/>
            <a:ext cx="7919875"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53" y="103914"/>
            <a:ext cx="5159551" cy="1221300"/>
          </a:xfrm>
          <a:prstGeom prst="rect">
            <a:avLst/>
          </a:prstGeom>
        </p:spPr>
      </p:pic>
    </p:spTree>
    <p:extLst>
      <p:ext uri="{BB962C8B-B14F-4D97-AF65-F5344CB8AC3E}">
        <p14:creationId xmlns:p14="http://schemas.microsoft.com/office/powerpoint/2010/main" val="419110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10363200" cy="553998"/>
          </a:xfrm>
        </p:spPr>
        <p:txBody>
          <a:bodyPr anchor="t" anchorCtr="0">
            <a:spAutoFit/>
          </a:bodyPr>
          <a:lstStyle/>
          <a:p>
            <a:r>
              <a:rPr lang="en-US"/>
              <a:t>Click to edit Master title style</a:t>
            </a:r>
            <a:endParaRPr lang="en-US" dirty="0"/>
          </a:p>
        </p:txBody>
      </p:sp>
      <p:sp>
        <p:nvSpPr>
          <p:cNvPr id="3" name="Content Placeholder 2"/>
          <p:cNvSpPr>
            <a:spLocks noGrp="1"/>
          </p:cNvSpPr>
          <p:nvPr>
            <p:ph idx="1"/>
          </p:nvPr>
        </p:nvSpPr>
        <p:spPr>
          <a:xfrm>
            <a:off x="1219200" y="1828801"/>
            <a:ext cx="10363200" cy="276998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7"/>
          <p:cNvSpPr txBox="1">
            <a:spLocks/>
          </p:cNvSpPr>
          <p:nvPr userDrawn="1"/>
        </p:nvSpPr>
        <p:spPr>
          <a:xfrm>
            <a:off x="1219200" y="6515100"/>
            <a:ext cx="38608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School of Medicine </a:t>
            </a:r>
          </a:p>
        </p:txBody>
      </p:sp>
      <p:sp>
        <p:nvSpPr>
          <p:cNvPr id="5" name="Slide Number Placeholder 4"/>
          <p:cNvSpPr>
            <a:spLocks noGrp="1"/>
          </p:cNvSpPr>
          <p:nvPr>
            <p:ph type="sldNum" sz="quarter" idx="10"/>
          </p:nvPr>
        </p:nvSpPr>
        <p:spPr>
          <a:xfrm>
            <a:off x="8737600" y="6404840"/>
            <a:ext cx="2844800" cy="365125"/>
          </a:xfrm>
        </p:spPr>
        <p:txBody>
          <a:bodyPr/>
          <a:lstStyle/>
          <a:p>
            <a:fld id="{923D82C2-2510-4471-A1A6-F015B69E2DCD}" type="slidenum">
              <a:rPr lang="en-US" smtClean="0"/>
              <a:pPr/>
              <a:t>‹#›</a:t>
            </a:fld>
            <a:endParaRPr lang="en-US"/>
          </a:p>
        </p:txBody>
      </p:sp>
    </p:spTree>
    <p:extLst>
      <p:ext uri="{BB962C8B-B14F-4D97-AF65-F5344CB8AC3E}">
        <p14:creationId xmlns:p14="http://schemas.microsoft.com/office/powerpoint/2010/main" val="180469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6551" y="1538645"/>
            <a:ext cx="9753600" cy="553998"/>
          </a:xfrm>
        </p:spPr>
        <p:txBody>
          <a:bodyPr wrap="square" lIns="0" tIns="0" rIns="0" bIns="0" anchor="b" anchorCtr="0">
            <a:spAutoFit/>
          </a:bodyPr>
          <a:lstStyle>
            <a:lvl1pPr algn="l">
              <a:defRPr sz="3600" baseline="0">
                <a:solidFill>
                  <a:srgbClr val="9E7E38"/>
                </a:solidFill>
                <a:latin typeface="Arial" pitchFamily="34" charset="0"/>
                <a:cs typeface="Arial" pitchFamily="34" charset="0"/>
              </a:defRPr>
            </a:lvl1pPr>
          </a:lstStyle>
          <a:p>
            <a:r>
              <a:rPr lang="en-US" dirty="0"/>
              <a:t>Title: Divider Page</a:t>
            </a:r>
          </a:p>
        </p:txBody>
      </p:sp>
      <p:sp>
        <p:nvSpPr>
          <p:cNvPr id="3" name="Subtitle 2"/>
          <p:cNvSpPr>
            <a:spLocks noGrp="1"/>
          </p:cNvSpPr>
          <p:nvPr>
            <p:ph type="subTitle" idx="1" hasCustomPrompt="1"/>
          </p:nvPr>
        </p:nvSpPr>
        <p:spPr>
          <a:xfrm>
            <a:off x="1606551" y="2171700"/>
            <a:ext cx="9753600" cy="369332"/>
          </a:xfrm>
        </p:spPr>
        <p:txBody>
          <a:bodyPr wrap="square" lIns="0" tIns="0" rIns="0" bIns="0">
            <a:spAutoFit/>
          </a:bodyPr>
          <a:lstStyle>
            <a:lvl1pPr marL="0" indent="0" algn="l">
              <a:buNone/>
              <a:defRPr sz="240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descr="fluid energy lines external horz.png"/>
          <p:cNvPicPr>
            <a:picLocks noChangeAspect="1"/>
          </p:cNvPicPr>
          <p:nvPr userDrawn="1"/>
        </p:nvPicPr>
        <p:blipFill>
          <a:blip r:embed="rId2" cstate="print"/>
          <a:srcRect l="2439" b="1890"/>
          <a:stretch>
            <a:fillRect/>
          </a:stretch>
        </p:blipFill>
        <p:spPr>
          <a:xfrm>
            <a:off x="0" y="2743200"/>
            <a:ext cx="12192000" cy="4114800"/>
          </a:xfrm>
          <a:prstGeom prst="rect">
            <a:avLst/>
          </a:prstGeom>
        </p:spPr>
      </p:pic>
      <p:sp>
        <p:nvSpPr>
          <p:cNvPr id="5" name="Footer Placeholder 7"/>
          <p:cNvSpPr txBox="1">
            <a:spLocks/>
          </p:cNvSpPr>
          <p:nvPr userDrawn="1"/>
        </p:nvSpPr>
        <p:spPr>
          <a:xfrm>
            <a:off x="7924800" y="6515100"/>
            <a:ext cx="38608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School of Medicine</a:t>
            </a:r>
          </a:p>
        </p:txBody>
      </p:sp>
    </p:spTree>
    <p:extLst>
      <p:ext uri="{BB962C8B-B14F-4D97-AF65-F5344CB8AC3E}">
        <p14:creationId xmlns:p14="http://schemas.microsoft.com/office/powerpoint/2010/main" val="138487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3.png"/><Relationship Id="rId4" Type="http://schemas.openxmlformats.org/officeDocument/2006/relationships/slideLayout" Target="../slideLayouts/slideLayout21.xml"/><Relationship Id="rId9"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pic>
        <p:nvPicPr>
          <p:cNvPr id="10" name="Picture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685800"/>
            <a:ext cx="10363200" cy="55399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1219200" y="1828801"/>
            <a:ext cx="10363200" cy="276998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737600" y="6400801"/>
            <a:ext cx="2844800" cy="365125"/>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923D82C2-2510-4471-A1A6-F015B69E2DCD}" type="slidenum">
              <a:rPr lang="en-US" smtClean="0"/>
              <a:pPr/>
              <a:t>‹#›</a:t>
            </a:fld>
            <a:endParaRPr lang="en-US"/>
          </a:p>
        </p:txBody>
      </p:sp>
    </p:spTree>
    <p:extLst>
      <p:ext uri="{BB962C8B-B14F-4D97-AF65-F5344CB8AC3E}">
        <p14:creationId xmlns:p14="http://schemas.microsoft.com/office/powerpoint/2010/main" val="25894678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914400" rtl="0" eaLnBrk="1" latinLnBrk="0" hangingPunct="1">
        <a:spcBef>
          <a:spcPct val="0"/>
        </a:spcBef>
        <a:buNone/>
        <a:defRPr sz="3600" kern="1200">
          <a:solidFill>
            <a:srgbClr val="9E7E38"/>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2192000" cy="690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5"/>
          <p:cNvSpPr>
            <a:spLocks noGrp="1"/>
          </p:cNvSpPr>
          <p:nvPr>
            <p:ph type="sldNum" sz="quarter" idx="4"/>
          </p:nvPr>
        </p:nvSpPr>
        <p:spPr>
          <a:xfrm>
            <a:off x="203200" y="6111875"/>
            <a:ext cx="2844800" cy="365125"/>
          </a:xfrm>
          <a:prstGeom prst="rect">
            <a:avLst/>
          </a:prstGeom>
        </p:spPr>
        <p:txBody>
          <a:bodyPr/>
          <a:lstStyle>
            <a:lvl1pPr algn="l">
              <a:defRPr sz="1867">
                <a:latin typeface="Arial" panose="020B0604020202020204" pitchFamily="34" charset="0"/>
                <a:cs typeface="Arial" panose="020B0604020202020204" pitchFamily="34" charset="0"/>
              </a:defRPr>
            </a:lvl1pPr>
          </a:lstStyle>
          <a:p>
            <a:fld id="{35B095DA-46D1-475E-9F75-55E6785752C0}" type="slidenum">
              <a:rPr lang="en-US" smtClean="0"/>
              <a:pPr/>
              <a:t>‹#›</a:t>
            </a:fld>
            <a:endParaRPr lang="en-US" dirty="0"/>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42400" y="6070600"/>
            <a:ext cx="2743200" cy="554523"/>
          </a:xfrm>
          <a:prstGeom prst="rect">
            <a:avLst/>
          </a:prstGeom>
        </p:spPr>
      </p:pic>
    </p:spTree>
    <p:extLst>
      <p:ext uri="{BB962C8B-B14F-4D97-AF65-F5344CB8AC3E}">
        <p14:creationId xmlns:p14="http://schemas.microsoft.com/office/powerpoint/2010/main" val="2092731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ctr" defTabSz="1219170" rtl="0" eaLnBrk="1" latinLnBrk="0" hangingPunct="1">
        <a:spcBef>
          <a:spcPct val="0"/>
        </a:spcBef>
        <a:buNone/>
        <a:defRPr sz="4000" kern="1200">
          <a:solidFill>
            <a:srgbClr val="8B333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pic>
        <p:nvPicPr>
          <p:cNvPr id="10"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641782"/>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eshen@wakehealth.edu"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mailto:kellerre@amc.edu"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ci@aamc.org"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hyperlink" Target="mailto:eshen@wakehealth.edu" TargetMode="External"/><Relationship Id="rId2" Type="http://schemas.openxmlformats.org/officeDocument/2006/relationships/hyperlink" Target="http://www.aamc.org/cir/webinars" TargetMode="External"/><Relationship Id="rId1" Type="http://schemas.openxmlformats.org/officeDocument/2006/relationships/slideLayout" Target="../slideLayouts/slideLayout2.xml"/><Relationship Id="rId4" Type="http://schemas.openxmlformats.org/officeDocument/2006/relationships/hyperlink" Target="mailto:kellerre@amc.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240132" y="-698296"/>
            <a:ext cx="9076537" cy="789736"/>
          </a:xfrm>
        </p:spPr>
        <p:txBody>
          <a:bodyPr/>
          <a:lstStyle/>
          <a:p>
            <a:pPr>
              <a:lnSpc>
                <a:spcPct val="150000"/>
              </a:lnSpc>
            </a:pPr>
            <a:br>
              <a:rPr lang="en-US" sz="3200" dirty="0"/>
            </a:br>
            <a:r>
              <a:rPr lang="en-US" sz="2800" dirty="0"/>
              <a:t>AAMC Building Better Curriculum Webinar Series</a:t>
            </a:r>
            <a:br>
              <a:rPr lang="en-US" sz="4000" dirty="0"/>
            </a:br>
            <a:r>
              <a:rPr lang="en-US" sz="2800" b="0" dirty="0"/>
              <a:t>We will begin our presentation shortly.</a:t>
            </a:r>
            <a:br>
              <a:rPr lang="en-US" sz="2800" b="0" dirty="0"/>
            </a:br>
            <a:r>
              <a:rPr lang="en-US" sz="2400" dirty="0"/>
              <a:t>Topics:</a:t>
            </a:r>
            <a:br>
              <a:rPr lang="en-US" sz="2800" b="0" dirty="0"/>
            </a:br>
            <a:r>
              <a:rPr lang="en-US" sz="2000" b="0" dirty="0"/>
              <a:t>CIR Mapping at Wake Forest</a:t>
            </a:r>
            <a:br>
              <a:rPr lang="en-US" sz="2000" b="0" dirty="0"/>
            </a:br>
            <a:r>
              <a:rPr lang="en-US" sz="2000" b="0" dirty="0"/>
              <a:t>USMLE and Hot Topic Links</a:t>
            </a:r>
            <a:br>
              <a:rPr lang="en-US" sz="2000" b="0" dirty="0"/>
            </a:br>
            <a:r>
              <a:rPr lang="en-US" sz="2000" b="0" dirty="0"/>
              <a:t>Update from the AAMC’s Curriculum Inventory</a:t>
            </a:r>
            <a:br>
              <a:rPr lang="en-US" sz="2800" b="0" dirty="0"/>
            </a:br>
            <a:r>
              <a:rPr lang="en-US" sz="2400" dirty="0"/>
              <a:t>Presenters:</a:t>
            </a:r>
            <a:br>
              <a:rPr lang="en-US" sz="2400" dirty="0"/>
            </a:br>
            <a:r>
              <a:rPr lang="en-US" sz="2000" b="0" dirty="0"/>
              <a:t>E Shen, Assistant Professor, Director of Healthcare Teaching and Learning </a:t>
            </a:r>
            <a:br>
              <a:rPr lang="en-US" sz="2000" dirty="0"/>
            </a:br>
            <a:r>
              <a:rPr lang="en-US" sz="2000" b="0" dirty="0"/>
              <a:t>Rebecca Keller, PhD, Asst Dean, Medical Education, Professor, Molecular and Cellular Physiology</a:t>
            </a:r>
            <a:br>
              <a:rPr lang="en-US" sz="2000" b="0" dirty="0"/>
            </a:br>
            <a:r>
              <a:rPr lang="en-US" sz="2000" b="0" dirty="0"/>
              <a:t>Walter Fitz-William, Senior Program Operations Specialist, Curricular Resources</a:t>
            </a:r>
            <a:br>
              <a:rPr lang="en-US" sz="1800" b="0" dirty="0"/>
            </a:br>
            <a:br>
              <a:rPr lang="en-US" sz="1800" b="0" dirty="0"/>
            </a:br>
            <a:r>
              <a:rPr lang="en-US" sz="1100" b="0" i="1" dirty="0"/>
              <a:t>PLEASE NOTE: All users will be muted during the webinar but should use the chat feature to send questions to Angela Blood during the presentation. We will try to answer as many questions as possible at the end of the presentation. </a:t>
            </a:r>
          </a:p>
        </p:txBody>
      </p:sp>
      <p:sp>
        <p:nvSpPr>
          <p:cNvPr id="10" name="Rectangle 2"/>
          <p:cNvSpPr txBox="1">
            <a:spLocks noChangeArrowheads="1"/>
          </p:cNvSpPr>
          <p:nvPr/>
        </p:nvSpPr>
        <p:spPr bwMode="auto">
          <a:xfrm>
            <a:off x="-5145923" y="5206474"/>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marL="0" marR="0" lvl="0" indent="0" algn="l" defTabSz="889000" rtl="0" eaLnBrk="1" fontAlgn="base" latinLnBrk="0" hangingPunct="1">
              <a:lnSpc>
                <a:spcPct val="88000"/>
              </a:lnSpc>
              <a:spcBef>
                <a:spcPct val="0"/>
              </a:spcBef>
              <a:spcAft>
                <a:spcPct val="0"/>
              </a:spcAft>
              <a:buClr>
                <a:srgbClr val="FFFFFF"/>
              </a:buClr>
              <a:buSzPct val="90000"/>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85800"/>
            <a:ext cx="7772400" cy="553998"/>
          </a:xfrm>
        </p:spPr>
        <p:txBody>
          <a:bodyPr/>
          <a:lstStyle/>
          <a:p>
            <a:r>
              <a:rPr lang="en-US" dirty="0"/>
              <a:t>Faculty and staff effort</a:t>
            </a:r>
          </a:p>
        </p:txBody>
      </p:sp>
      <p:sp>
        <p:nvSpPr>
          <p:cNvPr id="3" name="Content Placeholder 2"/>
          <p:cNvSpPr>
            <a:spLocks noGrp="1"/>
          </p:cNvSpPr>
          <p:nvPr>
            <p:ph idx="1"/>
          </p:nvPr>
        </p:nvSpPr>
        <p:spPr>
          <a:xfrm>
            <a:off x="2438400" y="1828802"/>
            <a:ext cx="7335520" cy="3982719"/>
          </a:xfrm>
        </p:spPr>
        <p:txBody>
          <a:bodyPr>
            <a:normAutofit/>
          </a:bodyPr>
          <a:lstStyle/>
          <a:p>
            <a:pPr marL="0" indent="0">
              <a:buNone/>
            </a:pPr>
            <a:r>
              <a:rPr lang="en-US" dirty="0"/>
              <a:t>3</a:t>
            </a:r>
            <a:r>
              <a:rPr lang="en-US" baseline="30000" dirty="0"/>
              <a:t>rd</a:t>
            </a:r>
            <a:r>
              <a:rPr lang="en-US" dirty="0"/>
              <a:t> year clerkship instructional events were mapped by clerkship directors </a:t>
            </a:r>
          </a:p>
          <a:p>
            <a:pPr marL="0" indent="0">
              <a:buNone/>
            </a:pPr>
            <a:endParaRPr lang="en-US" dirty="0"/>
          </a:p>
          <a:p>
            <a:pPr marL="0" indent="0">
              <a:buNone/>
            </a:pPr>
            <a:r>
              <a:rPr lang="en-US" dirty="0"/>
              <a:t>4</a:t>
            </a:r>
            <a:r>
              <a:rPr lang="en-US" baseline="30000" dirty="0"/>
              <a:t>th</a:t>
            </a:r>
            <a:r>
              <a:rPr lang="en-US" dirty="0"/>
              <a:t> year required courses were mapped by 4</a:t>
            </a:r>
            <a:r>
              <a:rPr lang="en-US" baseline="30000" dirty="0"/>
              <a:t>th</a:t>
            </a:r>
            <a:r>
              <a:rPr lang="en-US" dirty="0"/>
              <a:t> year clerkship committee </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10</a:t>
            </a:fld>
            <a:endParaRPr lang="en-US" b="0">
              <a:solidFill>
                <a:prstClr val="black">
                  <a:tint val="75000"/>
                </a:prstClr>
              </a:solidFill>
            </a:endParaRPr>
          </a:p>
        </p:txBody>
      </p:sp>
    </p:spTree>
    <p:extLst>
      <p:ext uri="{BB962C8B-B14F-4D97-AF65-F5344CB8AC3E}">
        <p14:creationId xmlns:p14="http://schemas.microsoft.com/office/powerpoint/2010/main" val="153058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080" y="492760"/>
            <a:ext cx="7772400" cy="553998"/>
          </a:xfrm>
        </p:spPr>
        <p:txBody>
          <a:bodyPr/>
          <a:lstStyle/>
          <a:p>
            <a:r>
              <a:rPr lang="en-US" dirty="0"/>
              <a:t>Enhancements and updates </a:t>
            </a:r>
          </a:p>
        </p:txBody>
      </p:sp>
      <p:sp>
        <p:nvSpPr>
          <p:cNvPr id="3" name="Content Placeholder 2"/>
          <p:cNvSpPr>
            <a:spLocks noGrp="1"/>
          </p:cNvSpPr>
          <p:nvPr>
            <p:ph idx="1"/>
          </p:nvPr>
        </p:nvSpPr>
        <p:spPr>
          <a:xfrm>
            <a:off x="1875473" y="1330960"/>
            <a:ext cx="5008880" cy="6986528"/>
          </a:xfrm>
        </p:spPr>
        <p:txBody>
          <a:bodyPr/>
          <a:lstStyle/>
          <a:p>
            <a:pPr marL="0" indent="0">
              <a:buNone/>
            </a:pPr>
            <a:r>
              <a:rPr lang="en-US" dirty="0"/>
              <a:t>Add conditions/diagnosis for pre-clinical year events to align with clinical years </a:t>
            </a:r>
          </a:p>
          <a:p>
            <a:pPr marL="0" indent="0">
              <a:buNone/>
            </a:pPr>
            <a:endParaRPr lang="en-US" dirty="0"/>
          </a:p>
          <a:p>
            <a:pPr marL="0" indent="0">
              <a:buNone/>
            </a:pPr>
            <a:r>
              <a:rPr lang="en-US" dirty="0"/>
              <a:t>Add/update mapping </a:t>
            </a:r>
          </a:p>
          <a:p>
            <a:pPr lvl="1"/>
            <a:r>
              <a:rPr lang="en-US" dirty="0"/>
              <a:t>New courses </a:t>
            </a:r>
          </a:p>
          <a:p>
            <a:pPr lvl="1"/>
            <a:r>
              <a:rPr lang="en-US" dirty="0"/>
              <a:t>New events</a:t>
            </a:r>
          </a:p>
          <a:p>
            <a:pPr lvl="1"/>
            <a:r>
              <a:rPr lang="en-US" dirty="0"/>
              <a:t>Event objective change; IM/AM change</a:t>
            </a:r>
          </a:p>
          <a:p>
            <a:pPr lvl="1"/>
            <a:r>
              <a:rPr lang="en-US" dirty="0"/>
              <a:t>LCME hot topics change   </a:t>
            </a:r>
          </a:p>
          <a:p>
            <a:pPr lvl="1"/>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11</a:t>
            </a:fld>
            <a:endParaRPr lang="en-US" b="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354" y="2155191"/>
            <a:ext cx="3570287" cy="3244455"/>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7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0" y="198120"/>
            <a:ext cx="8117840" cy="1107996"/>
          </a:xfrm>
        </p:spPr>
        <p:txBody>
          <a:bodyPr/>
          <a:lstStyle/>
          <a:p>
            <a:r>
              <a:rPr lang="en-US" dirty="0"/>
              <a:t>Sample institutional curriculum mapping report requests</a:t>
            </a:r>
          </a:p>
        </p:txBody>
      </p:sp>
      <p:sp>
        <p:nvSpPr>
          <p:cNvPr id="3" name="Content Placeholder 2"/>
          <p:cNvSpPr>
            <a:spLocks noGrp="1"/>
          </p:cNvSpPr>
          <p:nvPr>
            <p:ph idx="1"/>
          </p:nvPr>
        </p:nvSpPr>
        <p:spPr>
          <a:xfrm>
            <a:off x="1910080" y="1330962"/>
            <a:ext cx="8656320" cy="4924425"/>
          </a:xfrm>
        </p:spPr>
        <p:txBody>
          <a:bodyPr/>
          <a:lstStyle/>
          <a:p>
            <a:pPr marL="514350" indent="-514350">
              <a:buFont typeface="+mj-lt"/>
              <a:buAutoNum type="arabicPeriod"/>
            </a:pPr>
            <a:r>
              <a:rPr lang="en-US" dirty="0"/>
              <a:t>What was taught where?</a:t>
            </a:r>
          </a:p>
          <a:p>
            <a:pPr lvl="1"/>
            <a:r>
              <a:rPr lang="en-US" dirty="0"/>
              <a:t>e.g. pharmacology thread; how can we better integrate clinical skills course with other blocks </a:t>
            </a:r>
          </a:p>
          <a:p>
            <a:pPr marL="514350" indent="-514350">
              <a:buFont typeface="+mj-lt"/>
              <a:buAutoNum type="arabicPeriod"/>
            </a:pPr>
            <a:r>
              <a:rPr lang="en-US" dirty="0"/>
              <a:t>Were all of our institutional objectives taught before students graduate? If yes, where and how many instructional hours? </a:t>
            </a:r>
          </a:p>
          <a:p>
            <a:pPr marL="514350" indent="-514350">
              <a:buFont typeface="+mj-lt"/>
              <a:buAutoNum type="arabicPeriod"/>
            </a:pPr>
            <a:r>
              <a:rPr lang="en-US" dirty="0"/>
              <a:t>Where was condition x taught in pre-clinical years?</a:t>
            </a:r>
          </a:p>
          <a:p>
            <a:pPr marL="514350" indent="-514350">
              <a:buFont typeface="+mj-lt"/>
              <a:buAutoNum type="arabicPeriod"/>
            </a:pPr>
            <a:r>
              <a:rPr lang="en-US" dirty="0"/>
              <a:t>Identification of curriculum on pain management, addiction/practice of prescribing or dispensing opioids</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12</a:t>
            </a:fld>
            <a:endParaRPr lang="en-US" b="0">
              <a:solidFill>
                <a:prstClr val="black">
                  <a:tint val="75000"/>
                </a:prstClr>
              </a:solidFill>
            </a:endParaRPr>
          </a:p>
        </p:txBody>
      </p:sp>
    </p:spTree>
    <p:extLst>
      <p:ext uri="{BB962C8B-B14F-4D97-AF65-F5344CB8AC3E}">
        <p14:creationId xmlns:p14="http://schemas.microsoft.com/office/powerpoint/2010/main" val="360475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a:t>
            </a:r>
          </a:p>
        </p:txBody>
      </p:sp>
      <p:sp>
        <p:nvSpPr>
          <p:cNvPr id="3" name="Content Placeholder 2"/>
          <p:cNvSpPr>
            <a:spLocks noGrp="1"/>
          </p:cNvSpPr>
          <p:nvPr>
            <p:ph idx="1"/>
          </p:nvPr>
        </p:nvSpPr>
        <p:spPr>
          <a:xfrm>
            <a:off x="2438400" y="1828801"/>
            <a:ext cx="7772400" cy="2769989"/>
          </a:xfrm>
        </p:spPr>
        <p:txBody>
          <a:bodyPr/>
          <a:lstStyle/>
          <a:p>
            <a:r>
              <a:rPr lang="en-US" dirty="0"/>
              <a:t>Syllabus </a:t>
            </a:r>
          </a:p>
          <a:p>
            <a:r>
              <a:rPr lang="en-US" dirty="0"/>
              <a:t>Senor leadership support </a:t>
            </a:r>
          </a:p>
          <a:p>
            <a:r>
              <a:rPr lang="en-US" dirty="0"/>
              <a:t>Write into every year component review report</a:t>
            </a:r>
          </a:p>
          <a:p>
            <a:r>
              <a:rPr lang="en-US" dirty="0"/>
              <a:t>Well trained, dedicated staff</a:t>
            </a:r>
          </a:p>
          <a:p>
            <a:r>
              <a:rPr lang="en-US" dirty="0"/>
              <a:t>Course objective changes </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13</a:t>
            </a:fld>
            <a:endParaRPr lang="en-US" b="0">
              <a:solidFill>
                <a:prstClr val="black">
                  <a:tint val="75000"/>
                </a:prstClr>
              </a:solidFill>
            </a:endParaRPr>
          </a:p>
        </p:txBody>
      </p:sp>
    </p:spTree>
    <p:extLst>
      <p:ext uri="{BB962C8B-B14F-4D97-AF65-F5344CB8AC3E}">
        <p14:creationId xmlns:p14="http://schemas.microsoft.com/office/powerpoint/2010/main" val="294685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2418080" y="1656080"/>
            <a:ext cx="7772400" cy="3200876"/>
          </a:xfrm>
        </p:spPr>
        <p:txBody>
          <a:bodyPr/>
          <a:lstStyle/>
          <a:p>
            <a:r>
              <a:rPr lang="en-US" dirty="0"/>
              <a:t>How to encourage students use the map?</a:t>
            </a:r>
          </a:p>
          <a:p>
            <a:pPr marL="0" indent="0">
              <a:buNone/>
            </a:pPr>
            <a:endParaRPr lang="en-US" dirty="0"/>
          </a:p>
          <a:p>
            <a:r>
              <a:rPr lang="en-US" dirty="0"/>
              <a:t>Measure not what was taught, but what was learned.</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14</a:t>
            </a:fld>
            <a:endParaRPr lang="en-US" b="0">
              <a:solidFill>
                <a:prstClr val="black">
                  <a:tint val="75000"/>
                </a:prstClr>
              </a:solidFill>
            </a:endParaRPr>
          </a:p>
        </p:txBody>
      </p:sp>
    </p:spTree>
    <p:extLst>
      <p:ext uri="{BB962C8B-B14F-4D97-AF65-F5344CB8AC3E}">
        <p14:creationId xmlns:p14="http://schemas.microsoft.com/office/powerpoint/2010/main" val="165207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Questions</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15</a:t>
            </a:fld>
            <a:endParaRPr lang="en-US" b="0">
              <a:solidFill>
                <a:prstClr val="black">
                  <a:tint val="75000"/>
                </a:prstClr>
              </a:solidFill>
            </a:endParaRPr>
          </a:p>
        </p:txBody>
      </p:sp>
      <p:sp>
        <p:nvSpPr>
          <p:cNvPr id="8" name="Content Placeholder 2"/>
          <p:cNvSpPr>
            <a:spLocks noGrp="1"/>
          </p:cNvSpPr>
          <p:nvPr>
            <p:ph idx="1"/>
          </p:nvPr>
        </p:nvSpPr>
        <p:spPr>
          <a:xfrm>
            <a:off x="2438400" y="1828801"/>
            <a:ext cx="7772400" cy="1015663"/>
          </a:xfrm>
        </p:spPr>
        <p:txBody>
          <a:bodyPr/>
          <a:lstStyle/>
          <a:p>
            <a:pPr marL="0" indent="0">
              <a:buNone/>
            </a:pPr>
            <a:r>
              <a:rPr lang="en-US" i="1" dirty="0"/>
              <a:t>E Shen</a:t>
            </a:r>
          </a:p>
          <a:p>
            <a:pPr marL="0" indent="0">
              <a:buNone/>
            </a:pPr>
            <a:r>
              <a:rPr lang="en-US" i="1" dirty="0">
                <a:hlinkClick r:id="rId3"/>
              </a:rPr>
              <a:t>eshen@wakehealth.edu</a:t>
            </a:r>
            <a:r>
              <a:rPr lang="en-US" i="1" dirty="0"/>
              <a:t> </a:t>
            </a:r>
          </a:p>
        </p:txBody>
      </p:sp>
    </p:spTree>
    <p:extLst>
      <p:ext uri="{BB962C8B-B14F-4D97-AF65-F5344CB8AC3E}">
        <p14:creationId xmlns:p14="http://schemas.microsoft.com/office/powerpoint/2010/main" val="41651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B1C317-8815-43EA-ADC6-063A77BF6B59}"/>
              </a:ext>
            </a:extLst>
          </p:cNvPr>
          <p:cNvSpPr txBox="1"/>
          <p:nvPr/>
        </p:nvSpPr>
        <p:spPr>
          <a:xfrm>
            <a:off x="5384800" y="1295401"/>
            <a:ext cx="5588000" cy="3580147"/>
          </a:xfrm>
          <a:prstGeom prst="rect">
            <a:avLst/>
          </a:prstGeom>
          <a:noFill/>
        </p:spPr>
        <p:txBody>
          <a:bodyPr wrap="square" rtlCol="0">
            <a:spAutoFit/>
          </a:bodyPr>
          <a:lstStyle/>
          <a:p>
            <a:pPr algn="ctr" defTabSz="1219170" eaLnBrk="1" fontAlgn="auto" hangingPunct="1">
              <a:spcBef>
                <a:spcPts val="0"/>
              </a:spcBef>
              <a:spcAft>
                <a:spcPts val="0"/>
              </a:spcAft>
            </a:pPr>
            <a:r>
              <a:rPr lang="en-US" sz="4533" b="0" dirty="0">
                <a:solidFill>
                  <a:srgbClr val="C0504D">
                    <a:lumMod val="50000"/>
                  </a:srgbClr>
                </a:solidFill>
                <a:latin typeface="arialdy)"/>
              </a:rPr>
              <a:t>Building Better Curriculum</a:t>
            </a:r>
          </a:p>
          <a:p>
            <a:pPr algn="ctr" defTabSz="1219170" eaLnBrk="1" fontAlgn="auto" hangingPunct="1">
              <a:spcBef>
                <a:spcPts val="0"/>
              </a:spcBef>
              <a:spcAft>
                <a:spcPts val="0"/>
              </a:spcAft>
            </a:pPr>
            <a:endParaRPr lang="en-US" sz="4533" b="0" dirty="0">
              <a:solidFill>
                <a:srgbClr val="C0504D">
                  <a:lumMod val="50000"/>
                </a:srgbClr>
              </a:solidFill>
              <a:latin typeface="arialdy)"/>
            </a:endParaRPr>
          </a:p>
          <a:p>
            <a:pPr algn="ctr" defTabSz="1219170" eaLnBrk="1" fontAlgn="auto" hangingPunct="1">
              <a:spcBef>
                <a:spcPts val="0"/>
              </a:spcBef>
              <a:spcAft>
                <a:spcPts val="0"/>
              </a:spcAft>
            </a:pPr>
            <a:r>
              <a:rPr lang="en-US" sz="4533" b="0" dirty="0">
                <a:solidFill>
                  <a:srgbClr val="C0504D">
                    <a:lumMod val="50000"/>
                  </a:srgbClr>
                </a:solidFill>
                <a:latin typeface="arialdy)"/>
              </a:rPr>
              <a:t>USMLE and Hot Topic Links</a:t>
            </a:r>
          </a:p>
        </p:txBody>
      </p:sp>
    </p:spTree>
    <p:extLst>
      <p:ext uri="{BB962C8B-B14F-4D97-AF65-F5344CB8AC3E}">
        <p14:creationId xmlns:p14="http://schemas.microsoft.com/office/powerpoint/2010/main" val="85585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01839"/>
            <a:ext cx="10972800" cy="1143000"/>
          </a:xfrm>
        </p:spPr>
        <p:txBody>
          <a:bodyPr/>
          <a:lstStyle/>
          <a:p>
            <a:r>
              <a:rPr lang="en-US" dirty="0"/>
              <a:t>No Disclosures to report</a:t>
            </a:r>
          </a:p>
        </p:txBody>
      </p:sp>
    </p:spTree>
    <p:extLst>
      <p:ext uri="{BB962C8B-B14F-4D97-AF65-F5344CB8AC3E}">
        <p14:creationId xmlns:p14="http://schemas.microsoft.com/office/powerpoint/2010/main" val="255980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6705-EB4C-445F-9B6B-CE97BF66F0B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2EC49F3-68D3-47F8-A58F-A53F3206C7DD}"/>
              </a:ext>
            </a:extLst>
          </p:cNvPr>
          <p:cNvSpPr>
            <a:spLocks noGrp="1"/>
          </p:cNvSpPr>
          <p:nvPr>
            <p:ph idx="1"/>
          </p:nvPr>
        </p:nvSpPr>
        <p:spPr/>
        <p:txBody>
          <a:bodyPr/>
          <a:lstStyle/>
          <a:p>
            <a:r>
              <a:rPr lang="en-US" dirty="0"/>
              <a:t>Describe the process used at AMC for mapping the curriculum</a:t>
            </a:r>
          </a:p>
          <a:p>
            <a:r>
              <a:rPr lang="en-US" dirty="0"/>
              <a:t>Describe the use of USMLE STEP 1 and STEP 2 CK Content in mapping</a:t>
            </a:r>
          </a:p>
          <a:p>
            <a:r>
              <a:rPr lang="en-US" dirty="0"/>
              <a:t>Describe the use of hot topics in mapping</a:t>
            </a:r>
          </a:p>
          <a:p>
            <a:r>
              <a:rPr lang="en-US" dirty="0"/>
              <a:t>Describe how this is used in assessment of the curriculum</a:t>
            </a:r>
          </a:p>
          <a:p>
            <a:endParaRPr lang="en-US" dirty="0"/>
          </a:p>
        </p:txBody>
      </p:sp>
    </p:spTree>
    <p:extLst>
      <p:ext uri="{BB962C8B-B14F-4D97-AF65-F5344CB8AC3E}">
        <p14:creationId xmlns:p14="http://schemas.microsoft.com/office/powerpoint/2010/main" val="410067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A2F3-0939-4D61-98D8-8325F4A660C0}"/>
              </a:ext>
            </a:extLst>
          </p:cNvPr>
          <p:cNvSpPr>
            <a:spLocks noGrp="1"/>
          </p:cNvSpPr>
          <p:nvPr>
            <p:ph type="title"/>
          </p:nvPr>
        </p:nvSpPr>
        <p:spPr/>
        <p:txBody>
          <a:bodyPr/>
          <a:lstStyle/>
          <a:p>
            <a:r>
              <a:rPr lang="en-US" dirty="0"/>
              <a:t>AMC Curriculum</a:t>
            </a:r>
          </a:p>
        </p:txBody>
      </p:sp>
      <p:sp>
        <p:nvSpPr>
          <p:cNvPr id="3" name="Content Placeholder 2">
            <a:extLst>
              <a:ext uri="{FF2B5EF4-FFF2-40B4-BE49-F238E27FC236}">
                <a16:creationId xmlns:a16="http://schemas.microsoft.com/office/drawing/2014/main" id="{ABBC9A86-8B70-48C6-A078-136B3781A1FA}"/>
              </a:ext>
            </a:extLst>
          </p:cNvPr>
          <p:cNvSpPr>
            <a:spLocks noGrp="1"/>
          </p:cNvSpPr>
          <p:nvPr>
            <p:ph idx="1"/>
          </p:nvPr>
        </p:nvSpPr>
        <p:spPr>
          <a:xfrm>
            <a:off x="609600" y="1092201"/>
            <a:ext cx="10972800" cy="5491161"/>
          </a:xfrm>
        </p:spPr>
        <p:txBody>
          <a:bodyPr>
            <a:normAutofit fontScale="85000" lnSpcReduction="20000"/>
          </a:bodyPr>
          <a:lstStyle/>
          <a:p>
            <a:r>
              <a:rPr lang="en-US" dirty="0"/>
              <a:t>2 years pre-clinical</a:t>
            </a:r>
          </a:p>
          <a:p>
            <a:pPr lvl="1"/>
            <a:r>
              <a:rPr lang="en-US" dirty="0"/>
              <a:t>Organ system based, integrative</a:t>
            </a:r>
          </a:p>
          <a:p>
            <a:pPr lvl="1"/>
            <a:r>
              <a:rPr lang="en-US" dirty="0"/>
              <a:t>Year 1 normal with clinical vignettes</a:t>
            </a:r>
          </a:p>
          <a:p>
            <a:pPr lvl="1"/>
            <a:r>
              <a:rPr lang="en-US" dirty="0"/>
              <a:t>Year 2 abnormal</a:t>
            </a:r>
          </a:p>
          <a:p>
            <a:r>
              <a:rPr lang="en-US" dirty="0"/>
              <a:t>2 years clinical</a:t>
            </a:r>
          </a:p>
          <a:p>
            <a:pPr lvl="1"/>
            <a:r>
              <a:rPr lang="en-US" dirty="0"/>
              <a:t>Year 3 core clerkships</a:t>
            </a:r>
          </a:p>
          <a:p>
            <a:pPr lvl="1"/>
            <a:r>
              <a:rPr lang="en-US" dirty="0"/>
              <a:t>Year 4 electives</a:t>
            </a:r>
          </a:p>
          <a:p>
            <a:r>
              <a:rPr lang="en-US" dirty="0"/>
              <a:t>Longitudinal themes throughout the 4 years</a:t>
            </a:r>
          </a:p>
          <a:p>
            <a:pPr lvl="1"/>
            <a:r>
              <a:rPr lang="en-US" dirty="0"/>
              <a:t>Evidence Based Health Care</a:t>
            </a:r>
          </a:p>
          <a:p>
            <a:pPr lvl="1"/>
            <a:r>
              <a:rPr lang="en-US" dirty="0"/>
              <a:t>Ethics/legal</a:t>
            </a:r>
          </a:p>
          <a:p>
            <a:pPr lvl="1"/>
            <a:r>
              <a:rPr lang="en-US" dirty="0"/>
              <a:t>Informatics</a:t>
            </a:r>
          </a:p>
          <a:p>
            <a:pPr lvl="1"/>
            <a:r>
              <a:rPr lang="en-US" dirty="0"/>
              <a:t>Nutrition</a:t>
            </a:r>
          </a:p>
          <a:p>
            <a:pPr lvl="1"/>
            <a:endParaRPr lang="en-US" dirty="0"/>
          </a:p>
        </p:txBody>
      </p:sp>
    </p:spTree>
    <p:extLst>
      <p:ext uri="{BB962C8B-B14F-4D97-AF65-F5344CB8AC3E}">
        <p14:creationId xmlns:p14="http://schemas.microsoft.com/office/powerpoint/2010/main" val="242295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9422" y="1696735"/>
            <a:ext cx="5943599" cy="492443"/>
          </a:xfrm>
        </p:spPr>
        <p:txBody>
          <a:bodyPr/>
          <a:lstStyle/>
          <a:p>
            <a:r>
              <a:rPr lang="en-US" sz="3200" dirty="0"/>
              <a:t>CIR Mapping @ Wake </a:t>
            </a:r>
            <a:endParaRPr lang="en-US" sz="3200" b="1" dirty="0"/>
          </a:p>
        </p:txBody>
      </p:sp>
      <p:sp>
        <p:nvSpPr>
          <p:cNvPr id="3" name="Subtitle 2"/>
          <p:cNvSpPr>
            <a:spLocks noGrp="1"/>
          </p:cNvSpPr>
          <p:nvPr>
            <p:ph type="subTitle" idx="1"/>
          </p:nvPr>
        </p:nvSpPr>
        <p:spPr>
          <a:xfrm>
            <a:off x="2590484" y="2479171"/>
            <a:ext cx="7960558" cy="246221"/>
          </a:xfrm>
        </p:spPr>
        <p:txBody>
          <a:bodyPr/>
          <a:lstStyle/>
          <a:p>
            <a:r>
              <a:rPr lang="en-US" sz="1600" dirty="0"/>
              <a:t>E Shen, Assistant Professor, Director or Healthcare Teaching and Learning </a:t>
            </a:r>
          </a:p>
        </p:txBody>
      </p:sp>
    </p:spTree>
    <p:extLst>
      <p:ext uri="{BB962C8B-B14F-4D97-AF65-F5344CB8AC3E}">
        <p14:creationId xmlns:p14="http://schemas.microsoft.com/office/powerpoint/2010/main" val="317774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F144-46AD-4370-8A00-954852975ED6}"/>
              </a:ext>
            </a:extLst>
          </p:cNvPr>
          <p:cNvSpPr>
            <a:spLocks noGrp="1"/>
          </p:cNvSpPr>
          <p:nvPr>
            <p:ph type="title"/>
          </p:nvPr>
        </p:nvSpPr>
        <p:spPr/>
        <p:txBody>
          <a:bodyPr/>
          <a:lstStyle/>
          <a:p>
            <a:r>
              <a:rPr lang="en-US" dirty="0"/>
              <a:t>Curriculum Database</a:t>
            </a:r>
          </a:p>
        </p:txBody>
      </p:sp>
      <p:sp>
        <p:nvSpPr>
          <p:cNvPr id="3" name="Content Placeholder 2">
            <a:extLst>
              <a:ext uri="{FF2B5EF4-FFF2-40B4-BE49-F238E27FC236}">
                <a16:creationId xmlns:a16="http://schemas.microsoft.com/office/drawing/2014/main" id="{69B51836-DAED-4E04-ABF3-10B19905E872}"/>
              </a:ext>
            </a:extLst>
          </p:cNvPr>
          <p:cNvSpPr>
            <a:spLocks noGrp="1"/>
          </p:cNvSpPr>
          <p:nvPr>
            <p:ph idx="1"/>
          </p:nvPr>
        </p:nvSpPr>
        <p:spPr/>
        <p:txBody>
          <a:bodyPr>
            <a:normAutofit fontScale="92500" lnSpcReduction="10000"/>
          </a:bodyPr>
          <a:lstStyle/>
          <a:p>
            <a:r>
              <a:rPr lang="en-US" dirty="0"/>
              <a:t>Originally used </a:t>
            </a:r>
            <a:r>
              <a:rPr lang="en-US" dirty="0" err="1"/>
              <a:t>CurrMIT</a:t>
            </a:r>
            <a:r>
              <a:rPr lang="en-US" dirty="0"/>
              <a:t> at AAMC</a:t>
            </a:r>
          </a:p>
          <a:p>
            <a:r>
              <a:rPr lang="en-US" dirty="0"/>
              <a:t>Current database developed by Michael Acadia at George Washington University in 2006-2007</a:t>
            </a:r>
          </a:p>
          <a:p>
            <a:pPr lvl="1"/>
            <a:r>
              <a:rPr lang="en-US" dirty="0"/>
              <a:t>Used for both Medical and Graduate Curriculum</a:t>
            </a:r>
          </a:p>
          <a:p>
            <a:pPr lvl="1"/>
            <a:r>
              <a:rPr lang="en-US" dirty="0"/>
              <a:t>Accessible by faculty, students and staff</a:t>
            </a:r>
          </a:p>
          <a:p>
            <a:r>
              <a:rPr lang="en-US" dirty="0"/>
              <a:t>Data is copied every year and then updates are made throughout the year</a:t>
            </a:r>
          </a:p>
          <a:p>
            <a:pPr lvl="1"/>
            <a:r>
              <a:rPr lang="en-US" dirty="0"/>
              <a:t>All course directors review and advise database entries</a:t>
            </a:r>
          </a:p>
          <a:p>
            <a:endParaRPr lang="en-US" dirty="0"/>
          </a:p>
        </p:txBody>
      </p:sp>
    </p:spTree>
    <p:extLst>
      <p:ext uri="{BB962C8B-B14F-4D97-AF65-F5344CB8AC3E}">
        <p14:creationId xmlns:p14="http://schemas.microsoft.com/office/powerpoint/2010/main" val="411662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07F4-9691-4BC4-A68D-EA12474F9EDC}"/>
              </a:ext>
            </a:extLst>
          </p:cNvPr>
          <p:cNvSpPr>
            <a:spLocks noGrp="1"/>
          </p:cNvSpPr>
          <p:nvPr>
            <p:ph type="title"/>
          </p:nvPr>
        </p:nvSpPr>
        <p:spPr/>
        <p:txBody>
          <a:bodyPr/>
          <a:lstStyle/>
          <a:p>
            <a:r>
              <a:rPr lang="en-US" dirty="0"/>
              <a:t>USMLE Content</a:t>
            </a:r>
          </a:p>
        </p:txBody>
      </p:sp>
      <p:sp>
        <p:nvSpPr>
          <p:cNvPr id="3" name="Content Placeholder 2">
            <a:extLst>
              <a:ext uri="{FF2B5EF4-FFF2-40B4-BE49-F238E27FC236}">
                <a16:creationId xmlns:a16="http://schemas.microsoft.com/office/drawing/2014/main" id="{526542EF-8325-4031-B92D-0EA6B648EE5A}"/>
              </a:ext>
            </a:extLst>
          </p:cNvPr>
          <p:cNvSpPr>
            <a:spLocks noGrp="1"/>
          </p:cNvSpPr>
          <p:nvPr>
            <p:ph idx="1"/>
          </p:nvPr>
        </p:nvSpPr>
        <p:spPr/>
        <p:txBody>
          <a:bodyPr/>
          <a:lstStyle/>
          <a:p>
            <a:r>
              <a:rPr lang="en-US" dirty="0"/>
              <a:t>Content for both STEP I and STEP 2CK are in the database</a:t>
            </a:r>
          </a:p>
          <a:p>
            <a:r>
              <a:rPr lang="en-US" dirty="0"/>
              <a:t>Faculty are provided with spreadsheets to indicate session objectives that cover material</a:t>
            </a:r>
          </a:p>
          <a:p>
            <a:r>
              <a:rPr lang="en-US" dirty="0"/>
              <a:t>Reports can be generated</a:t>
            </a:r>
          </a:p>
          <a:p>
            <a:r>
              <a:rPr lang="en-US" dirty="0"/>
              <a:t>Work in progress – probably 80% complete</a:t>
            </a:r>
          </a:p>
        </p:txBody>
      </p:sp>
    </p:spTree>
    <p:extLst>
      <p:ext uri="{BB962C8B-B14F-4D97-AF65-F5344CB8AC3E}">
        <p14:creationId xmlns:p14="http://schemas.microsoft.com/office/powerpoint/2010/main" val="649000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0D6-9956-481D-A779-3BCB1305A9D4}"/>
              </a:ext>
            </a:extLst>
          </p:cNvPr>
          <p:cNvSpPr>
            <a:spLocks noGrp="1"/>
          </p:cNvSpPr>
          <p:nvPr>
            <p:ph type="title"/>
          </p:nvPr>
        </p:nvSpPr>
        <p:spPr/>
        <p:txBody>
          <a:bodyPr/>
          <a:lstStyle/>
          <a:p>
            <a:r>
              <a:rPr lang="en-US" dirty="0"/>
              <a:t>Example – STEP I</a:t>
            </a:r>
          </a:p>
        </p:txBody>
      </p:sp>
      <p:pic>
        <p:nvPicPr>
          <p:cNvPr id="4" name="Picture 3">
            <a:extLst>
              <a:ext uri="{FF2B5EF4-FFF2-40B4-BE49-F238E27FC236}">
                <a16:creationId xmlns:a16="http://schemas.microsoft.com/office/drawing/2014/main" id="{C2A3BB72-8AFA-49B5-AE2D-4AC451A36F4A}"/>
              </a:ext>
            </a:extLst>
          </p:cNvPr>
          <p:cNvPicPr>
            <a:picLocks noChangeAspect="1"/>
          </p:cNvPicPr>
          <p:nvPr/>
        </p:nvPicPr>
        <p:blipFill>
          <a:blip r:embed="rId2"/>
          <a:stretch>
            <a:fillRect/>
          </a:stretch>
        </p:blipFill>
        <p:spPr>
          <a:xfrm>
            <a:off x="0" y="1518520"/>
            <a:ext cx="12192000" cy="3820960"/>
          </a:xfrm>
          <a:prstGeom prst="rect">
            <a:avLst/>
          </a:prstGeom>
        </p:spPr>
      </p:pic>
    </p:spTree>
    <p:extLst>
      <p:ext uri="{BB962C8B-B14F-4D97-AF65-F5344CB8AC3E}">
        <p14:creationId xmlns:p14="http://schemas.microsoft.com/office/powerpoint/2010/main" val="3825179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9E422F-42BF-4499-80F5-C31A6FD776C3}"/>
              </a:ext>
            </a:extLst>
          </p:cNvPr>
          <p:cNvPicPr>
            <a:picLocks noChangeAspect="1"/>
          </p:cNvPicPr>
          <p:nvPr/>
        </p:nvPicPr>
        <p:blipFill>
          <a:blip r:embed="rId2"/>
          <a:stretch>
            <a:fillRect/>
          </a:stretch>
        </p:blipFill>
        <p:spPr>
          <a:xfrm>
            <a:off x="25400" y="482600"/>
            <a:ext cx="12192000" cy="3836515"/>
          </a:xfrm>
          <a:prstGeom prst="rect">
            <a:avLst/>
          </a:prstGeom>
        </p:spPr>
      </p:pic>
    </p:spTree>
    <p:extLst>
      <p:ext uri="{BB962C8B-B14F-4D97-AF65-F5344CB8AC3E}">
        <p14:creationId xmlns:p14="http://schemas.microsoft.com/office/powerpoint/2010/main" val="3076029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988A-B4EF-46D3-AB0B-A866F72DF520}"/>
              </a:ext>
            </a:extLst>
          </p:cNvPr>
          <p:cNvSpPr>
            <a:spLocks noGrp="1"/>
          </p:cNvSpPr>
          <p:nvPr>
            <p:ph type="title"/>
          </p:nvPr>
        </p:nvSpPr>
        <p:spPr/>
        <p:txBody>
          <a:bodyPr/>
          <a:lstStyle/>
          <a:p>
            <a:r>
              <a:rPr lang="en-US" dirty="0"/>
              <a:t>Example – STEP 2CK</a:t>
            </a:r>
          </a:p>
        </p:txBody>
      </p:sp>
      <p:pic>
        <p:nvPicPr>
          <p:cNvPr id="3" name="Picture 2">
            <a:extLst>
              <a:ext uri="{FF2B5EF4-FFF2-40B4-BE49-F238E27FC236}">
                <a16:creationId xmlns:a16="http://schemas.microsoft.com/office/drawing/2014/main" id="{9E72E922-4745-4439-B807-932CDF8D4E94}"/>
              </a:ext>
            </a:extLst>
          </p:cNvPr>
          <p:cNvPicPr>
            <a:picLocks noChangeAspect="1"/>
          </p:cNvPicPr>
          <p:nvPr/>
        </p:nvPicPr>
        <p:blipFill>
          <a:blip r:embed="rId2"/>
          <a:stretch>
            <a:fillRect/>
          </a:stretch>
        </p:blipFill>
        <p:spPr>
          <a:xfrm>
            <a:off x="0" y="1633316"/>
            <a:ext cx="12192000" cy="3591369"/>
          </a:xfrm>
          <a:prstGeom prst="rect">
            <a:avLst/>
          </a:prstGeom>
        </p:spPr>
      </p:pic>
    </p:spTree>
    <p:extLst>
      <p:ext uri="{BB962C8B-B14F-4D97-AF65-F5344CB8AC3E}">
        <p14:creationId xmlns:p14="http://schemas.microsoft.com/office/powerpoint/2010/main" val="356982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E8DF-4CB5-4CD3-AFB3-4B8F752BB37A}"/>
              </a:ext>
            </a:extLst>
          </p:cNvPr>
          <p:cNvSpPr>
            <a:spLocks noGrp="1"/>
          </p:cNvSpPr>
          <p:nvPr>
            <p:ph type="title"/>
          </p:nvPr>
        </p:nvSpPr>
        <p:spPr/>
        <p:txBody>
          <a:bodyPr/>
          <a:lstStyle/>
          <a:p>
            <a:r>
              <a:rPr lang="en-US" dirty="0"/>
              <a:t>Hot Topics</a:t>
            </a:r>
          </a:p>
        </p:txBody>
      </p:sp>
      <p:sp>
        <p:nvSpPr>
          <p:cNvPr id="3" name="Content Placeholder 2">
            <a:extLst>
              <a:ext uri="{FF2B5EF4-FFF2-40B4-BE49-F238E27FC236}">
                <a16:creationId xmlns:a16="http://schemas.microsoft.com/office/drawing/2014/main" id="{906F1352-B49D-4410-AFD7-7A541441C0B7}"/>
              </a:ext>
            </a:extLst>
          </p:cNvPr>
          <p:cNvSpPr>
            <a:spLocks noGrp="1"/>
          </p:cNvSpPr>
          <p:nvPr>
            <p:ph idx="1"/>
          </p:nvPr>
        </p:nvSpPr>
        <p:spPr/>
        <p:txBody>
          <a:bodyPr/>
          <a:lstStyle/>
          <a:p>
            <a:r>
              <a:rPr lang="en-US" dirty="0"/>
              <a:t>The list comes from the Graduation Questionnaire and LCME site visits</a:t>
            </a:r>
          </a:p>
          <a:p>
            <a:r>
              <a:rPr lang="en-US" dirty="0"/>
              <a:t>New topics are added from our Curriculum Assessment process and student evaluation data</a:t>
            </a:r>
          </a:p>
          <a:p>
            <a:r>
              <a:rPr lang="en-US" dirty="0"/>
              <a:t>Generates reports to track topics and to use in assessment reports</a:t>
            </a:r>
          </a:p>
        </p:txBody>
      </p:sp>
    </p:spTree>
    <p:extLst>
      <p:ext uri="{BB962C8B-B14F-4D97-AF65-F5344CB8AC3E}">
        <p14:creationId xmlns:p14="http://schemas.microsoft.com/office/powerpoint/2010/main" val="63306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80BE-0233-4FCF-972A-FF3CC864F40D}"/>
              </a:ext>
            </a:extLst>
          </p:cNvPr>
          <p:cNvSpPr>
            <a:spLocks noGrp="1"/>
          </p:cNvSpPr>
          <p:nvPr>
            <p:ph type="title"/>
          </p:nvPr>
        </p:nvSpPr>
        <p:spPr/>
        <p:txBody>
          <a:bodyPr/>
          <a:lstStyle/>
          <a:p>
            <a:r>
              <a:rPr lang="en-US" dirty="0"/>
              <a:t>Hot Topics (</a:t>
            </a:r>
            <a:r>
              <a:rPr lang="en-US" dirty="0" err="1"/>
              <a:t>cont</a:t>
            </a:r>
            <a:r>
              <a:rPr lang="en-US" dirty="0"/>
              <a:t>)</a:t>
            </a:r>
          </a:p>
        </p:txBody>
      </p:sp>
      <p:sp>
        <p:nvSpPr>
          <p:cNvPr id="3" name="Content Placeholder 2">
            <a:extLst>
              <a:ext uri="{FF2B5EF4-FFF2-40B4-BE49-F238E27FC236}">
                <a16:creationId xmlns:a16="http://schemas.microsoft.com/office/drawing/2014/main" id="{6310C1AB-499B-41A7-A5FD-0B505BCDD42F}"/>
              </a:ext>
            </a:extLst>
          </p:cNvPr>
          <p:cNvSpPr>
            <a:spLocks noGrp="1"/>
          </p:cNvSpPr>
          <p:nvPr>
            <p:ph idx="1"/>
          </p:nvPr>
        </p:nvSpPr>
        <p:spPr/>
        <p:txBody>
          <a:bodyPr/>
          <a:lstStyle/>
          <a:p>
            <a:r>
              <a:rPr lang="en-US" dirty="0"/>
              <a:t>Currently, track 27 topics</a:t>
            </a:r>
          </a:p>
          <a:p>
            <a:pPr lvl="1"/>
            <a:r>
              <a:rPr lang="en-US" dirty="0"/>
              <a:t>From Health care systems to ethic topics to IPE to pharmacology, </a:t>
            </a:r>
            <a:r>
              <a:rPr lang="en-US" dirty="0" err="1"/>
              <a:t>etc</a:t>
            </a:r>
            <a:endParaRPr lang="en-US" dirty="0"/>
          </a:p>
          <a:p>
            <a:r>
              <a:rPr lang="en-US" dirty="0"/>
              <a:t>Mapped to Themes (courses) and sessions, sometimes objectives</a:t>
            </a:r>
          </a:p>
          <a:p>
            <a:r>
              <a:rPr lang="en-US" dirty="0"/>
              <a:t>Working on Societal Problems</a:t>
            </a:r>
          </a:p>
          <a:p>
            <a:pPr lvl="1"/>
            <a:r>
              <a:rPr lang="en-US" dirty="0"/>
              <a:t>Abuse and Violence, Addiction, HIV, Obesity, Poverty</a:t>
            </a:r>
          </a:p>
        </p:txBody>
      </p:sp>
    </p:spTree>
    <p:extLst>
      <p:ext uri="{BB962C8B-B14F-4D97-AF65-F5344CB8AC3E}">
        <p14:creationId xmlns:p14="http://schemas.microsoft.com/office/powerpoint/2010/main" val="165210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32EA-C6A8-482D-82F5-14D53AAFAE57}"/>
              </a:ext>
            </a:extLst>
          </p:cNvPr>
          <p:cNvSpPr>
            <a:spLocks noGrp="1"/>
          </p:cNvSpPr>
          <p:nvPr>
            <p:ph type="title"/>
          </p:nvPr>
        </p:nvSpPr>
        <p:spPr/>
        <p:txBody>
          <a:bodyPr/>
          <a:lstStyle/>
          <a:p>
            <a:r>
              <a:rPr lang="en-US" dirty="0"/>
              <a:t>Hot Topic Examples</a:t>
            </a:r>
          </a:p>
        </p:txBody>
      </p:sp>
      <p:pic>
        <p:nvPicPr>
          <p:cNvPr id="3" name="Picture 2">
            <a:extLst>
              <a:ext uri="{FF2B5EF4-FFF2-40B4-BE49-F238E27FC236}">
                <a16:creationId xmlns:a16="http://schemas.microsoft.com/office/drawing/2014/main" id="{66E95BC9-8BCC-468C-B038-F5C452537A27}"/>
              </a:ext>
            </a:extLst>
          </p:cNvPr>
          <p:cNvPicPr>
            <a:picLocks noChangeAspect="1"/>
          </p:cNvPicPr>
          <p:nvPr/>
        </p:nvPicPr>
        <p:blipFill>
          <a:blip r:embed="rId2"/>
          <a:stretch>
            <a:fillRect/>
          </a:stretch>
        </p:blipFill>
        <p:spPr>
          <a:xfrm>
            <a:off x="0" y="1853734"/>
            <a:ext cx="12192000" cy="3150532"/>
          </a:xfrm>
          <a:prstGeom prst="rect">
            <a:avLst/>
          </a:prstGeom>
        </p:spPr>
      </p:pic>
    </p:spTree>
    <p:extLst>
      <p:ext uri="{BB962C8B-B14F-4D97-AF65-F5344CB8AC3E}">
        <p14:creationId xmlns:p14="http://schemas.microsoft.com/office/powerpoint/2010/main" val="420898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446B-AAFF-4760-BA4A-A0DBC3C13FEF}"/>
              </a:ext>
            </a:extLst>
          </p:cNvPr>
          <p:cNvSpPr>
            <a:spLocks noGrp="1"/>
          </p:cNvSpPr>
          <p:nvPr>
            <p:ph type="title"/>
          </p:nvPr>
        </p:nvSpPr>
        <p:spPr/>
        <p:txBody>
          <a:bodyPr/>
          <a:lstStyle/>
          <a:p>
            <a:r>
              <a:rPr lang="en-US" dirty="0"/>
              <a:t>Curriculum Assessment</a:t>
            </a:r>
          </a:p>
        </p:txBody>
      </p:sp>
      <p:sp>
        <p:nvSpPr>
          <p:cNvPr id="3" name="Content Placeholder 2">
            <a:extLst>
              <a:ext uri="{FF2B5EF4-FFF2-40B4-BE49-F238E27FC236}">
                <a16:creationId xmlns:a16="http://schemas.microsoft.com/office/drawing/2014/main" id="{43387FE3-55B8-4B64-8292-452746E8CC0E}"/>
              </a:ext>
            </a:extLst>
          </p:cNvPr>
          <p:cNvSpPr>
            <a:spLocks noGrp="1"/>
          </p:cNvSpPr>
          <p:nvPr>
            <p:ph idx="1"/>
          </p:nvPr>
        </p:nvSpPr>
        <p:spPr/>
        <p:txBody>
          <a:bodyPr>
            <a:normAutofit fontScale="92500" lnSpcReduction="10000"/>
          </a:bodyPr>
          <a:lstStyle/>
          <a:p>
            <a:r>
              <a:rPr lang="en-US" dirty="0"/>
              <a:t>Each theme/clerkship is evaluated every 3 years</a:t>
            </a:r>
          </a:p>
          <a:p>
            <a:r>
              <a:rPr lang="en-US" dirty="0"/>
              <a:t>The 4 year curriculum is evaluated every year</a:t>
            </a:r>
          </a:p>
          <a:p>
            <a:r>
              <a:rPr lang="en-US" dirty="0"/>
              <a:t>Reports generated from the curriculum database allows the assessment team to have current data to track different topics.</a:t>
            </a:r>
          </a:p>
          <a:p>
            <a:r>
              <a:rPr lang="en-US" dirty="0"/>
              <a:t>Each theme leader/clerkship director submit an end of year report – also used in the assessment process</a:t>
            </a:r>
          </a:p>
        </p:txBody>
      </p:sp>
    </p:spTree>
    <p:extLst>
      <p:ext uri="{BB962C8B-B14F-4D97-AF65-F5344CB8AC3E}">
        <p14:creationId xmlns:p14="http://schemas.microsoft.com/office/powerpoint/2010/main" val="381875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EABA-1414-4B4A-9631-FBECC2C59339}"/>
              </a:ext>
            </a:extLst>
          </p:cNvPr>
          <p:cNvSpPr>
            <a:spLocks noGrp="1"/>
          </p:cNvSpPr>
          <p:nvPr>
            <p:ph type="title"/>
          </p:nvPr>
        </p:nvSpPr>
        <p:spPr/>
        <p:txBody>
          <a:bodyPr/>
          <a:lstStyle/>
          <a:p>
            <a:r>
              <a:rPr lang="en-US" dirty="0"/>
              <a:t>Use of the Data</a:t>
            </a:r>
          </a:p>
        </p:txBody>
      </p:sp>
      <p:sp>
        <p:nvSpPr>
          <p:cNvPr id="3" name="Content Placeholder 2">
            <a:extLst>
              <a:ext uri="{FF2B5EF4-FFF2-40B4-BE49-F238E27FC236}">
                <a16:creationId xmlns:a16="http://schemas.microsoft.com/office/drawing/2014/main" id="{9AA17183-884A-4B94-86A1-B82741E9851A}"/>
              </a:ext>
            </a:extLst>
          </p:cNvPr>
          <p:cNvSpPr>
            <a:spLocks noGrp="1"/>
          </p:cNvSpPr>
          <p:nvPr>
            <p:ph idx="1"/>
          </p:nvPr>
        </p:nvSpPr>
        <p:spPr/>
        <p:txBody>
          <a:bodyPr>
            <a:normAutofit fontScale="92500" lnSpcReduction="20000"/>
          </a:bodyPr>
          <a:lstStyle/>
          <a:p>
            <a:r>
              <a:rPr lang="en-US" dirty="0"/>
              <a:t>Faculty</a:t>
            </a:r>
          </a:p>
          <a:p>
            <a:pPr lvl="1"/>
            <a:r>
              <a:rPr lang="en-US" dirty="0"/>
              <a:t>Education leaders use the database to look for integration of topics that they teach</a:t>
            </a:r>
          </a:p>
          <a:p>
            <a:pPr lvl="1"/>
            <a:r>
              <a:rPr lang="en-US" dirty="0"/>
              <a:t>Presentations are in the database, who teaches the session, what part of the curriculum</a:t>
            </a:r>
          </a:p>
          <a:p>
            <a:r>
              <a:rPr lang="en-US" dirty="0"/>
              <a:t>Students</a:t>
            </a:r>
          </a:p>
          <a:p>
            <a:pPr lvl="1"/>
            <a:r>
              <a:rPr lang="en-US" dirty="0"/>
              <a:t>While studying, students can search and go directly to presentation material for review</a:t>
            </a:r>
          </a:p>
          <a:p>
            <a:pPr lvl="1"/>
            <a:r>
              <a:rPr lang="en-US" dirty="0"/>
              <a:t>Discover all areas of the curriculum that cover a topic – increases knowledge of intentional integration</a:t>
            </a:r>
          </a:p>
        </p:txBody>
      </p:sp>
    </p:spTree>
    <p:extLst>
      <p:ext uri="{BB962C8B-B14F-4D97-AF65-F5344CB8AC3E}">
        <p14:creationId xmlns:p14="http://schemas.microsoft.com/office/powerpoint/2010/main" val="315084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685800"/>
            <a:ext cx="7772400" cy="1107996"/>
          </a:xfrm>
        </p:spPr>
        <p:txBody>
          <a:bodyPr/>
          <a:lstStyle/>
          <a:p>
            <a:pPr algn="ctr"/>
            <a:r>
              <a:rPr lang="en-US" b="1" dirty="0"/>
              <a:t>Disclosure Statement of Financial Interest</a:t>
            </a:r>
            <a:endParaRPr lang="en-US" dirty="0"/>
          </a:p>
        </p:txBody>
      </p:sp>
      <p:sp>
        <p:nvSpPr>
          <p:cNvPr id="5" name="Content Placeholder 4"/>
          <p:cNvSpPr>
            <a:spLocks noGrp="1"/>
          </p:cNvSpPr>
          <p:nvPr>
            <p:ph idx="1"/>
          </p:nvPr>
        </p:nvSpPr>
        <p:spPr>
          <a:xfrm>
            <a:off x="2438400" y="1828800"/>
            <a:ext cx="7772400" cy="3539430"/>
          </a:xfrm>
        </p:spPr>
        <p:txBody>
          <a:bodyPr/>
          <a:lstStyle/>
          <a:p>
            <a:pPr marL="0" indent="0">
              <a:buNone/>
              <a:defRPr/>
            </a:pPr>
            <a:r>
              <a:rPr lang="en-US" sz="3200" b="1" dirty="0"/>
              <a:t>I DO NOT </a:t>
            </a:r>
            <a:r>
              <a:rPr lang="en-US" sz="3200" dirty="0"/>
              <a:t>have a financial interest/arrangement or affiliation with one or more organizations that could be perceived as a real or apparent conflict of interest in the context of the subject of this presentation. </a:t>
            </a:r>
          </a:p>
          <a:p>
            <a:endParaRPr lang="en-US" dirty="0"/>
          </a:p>
        </p:txBody>
      </p:sp>
    </p:spTree>
    <p:extLst>
      <p:ext uri="{BB962C8B-B14F-4D97-AF65-F5344CB8AC3E}">
        <p14:creationId xmlns:p14="http://schemas.microsoft.com/office/powerpoint/2010/main" val="2388113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CB38-AFC0-4793-8E90-2E3483F5D531}"/>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E4A3E8DD-B77F-4F97-9FC3-77A847DBC8A6}"/>
              </a:ext>
            </a:extLst>
          </p:cNvPr>
          <p:cNvSpPr>
            <a:spLocks noGrp="1"/>
          </p:cNvSpPr>
          <p:nvPr>
            <p:ph idx="1"/>
          </p:nvPr>
        </p:nvSpPr>
        <p:spPr/>
        <p:txBody>
          <a:bodyPr>
            <a:normAutofit lnSpcReduction="10000"/>
          </a:bodyPr>
          <a:lstStyle/>
          <a:p>
            <a:r>
              <a:rPr lang="en-US" dirty="0"/>
              <a:t>This is still a work in progress.</a:t>
            </a:r>
          </a:p>
          <a:p>
            <a:r>
              <a:rPr lang="en-US" dirty="0"/>
              <a:t>Educational faculty leaders use the database, hot topics, USMLE content to inform how to improve content or show integration</a:t>
            </a:r>
          </a:p>
          <a:p>
            <a:r>
              <a:rPr lang="en-US" dirty="0"/>
              <a:t>Students – some use the database a lot (we have data that shows that) but we need to do a better job with educating the students of the resource</a:t>
            </a:r>
          </a:p>
        </p:txBody>
      </p:sp>
    </p:spTree>
    <p:extLst>
      <p:ext uri="{BB962C8B-B14F-4D97-AF65-F5344CB8AC3E}">
        <p14:creationId xmlns:p14="http://schemas.microsoft.com/office/powerpoint/2010/main" val="2083598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1E33-223D-43BF-8738-2C1974682A5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DC7638A-FB28-443C-AA10-A8688A9B8133}"/>
              </a:ext>
            </a:extLst>
          </p:cNvPr>
          <p:cNvSpPr>
            <a:spLocks noGrp="1"/>
          </p:cNvSpPr>
          <p:nvPr>
            <p:ph idx="1"/>
          </p:nvPr>
        </p:nvSpPr>
        <p:spPr/>
        <p:txBody>
          <a:bodyPr/>
          <a:lstStyle/>
          <a:p>
            <a:r>
              <a:rPr lang="en-US" dirty="0"/>
              <a:t>Feel free to contact me:</a:t>
            </a:r>
          </a:p>
          <a:p>
            <a:pPr marL="533387" lvl="1" indent="0">
              <a:buNone/>
            </a:pPr>
            <a:r>
              <a:rPr lang="en-US" dirty="0"/>
              <a:t>Rebecca Keller, PhD</a:t>
            </a:r>
          </a:p>
          <a:p>
            <a:pPr marL="533387" lvl="1" indent="0">
              <a:buNone/>
            </a:pPr>
            <a:r>
              <a:rPr lang="en-US" dirty="0"/>
              <a:t>Albany Medical College</a:t>
            </a:r>
          </a:p>
          <a:p>
            <a:pPr marL="533387" lvl="1" indent="0">
              <a:buNone/>
            </a:pPr>
            <a:r>
              <a:rPr lang="en-US" dirty="0"/>
              <a:t>Asst Dean, Medical Education</a:t>
            </a:r>
          </a:p>
          <a:p>
            <a:pPr marL="533387" lvl="1" indent="0">
              <a:buNone/>
            </a:pPr>
            <a:r>
              <a:rPr lang="en-US" dirty="0"/>
              <a:t>Professor, Molecular and Cellular Physiology</a:t>
            </a:r>
          </a:p>
          <a:p>
            <a:pPr marL="533387" lvl="1" indent="0">
              <a:buNone/>
            </a:pPr>
            <a:r>
              <a:rPr lang="en-US" dirty="0">
                <a:hlinkClick r:id="rId2"/>
              </a:rPr>
              <a:t>kellerre@amc.edu</a:t>
            </a:r>
            <a:endParaRPr lang="en-US" dirty="0"/>
          </a:p>
          <a:p>
            <a:pPr marL="533387" lvl="1" indent="0">
              <a:buNone/>
            </a:pPr>
            <a:r>
              <a:rPr lang="en-US" dirty="0"/>
              <a:t>(518) 262-8105</a:t>
            </a:r>
          </a:p>
        </p:txBody>
      </p:sp>
    </p:spTree>
    <p:extLst>
      <p:ext uri="{BB962C8B-B14F-4D97-AF65-F5344CB8AC3E}">
        <p14:creationId xmlns:p14="http://schemas.microsoft.com/office/powerpoint/2010/main" val="212347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1439"/>
            <a:ext cx="6248400" cy="12801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0403"/>
            <a:ext cx="6248400" cy="768096"/>
          </a:xfrm>
          <a:prstGeom prst="rect">
            <a:avLst/>
          </a:prstGeom>
        </p:spPr>
      </p:pic>
      <p:sp>
        <p:nvSpPr>
          <p:cNvPr id="9217" name="Title 1"/>
          <p:cNvSpPr>
            <a:spLocks noGrp="1"/>
          </p:cNvSpPr>
          <p:nvPr>
            <p:ph type="ctrTitle"/>
          </p:nvPr>
        </p:nvSpPr>
        <p:spPr>
          <a:xfrm>
            <a:off x="231985" y="2173646"/>
            <a:ext cx="9739312" cy="1187450"/>
          </a:xfrm>
        </p:spPr>
        <p:txBody>
          <a:bodyPr/>
          <a:lstStyle/>
          <a:p>
            <a:r>
              <a:rPr lang="en-US" altLang="en-US" dirty="0"/>
              <a:t>AAMC Building Better Curriculum </a:t>
            </a:r>
            <a:br>
              <a:rPr lang="en-US" altLang="en-US" dirty="0"/>
            </a:br>
            <a:r>
              <a:rPr lang="en-US" altLang="en-US" dirty="0"/>
              <a:t>webinar series</a:t>
            </a:r>
          </a:p>
        </p:txBody>
      </p:sp>
      <p:sp>
        <p:nvSpPr>
          <p:cNvPr id="10" name="Rectangle 2"/>
          <p:cNvSpPr txBox="1">
            <a:spLocks noChangeArrowheads="1"/>
          </p:cNvSpPr>
          <p:nvPr/>
        </p:nvSpPr>
        <p:spPr bwMode="auto">
          <a:xfrm>
            <a:off x="496888" y="4857750"/>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r>
              <a:rPr lang="en-US" sz="2000" b="0" kern="0" dirty="0"/>
              <a:t>June 2019</a:t>
            </a:r>
          </a:p>
        </p:txBody>
      </p:sp>
      <p:sp>
        <p:nvSpPr>
          <p:cNvPr id="11" name="Rectangle 2"/>
          <p:cNvSpPr txBox="1">
            <a:spLocks noChangeArrowheads="1"/>
          </p:cNvSpPr>
          <p:nvPr/>
        </p:nvSpPr>
        <p:spPr bwMode="auto">
          <a:xfrm>
            <a:off x="496887" y="4059238"/>
            <a:ext cx="55991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2200" b="0" dirty="0">
                <a:solidFill>
                  <a:schemeClr val="tx1"/>
                </a:solidFill>
              </a:rPr>
              <a:t>Preparing for the CI upload process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6857-BC71-419A-A9B1-982DEC1121A5}"/>
              </a:ext>
            </a:extLst>
          </p:cNvPr>
          <p:cNvSpPr>
            <a:spLocks noGrp="1"/>
          </p:cNvSpPr>
          <p:nvPr>
            <p:ph type="title"/>
          </p:nvPr>
        </p:nvSpPr>
        <p:spPr>
          <a:xfrm>
            <a:off x="781916" y="168555"/>
            <a:ext cx="11182349" cy="620712"/>
          </a:xfrm>
        </p:spPr>
        <p:txBody>
          <a:bodyPr/>
          <a:lstStyle/>
          <a:p>
            <a:r>
              <a:rPr lang="en-US" sz="3200" dirty="0"/>
              <a:t>CI Website</a:t>
            </a:r>
          </a:p>
        </p:txBody>
      </p:sp>
      <p:sp>
        <p:nvSpPr>
          <p:cNvPr id="3" name="Slide Number Placeholder 2">
            <a:extLst>
              <a:ext uri="{FF2B5EF4-FFF2-40B4-BE49-F238E27FC236}">
                <a16:creationId xmlns:a16="http://schemas.microsoft.com/office/drawing/2014/main" id="{03DED79A-2143-4C06-8D04-A116A084828D}"/>
              </a:ext>
            </a:extLst>
          </p:cNvPr>
          <p:cNvSpPr>
            <a:spLocks noGrp="1"/>
          </p:cNvSpPr>
          <p:nvPr>
            <p:ph type="sldNum" sz="quarter" idx="4"/>
          </p:nvPr>
        </p:nvSpPr>
        <p:spPr/>
        <p:txBody>
          <a:bodyPr/>
          <a:lstStyle/>
          <a:p>
            <a:pPr>
              <a:defRPr/>
            </a:pPr>
            <a:fld id="{ADC2174A-351A-8246-9B91-DA39B6C4E9F5}" type="slidenum">
              <a:rPr lang="en-US" smtClean="0"/>
              <a:pPr>
                <a:defRPr/>
              </a:pPr>
              <a:t>33</a:t>
            </a:fld>
            <a:endParaRPr lang="en-US" dirty="0"/>
          </a:p>
        </p:txBody>
      </p:sp>
      <p:pic>
        <p:nvPicPr>
          <p:cNvPr id="5" name="Picture 4" descr="A screenshot of a social media post&#10;&#10;Description generated with very high confidence">
            <a:extLst>
              <a:ext uri="{FF2B5EF4-FFF2-40B4-BE49-F238E27FC236}">
                <a16:creationId xmlns:a16="http://schemas.microsoft.com/office/drawing/2014/main" id="{09E46D17-A183-4DB7-A62B-BDD9EF422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021" y="914048"/>
            <a:ext cx="7827436" cy="5592539"/>
          </a:xfrm>
          <a:prstGeom prst="rect">
            <a:avLst/>
          </a:prstGeom>
          <a:ln>
            <a:solidFill>
              <a:schemeClr val="bg1"/>
            </a:solidFill>
          </a:ln>
        </p:spPr>
      </p:pic>
    </p:spTree>
    <p:extLst>
      <p:ext uri="{BB962C8B-B14F-4D97-AF65-F5344CB8AC3E}">
        <p14:creationId xmlns:p14="http://schemas.microsoft.com/office/powerpoint/2010/main" val="18764899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4242-10EA-4AB7-9AAB-3C5668D76522}"/>
              </a:ext>
            </a:extLst>
          </p:cNvPr>
          <p:cNvSpPr>
            <a:spLocks noGrp="1"/>
          </p:cNvSpPr>
          <p:nvPr>
            <p:ph type="title"/>
          </p:nvPr>
        </p:nvSpPr>
        <p:spPr/>
        <p:txBody>
          <a:bodyPr/>
          <a:lstStyle/>
          <a:p>
            <a:r>
              <a:rPr lang="en-US" dirty="0"/>
              <a:t>Agenda – Preparing for the CI upload process</a:t>
            </a:r>
          </a:p>
        </p:txBody>
      </p:sp>
      <p:sp>
        <p:nvSpPr>
          <p:cNvPr id="3" name="Text Placeholder 2">
            <a:extLst>
              <a:ext uri="{FF2B5EF4-FFF2-40B4-BE49-F238E27FC236}">
                <a16:creationId xmlns:a16="http://schemas.microsoft.com/office/drawing/2014/main" id="{7AC734A7-2B52-475F-A1A0-112B947C1748}"/>
              </a:ext>
            </a:extLst>
          </p:cNvPr>
          <p:cNvSpPr>
            <a:spLocks noGrp="1"/>
          </p:cNvSpPr>
          <p:nvPr>
            <p:ph type="body" idx="1"/>
          </p:nvPr>
        </p:nvSpPr>
        <p:spPr/>
        <p:txBody>
          <a:bodyPr/>
          <a:lstStyle/>
          <a:p>
            <a:pPr marL="12700" indent="0">
              <a:buNone/>
            </a:pPr>
            <a:r>
              <a:rPr lang="en-US" dirty="0">
                <a:solidFill>
                  <a:schemeClr val="bg1"/>
                </a:solidFill>
              </a:rPr>
              <a:t>CI School Portal and CI Staging Environment access</a:t>
            </a:r>
          </a:p>
          <a:p>
            <a:pPr marL="12700" indent="0">
              <a:buNone/>
            </a:pPr>
            <a:r>
              <a:rPr lang="en-US" dirty="0">
                <a:solidFill>
                  <a:schemeClr val="bg1"/>
                </a:solidFill>
              </a:rPr>
              <a:t>CI Vendor Portal</a:t>
            </a:r>
          </a:p>
          <a:p>
            <a:pPr marL="12700" indent="0">
              <a:buNone/>
            </a:pPr>
            <a:r>
              <a:rPr lang="en-US" dirty="0">
                <a:solidFill>
                  <a:schemeClr val="bg1"/>
                </a:solidFill>
              </a:rPr>
              <a:t>New CI participating vendor agreements</a:t>
            </a:r>
          </a:p>
          <a:p>
            <a:pPr marL="12700" indent="0">
              <a:buNone/>
            </a:pPr>
            <a:r>
              <a:rPr lang="en-US" dirty="0">
                <a:solidFill>
                  <a:schemeClr val="bg1"/>
                </a:solidFill>
              </a:rPr>
              <a:t>AAMC Business Rules for August 1, 2019</a:t>
            </a:r>
          </a:p>
          <a:p>
            <a:pPr marL="12700" indent="0">
              <a:buNone/>
            </a:pPr>
            <a:r>
              <a:rPr lang="en-US" dirty="0">
                <a:solidFill>
                  <a:schemeClr val="bg1"/>
                </a:solidFill>
              </a:rPr>
              <a:t>Verification Report 2019</a:t>
            </a:r>
          </a:p>
        </p:txBody>
      </p:sp>
    </p:spTree>
    <p:extLst>
      <p:ext uri="{BB962C8B-B14F-4D97-AF65-F5344CB8AC3E}">
        <p14:creationId xmlns:p14="http://schemas.microsoft.com/office/powerpoint/2010/main" val="321901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058E-1510-4CAB-A322-04BCAE3D4BF5}"/>
              </a:ext>
            </a:extLst>
          </p:cNvPr>
          <p:cNvSpPr>
            <a:spLocks noGrp="1"/>
          </p:cNvSpPr>
          <p:nvPr>
            <p:ph type="title"/>
          </p:nvPr>
        </p:nvSpPr>
        <p:spPr/>
        <p:txBody>
          <a:bodyPr/>
          <a:lstStyle/>
          <a:p>
            <a:r>
              <a:rPr lang="en-US" dirty="0"/>
              <a:t>Explaining AAMC Resources</a:t>
            </a:r>
          </a:p>
        </p:txBody>
      </p:sp>
      <p:sp>
        <p:nvSpPr>
          <p:cNvPr id="3" name="Text Placeholder 2">
            <a:extLst>
              <a:ext uri="{FF2B5EF4-FFF2-40B4-BE49-F238E27FC236}">
                <a16:creationId xmlns:a16="http://schemas.microsoft.com/office/drawing/2014/main" id="{ED9AF7AF-88F4-45FD-A52E-9639AD7ECF86}"/>
              </a:ext>
            </a:extLst>
          </p:cNvPr>
          <p:cNvSpPr>
            <a:spLocks noGrp="1"/>
          </p:cNvSpPr>
          <p:nvPr>
            <p:ph type="body" idx="1"/>
          </p:nvPr>
        </p:nvSpPr>
        <p:spPr>
          <a:xfrm>
            <a:off x="235628" y="1690688"/>
            <a:ext cx="11452789" cy="4278676"/>
          </a:xfrm>
        </p:spPr>
        <p:txBody>
          <a:bodyPr/>
          <a:lstStyle/>
          <a:p>
            <a:pPr marL="685800" indent="-457200">
              <a:buFont typeface="Arial" panose="020B0604020202020204" pitchFamily="34" charset="0"/>
              <a:buChar char="•"/>
            </a:pPr>
            <a:r>
              <a:rPr lang="en-US" u="sng" dirty="0">
                <a:solidFill>
                  <a:schemeClr val="bg1"/>
                </a:solidFill>
              </a:rPr>
              <a:t>CI School Portal</a:t>
            </a:r>
            <a:r>
              <a:rPr lang="en-US" dirty="0">
                <a:solidFill>
                  <a:schemeClr val="bg1"/>
                </a:solidFill>
              </a:rPr>
              <a:t>: the production site, used once per year to submit school CI data.  This will now hold “Your Curriculum Reports” including past Verification Reports, requested custom reports, and special AAMC reports.</a:t>
            </a:r>
          </a:p>
          <a:p>
            <a:pPr marL="685800" indent="-457200">
              <a:buFont typeface="Arial" panose="020B0604020202020204" pitchFamily="34" charset="0"/>
              <a:buChar char="•"/>
            </a:pPr>
            <a:endParaRPr lang="en-US" dirty="0">
              <a:solidFill>
                <a:schemeClr val="bg1"/>
              </a:solidFill>
            </a:endParaRPr>
          </a:p>
          <a:p>
            <a:pPr marL="685800" indent="-457200">
              <a:buFont typeface="Arial" panose="020B0604020202020204" pitchFamily="34" charset="0"/>
              <a:buChar char="•"/>
            </a:pPr>
            <a:r>
              <a:rPr lang="en-US" u="sng" dirty="0">
                <a:solidFill>
                  <a:schemeClr val="bg1"/>
                </a:solidFill>
              </a:rPr>
              <a:t>CI Staging Environment</a:t>
            </a:r>
            <a:r>
              <a:rPr lang="en-US" dirty="0">
                <a:solidFill>
                  <a:schemeClr val="bg1"/>
                </a:solidFill>
              </a:rPr>
              <a:t>: open all year but cannot be used to officially submit CI data, only to test CI data submissions.  In the past, not all the functionality of the staging site matched the CI School Portal (production) site.</a:t>
            </a:r>
          </a:p>
        </p:txBody>
      </p:sp>
    </p:spTree>
    <p:extLst>
      <p:ext uri="{BB962C8B-B14F-4D97-AF65-F5344CB8AC3E}">
        <p14:creationId xmlns:p14="http://schemas.microsoft.com/office/powerpoint/2010/main" val="1908490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D46A-369D-4E79-9BC8-4A6FBD435CA3}"/>
              </a:ext>
            </a:extLst>
          </p:cNvPr>
          <p:cNvSpPr>
            <a:spLocks noGrp="1"/>
          </p:cNvSpPr>
          <p:nvPr>
            <p:ph type="title"/>
          </p:nvPr>
        </p:nvSpPr>
        <p:spPr/>
        <p:txBody>
          <a:bodyPr/>
          <a:lstStyle/>
          <a:p>
            <a:r>
              <a:rPr lang="en-US" dirty="0"/>
              <a:t>CI Account Management</a:t>
            </a:r>
          </a:p>
        </p:txBody>
      </p:sp>
      <p:sp>
        <p:nvSpPr>
          <p:cNvPr id="3" name="Text Placeholder 2">
            <a:extLst>
              <a:ext uri="{FF2B5EF4-FFF2-40B4-BE49-F238E27FC236}">
                <a16:creationId xmlns:a16="http://schemas.microsoft.com/office/drawing/2014/main" id="{4471D528-B837-4729-8455-A739F64349A9}"/>
              </a:ext>
            </a:extLst>
          </p:cNvPr>
          <p:cNvSpPr>
            <a:spLocks noGrp="1"/>
          </p:cNvSpPr>
          <p:nvPr>
            <p:ph type="body" idx="1"/>
          </p:nvPr>
        </p:nvSpPr>
        <p:spPr>
          <a:xfrm>
            <a:off x="838200" y="4147930"/>
            <a:ext cx="10515601" cy="2029032"/>
          </a:xfrm>
        </p:spPr>
        <p:txBody>
          <a:bodyPr/>
          <a:lstStyle/>
          <a:p>
            <a:pPr marL="12700" indent="0">
              <a:buNone/>
            </a:pPr>
            <a:r>
              <a:rPr lang="en-US" sz="2300" dirty="0">
                <a:solidFill>
                  <a:schemeClr val="bg1"/>
                </a:solidFill>
              </a:rPr>
              <a:t>Email changes to CI Primary Admin or Curricular Dean roles to </a:t>
            </a:r>
            <a:r>
              <a:rPr lang="en-US" sz="2300" dirty="0">
                <a:solidFill>
                  <a:schemeClr val="bg1"/>
                </a:solidFill>
                <a:hlinkClick r:id="rId2">
                  <a:extLst>
                    <a:ext uri="{A12FA001-AC4F-418D-AE19-62706E023703}">
                      <ahyp:hlinkClr xmlns:ahyp="http://schemas.microsoft.com/office/drawing/2018/hyperlinkcolor" val="tx"/>
                    </a:ext>
                  </a:extLst>
                </a:hlinkClick>
              </a:rPr>
              <a:t>ci@aamc.org</a:t>
            </a:r>
            <a:endParaRPr lang="en-US" sz="2300" dirty="0">
              <a:solidFill>
                <a:schemeClr val="bg1"/>
              </a:solidFill>
            </a:endParaRPr>
          </a:p>
          <a:p>
            <a:pPr marL="12700" indent="0">
              <a:buNone/>
            </a:pPr>
            <a:endParaRPr lang="en-US" sz="2300" dirty="0">
              <a:solidFill>
                <a:schemeClr val="bg1"/>
              </a:solidFill>
            </a:endParaRPr>
          </a:p>
          <a:p>
            <a:pPr marL="12700" indent="0">
              <a:buNone/>
            </a:pPr>
            <a:r>
              <a:rPr lang="en-US" sz="2300" dirty="0">
                <a:solidFill>
                  <a:schemeClr val="bg1"/>
                </a:solidFill>
              </a:rPr>
              <a:t>Email names and email addresses of those you would like to also have access to the CI Staging Environment (must be from your faculty already having access to the CI School Portal).</a:t>
            </a:r>
          </a:p>
          <a:p>
            <a:pPr marL="12700" indent="0">
              <a:buNone/>
            </a:pPr>
            <a:endParaRPr lang="en-US" sz="2300" dirty="0">
              <a:solidFill>
                <a:schemeClr val="bg1"/>
              </a:solidFill>
            </a:endParaRPr>
          </a:p>
        </p:txBody>
      </p:sp>
      <p:pic>
        <p:nvPicPr>
          <p:cNvPr id="6" name="Picture 5">
            <a:extLst>
              <a:ext uri="{FF2B5EF4-FFF2-40B4-BE49-F238E27FC236}">
                <a16:creationId xmlns:a16="http://schemas.microsoft.com/office/drawing/2014/main" id="{28ED8B83-BA21-46A5-93AD-6C07EE2D9F00}"/>
              </a:ext>
            </a:extLst>
          </p:cNvPr>
          <p:cNvPicPr>
            <a:picLocks noChangeAspect="1"/>
          </p:cNvPicPr>
          <p:nvPr/>
        </p:nvPicPr>
        <p:blipFill>
          <a:blip r:embed="rId3"/>
          <a:stretch>
            <a:fillRect/>
          </a:stretch>
        </p:blipFill>
        <p:spPr>
          <a:xfrm>
            <a:off x="514611" y="1690688"/>
            <a:ext cx="11162777" cy="1464901"/>
          </a:xfrm>
          <a:prstGeom prst="rect">
            <a:avLst/>
          </a:prstGeom>
        </p:spPr>
      </p:pic>
      <p:sp>
        <p:nvSpPr>
          <p:cNvPr id="7" name="Oval 6">
            <a:extLst>
              <a:ext uri="{FF2B5EF4-FFF2-40B4-BE49-F238E27FC236}">
                <a16:creationId xmlns:a16="http://schemas.microsoft.com/office/drawing/2014/main" id="{23CB19AE-9464-4AF2-94CC-D85918E83DCC}"/>
              </a:ext>
            </a:extLst>
          </p:cNvPr>
          <p:cNvSpPr/>
          <p:nvPr/>
        </p:nvSpPr>
        <p:spPr bwMode="auto">
          <a:xfrm>
            <a:off x="7048500" y="1690688"/>
            <a:ext cx="1397000" cy="479424"/>
          </a:xfrm>
          <a:prstGeom prst="ellipse">
            <a:avLst/>
          </a:prstGeom>
          <a:no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505142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8A704-4056-49D2-AF9F-42B03C9CD8A2}"/>
              </a:ext>
            </a:extLst>
          </p:cNvPr>
          <p:cNvSpPr>
            <a:spLocks noGrp="1"/>
          </p:cNvSpPr>
          <p:nvPr>
            <p:ph type="title"/>
          </p:nvPr>
        </p:nvSpPr>
        <p:spPr/>
        <p:txBody>
          <a:bodyPr/>
          <a:lstStyle/>
          <a:p>
            <a:r>
              <a:rPr lang="en-US" dirty="0"/>
              <a:t>New CI Vendor Portal</a:t>
            </a:r>
          </a:p>
        </p:txBody>
      </p:sp>
      <p:sp>
        <p:nvSpPr>
          <p:cNvPr id="4" name="Slide Number Placeholder 3">
            <a:extLst>
              <a:ext uri="{FF2B5EF4-FFF2-40B4-BE49-F238E27FC236}">
                <a16:creationId xmlns:a16="http://schemas.microsoft.com/office/drawing/2014/main" id="{B4CCF5C5-7EB2-4731-B8D1-D16223CAF9D0}"/>
              </a:ext>
            </a:extLst>
          </p:cNvPr>
          <p:cNvSpPr>
            <a:spLocks noGrp="1"/>
          </p:cNvSpPr>
          <p:nvPr>
            <p:ph type="sldNum" sz="quarter" idx="4"/>
          </p:nvPr>
        </p:nvSpPr>
        <p:spPr/>
        <p:txBody>
          <a:bodyPr/>
          <a:lstStyle/>
          <a:p>
            <a:pPr>
              <a:defRPr/>
            </a:pPr>
            <a:fld id="{F5D3FE59-4284-2A45-929E-71D2CB10F5B4}" type="slidenum">
              <a:rPr lang="en-US" smtClean="0"/>
              <a:pPr>
                <a:defRPr/>
              </a:pPr>
              <a:t>37</a:t>
            </a:fld>
            <a:endParaRPr lang="en-US" dirty="0"/>
          </a:p>
        </p:txBody>
      </p:sp>
      <p:pic>
        <p:nvPicPr>
          <p:cNvPr id="5" name="Picture 4">
            <a:extLst>
              <a:ext uri="{FF2B5EF4-FFF2-40B4-BE49-F238E27FC236}">
                <a16:creationId xmlns:a16="http://schemas.microsoft.com/office/drawing/2014/main" id="{F8B59A77-C9E5-42FC-96AD-C6ED53F1E8C0}"/>
              </a:ext>
            </a:extLst>
          </p:cNvPr>
          <p:cNvPicPr>
            <a:picLocks noChangeAspect="1"/>
          </p:cNvPicPr>
          <p:nvPr/>
        </p:nvPicPr>
        <p:blipFill>
          <a:blip r:embed="rId3"/>
          <a:stretch>
            <a:fillRect/>
          </a:stretch>
        </p:blipFill>
        <p:spPr>
          <a:xfrm>
            <a:off x="2099492" y="1086929"/>
            <a:ext cx="8520607" cy="5124439"/>
          </a:xfrm>
          <a:prstGeom prst="rect">
            <a:avLst/>
          </a:prstGeom>
          <a:ln>
            <a:solidFill>
              <a:schemeClr val="bg1"/>
            </a:solidFill>
          </a:ln>
        </p:spPr>
      </p:pic>
    </p:spTree>
    <p:extLst>
      <p:ext uri="{BB962C8B-B14F-4D97-AF65-F5344CB8AC3E}">
        <p14:creationId xmlns:p14="http://schemas.microsoft.com/office/powerpoint/2010/main" val="3512407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F5E68C-C15E-4169-9052-2A19BB4D01E5}"/>
              </a:ext>
            </a:extLst>
          </p:cNvPr>
          <p:cNvSpPr>
            <a:spLocks noGrp="1"/>
          </p:cNvSpPr>
          <p:nvPr>
            <p:ph idx="1"/>
          </p:nvPr>
        </p:nvSpPr>
        <p:spPr>
          <a:xfrm>
            <a:off x="748100" y="1908314"/>
            <a:ext cx="10651067" cy="3986310"/>
          </a:xfrm>
        </p:spPr>
        <p:txBody>
          <a:bodyPr/>
          <a:lstStyle/>
          <a:p>
            <a:pPr marL="457200" indent="-457200">
              <a:buFontTx/>
              <a:buChar char="-"/>
            </a:pPr>
            <a:r>
              <a:rPr lang="en-US" dirty="0"/>
              <a:t>Launched June 3, 2019</a:t>
            </a:r>
          </a:p>
          <a:p>
            <a:pPr marL="457200" indent="-457200">
              <a:buFontTx/>
              <a:buChar char="-"/>
            </a:pPr>
            <a:r>
              <a:rPr lang="en-US" dirty="0"/>
              <a:t>Consistent across all CI participating vendors</a:t>
            </a:r>
          </a:p>
          <a:p>
            <a:pPr marL="457200" indent="-457200">
              <a:buFontTx/>
              <a:buChar char="-"/>
            </a:pPr>
            <a:r>
              <a:rPr lang="en-US" dirty="0"/>
              <a:t>Up to date with AAMC’s data management approach</a:t>
            </a:r>
          </a:p>
          <a:p>
            <a:pPr marL="457200" indent="-457200">
              <a:buFontTx/>
              <a:buChar char="-"/>
            </a:pPr>
            <a:r>
              <a:rPr lang="en-US" dirty="0"/>
              <a:t>Technical requirements more explicit</a:t>
            </a:r>
          </a:p>
          <a:p>
            <a:pPr marL="457200" indent="-457200">
              <a:buFontTx/>
              <a:buChar char="-"/>
            </a:pPr>
            <a:r>
              <a:rPr lang="en-US" dirty="0"/>
              <a:t>Agreement covers several years, but we also now have a yearly survey for vendors to update information like their staff members and contact information</a:t>
            </a:r>
          </a:p>
        </p:txBody>
      </p:sp>
      <p:sp>
        <p:nvSpPr>
          <p:cNvPr id="3" name="Title 2">
            <a:extLst>
              <a:ext uri="{FF2B5EF4-FFF2-40B4-BE49-F238E27FC236}">
                <a16:creationId xmlns:a16="http://schemas.microsoft.com/office/drawing/2014/main" id="{298B0510-3027-4235-9EEE-96FE7C15F2EF}"/>
              </a:ext>
            </a:extLst>
          </p:cNvPr>
          <p:cNvSpPr>
            <a:spLocks noGrp="1"/>
          </p:cNvSpPr>
          <p:nvPr>
            <p:ph type="title"/>
          </p:nvPr>
        </p:nvSpPr>
        <p:spPr/>
        <p:txBody>
          <a:bodyPr/>
          <a:lstStyle/>
          <a:p>
            <a:r>
              <a:rPr lang="en-US" sz="3200" dirty="0"/>
              <a:t>New AAMC CI and Vendor agreements	</a:t>
            </a:r>
          </a:p>
        </p:txBody>
      </p:sp>
      <p:sp>
        <p:nvSpPr>
          <p:cNvPr id="4" name="Slide Number Placeholder 3">
            <a:extLst>
              <a:ext uri="{FF2B5EF4-FFF2-40B4-BE49-F238E27FC236}">
                <a16:creationId xmlns:a16="http://schemas.microsoft.com/office/drawing/2014/main" id="{CBB90AAA-65D1-4903-B90F-FE8BB57D2FB0}"/>
              </a:ext>
            </a:extLst>
          </p:cNvPr>
          <p:cNvSpPr>
            <a:spLocks noGrp="1"/>
          </p:cNvSpPr>
          <p:nvPr>
            <p:ph type="sldNum" sz="quarter" idx="4"/>
          </p:nvPr>
        </p:nvSpPr>
        <p:spPr/>
        <p:txBody>
          <a:bodyPr/>
          <a:lstStyle/>
          <a:p>
            <a:pPr>
              <a:defRPr/>
            </a:pPr>
            <a:fld id="{F5D3FE59-4284-2A45-929E-71D2CB10F5B4}" type="slidenum">
              <a:rPr lang="en-US" smtClean="0"/>
              <a:pPr>
                <a:defRPr/>
              </a:pPr>
              <a:t>38</a:t>
            </a:fld>
            <a:endParaRPr lang="en-US" dirty="0"/>
          </a:p>
        </p:txBody>
      </p:sp>
    </p:spTree>
    <p:extLst>
      <p:ext uri="{BB962C8B-B14F-4D97-AF65-F5344CB8AC3E}">
        <p14:creationId xmlns:p14="http://schemas.microsoft.com/office/powerpoint/2010/main" val="906670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0A43E9-4D8C-4917-A62E-6CED624D65D7}"/>
              </a:ext>
            </a:extLst>
          </p:cNvPr>
          <p:cNvSpPr>
            <a:spLocks noGrp="1"/>
          </p:cNvSpPr>
          <p:nvPr>
            <p:ph idx="1"/>
          </p:nvPr>
        </p:nvSpPr>
        <p:spPr/>
        <p:txBody>
          <a:bodyPr/>
          <a:lstStyle/>
          <a:p>
            <a:r>
              <a:rPr lang="en-US" dirty="0"/>
              <a:t>AM015 Practical Lab is no longer a valid assessment method and its use will trigger a violation of CS12.</a:t>
            </a:r>
          </a:p>
          <a:p>
            <a:r>
              <a:rPr lang="en-US" dirty="0"/>
              <a:t>AM019 Exam - Institutionally Developed, Laboratory, Practical remains a valid assessment method.</a:t>
            </a:r>
          </a:p>
          <a:p>
            <a:r>
              <a:rPr lang="en-US" dirty="0"/>
              <a:t>Sequence Blocks nested in other sequence blocks must still be defined. If you do not define the sequence block, CS24 will be triggered.</a:t>
            </a:r>
            <a:endParaRPr lang="en-US" dirty="0">
              <a:solidFill>
                <a:schemeClr val="accent2">
                  <a:lumMod val="60000"/>
                  <a:lumOff val="40000"/>
                </a:schemeClr>
              </a:solidFill>
            </a:endParaRPr>
          </a:p>
        </p:txBody>
      </p:sp>
      <p:sp>
        <p:nvSpPr>
          <p:cNvPr id="3" name="Title 2">
            <a:extLst>
              <a:ext uri="{FF2B5EF4-FFF2-40B4-BE49-F238E27FC236}">
                <a16:creationId xmlns:a16="http://schemas.microsoft.com/office/drawing/2014/main" id="{C5DCC822-4FC9-4B05-90C5-BD7364537C9D}"/>
              </a:ext>
            </a:extLst>
          </p:cNvPr>
          <p:cNvSpPr>
            <a:spLocks noGrp="1"/>
          </p:cNvSpPr>
          <p:nvPr>
            <p:ph type="title"/>
          </p:nvPr>
        </p:nvSpPr>
        <p:spPr/>
        <p:txBody>
          <a:bodyPr/>
          <a:lstStyle/>
          <a:p>
            <a:r>
              <a:rPr lang="en-US" sz="3200" dirty="0"/>
              <a:t>AAMC Business Rules</a:t>
            </a:r>
          </a:p>
        </p:txBody>
      </p:sp>
      <p:sp>
        <p:nvSpPr>
          <p:cNvPr id="4" name="Slide Number Placeholder 3">
            <a:extLst>
              <a:ext uri="{FF2B5EF4-FFF2-40B4-BE49-F238E27FC236}">
                <a16:creationId xmlns:a16="http://schemas.microsoft.com/office/drawing/2014/main" id="{6FF9DF6E-8ACB-4FFE-BC8A-C82030DFF1FB}"/>
              </a:ext>
            </a:extLst>
          </p:cNvPr>
          <p:cNvSpPr>
            <a:spLocks noGrp="1"/>
          </p:cNvSpPr>
          <p:nvPr>
            <p:ph type="sldNum" sz="quarter" idx="4"/>
          </p:nvPr>
        </p:nvSpPr>
        <p:spPr/>
        <p:txBody>
          <a:bodyPr/>
          <a:lstStyle/>
          <a:p>
            <a:pPr>
              <a:defRPr/>
            </a:pPr>
            <a:fld id="{F5D3FE59-4284-2A45-929E-71D2CB10F5B4}" type="slidenum">
              <a:rPr lang="en-US" smtClean="0"/>
              <a:pPr>
                <a:defRPr/>
              </a:pPr>
              <a:t>39</a:t>
            </a:fld>
            <a:endParaRPr lang="en-US" dirty="0"/>
          </a:p>
        </p:txBody>
      </p:sp>
    </p:spTree>
    <p:extLst>
      <p:ext uri="{BB962C8B-B14F-4D97-AF65-F5344CB8AC3E}">
        <p14:creationId xmlns:p14="http://schemas.microsoft.com/office/powerpoint/2010/main" val="3204323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a:xfrm>
            <a:off x="2438400" y="1828800"/>
            <a:ext cx="7772400" cy="4343400"/>
          </a:xfrm>
          <a:effectLst>
            <a:glow rad="228600">
              <a:schemeClr val="accent2">
                <a:satMod val="175000"/>
                <a:alpha val="40000"/>
              </a:schemeClr>
            </a:glow>
          </a:effectLst>
        </p:spPr>
        <p:txBody>
          <a:bodyPr>
            <a:normAutofit/>
          </a:bodyPr>
          <a:lstStyle/>
          <a:p>
            <a:pPr lvl="0"/>
            <a:r>
              <a:rPr lang="en-US" dirty="0"/>
              <a:t>Describe how Wake Forest established the  mapping in 2015</a:t>
            </a:r>
          </a:p>
          <a:p>
            <a:pPr lvl="0"/>
            <a:r>
              <a:rPr lang="en-US" dirty="0"/>
              <a:t>Describe the process to keep the curriculum map up to date</a:t>
            </a:r>
          </a:p>
          <a:p>
            <a:pPr lvl="0"/>
            <a:r>
              <a:rPr lang="en-US" dirty="0"/>
              <a:t>Share the lessons learned </a:t>
            </a:r>
          </a:p>
          <a:p>
            <a:pPr lvl="0"/>
            <a:r>
              <a:rPr lang="en-US" dirty="0"/>
              <a:t>Discuss the future directions</a:t>
            </a:r>
          </a:p>
        </p:txBody>
      </p:sp>
      <p:sp>
        <p:nvSpPr>
          <p:cNvPr id="6" name="Slide Number Placeholder 5"/>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4</a:t>
            </a:fld>
            <a:endParaRPr lang="en-US" b="0">
              <a:solidFill>
                <a:prstClr val="black">
                  <a:tint val="75000"/>
                </a:prstClr>
              </a:solidFill>
            </a:endParaRPr>
          </a:p>
        </p:txBody>
      </p:sp>
    </p:spTree>
    <p:extLst>
      <p:ext uri="{BB962C8B-B14F-4D97-AF65-F5344CB8AC3E}">
        <p14:creationId xmlns:p14="http://schemas.microsoft.com/office/powerpoint/2010/main" val="3811269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BBFCE-6472-4574-96F0-E68ECA6CCD94}"/>
              </a:ext>
            </a:extLst>
          </p:cNvPr>
          <p:cNvSpPr>
            <a:spLocks noGrp="1"/>
          </p:cNvSpPr>
          <p:nvPr>
            <p:ph type="title"/>
          </p:nvPr>
        </p:nvSpPr>
        <p:spPr>
          <a:xfrm>
            <a:off x="504825" y="1912697"/>
            <a:ext cx="11182349" cy="620712"/>
          </a:xfrm>
        </p:spPr>
        <p:txBody>
          <a:bodyPr/>
          <a:lstStyle/>
          <a:p>
            <a:pPr algn="ctr"/>
            <a:r>
              <a:rPr lang="en-US" dirty="0"/>
              <a:t>Verification Report 2019 </a:t>
            </a:r>
          </a:p>
        </p:txBody>
      </p:sp>
      <p:sp>
        <p:nvSpPr>
          <p:cNvPr id="2" name="Rectangle 1">
            <a:extLst>
              <a:ext uri="{FF2B5EF4-FFF2-40B4-BE49-F238E27FC236}">
                <a16:creationId xmlns:a16="http://schemas.microsoft.com/office/drawing/2014/main" id="{02BA92EA-6AFA-467F-A57D-B8EF6746F23A}"/>
              </a:ext>
            </a:extLst>
          </p:cNvPr>
          <p:cNvSpPr/>
          <p:nvPr/>
        </p:nvSpPr>
        <p:spPr>
          <a:xfrm>
            <a:off x="1562513" y="3076145"/>
            <a:ext cx="10124661" cy="2246769"/>
          </a:xfrm>
          <a:prstGeom prst="rect">
            <a:avLst/>
          </a:prstGeom>
        </p:spPr>
        <p:txBody>
          <a:bodyPr wrap="square">
            <a:spAutoFit/>
          </a:bodyPr>
          <a:lstStyle/>
          <a:p>
            <a:r>
              <a:rPr lang="en-US" sz="2400" b="0" dirty="0"/>
              <a:t>Continue trends from last year: readability, explanations, wording</a:t>
            </a:r>
          </a:p>
          <a:p>
            <a:endParaRPr lang="en-US" sz="2400" b="0" dirty="0"/>
          </a:p>
          <a:p>
            <a:r>
              <a:rPr lang="en-US" sz="2400" b="0" dirty="0"/>
              <a:t>New Goal: Make the report easier to share with your faculty</a:t>
            </a:r>
          </a:p>
          <a:p>
            <a:endParaRPr lang="en-US" sz="2400" b="0" dirty="0"/>
          </a:p>
          <a:p>
            <a:r>
              <a:rPr lang="en-US" sz="2400" b="0" dirty="0"/>
              <a:t>This will be the last year for the “big” Verification Report.</a:t>
            </a:r>
          </a:p>
          <a:p>
            <a:endParaRPr lang="en-US" b="0" dirty="0"/>
          </a:p>
        </p:txBody>
      </p:sp>
    </p:spTree>
    <p:extLst>
      <p:ext uri="{BB962C8B-B14F-4D97-AF65-F5344CB8AC3E}">
        <p14:creationId xmlns:p14="http://schemas.microsoft.com/office/powerpoint/2010/main" val="229824355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very high confidence">
            <a:extLst>
              <a:ext uri="{FF2B5EF4-FFF2-40B4-BE49-F238E27FC236}">
                <a16:creationId xmlns:a16="http://schemas.microsoft.com/office/drawing/2014/main" id="{28FF2426-FEA0-45F1-859E-AC56CA454A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6132" y="1155669"/>
            <a:ext cx="9139736" cy="4767263"/>
          </a:xfrm>
          <a:ln>
            <a:solidFill>
              <a:schemeClr val="bg1"/>
            </a:solidFill>
          </a:ln>
        </p:spPr>
      </p:pic>
      <p:sp>
        <p:nvSpPr>
          <p:cNvPr id="3" name="Title 2">
            <a:extLst>
              <a:ext uri="{FF2B5EF4-FFF2-40B4-BE49-F238E27FC236}">
                <a16:creationId xmlns:a16="http://schemas.microsoft.com/office/drawing/2014/main" id="{42DF2FBE-A6B2-4998-984C-B94D06040094}"/>
              </a:ext>
            </a:extLst>
          </p:cNvPr>
          <p:cNvSpPr>
            <a:spLocks noGrp="1"/>
          </p:cNvSpPr>
          <p:nvPr>
            <p:ph type="title"/>
          </p:nvPr>
        </p:nvSpPr>
        <p:spPr/>
        <p:txBody>
          <a:bodyPr/>
          <a:lstStyle/>
          <a:p>
            <a:r>
              <a:rPr lang="en-US" sz="3200" dirty="0"/>
              <a:t>CI Verification Report Resources</a:t>
            </a:r>
          </a:p>
        </p:txBody>
      </p:sp>
      <p:sp>
        <p:nvSpPr>
          <p:cNvPr id="4" name="Slide Number Placeholder 3">
            <a:extLst>
              <a:ext uri="{FF2B5EF4-FFF2-40B4-BE49-F238E27FC236}">
                <a16:creationId xmlns:a16="http://schemas.microsoft.com/office/drawing/2014/main" id="{6514831D-18B7-4ED3-9FE5-66EB5BEC9C53}"/>
              </a:ext>
            </a:extLst>
          </p:cNvPr>
          <p:cNvSpPr>
            <a:spLocks noGrp="1"/>
          </p:cNvSpPr>
          <p:nvPr>
            <p:ph type="sldNum" sz="quarter" idx="4"/>
          </p:nvPr>
        </p:nvSpPr>
        <p:spPr/>
        <p:txBody>
          <a:bodyPr/>
          <a:lstStyle/>
          <a:p>
            <a:pPr>
              <a:defRPr/>
            </a:pPr>
            <a:fld id="{F5D3FE59-4284-2A45-929E-71D2CB10F5B4}" type="slidenum">
              <a:rPr lang="en-US" smtClean="0"/>
              <a:pPr>
                <a:defRPr/>
              </a:pPr>
              <a:t>41</a:t>
            </a:fld>
            <a:endParaRPr lang="en-US" dirty="0"/>
          </a:p>
        </p:txBody>
      </p:sp>
      <p:sp>
        <p:nvSpPr>
          <p:cNvPr id="7" name="Rectangle 6">
            <a:extLst>
              <a:ext uri="{FF2B5EF4-FFF2-40B4-BE49-F238E27FC236}">
                <a16:creationId xmlns:a16="http://schemas.microsoft.com/office/drawing/2014/main" id="{2E1C8CB3-2EC3-4004-8B0C-1CB030E44643}"/>
              </a:ext>
            </a:extLst>
          </p:cNvPr>
          <p:cNvSpPr/>
          <p:nvPr/>
        </p:nvSpPr>
        <p:spPr>
          <a:xfrm>
            <a:off x="3727440" y="6155953"/>
            <a:ext cx="5264711" cy="400110"/>
          </a:xfrm>
          <a:prstGeom prst="rect">
            <a:avLst/>
          </a:prstGeom>
        </p:spPr>
        <p:txBody>
          <a:bodyPr wrap="none">
            <a:spAutoFit/>
          </a:bodyPr>
          <a:lstStyle/>
          <a:p>
            <a:r>
              <a:rPr lang="en-US" dirty="0"/>
              <a:t>https://www.aamc.org/initiatives/cir/useci/</a:t>
            </a:r>
          </a:p>
        </p:txBody>
      </p:sp>
    </p:spTree>
    <p:extLst>
      <p:ext uri="{BB962C8B-B14F-4D97-AF65-F5344CB8AC3E}">
        <p14:creationId xmlns:p14="http://schemas.microsoft.com/office/powerpoint/2010/main" val="4711903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3"/>
          <p:cNvSpPr txBox="1">
            <a:spLocks noGrp="1"/>
          </p:cNvSpPr>
          <p:nvPr>
            <p:ph type="title"/>
          </p:nvPr>
        </p:nvSpPr>
        <p:spPr>
          <a:xfrm>
            <a:off x="759884" y="293023"/>
            <a:ext cx="11182349" cy="620712"/>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rgbClr val="DADDFE"/>
              </a:buClr>
              <a:buSzPts val="3200"/>
              <a:buFont typeface="Arial"/>
              <a:buNone/>
            </a:pPr>
            <a:r>
              <a:rPr lang="en-US" sz="3200" b="1" i="0" u="none" strike="noStrike" cap="none" dirty="0">
                <a:latin typeface="Arial"/>
                <a:ea typeface="Arial"/>
                <a:cs typeface="Arial"/>
                <a:sym typeface="Arial"/>
              </a:rPr>
              <a:t>Verification Report Improvements</a:t>
            </a:r>
            <a:endParaRPr sz="3200" b="1" i="0" u="none" strike="noStrike" cap="none" dirty="0">
              <a:latin typeface="Arial"/>
              <a:ea typeface="Arial"/>
              <a:cs typeface="Arial"/>
              <a:sym typeface="Arial"/>
            </a:endParaRPr>
          </a:p>
        </p:txBody>
      </p:sp>
      <p:sp>
        <p:nvSpPr>
          <p:cNvPr id="389" name="Google Shape;389;p63"/>
          <p:cNvSpPr txBox="1">
            <a:spLocks noGrp="1"/>
          </p:cNvSpPr>
          <p:nvPr>
            <p:ph type="body" idx="1"/>
          </p:nvPr>
        </p:nvSpPr>
        <p:spPr>
          <a:xfrm>
            <a:off x="759884" y="1678509"/>
            <a:ext cx="3779065" cy="5011352"/>
          </a:xfrm>
          <a:prstGeom prst="rect">
            <a:avLst/>
          </a:prstGeom>
          <a:noFill/>
          <a:ln>
            <a:noFill/>
          </a:ln>
        </p:spPr>
        <p:txBody>
          <a:bodyPr spcFirstLastPara="1" wrap="square" lIns="0" tIns="0" rIns="0" bIns="0" anchor="t" anchorCtr="0">
            <a:noAutofit/>
          </a:bodyPr>
          <a:lstStyle/>
          <a:p>
            <a:pPr marL="0" marR="0" lvl="0" indent="0" algn="l" rtl="0">
              <a:lnSpc>
                <a:spcPct val="88000"/>
              </a:lnSpc>
              <a:spcBef>
                <a:spcPts val="0"/>
              </a:spcBef>
              <a:spcAft>
                <a:spcPts val="0"/>
              </a:spcAft>
              <a:buClr>
                <a:schemeClr val="dk1"/>
              </a:buClr>
              <a:buSzPts val="1620"/>
              <a:buFont typeface="Arial"/>
              <a:buNone/>
            </a:pPr>
            <a:r>
              <a:rPr lang="en-US" sz="1800" b="1" i="0" u="none" strike="noStrike" cap="none">
                <a:solidFill>
                  <a:schemeClr val="bg1"/>
                </a:solidFill>
                <a:latin typeface="Arial"/>
                <a:ea typeface="Arial"/>
                <a:cs typeface="Arial"/>
                <a:sym typeface="Arial"/>
              </a:rPr>
              <a:t>Readability: </a:t>
            </a:r>
            <a:r>
              <a:rPr lang="en-US" sz="1800" b="0" i="0" u="none" strike="noStrike" cap="none">
                <a:solidFill>
                  <a:schemeClr val="bg1"/>
                </a:solidFill>
                <a:latin typeface="Arial"/>
                <a:ea typeface="Arial"/>
                <a:cs typeface="Arial"/>
                <a:sym typeface="Arial"/>
              </a:rPr>
              <a:t>we changed the font, increased the size slightly, and tried to make better use of white space </a:t>
            </a: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r>
              <a:rPr lang="en-US" sz="1800" b="1" i="0" u="none" strike="noStrike" cap="none">
                <a:solidFill>
                  <a:schemeClr val="bg1"/>
                </a:solidFill>
                <a:latin typeface="Arial"/>
                <a:ea typeface="Arial"/>
                <a:cs typeface="Arial"/>
                <a:sym typeface="Arial"/>
              </a:rPr>
              <a:t>Explanations: </a:t>
            </a:r>
            <a:r>
              <a:rPr lang="en-US" sz="1800" b="0" i="0" u="none" strike="noStrike" cap="none">
                <a:solidFill>
                  <a:schemeClr val="bg1"/>
                </a:solidFill>
                <a:latin typeface="Arial"/>
                <a:ea typeface="Arial"/>
                <a:cs typeface="Arial"/>
                <a:sym typeface="Arial"/>
              </a:rPr>
              <a:t>we added guide information for every section of the report, explaining what data is and is not included in given tables, how amounts are calculated, etc.  </a:t>
            </a: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r>
              <a:rPr lang="en-US" sz="1800" b="1" i="0" u="none" strike="noStrike" cap="none">
                <a:solidFill>
                  <a:schemeClr val="bg1"/>
                </a:solidFill>
                <a:latin typeface="Arial"/>
                <a:ea typeface="Arial"/>
                <a:cs typeface="Arial"/>
                <a:sym typeface="Arial"/>
              </a:rPr>
              <a:t>Wording: </a:t>
            </a:r>
            <a:r>
              <a:rPr lang="en-US" sz="1800" b="0" i="0" u="none" strike="noStrike" cap="none">
                <a:solidFill>
                  <a:schemeClr val="bg1"/>
                </a:solidFill>
                <a:latin typeface="Arial"/>
                <a:ea typeface="Arial"/>
                <a:cs typeface="Arial"/>
                <a:sym typeface="Arial"/>
              </a:rPr>
              <a:t>we added clarity in the glossary, retitled tables, retitled columns, and added columns within tables to more accurately represent which data is provided</a:t>
            </a: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2520"/>
              <a:buFont typeface="Arial"/>
              <a:buNone/>
            </a:pPr>
            <a:endParaRPr sz="2800" b="0" i="0" u="none" strike="noStrike" cap="none">
              <a:solidFill>
                <a:schemeClr val="bg1"/>
              </a:solidFill>
              <a:latin typeface="Arial"/>
              <a:ea typeface="Arial"/>
              <a:cs typeface="Arial"/>
              <a:sym typeface="Arial"/>
            </a:endParaRPr>
          </a:p>
        </p:txBody>
      </p:sp>
      <p:sp>
        <p:nvSpPr>
          <p:cNvPr id="390" name="Google Shape;390;p63"/>
          <p:cNvSpPr txBox="1"/>
          <p:nvPr/>
        </p:nvSpPr>
        <p:spPr>
          <a:xfrm>
            <a:off x="5776126" y="1704681"/>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dirty="0">
                <a:latin typeface="Arial"/>
                <a:ea typeface="Arial"/>
                <a:cs typeface="Arial"/>
                <a:sym typeface="Arial"/>
              </a:rPr>
              <a:t>OLD</a:t>
            </a:r>
            <a:endParaRPr sz="2000" b="1" i="0" u="none" strike="noStrike" cap="none" dirty="0">
              <a:latin typeface="Arial"/>
              <a:ea typeface="Arial"/>
              <a:cs typeface="Arial"/>
              <a:sym typeface="Arial"/>
            </a:endParaRPr>
          </a:p>
        </p:txBody>
      </p:sp>
      <p:pic>
        <p:nvPicPr>
          <p:cNvPr id="391" name="Google Shape;391;p63"/>
          <p:cNvPicPr preferRelativeResize="0"/>
          <p:nvPr/>
        </p:nvPicPr>
        <p:blipFill rotWithShape="1">
          <a:blip r:embed="rId3">
            <a:alphaModFix/>
          </a:blip>
          <a:srcRect/>
          <a:stretch/>
        </p:blipFill>
        <p:spPr>
          <a:xfrm>
            <a:off x="5155894" y="2390660"/>
            <a:ext cx="2520330" cy="2974700"/>
          </a:xfrm>
          <a:prstGeom prst="rect">
            <a:avLst/>
          </a:prstGeom>
          <a:noFill/>
          <a:ln w="9525" cap="flat" cmpd="sng">
            <a:solidFill>
              <a:schemeClr val="lt1"/>
            </a:solidFill>
            <a:prstDash val="solid"/>
            <a:round/>
            <a:headEnd type="none" w="sm" len="sm"/>
            <a:tailEnd type="none" w="sm" len="sm"/>
          </a:ln>
        </p:spPr>
      </p:pic>
      <p:pic>
        <p:nvPicPr>
          <p:cNvPr id="392" name="Google Shape;392;p63"/>
          <p:cNvPicPr preferRelativeResize="0"/>
          <p:nvPr/>
        </p:nvPicPr>
        <p:blipFill rotWithShape="1">
          <a:blip r:embed="rId4">
            <a:alphaModFix/>
          </a:blip>
          <a:srcRect l="572" t="145" r="19299" b="-1846"/>
          <a:stretch/>
        </p:blipFill>
        <p:spPr>
          <a:xfrm>
            <a:off x="8947913" y="2390660"/>
            <a:ext cx="2994320" cy="3130096"/>
          </a:xfrm>
          <a:prstGeom prst="rect">
            <a:avLst/>
          </a:prstGeom>
          <a:noFill/>
          <a:ln w="9525" cap="flat" cmpd="sng">
            <a:solidFill>
              <a:srgbClr val="00B050"/>
            </a:solidFill>
            <a:prstDash val="solid"/>
            <a:round/>
            <a:headEnd type="none" w="sm" len="sm"/>
            <a:tailEnd type="none" w="sm" len="sm"/>
          </a:ln>
        </p:spPr>
      </p:pic>
      <p:sp>
        <p:nvSpPr>
          <p:cNvPr id="393" name="Google Shape;393;p63"/>
          <p:cNvSpPr txBox="1"/>
          <p:nvPr/>
        </p:nvSpPr>
        <p:spPr>
          <a:xfrm>
            <a:off x="9875034" y="1678509"/>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a:latin typeface="Arial"/>
                <a:ea typeface="Arial"/>
                <a:cs typeface="Arial"/>
                <a:sym typeface="Arial"/>
              </a:rPr>
              <a:t>NEW</a:t>
            </a:r>
            <a:endParaRPr sz="2000" b="1"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4"/>
          <p:cNvSpPr txBox="1">
            <a:spLocks noGrp="1"/>
          </p:cNvSpPr>
          <p:nvPr>
            <p:ph type="sldNum" idx="12"/>
          </p:nvPr>
        </p:nvSpPr>
        <p:spPr>
          <a:xfrm>
            <a:off x="0" y="6456830"/>
            <a:ext cx="28448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43</a:t>
            </a:fld>
            <a:endParaRPr sz="1400" b="0" i="0" u="none" strike="noStrike" cap="none">
              <a:solidFill>
                <a:schemeClr val="dk1"/>
              </a:solidFill>
              <a:latin typeface="Arial"/>
              <a:ea typeface="Arial"/>
              <a:cs typeface="Arial"/>
              <a:sym typeface="Arial"/>
            </a:endParaRPr>
          </a:p>
        </p:txBody>
      </p:sp>
      <p:pic>
        <p:nvPicPr>
          <p:cNvPr id="400" name="Google Shape;400;p64"/>
          <p:cNvPicPr preferRelativeResize="0"/>
          <p:nvPr/>
        </p:nvPicPr>
        <p:blipFill rotWithShape="1">
          <a:blip r:embed="rId3">
            <a:alphaModFix/>
          </a:blip>
          <a:srcRect/>
          <a:stretch/>
        </p:blipFill>
        <p:spPr>
          <a:xfrm>
            <a:off x="1311498" y="306971"/>
            <a:ext cx="10046615" cy="1651890"/>
          </a:xfrm>
          <a:prstGeom prst="rect">
            <a:avLst/>
          </a:prstGeom>
          <a:noFill/>
          <a:ln>
            <a:solidFill>
              <a:schemeClr val="bg1"/>
            </a:solidFill>
          </a:ln>
        </p:spPr>
      </p:pic>
      <p:sp>
        <p:nvSpPr>
          <p:cNvPr id="402" name="Google Shape;402;p64"/>
          <p:cNvSpPr txBox="1"/>
          <p:nvPr/>
        </p:nvSpPr>
        <p:spPr>
          <a:xfrm>
            <a:off x="373034" y="953597"/>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dirty="0">
                <a:latin typeface="Arial"/>
                <a:ea typeface="Arial"/>
                <a:cs typeface="Arial"/>
                <a:sym typeface="Arial"/>
              </a:rPr>
              <a:t>OLD</a:t>
            </a:r>
            <a:endParaRPr sz="2000" b="1" i="0" u="none" strike="noStrike" cap="none" dirty="0">
              <a:latin typeface="Arial"/>
              <a:ea typeface="Arial"/>
              <a:cs typeface="Arial"/>
              <a:sym typeface="Arial"/>
            </a:endParaRPr>
          </a:p>
        </p:txBody>
      </p:sp>
      <p:sp>
        <p:nvSpPr>
          <p:cNvPr id="403" name="Google Shape;403;p64"/>
          <p:cNvSpPr txBox="1"/>
          <p:nvPr/>
        </p:nvSpPr>
        <p:spPr>
          <a:xfrm>
            <a:off x="373034" y="3910257"/>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dirty="0">
                <a:latin typeface="Arial"/>
                <a:ea typeface="Arial"/>
                <a:cs typeface="Arial"/>
                <a:sym typeface="Arial"/>
              </a:rPr>
              <a:t>NEW</a:t>
            </a:r>
            <a:endParaRPr sz="2000" b="1" i="0" u="none" strike="noStrike" cap="none" dirty="0">
              <a:latin typeface="Arial"/>
              <a:ea typeface="Arial"/>
              <a:cs typeface="Arial"/>
              <a:sym typeface="Arial"/>
            </a:endParaRPr>
          </a:p>
        </p:txBody>
      </p:sp>
      <p:pic>
        <p:nvPicPr>
          <p:cNvPr id="2" name="Picture 1">
            <a:extLst>
              <a:ext uri="{FF2B5EF4-FFF2-40B4-BE49-F238E27FC236}">
                <a16:creationId xmlns:a16="http://schemas.microsoft.com/office/drawing/2014/main" id="{694D20A3-7A64-4D13-BF0A-E47E1BCCDB88}"/>
              </a:ext>
            </a:extLst>
          </p:cNvPr>
          <p:cNvPicPr>
            <a:picLocks noChangeAspect="1"/>
          </p:cNvPicPr>
          <p:nvPr/>
        </p:nvPicPr>
        <p:blipFill>
          <a:blip r:embed="rId4"/>
          <a:stretch>
            <a:fillRect/>
          </a:stretch>
        </p:blipFill>
        <p:spPr>
          <a:xfrm>
            <a:off x="1181100" y="2613580"/>
            <a:ext cx="10892723" cy="3393573"/>
          </a:xfrm>
          <a:prstGeom prst="rect">
            <a:avLst/>
          </a:prstGeom>
          <a:ln w="12700">
            <a:solidFill>
              <a:schemeClr val="bg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C09B-4EB0-4EF5-AF81-299CC4CEAF2D}"/>
              </a:ext>
            </a:extLst>
          </p:cNvPr>
          <p:cNvSpPr>
            <a:spLocks noGrp="1"/>
          </p:cNvSpPr>
          <p:nvPr>
            <p:ph type="title"/>
          </p:nvPr>
        </p:nvSpPr>
        <p:spPr>
          <a:xfrm>
            <a:off x="520562" y="-110538"/>
            <a:ext cx="10515601" cy="1325563"/>
          </a:xfrm>
        </p:spPr>
        <p:txBody>
          <a:bodyPr/>
          <a:lstStyle/>
          <a:p>
            <a:r>
              <a:rPr lang="en-US" sz="3200" dirty="0"/>
              <a:t>Navigating the Verification Report</a:t>
            </a:r>
          </a:p>
        </p:txBody>
      </p:sp>
      <p:pic>
        <p:nvPicPr>
          <p:cNvPr id="3" name="Picture 2">
            <a:extLst>
              <a:ext uri="{FF2B5EF4-FFF2-40B4-BE49-F238E27FC236}">
                <a16:creationId xmlns:a16="http://schemas.microsoft.com/office/drawing/2014/main" id="{C6270730-7471-42B4-BF0D-104ED72388F8}"/>
              </a:ext>
            </a:extLst>
          </p:cNvPr>
          <p:cNvPicPr>
            <a:picLocks noChangeAspect="1"/>
          </p:cNvPicPr>
          <p:nvPr/>
        </p:nvPicPr>
        <p:blipFill>
          <a:blip r:embed="rId3"/>
          <a:stretch>
            <a:fillRect/>
          </a:stretch>
        </p:blipFill>
        <p:spPr>
          <a:xfrm>
            <a:off x="768936" y="869470"/>
            <a:ext cx="10489889" cy="5544030"/>
          </a:xfrm>
          <a:prstGeom prst="rect">
            <a:avLst/>
          </a:prstGeom>
        </p:spPr>
      </p:pic>
    </p:spTree>
    <p:extLst>
      <p:ext uri="{BB962C8B-B14F-4D97-AF65-F5344CB8AC3E}">
        <p14:creationId xmlns:p14="http://schemas.microsoft.com/office/powerpoint/2010/main" val="3268005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311B-54AE-4499-B6A9-3E5818517F55}"/>
              </a:ext>
            </a:extLst>
          </p:cNvPr>
          <p:cNvSpPr>
            <a:spLocks noGrp="1"/>
          </p:cNvSpPr>
          <p:nvPr>
            <p:ph type="title"/>
          </p:nvPr>
        </p:nvSpPr>
        <p:spPr>
          <a:xfrm>
            <a:off x="374513" y="252716"/>
            <a:ext cx="10515601" cy="1325563"/>
          </a:xfrm>
        </p:spPr>
        <p:txBody>
          <a:bodyPr/>
          <a:lstStyle/>
          <a:p>
            <a:r>
              <a:rPr lang="en-US" sz="3200" dirty="0"/>
              <a:t>Previous Sequence Block (10) Details Table</a:t>
            </a:r>
          </a:p>
        </p:txBody>
      </p:sp>
      <p:pic>
        <p:nvPicPr>
          <p:cNvPr id="5" name="Picture 4" descr="A screenshot of a social media post&#10;&#10;Description generated with very high confidence">
            <a:extLst>
              <a:ext uri="{FF2B5EF4-FFF2-40B4-BE49-F238E27FC236}">
                <a16:creationId xmlns:a16="http://schemas.microsoft.com/office/drawing/2014/main" id="{D94E56ED-179C-4663-A834-38296DE1271C}"/>
              </a:ext>
            </a:extLst>
          </p:cNvPr>
          <p:cNvPicPr>
            <a:picLocks noChangeAspect="1"/>
          </p:cNvPicPr>
          <p:nvPr/>
        </p:nvPicPr>
        <p:blipFill>
          <a:blip r:embed="rId3"/>
          <a:stretch>
            <a:fillRect/>
          </a:stretch>
        </p:blipFill>
        <p:spPr>
          <a:xfrm>
            <a:off x="485349" y="1578279"/>
            <a:ext cx="11221301" cy="4182387"/>
          </a:xfrm>
          <a:prstGeom prst="rect">
            <a:avLst/>
          </a:prstGeom>
          <a:ln>
            <a:solidFill>
              <a:schemeClr val="bg1"/>
            </a:solidFill>
          </a:ln>
        </p:spPr>
      </p:pic>
    </p:spTree>
    <p:extLst>
      <p:ext uri="{BB962C8B-B14F-4D97-AF65-F5344CB8AC3E}">
        <p14:creationId xmlns:p14="http://schemas.microsoft.com/office/powerpoint/2010/main" val="1410216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311B-54AE-4499-B6A9-3E5818517F55}"/>
              </a:ext>
            </a:extLst>
          </p:cNvPr>
          <p:cNvSpPr>
            <a:spLocks noGrp="1"/>
          </p:cNvSpPr>
          <p:nvPr>
            <p:ph type="title"/>
          </p:nvPr>
        </p:nvSpPr>
        <p:spPr>
          <a:xfrm>
            <a:off x="406690" y="315347"/>
            <a:ext cx="10515601" cy="1325563"/>
          </a:xfrm>
        </p:spPr>
        <p:txBody>
          <a:bodyPr/>
          <a:lstStyle/>
          <a:p>
            <a:r>
              <a:rPr lang="en-US" sz="3200" dirty="0"/>
              <a:t>Previous Event (11) Details Table</a:t>
            </a:r>
          </a:p>
        </p:txBody>
      </p:sp>
      <p:pic>
        <p:nvPicPr>
          <p:cNvPr id="5" name="Picture 4" descr="A screenshot of a social media post&#10;&#10;Description generated with very high confidence">
            <a:extLst>
              <a:ext uri="{FF2B5EF4-FFF2-40B4-BE49-F238E27FC236}">
                <a16:creationId xmlns:a16="http://schemas.microsoft.com/office/drawing/2014/main" id="{783B272D-619C-4C04-96CB-FA860359C53F}"/>
              </a:ext>
            </a:extLst>
          </p:cNvPr>
          <p:cNvPicPr>
            <a:picLocks noChangeAspect="1"/>
          </p:cNvPicPr>
          <p:nvPr/>
        </p:nvPicPr>
        <p:blipFill>
          <a:blip r:embed="rId3"/>
          <a:stretch>
            <a:fillRect/>
          </a:stretch>
        </p:blipFill>
        <p:spPr>
          <a:xfrm>
            <a:off x="545236" y="1640910"/>
            <a:ext cx="11101527" cy="3976346"/>
          </a:xfrm>
          <a:prstGeom prst="rect">
            <a:avLst/>
          </a:prstGeom>
          <a:ln>
            <a:solidFill>
              <a:schemeClr val="bg1"/>
            </a:solidFill>
          </a:ln>
        </p:spPr>
      </p:pic>
    </p:spTree>
    <p:extLst>
      <p:ext uri="{BB962C8B-B14F-4D97-AF65-F5344CB8AC3E}">
        <p14:creationId xmlns:p14="http://schemas.microsoft.com/office/powerpoint/2010/main" val="428932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6521C-D0BB-4E37-AD36-948DC6BDD604}"/>
              </a:ext>
            </a:extLst>
          </p:cNvPr>
          <p:cNvPicPr>
            <a:picLocks noChangeAspect="1"/>
          </p:cNvPicPr>
          <p:nvPr/>
        </p:nvPicPr>
        <p:blipFill>
          <a:blip r:embed="rId3"/>
          <a:stretch>
            <a:fillRect/>
          </a:stretch>
        </p:blipFill>
        <p:spPr>
          <a:xfrm>
            <a:off x="1752600" y="377117"/>
            <a:ext cx="8300563" cy="6103765"/>
          </a:xfrm>
          <a:prstGeom prst="rect">
            <a:avLst/>
          </a:prstGeom>
        </p:spPr>
      </p:pic>
    </p:spTree>
    <p:extLst>
      <p:ext uri="{BB962C8B-B14F-4D97-AF65-F5344CB8AC3E}">
        <p14:creationId xmlns:p14="http://schemas.microsoft.com/office/powerpoint/2010/main" val="1385769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7B86-045A-455B-8596-225E9EABAF00}"/>
              </a:ext>
            </a:extLst>
          </p:cNvPr>
          <p:cNvSpPr>
            <a:spLocks noGrp="1"/>
          </p:cNvSpPr>
          <p:nvPr>
            <p:ph type="title"/>
          </p:nvPr>
        </p:nvSpPr>
        <p:spPr>
          <a:xfrm>
            <a:off x="360964" y="222643"/>
            <a:ext cx="10638800" cy="620712"/>
          </a:xfrm>
        </p:spPr>
        <p:txBody>
          <a:bodyPr/>
          <a:lstStyle/>
          <a:p>
            <a:r>
              <a:rPr lang="en-US" sz="3200" dirty="0"/>
              <a:t>New Sequence Block/Course Summary Table</a:t>
            </a:r>
          </a:p>
        </p:txBody>
      </p:sp>
      <p:pic>
        <p:nvPicPr>
          <p:cNvPr id="4" name="Picture 3">
            <a:extLst>
              <a:ext uri="{FF2B5EF4-FFF2-40B4-BE49-F238E27FC236}">
                <a16:creationId xmlns:a16="http://schemas.microsoft.com/office/drawing/2014/main" id="{7B82F648-0E73-441F-9A20-97D03DA86F8B}"/>
              </a:ext>
            </a:extLst>
          </p:cNvPr>
          <p:cNvPicPr>
            <a:picLocks noChangeAspect="1"/>
          </p:cNvPicPr>
          <p:nvPr/>
        </p:nvPicPr>
        <p:blipFill>
          <a:blip r:embed="rId3"/>
          <a:stretch>
            <a:fillRect/>
          </a:stretch>
        </p:blipFill>
        <p:spPr>
          <a:xfrm>
            <a:off x="1630445" y="843355"/>
            <a:ext cx="8099838" cy="5426427"/>
          </a:xfrm>
          <a:prstGeom prst="rect">
            <a:avLst/>
          </a:prstGeom>
        </p:spPr>
      </p:pic>
    </p:spTree>
    <p:extLst>
      <p:ext uri="{BB962C8B-B14F-4D97-AF65-F5344CB8AC3E}">
        <p14:creationId xmlns:p14="http://schemas.microsoft.com/office/powerpoint/2010/main" val="1934543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7B86-045A-455B-8596-225E9EABAF00}"/>
              </a:ext>
            </a:extLst>
          </p:cNvPr>
          <p:cNvSpPr>
            <a:spLocks noGrp="1"/>
          </p:cNvSpPr>
          <p:nvPr>
            <p:ph type="title"/>
          </p:nvPr>
        </p:nvSpPr>
        <p:spPr>
          <a:xfrm>
            <a:off x="924773" y="197675"/>
            <a:ext cx="9135427" cy="620712"/>
          </a:xfrm>
        </p:spPr>
        <p:txBody>
          <a:bodyPr/>
          <a:lstStyle/>
          <a:p>
            <a:r>
              <a:rPr lang="en-US" sz="3200" dirty="0"/>
              <a:t>New Table on Learning Objectives and Links</a:t>
            </a:r>
          </a:p>
        </p:txBody>
      </p:sp>
      <p:pic>
        <p:nvPicPr>
          <p:cNvPr id="5" name="Picture 4">
            <a:extLst>
              <a:ext uri="{FF2B5EF4-FFF2-40B4-BE49-F238E27FC236}">
                <a16:creationId xmlns:a16="http://schemas.microsoft.com/office/drawing/2014/main" id="{75ED8068-21FD-469D-BE0B-AE6313B61C02}"/>
              </a:ext>
            </a:extLst>
          </p:cNvPr>
          <p:cNvPicPr>
            <a:picLocks noChangeAspect="1"/>
          </p:cNvPicPr>
          <p:nvPr/>
        </p:nvPicPr>
        <p:blipFill>
          <a:blip r:embed="rId3"/>
          <a:stretch>
            <a:fillRect/>
          </a:stretch>
        </p:blipFill>
        <p:spPr>
          <a:xfrm>
            <a:off x="1831446" y="818387"/>
            <a:ext cx="8529107" cy="5740746"/>
          </a:xfrm>
          <a:prstGeom prst="rect">
            <a:avLst/>
          </a:prstGeom>
        </p:spPr>
      </p:pic>
    </p:spTree>
    <p:extLst>
      <p:ext uri="{BB962C8B-B14F-4D97-AF65-F5344CB8AC3E}">
        <p14:creationId xmlns:p14="http://schemas.microsoft.com/office/powerpoint/2010/main" val="303992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Content Placeholder 2"/>
          <p:cNvSpPr>
            <a:spLocks noGrp="1"/>
          </p:cNvSpPr>
          <p:nvPr>
            <p:ph idx="1"/>
          </p:nvPr>
        </p:nvSpPr>
        <p:spPr>
          <a:xfrm>
            <a:off x="2438400" y="1828800"/>
            <a:ext cx="7772400" cy="4343400"/>
          </a:xfrm>
        </p:spPr>
        <p:txBody>
          <a:bodyPr>
            <a:normAutofit/>
          </a:bodyPr>
          <a:lstStyle/>
          <a:p>
            <a:pPr marL="0" indent="0">
              <a:buNone/>
            </a:pPr>
            <a:r>
              <a:rPr lang="en-US" dirty="0"/>
              <a:t>2014 </a:t>
            </a:r>
          </a:p>
          <a:p>
            <a:pPr lvl="1"/>
            <a:r>
              <a:rPr lang="en-US" dirty="0"/>
              <a:t>Homegrown curriculum delivery system with limited tagging capabilities </a:t>
            </a:r>
          </a:p>
          <a:p>
            <a:pPr marL="231775" lvl="1" indent="0">
              <a:buNone/>
            </a:pPr>
            <a:endParaRPr lang="en-US" dirty="0"/>
          </a:p>
          <a:p>
            <a:pPr lvl="1"/>
            <a:r>
              <a:rPr lang="en-US" dirty="0"/>
              <a:t>Hire vendor at the end of academic year to perform CIR upload </a:t>
            </a:r>
          </a:p>
          <a:p>
            <a:pPr lvl="1"/>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5</a:t>
            </a:fld>
            <a:endParaRPr lang="en-US" b="0">
              <a:solidFill>
                <a:prstClr val="black">
                  <a:tint val="75000"/>
                </a:prstClr>
              </a:solidFill>
            </a:endParaRPr>
          </a:p>
        </p:txBody>
      </p:sp>
    </p:spTree>
    <p:extLst>
      <p:ext uri="{BB962C8B-B14F-4D97-AF65-F5344CB8AC3E}">
        <p14:creationId xmlns:p14="http://schemas.microsoft.com/office/powerpoint/2010/main" val="1567955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7B86-045A-455B-8596-225E9EABAF00}"/>
              </a:ext>
            </a:extLst>
          </p:cNvPr>
          <p:cNvSpPr>
            <a:spLocks noGrp="1"/>
          </p:cNvSpPr>
          <p:nvPr>
            <p:ph type="title"/>
          </p:nvPr>
        </p:nvSpPr>
        <p:spPr>
          <a:xfrm>
            <a:off x="396629" y="257305"/>
            <a:ext cx="5699371" cy="620712"/>
          </a:xfrm>
        </p:spPr>
        <p:txBody>
          <a:bodyPr/>
          <a:lstStyle/>
          <a:p>
            <a:r>
              <a:rPr lang="en-US" sz="3200" dirty="0"/>
              <a:t>New Event Details Table</a:t>
            </a:r>
          </a:p>
        </p:txBody>
      </p:sp>
      <p:pic>
        <p:nvPicPr>
          <p:cNvPr id="4" name="Picture 3">
            <a:extLst>
              <a:ext uri="{FF2B5EF4-FFF2-40B4-BE49-F238E27FC236}">
                <a16:creationId xmlns:a16="http://schemas.microsoft.com/office/drawing/2014/main" id="{B363B5B0-ED37-42E4-863D-D6622B71F80F}"/>
              </a:ext>
            </a:extLst>
          </p:cNvPr>
          <p:cNvPicPr>
            <a:picLocks noChangeAspect="1"/>
          </p:cNvPicPr>
          <p:nvPr/>
        </p:nvPicPr>
        <p:blipFill>
          <a:blip r:embed="rId3"/>
          <a:stretch>
            <a:fillRect/>
          </a:stretch>
        </p:blipFill>
        <p:spPr>
          <a:xfrm>
            <a:off x="622300" y="958972"/>
            <a:ext cx="10076190" cy="2190476"/>
          </a:xfrm>
          <a:prstGeom prst="rect">
            <a:avLst/>
          </a:prstGeom>
        </p:spPr>
      </p:pic>
      <p:pic>
        <p:nvPicPr>
          <p:cNvPr id="5" name="Picture 4">
            <a:extLst>
              <a:ext uri="{FF2B5EF4-FFF2-40B4-BE49-F238E27FC236}">
                <a16:creationId xmlns:a16="http://schemas.microsoft.com/office/drawing/2014/main" id="{1819E938-2956-40A2-B3A8-7071B448A2FD}"/>
              </a:ext>
            </a:extLst>
          </p:cNvPr>
          <p:cNvPicPr>
            <a:picLocks noChangeAspect="1"/>
          </p:cNvPicPr>
          <p:nvPr/>
        </p:nvPicPr>
        <p:blipFill>
          <a:blip r:embed="rId4"/>
          <a:stretch>
            <a:fillRect/>
          </a:stretch>
        </p:blipFill>
        <p:spPr>
          <a:xfrm>
            <a:off x="622300" y="3764108"/>
            <a:ext cx="10372095" cy="2125730"/>
          </a:xfrm>
          <a:prstGeom prst="rect">
            <a:avLst/>
          </a:prstGeom>
        </p:spPr>
      </p:pic>
    </p:spTree>
    <p:extLst>
      <p:ext uri="{BB962C8B-B14F-4D97-AF65-F5344CB8AC3E}">
        <p14:creationId xmlns:p14="http://schemas.microsoft.com/office/powerpoint/2010/main" val="1308936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622" y="212292"/>
            <a:ext cx="11182349" cy="620712"/>
          </a:xfrm>
        </p:spPr>
        <p:txBody>
          <a:bodyPr/>
          <a:lstStyle/>
          <a:p>
            <a:pPr algn="ctr"/>
            <a:r>
              <a:rPr lang="en-US" dirty="0"/>
              <a:t>Thank you and we will see you next month!</a:t>
            </a:r>
          </a:p>
        </p:txBody>
      </p:sp>
      <p:sp>
        <p:nvSpPr>
          <p:cNvPr id="4" name="Slide Number Placeholder 3"/>
          <p:cNvSpPr>
            <a:spLocks noGrp="1"/>
          </p:cNvSpPr>
          <p:nvPr>
            <p:ph type="sldNum" sz="quarter" idx="4"/>
          </p:nvPr>
        </p:nvSpPr>
        <p:spPr/>
        <p:txBody>
          <a:bodyPr/>
          <a:lstStyle/>
          <a:p>
            <a:pPr>
              <a:defRPr/>
            </a:pPr>
            <a:fld id="{F5D3FE59-4284-2A45-929E-71D2CB10F5B4}" type="slidenum">
              <a:rPr lang="en-US" smtClean="0"/>
              <a:pPr>
                <a:defRPr/>
              </a:pPr>
              <a:t>51</a:t>
            </a:fld>
            <a:endParaRPr lang="en-US" dirty="0"/>
          </a:p>
        </p:txBody>
      </p:sp>
      <p:sp>
        <p:nvSpPr>
          <p:cNvPr id="2" name="Content Placeholder 1">
            <a:extLst>
              <a:ext uri="{FF2B5EF4-FFF2-40B4-BE49-F238E27FC236}">
                <a16:creationId xmlns:a16="http://schemas.microsoft.com/office/drawing/2014/main" id="{826B7A5F-6D85-4199-A32E-EF7C1E1AFD8D}"/>
              </a:ext>
            </a:extLst>
          </p:cNvPr>
          <p:cNvSpPr>
            <a:spLocks noGrp="1"/>
          </p:cNvSpPr>
          <p:nvPr>
            <p:ph idx="1"/>
          </p:nvPr>
        </p:nvSpPr>
        <p:spPr>
          <a:xfrm>
            <a:off x="768622" y="634841"/>
            <a:ext cx="10651067" cy="4767262"/>
          </a:xfrm>
        </p:spPr>
        <p:txBody>
          <a:bodyPr/>
          <a:lstStyle/>
          <a:p>
            <a:pPr algn="ctr"/>
            <a:endParaRPr lang="en-US" dirty="0"/>
          </a:p>
          <a:p>
            <a:pPr algn="ctr"/>
            <a:r>
              <a:rPr lang="en-US" dirty="0"/>
              <a:t>Please register for next month’s </a:t>
            </a:r>
          </a:p>
          <a:p>
            <a:pPr algn="ctr"/>
            <a:r>
              <a:rPr lang="en-US" dirty="0"/>
              <a:t>Building Better Curriculum Webinar Series on </a:t>
            </a:r>
          </a:p>
          <a:p>
            <a:pPr algn="ctr"/>
            <a:r>
              <a:rPr lang="en-US" dirty="0"/>
              <a:t>Wednesday, July 10, 2019 at 1:00 pm EST. </a:t>
            </a:r>
          </a:p>
          <a:p>
            <a:pPr algn="ctr"/>
            <a:endParaRPr lang="en-US" dirty="0"/>
          </a:p>
          <a:p>
            <a:pPr algn="ctr"/>
            <a:r>
              <a:rPr lang="en-US" dirty="0"/>
              <a:t>We will post June’s series on AAMC’s website here:</a:t>
            </a:r>
          </a:p>
          <a:p>
            <a:pPr algn="ctr"/>
            <a:r>
              <a:rPr lang="en-US" b="1" u="sng" dirty="0">
                <a:solidFill>
                  <a:schemeClr val="bg1">
                    <a:lumMod val="60000"/>
                    <a:lumOff val="40000"/>
                  </a:schemeClr>
                </a:solidFill>
                <a:highlight>
                  <a:srgbClr val="000080"/>
                </a:highlight>
                <a:hlinkClick r:id="rId2"/>
              </a:rPr>
              <a:t>www.aamc.org/cir/webinars</a:t>
            </a:r>
            <a:r>
              <a:rPr lang="en-US" b="1" u="sng" dirty="0">
                <a:solidFill>
                  <a:schemeClr val="bg1">
                    <a:lumMod val="60000"/>
                    <a:lumOff val="40000"/>
                  </a:schemeClr>
                </a:solidFill>
                <a:highlight>
                  <a:srgbClr val="000080"/>
                </a:highlight>
              </a:rPr>
              <a:t> </a:t>
            </a:r>
            <a:endParaRPr lang="en-US" dirty="0">
              <a:solidFill>
                <a:schemeClr val="bg1">
                  <a:lumMod val="60000"/>
                  <a:lumOff val="40000"/>
                </a:schemeClr>
              </a:solidFill>
              <a:highlight>
                <a:srgbClr val="000080"/>
              </a:highlight>
            </a:endParaRPr>
          </a:p>
        </p:txBody>
      </p:sp>
      <p:sp>
        <p:nvSpPr>
          <p:cNvPr id="5" name="Content Placeholder 2">
            <a:extLst>
              <a:ext uri="{FF2B5EF4-FFF2-40B4-BE49-F238E27FC236}">
                <a16:creationId xmlns:a16="http://schemas.microsoft.com/office/drawing/2014/main" id="{EBD49A22-96F0-4752-86DA-40E7DB0DFC36}"/>
              </a:ext>
            </a:extLst>
          </p:cNvPr>
          <p:cNvSpPr txBox="1">
            <a:spLocks/>
          </p:cNvSpPr>
          <p:nvPr/>
        </p:nvSpPr>
        <p:spPr bwMode="auto">
          <a:xfrm>
            <a:off x="3464860" y="4894272"/>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a:lstStyle>
          <a:p>
            <a:r>
              <a:rPr lang="en-US" b="0" i="1" kern="0" dirty="0"/>
              <a:t>E Shen: </a:t>
            </a:r>
            <a:r>
              <a:rPr lang="en-US" b="0" i="1" kern="0" dirty="0">
                <a:solidFill>
                  <a:srgbClr val="002060"/>
                </a:solidFill>
                <a:hlinkClick r:id="rId3">
                  <a:extLst>
                    <a:ext uri="{A12FA001-AC4F-418D-AE19-62706E023703}">
                      <ahyp:hlinkClr xmlns:ahyp="http://schemas.microsoft.com/office/drawing/2018/hyperlinkcolor" val="tx"/>
                    </a:ext>
                  </a:extLst>
                </a:hlinkClick>
              </a:rPr>
              <a:t>eshen@wakehealth.edu</a:t>
            </a:r>
            <a:r>
              <a:rPr lang="en-US" b="0" i="1" kern="0" dirty="0">
                <a:solidFill>
                  <a:srgbClr val="002060"/>
                </a:solidFill>
              </a:rPr>
              <a:t> </a:t>
            </a:r>
          </a:p>
          <a:p>
            <a:r>
              <a:rPr lang="en-US" b="0" i="1" kern="0" dirty="0">
                <a:solidFill>
                  <a:srgbClr val="002060"/>
                </a:solidFill>
              </a:rPr>
              <a:t>Rebecca Keller: </a:t>
            </a:r>
            <a:r>
              <a:rPr lang="en-US" b="0" dirty="0">
                <a:solidFill>
                  <a:srgbClr val="002060"/>
                </a:solidFill>
                <a:hlinkClick r:id="rId4">
                  <a:extLst>
                    <a:ext uri="{A12FA001-AC4F-418D-AE19-62706E023703}">
                      <ahyp:hlinkClr xmlns:ahyp="http://schemas.microsoft.com/office/drawing/2018/hyperlinkcolor" val="tx"/>
                    </a:ext>
                  </a:extLst>
                </a:hlinkClick>
              </a:rPr>
              <a:t>kellerre@amc.edu</a:t>
            </a:r>
            <a:endParaRPr lang="en-US" b="0" dirty="0">
              <a:solidFill>
                <a:srgbClr val="002060"/>
              </a:solidFill>
            </a:endParaRPr>
          </a:p>
          <a:p>
            <a:r>
              <a:rPr lang="en-US" b="0" dirty="0">
                <a:solidFill>
                  <a:srgbClr val="002060"/>
                </a:solidFill>
              </a:rPr>
              <a:t>Curriculum Inventory: ci@aamc.org</a:t>
            </a:r>
          </a:p>
          <a:p>
            <a:endParaRPr lang="en-US" b="0" i="1" kern="0" dirty="0">
              <a:solidFill>
                <a:srgbClr val="002060"/>
              </a:solidFill>
            </a:endParaRPr>
          </a:p>
        </p:txBody>
      </p:sp>
    </p:spTree>
    <p:extLst>
      <p:ext uri="{BB962C8B-B14F-4D97-AF65-F5344CB8AC3E}">
        <p14:creationId xmlns:p14="http://schemas.microsoft.com/office/powerpoint/2010/main" val="18153477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spreadsheet</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6</a:t>
            </a:fld>
            <a:endParaRPr lang="en-US" b="0">
              <a:solidFill>
                <a:prstClr val="black">
                  <a:tint val="75000"/>
                </a:prst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7461" y="1740872"/>
            <a:ext cx="8859154" cy="341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77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618" y="344293"/>
            <a:ext cx="8403771" cy="553998"/>
          </a:xfrm>
        </p:spPr>
        <p:txBody>
          <a:bodyPr/>
          <a:lstStyle/>
          <a:p>
            <a:r>
              <a:rPr lang="en-US" dirty="0"/>
              <a:t>Establish mapping </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7</a:t>
            </a:fld>
            <a:endParaRPr lang="en-US" b="0">
              <a:solidFill>
                <a:prstClr val="black">
                  <a:tint val="75000"/>
                </a:prstClr>
              </a:solidFill>
            </a:endParaRPr>
          </a:p>
        </p:txBody>
      </p:sp>
      <p:sp>
        <p:nvSpPr>
          <p:cNvPr id="3" name="Content Placeholder 2"/>
          <p:cNvSpPr>
            <a:spLocks noGrp="1"/>
          </p:cNvSpPr>
          <p:nvPr>
            <p:ph idx="1"/>
          </p:nvPr>
        </p:nvSpPr>
        <p:spPr>
          <a:xfrm>
            <a:off x="2438400" y="1828800"/>
            <a:ext cx="7772400" cy="2185214"/>
          </a:xfrm>
        </p:spPr>
        <p:txBody>
          <a:bodyPr/>
          <a:lstStyle/>
          <a:p>
            <a:pPr marL="0" indent="0">
              <a:buNone/>
            </a:pPr>
            <a:r>
              <a:rPr lang="en-US" dirty="0"/>
              <a:t>2015</a:t>
            </a:r>
          </a:p>
          <a:p>
            <a:pPr lvl="1"/>
            <a:r>
              <a:rPr lang="en-US" dirty="0"/>
              <a:t>New CMS has CIR upload capability</a:t>
            </a:r>
          </a:p>
          <a:p>
            <a:pPr marL="231775" lvl="1" indent="0">
              <a:buNone/>
            </a:pPr>
            <a:endParaRPr lang="en-US" dirty="0"/>
          </a:p>
          <a:p>
            <a:pPr lvl="1"/>
            <a:r>
              <a:rPr lang="en-US" dirty="0"/>
              <a:t>Standardized course syllabus for all courses   </a:t>
            </a:r>
          </a:p>
        </p:txBody>
      </p:sp>
    </p:spTree>
    <p:extLst>
      <p:ext uri="{BB962C8B-B14F-4D97-AF65-F5344CB8AC3E}">
        <p14:creationId xmlns:p14="http://schemas.microsoft.com/office/powerpoint/2010/main" val="1109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20" y="34964"/>
            <a:ext cx="7772400" cy="553998"/>
          </a:xfrm>
        </p:spPr>
        <p:txBody>
          <a:bodyPr/>
          <a:lstStyle/>
          <a:p>
            <a:r>
              <a:rPr lang="en-US" dirty="0"/>
              <a:t>Course syllabus example</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8</a:t>
            </a:fld>
            <a:endParaRPr lang="en-US" b="0">
              <a:solidFill>
                <a:prstClr val="black">
                  <a:tint val="75000"/>
                </a:prst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609282"/>
            <a:ext cx="4258358" cy="4318000"/>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974" y="609282"/>
            <a:ext cx="4412547" cy="3820850"/>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520" y="4541893"/>
            <a:ext cx="4953000" cy="2152539"/>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22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85800"/>
            <a:ext cx="7772400" cy="553998"/>
          </a:xfrm>
        </p:spPr>
        <p:txBody>
          <a:bodyPr/>
          <a:lstStyle/>
          <a:p>
            <a:r>
              <a:rPr lang="en-US" dirty="0"/>
              <a:t>Student effort </a:t>
            </a:r>
          </a:p>
        </p:txBody>
      </p:sp>
      <p:sp>
        <p:nvSpPr>
          <p:cNvPr id="3" name="Content Placeholder 2"/>
          <p:cNvSpPr>
            <a:spLocks noGrp="1"/>
          </p:cNvSpPr>
          <p:nvPr>
            <p:ph idx="1"/>
          </p:nvPr>
        </p:nvSpPr>
        <p:spPr>
          <a:xfrm>
            <a:off x="2407920" y="1534161"/>
            <a:ext cx="7301948" cy="4343400"/>
          </a:xfrm>
        </p:spPr>
        <p:txBody>
          <a:bodyPr>
            <a:normAutofit/>
          </a:bodyPr>
          <a:lstStyle/>
          <a:p>
            <a:pPr marL="0" indent="0">
              <a:buNone/>
            </a:pPr>
            <a:r>
              <a:rPr lang="en-US" dirty="0"/>
              <a:t>For preclinical years, during summer 2015, about 20 students mapped:</a:t>
            </a:r>
          </a:p>
          <a:p>
            <a:pPr lvl="2"/>
            <a:r>
              <a:rPr lang="en-US" dirty="0"/>
              <a:t>Event objectives to course objectives </a:t>
            </a:r>
          </a:p>
          <a:p>
            <a:pPr lvl="2"/>
            <a:r>
              <a:rPr lang="en-US" dirty="0"/>
              <a:t>Instructional methods </a:t>
            </a:r>
          </a:p>
          <a:p>
            <a:pPr lvl="2"/>
            <a:r>
              <a:rPr lang="en-US" dirty="0"/>
              <a:t>Assessment methods</a:t>
            </a:r>
          </a:p>
          <a:p>
            <a:pPr lvl="2"/>
            <a:r>
              <a:rPr lang="en-US" dirty="0"/>
              <a:t>LCME hot topics and EPAs  </a:t>
            </a:r>
          </a:p>
          <a:p>
            <a:pPr marL="231775" lvl="1" indent="0">
              <a:buNone/>
            </a:pPr>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923D82C2-2510-4471-A1A6-F015B69E2DCD}" type="slidenum">
              <a:rPr lang="en-US" b="0">
                <a:solidFill>
                  <a:prstClr val="black">
                    <a:tint val="75000"/>
                  </a:prstClr>
                </a:solidFill>
              </a:rPr>
              <a:pPr eaLnBrk="1" fontAlgn="auto" hangingPunct="1">
                <a:spcBef>
                  <a:spcPts val="0"/>
                </a:spcBef>
                <a:spcAft>
                  <a:spcPts val="0"/>
                </a:spcAft>
              </a:pPr>
              <a:t>9</a:t>
            </a:fld>
            <a:endParaRPr lang="en-US" b="0">
              <a:solidFill>
                <a:prstClr val="black">
                  <a:tint val="75000"/>
                </a:prstClr>
              </a:solidFill>
            </a:endParaRPr>
          </a:p>
        </p:txBody>
      </p:sp>
    </p:spTree>
    <p:extLst>
      <p:ext uri="{BB962C8B-B14F-4D97-AF65-F5344CB8AC3E}">
        <p14:creationId xmlns:p14="http://schemas.microsoft.com/office/powerpoint/2010/main" val="3441592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1"/>
  <p:tag name="MMPROD_UIDATA" val="&lt;database version=&quot;7.0&quot;&gt;&lt;object type=&quot;1&quot; unique_id=&quot;10001&quot;&gt;&lt;object type=&quot;8&quot; unique_id=&quot;61665&quot;&gt;&lt;/object&gt;&lt;object type=&quot;2&quot; unique_id=&quot;61666&quot;&gt;&lt;object type=&quot;3&quot; unique_id=&quot;61667&quot;&gt;&lt;property id=&quot;20148&quot; value=&quot;5&quot;/&gt;&lt;property id=&quot;20300&quot; value=&quot;Slide 1&quot;/&gt;&lt;property id=&quot;20307&quot; value=&quot;567&quot;/&gt;&lt;/object&gt;&lt;object type=&quot;3&quot; unique_id=&quot;61668&quot;&gt;&lt;property id=&quot;20148&quot; value=&quot;5&quot;/&gt;&lt;property id=&quot;20300&quot; value=&quot;Slide 2 - &amp;quot;Click to edit&amp;quot;&quot;/&gt;&lt;property id=&quot;20307&quot; value=&quot;564&quot;/&gt;&lt;/object&gt;&lt;object type=&quot;3&quot; unique_id=&quot;61669&quot;&gt;&lt;property id=&quot;20148&quot; value=&quot;5&quot;/&gt;&lt;property id=&quot;20300&quot; value=&quot;Slide 3 - &amp;quot;Click to add a chart title&amp;quot;&quot;/&gt;&lt;property id=&quot;20307&quot; value=&quot;568&quot;/&gt;&lt;/object&gt;&lt;object type=&quot;3&quot; unique_id=&quot;6167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heme/theme1.xml><?xml version="1.0" encoding="utf-8"?>
<a:theme xmlns:a="http://schemas.openxmlformats.org/drawingml/2006/main" name="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466CD8B7-AF0B-0248-A889-BF9E740A0825}" vid="{2B664BA9-402D-624C-89AE-AEC0362FD698}"/>
    </a:ext>
  </a:extLst>
</a:theme>
</file>

<file path=ppt/theme/theme2.xml><?xml version="1.0" encoding="utf-8"?>
<a:theme xmlns:a="http://schemas.openxmlformats.org/drawingml/2006/main" name="WFSM_academic_template">
  <a:themeElements>
    <a:clrScheme name="Corporate Color Palette">
      <a:dk1>
        <a:sysClr val="windowText" lastClr="000000"/>
      </a:dk1>
      <a:lt1>
        <a:sysClr val="window" lastClr="FFFFFF"/>
      </a:lt1>
      <a:dk2>
        <a:srgbClr val="000000"/>
      </a:dk2>
      <a:lt2>
        <a:srgbClr val="FFFFFF"/>
      </a:lt2>
      <a:accent1>
        <a:srgbClr val="9E7E38"/>
      </a:accent1>
      <a:accent2>
        <a:srgbClr val="FFD200"/>
      </a:accent2>
      <a:accent3>
        <a:srgbClr val="F07B05"/>
      </a:accent3>
      <a:accent4>
        <a:srgbClr val="D3222A"/>
      </a:accent4>
      <a:accent5>
        <a:srgbClr val="7C109A"/>
      </a:accent5>
      <a:accent6>
        <a:srgbClr val="505050"/>
      </a:accent6>
      <a:hlink>
        <a:srgbClr val="4261A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8" id="{84261E6C-25DF-124B-AD03-D0C707F182D9}" vid="{65DAB727-8CB7-1B4B-919E-2D2E3632C70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AAMC PPT White-Widescreen</Template>
  <TotalTime>6712</TotalTime>
  <Words>3856</Words>
  <Application>Microsoft Office PowerPoint</Application>
  <PresentationFormat>Widescreen</PresentationFormat>
  <Paragraphs>337</Paragraphs>
  <Slides>51</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51</vt:i4>
      </vt:variant>
    </vt:vector>
  </HeadingPairs>
  <TitlesOfParts>
    <vt:vector size="60" baseType="lpstr">
      <vt:lpstr>Arial</vt:lpstr>
      <vt:lpstr>Arial Black</vt:lpstr>
      <vt:lpstr>arialdy)</vt:lpstr>
      <vt:lpstr>Calibri</vt:lpstr>
      <vt:lpstr>Wingdings</vt:lpstr>
      <vt:lpstr>AAMC Blue template</vt:lpstr>
      <vt:lpstr>WFSM_academic_template</vt:lpstr>
      <vt:lpstr>Office Theme</vt:lpstr>
      <vt:lpstr>1_AAMC Blue template</vt:lpstr>
      <vt:lpstr> AAMC Building Better Curriculum Webinar Series We will begin our presentation shortly. Topics: CIR Mapping at Wake Forest USMLE and Hot Topic Links Update from the AAMC’s Curriculum Inventory Presenters: E Shen, Assistant Professor, Director of Healthcare Teaching and Learning  Rebecca Keller, PhD, Asst Dean, Medical Education, Professor, Molecular and Cellular Physiology Walter Fitz-William, Senior Program Operations Specialist, Curricular Resources  PLEASE NOTE: All users will be muted during the webinar but should use the chat feature to send questions to Angela Blood during the presentation. We will try to answer as many questions as possible at the end of the presentation. </vt:lpstr>
      <vt:lpstr>CIR Mapping @ Wake </vt:lpstr>
      <vt:lpstr>Disclosure Statement of Financial Interest</vt:lpstr>
      <vt:lpstr>Objectives</vt:lpstr>
      <vt:lpstr>Background </vt:lpstr>
      <vt:lpstr>Example spreadsheet</vt:lpstr>
      <vt:lpstr>Establish mapping </vt:lpstr>
      <vt:lpstr>Course syllabus example</vt:lpstr>
      <vt:lpstr>Student effort </vt:lpstr>
      <vt:lpstr>Faculty and staff effort</vt:lpstr>
      <vt:lpstr>Enhancements and updates </vt:lpstr>
      <vt:lpstr>Sample institutional curriculum mapping report requests</vt:lpstr>
      <vt:lpstr>Lessons learned </vt:lpstr>
      <vt:lpstr>Future directions</vt:lpstr>
      <vt:lpstr>Questions</vt:lpstr>
      <vt:lpstr>PowerPoint Presentation</vt:lpstr>
      <vt:lpstr>No Disclosures to report</vt:lpstr>
      <vt:lpstr>Objectives</vt:lpstr>
      <vt:lpstr>AMC Curriculum</vt:lpstr>
      <vt:lpstr>Curriculum Database</vt:lpstr>
      <vt:lpstr>USMLE Content</vt:lpstr>
      <vt:lpstr>Example – STEP I</vt:lpstr>
      <vt:lpstr>PowerPoint Presentation</vt:lpstr>
      <vt:lpstr>Example – STEP 2CK</vt:lpstr>
      <vt:lpstr>Hot Topics</vt:lpstr>
      <vt:lpstr>Hot Topics (cont)</vt:lpstr>
      <vt:lpstr>Hot Topic Examples</vt:lpstr>
      <vt:lpstr>Curriculum Assessment</vt:lpstr>
      <vt:lpstr>Use of the Data</vt:lpstr>
      <vt:lpstr>Challenges</vt:lpstr>
      <vt:lpstr>Questions</vt:lpstr>
      <vt:lpstr>AAMC Building Better Curriculum  webinar series</vt:lpstr>
      <vt:lpstr>CI Website</vt:lpstr>
      <vt:lpstr>Agenda – Preparing for the CI upload process</vt:lpstr>
      <vt:lpstr>Explaining AAMC Resources</vt:lpstr>
      <vt:lpstr>CI Account Management</vt:lpstr>
      <vt:lpstr>New CI Vendor Portal</vt:lpstr>
      <vt:lpstr>New AAMC CI and Vendor agreements </vt:lpstr>
      <vt:lpstr>AAMC Business Rules</vt:lpstr>
      <vt:lpstr>Verification Report 2019 </vt:lpstr>
      <vt:lpstr>CI Verification Report Resources</vt:lpstr>
      <vt:lpstr>Verification Report Improvements</vt:lpstr>
      <vt:lpstr>PowerPoint Presentation</vt:lpstr>
      <vt:lpstr>Navigating the Verification Report</vt:lpstr>
      <vt:lpstr>Previous Sequence Block (10) Details Table</vt:lpstr>
      <vt:lpstr>Previous Event (11) Details Table</vt:lpstr>
      <vt:lpstr>PowerPoint Presentation</vt:lpstr>
      <vt:lpstr>New Sequence Block/Course Summary Table</vt:lpstr>
      <vt:lpstr>New Table on Learning Objectives and Links</vt:lpstr>
      <vt:lpstr>New Event Details Table</vt:lpstr>
      <vt:lpstr>Thank you and we will see you next month!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Angela Blood</dc:creator>
  <cp:keywords/>
  <dc:description/>
  <cp:lastModifiedBy>Whitney Staiger</cp:lastModifiedBy>
  <cp:revision>78</cp:revision>
  <cp:lastPrinted>2012-04-05T14:11:45Z</cp:lastPrinted>
  <dcterms:created xsi:type="dcterms:W3CDTF">2019-01-23T18:53:22Z</dcterms:created>
  <dcterms:modified xsi:type="dcterms:W3CDTF">2019-06-10T19:20:53Z</dcterms:modified>
</cp:coreProperties>
</file>