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Lst>
  <p:notesMasterIdLst>
    <p:notesMasterId r:id="rId29"/>
  </p:notesMasterIdLst>
  <p:sldIdLst>
    <p:sldId id="567" r:id="rId3"/>
    <p:sldId id="257" r:id="rId4"/>
    <p:sldId id="272" r:id="rId5"/>
    <p:sldId id="363" r:id="rId6"/>
    <p:sldId id="366" r:id="rId7"/>
    <p:sldId id="294" r:id="rId8"/>
    <p:sldId id="264" r:id="rId9"/>
    <p:sldId id="368" r:id="rId10"/>
    <p:sldId id="269" r:id="rId11"/>
    <p:sldId id="267" r:id="rId12"/>
    <p:sldId id="274" r:id="rId13"/>
    <p:sldId id="339" r:id="rId14"/>
    <p:sldId id="367" r:id="rId15"/>
    <p:sldId id="278" r:id="rId16"/>
    <p:sldId id="276" r:id="rId17"/>
    <p:sldId id="297" r:id="rId18"/>
    <p:sldId id="279" r:id="rId19"/>
    <p:sldId id="336" r:id="rId20"/>
    <p:sldId id="271" r:id="rId21"/>
    <p:sldId id="287" r:id="rId22"/>
    <p:sldId id="285" r:id="rId23"/>
    <p:sldId id="284" r:id="rId24"/>
    <p:sldId id="288" r:id="rId25"/>
    <p:sldId id="289" r:id="rId26"/>
    <p:sldId id="293" r:id="rId27"/>
    <p:sldId id="26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5DF"/>
    <a:srgbClr val="FEF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1" autoAdjust="0"/>
    <p:restoredTop sz="94660"/>
  </p:normalViewPr>
  <p:slideViewPr>
    <p:cSldViewPr snapToGrid="0">
      <p:cViewPr varScale="1">
        <p:scale>
          <a:sx n="114" d="100"/>
          <a:sy n="114" d="100"/>
        </p:scale>
        <p:origin x="318" y="114"/>
      </p:cViewPr>
      <p:guideLst/>
    </p:cSldViewPr>
  </p:slideViewPr>
  <p:notesTextViewPr>
    <p:cViewPr>
      <p:scale>
        <a:sx n="1" d="1"/>
        <a:sy n="1" d="1"/>
      </p:scale>
      <p:origin x="0" y="0"/>
    </p:cViewPr>
  </p:notesTextViewPr>
  <p:sorterViewPr>
    <p:cViewPr>
      <p:scale>
        <a:sx n="125" d="100"/>
        <a:sy n="125" d="100"/>
      </p:scale>
      <p:origin x="0" y="-94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30E2EF-2811-46F7-8BD3-E64BBA645280}" type="datetimeFigureOut">
              <a:rPr lang="en-US" smtClean="0"/>
              <a:t>12/12/2018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A145A-52EF-420A-8996-667E51AF64FC}" type="slidenum">
              <a:rPr lang="en-US" smtClean="0"/>
              <a:t>‹#›</a:t>
            </a:fld>
            <a:endParaRPr lang="en-US"/>
          </a:p>
        </p:txBody>
      </p:sp>
    </p:spTree>
    <p:extLst>
      <p:ext uri="{BB962C8B-B14F-4D97-AF65-F5344CB8AC3E}">
        <p14:creationId xmlns:p14="http://schemas.microsoft.com/office/powerpoint/2010/main" val="3193057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DA43B2FF-E6E8-4E8B-AEE4-5884C080918C}" type="slidenum">
              <a:rPr kumimoji="0" lang="en-US" sz="1200" b="0" i="0" u="none" strike="noStrike" kern="1200" cap="none" spc="0" normalizeH="0" baseline="0" noProof="0">
                <a:ln>
                  <a:noFill/>
                </a:ln>
                <a:solidFill>
                  <a:srgbClr val="000052"/>
                </a:solidFill>
                <a:effectLst/>
                <a:uLnTx/>
                <a:uFillTx/>
                <a:latin typeface="Arial"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52"/>
              </a:solidFill>
              <a:effectLst/>
              <a:uLnTx/>
              <a:uFillTx/>
              <a:latin typeface="Arial" charset="0"/>
              <a:ea typeface="+mn-ea"/>
              <a:cs typeface="+mn-cs"/>
            </a:endParaRPr>
          </a:p>
        </p:txBody>
      </p:sp>
      <p:sp>
        <p:nvSpPr>
          <p:cNvPr id="9591810" name="Rectangle 2"/>
          <p:cNvSpPr>
            <a:spLocks noGrp="1" noRot="1" noChangeAspect="1" noChangeArrowheads="1" noTextEdit="1"/>
          </p:cNvSpPr>
          <p:nvPr>
            <p:ph type="sldImg"/>
          </p:nvPr>
        </p:nvSpPr>
        <p:spPr>
          <a:ln/>
        </p:spPr>
      </p:sp>
      <p:sp>
        <p:nvSpPr>
          <p:cNvPr id="9591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55443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KIM</a:t>
            </a:r>
            <a:r>
              <a:rPr lang="en-US" b="1" baseline="0" dirty="0"/>
              <a:t> </a:t>
            </a:r>
            <a:r>
              <a:rPr lang="mr-IN" b="1" baseline="0" dirty="0"/>
              <a:t>–</a:t>
            </a:r>
            <a:r>
              <a:rPr lang="en-US" b="1" baseline="0" dirty="0"/>
              <a:t> So on to the lessons learned! </a:t>
            </a:r>
            <a:endParaRPr lang="en-US" b="1" dirty="0"/>
          </a:p>
        </p:txBody>
      </p:sp>
      <p:sp>
        <p:nvSpPr>
          <p:cNvPr id="4" name="Slide Number Placeholder 3"/>
          <p:cNvSpPr>
            <a:spLocks noGrp="1"/>
          </p:cNvSpPr>
          <p:nvPr>
            <p:ph type="sldNum" sz="quarter" idx="10"/>
          </p:nvPr>
        </p:nvSpPr>
        <p:spPr/>
        <p:txBody>
          <a:bodyPr/>
          <a:lstStyle/>
          <a:p>
            <a:fld id="{935C6FD0-1761-B342-9F1F-50031362C5A0}" type="slidenum">
              <a:rPr lang="en-US" smtClean="0"/>
              <a:pPr/>
              <a:t>11</a:t>
            </a:fld>
            <a:endParaRPr lang="en-US" dirty="0"/>
          </a:p>
        </p:txBody>
      </p:sp>
    </p:spTree>
    <p:extLst>
      <p:ext uri="{BB962C8B-B14F-4D97-AF65-F5344CB8AC3E}">
        <p14:creationId xmlns:p14="http://schemas.microsoft.com/office/powerpoint/2010/main" val="3062013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85800"/>
            <a:ext cx="4659312" cy="2620963"/>
          </a:xfrm>
        </p:spPr>
      </p:sp>
      <p:sp>
        <p:nvSpPr>
          <p:cNvPr id="3" name="Notes Placeholder 2"/>
          <p:cNvSpPr>
            <a:spLocks noGrp="1"/>
          </p:cNvSpPr>
          <p:nvPr>
            <p:ph type="body" idx="1"/>
          </p:nvPr>
        </p:nvSpPr>
        <p:spPr>
          <a:xfrm>
            <a:off x="391291" y="3231583"/>
            <a:ext cx="6075419" cy="5436134"/>
          </a:xfrm>
        </p:spPr>
        <p:txBody>
          <a:bodyPr/>
          <a:lstStyle/>
          <a:p>
            <a:pPr lvl="0"/>
            <a:r>
              <a:rPr lang="en-US" sz="1400" b="1" u="sng" dirty="0"/>
              <a:t>Federal financial aid</a:t>
            </a:r>
            <a:endParaRPr lang="en-US" sz="1400" dirty="0"/>
          </a:p>
          <a:p>
            <a:pPr marL="612963" lvl="1" indent="-167171">
              <a:buFont typeface="Arial" panose="020B0604020202020204" pitchFamily="34" charset="0"/>
              <a:buChar char="•"/>
            </a:pPr>
            <a:r>
              <a:rPr lang="en-US" sz="1400" b="1" dirty="0"/>
              <a:t>We are ahead of the regulators</a:t>
            </a:r>
            <a:endParaRPr lang="en-US" sz="1400" dirty="0"/>
          </a:p>
          <a:p>
            <a:pPr marL="612963" lvl="1" indent="-167171">
              <a:buFont typeface="Arial" panose="020B0604020202020204" pitchFamily="34" charset="0"/>
              <a:buChar char="•"/>
            </a:pPr>
            <a:r>
              <a:rPr lang="en-US" sz="1400" dirty="0"/>
              <a:t>Direct assessment</a:t>
            </a:r>
          </a:p>
          <a:p>
            <a:pPr marL="612963" lvl="1" indent="-167171">
              <a:buFont typeface="Arial" panose="020B0604020202020204" pitchFamily="34" charset="0"/>
              <a:buChar char="•"/>
            </a:pPr>
            <a:r>
              <a:rPr lang="en-US" sz="1400" dirty="0"/>
              <a:t>Senate</a:t>
            </a:r>
            <a:r>
              <a:rPr lang="en-US" sz="1400" baseline="0" dirty="0"/>
              <a:t> hearings in 2016 (we testified) as run up to Higher Ed Authorization Act revision. Maybe 2018?</a:t>
            </a:r>
            <a:endParaRPr lang="en-US" sz="1400" b="1" u="sng" dirty="0"/>
          </a:p>
          <a:p>
            <a:pPr lvl="0"/>
            <a:r>
              <a:rPr lang="en-US" sz="1400" b="1" u="sng" dirty="0"/>
              <a:t>Infrastructure</a:t>
            </a:r>
            <a:endParaRPr lang="en-US" sz="1400" dirty="0"/>
          </a:p>
          <a:p>
            <a:pPr marL="612963" lvl="1" indent="-167171">
              <a:buFont typeface="Arial" panose="020B0604020202020204" pitchFamily="34" charset="0"/>
              <a:buChar char="•"/>
            </a:pPr>
            <a:r>
              <a:rPr lang="en-US" sz="1400" b="1" dirty="0"/>
              <a:t>Nothing can be utilized off the shelf</a:t>
            </a:r>
            <a:endParaRPr lang="en-US" sz="1400" dirty="0"/>
          </a:p>
          <a:p>
            <a:pPr marL="612963" lvl="1" indent="-167171">
              <a:buFont typeface="Arial" panose="020B0604020202020204" pitchFamily="34" charset="0"/>
              <a:buChar char="•"/>
            </a:pPr>
            <a:r>
              <a:rPr lang="en-US" sz="1400" dirty="0"/>
              <a:t>We’ve been handling this manually</a:t>
            </a:r>
          </a:p>
          <a:p>
            <a:pPr marL="612963" lvl="1" indent="-167171">
              <a:buFont typeface="Arial" panose="020B0604020202020204" pitchFamily="34" charset="0"/>
              <a:buChar char="•"/>
            </a:pPr>
            <a:r>
              <a:rPr lang="en-US" sz="1400" dirty="0"/>
              <a:t>Failed SIS RFP which would have cost millions –Other CBE having to create their own, too</a:t>
            </a:r>
          </a:p>
          <a:p>
            <a:pPr marL="1058753" lvl="2" indent="-167171">
              <a:buFont typeface="Arial" panose="020B0604020202020204" pitchFamily="34" charset="0"/>
              <a:buChar char="•"/>
            </a:pPr>
            <a:r>
              <a:rPr lang="en-US" sz="1400" dirty="0"/>
              <a:t>Southern New Hampshire, Western Governors, Northern Arizona</a:t>
            </a:r>
          </a:p>
          <a:p>
            <a:pPr marL="612963" lvl="1" indent="-167171">
              <a:buFont typeface="Arial" panose="020B0604020202020204" pitchFamily="34" charset="0"/>
              <a:buChar char="•"/>
            </a:pPr>
            <a:r>
              <a:rPr lang="en-US" sz="1400" dirty="0"/>
              <a:t>Looking at innovative, less costly solutions – We part of a national consortium and collaborating with vendors and other institutions.</a:t>
            </a:r>
            <a:endParaRPr lang="en-US" sz="1400" b="1" u="sng" dirty="0"/>
          </a:p>
          <a:p>
            <a:pPr lvl="0"/>
            <a:r>
              <a:rPr lang="en-US" sz="1400" b="1" u="sng" dirty="0"/>
              <a:t>Program array &amp; Institutional culture</a:t>
            </a:r>
            <a:endParaRPr lang="en-US" sz="1400" dirty="0"/>
          </a:p>
          <a:p>
            <a:pPr marL="612963" lvl="1" indent="-167171">
              <a:buFont typeface="Arial" panose="020B0604020202020204" pitchFamily="34" charset="0"/>
              <a:buChar char="•"/>
            </a:pPr>
            <a:r>
              <a:rPr lang="en-US" sz="1400" dirty="0"/>
              <a:t>In the past year, faculty has been instrumental in adapting programs to CBE</a:t>
            </a:r>
          </a:p>
          <a:p>
            <a:pPr marL="612963" lvl="1" indent="-167171">
              <a:buFont typeface="Arial" panose="020B0604020202020204" pitchFamily="34" charset="0"/>
              <a:buChar char="•"/>
            </a:pPr>
            <a:r>
              <a:rPr lang="en-US" sz="1400" dirty="0"/>
              <a:t>We will continue to call on them with new programs.</a:t>
            </a:r>
            <a:r>
              <a:rPr lang="en-US" sz="1400" baseline="0" dirty="0"/>
              <a:t>  </a:t>
            </a:r>
          </a:p>
          <a:p>
            <a:pPr marL="1070163" lvl="2" indent="-167171">
              <a:buFont typeface="Arial" panose="020B0604020202020204" pitchFamily="34" charset="0"/>
              <a:buChar char="•"/>
            </a:pPr>
            <a:r>
              <a:rPr lang="en-US" sz="1400" baseline="0" dirty="0"/>
              <a:t>We’re also seeking ability to grant degrees when we can’t find partners (Flex bus. &amp; management bachelors)</a:t>
            </a:r>
            <a:endParaRPr lang="en-US" sz="1400" dirty="0"/>
          </a:p>
          <a:p>
            <a:pPr marL="612963" lvl="1" indent="-167171">
              <a:buFont typeface="Arial" panose="020B0604020202020204" pitchFamily="34" charset="0"/>
              <a:buChar char="•"/>
            </a:pPr>
            <a:r>
              <a:rPr lang="en-US" sz="1400" dirty="0"/>
              <a:t>Market Driven decisions on next array to meet the needs of employers in the state and nation</a:t>
            </a:r>
          </a:p>
          <a:p>
            <a:pPr marL="1058753" lvl="2" indent="-167171">
              <a:buFont typeface="Arial" panose="020B0604020202020204" pitchFamily="34" charset="0"/>
              <a:buChar char="•"/>
            </a:pPr>
            <a:r>
              <a:rPr lang="en-US" sz="1400" dirty="0"/>
              <a:t>Student interested new programs: 38% Business / 5 % Accounting / 57% Others</a:t>
            </a:r>
          </a:p>
          <a:p>
            <a:pPr lvl="2" algn="r"/>
            <a:endParaRPr lang="en-US" sz="1400" dirty="0"/>
          </a:p>
        </p:txBody>
      </p:sp>
      <p:sp>
        <p:nvSpPr>
          <p:cNvPr id="4" name="Slide Number Placeholder 3"/>
          <p:cNvSpPr>
            <a:spLocks noGrp="1"/>
          </p:cNvSpPr>
          <p:nvPr>
            <p:ph type="sldNum" sz="quarter" idx="10"/>
          </p:nvPr>
        </p:nvSpPr>
        <p:spPr>
          <a:xfrm>
            <a:off x="3884028" y="8684928"/>
            <a:ext cx="2972421" cy="457512"/>
          </a:xfrm>
          <a:prstGeom prst="rect">
            <a:avLst/>
          </a:prstGeom>
        </p:spPr>
        <p:txBody>
          <a:bodyPr lIns="89720" tIns="44859" rIns="89720" bIns="44859"/>
          <a:lstStyle/>
          <a:p>
            <a:fld id="{1AA83673-B95A-41B6-9F18-3B817AFEB156}" type="slidenum">
              <a:rPr lang="en-US" smtClean="0">
                <a:solidFill>
                  <a:prstClr val="black"/>
                </a:solidFill>
                <a:latin typeface="Calibri"/>
              </a:rPr>
              <a:pPr/>
              <a:t>12</a:t>
            </a:fld>
            <a:endParaRPr lang="en-US" dirty="0">
              <a:solidFill>
                <a:prstClr val="black"/>
              </a:solidFill>
              <a:latin typeface="Calibri"/>
            </a:endParaRPr>
          </a:p>
        </p:txBody>
      </p:sp>
    </p:spTree>
    <p:extLst>
      <p:ext uri="{BB962C8B-B14F-4D97-AF65-F5344CB8AC3E}">
        <p14:creationId xmlns:p14="http://schemas.microsoft.com/office/powerpoint/2010/main" val="1298827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KIM</a:t>
            </a:r>
            <a:r>
              <a:rPr lang="en-US" b="1" baseline="0" dirty="0"/>
              <a:t> </a:t>
            </a:r>
            <a:r>
              <a:rPr lang="mr-IN" b="1" baseline="0" dirty="0"/>
              <a:t>–</a:t>
            </a:r>
            <a:r>
              <a:rPr lang="en-US" b="1" baseline="0" dirty="0"/>
              <a:t> The UW system has a centralized “CEOEL” department that wanted to partner with us to offer this program. This university department is a partner with us and does share in the costs and the revenue that results from the program.  This situation creates both opportunities and challenges as we work together to offer these collaborative programs.</a:t>
            </a:r>
            <a:endParaRPr lang="en-US" b="1" dirty="0"/>
          </a:p>
        </p:txBody>
      </p:sp>
      <p:sp>
        <p:nvSpPr>
          <p:cNvPr id="4" name="Slide Number Placeholder 3"/>
          <p:cNvSpPr>
            <a:spLocks noGrp="1"/>
          </p:cNvSpPr>
          <p:nvPr>
            <p:ph type="sldNum" sz="quarter" idx="10"/>
          </p:nvPr>
        </p:nvSpPr>
        <p:spPr/>
        <p:txBody>
          <a:bodyPr/>
          <a:lstStyle/>
          <a:p>
            <a:fld id="{935C6FD0-1761-B342-9F1F-50031362C5A0}" type="slidenum">
              <a:rPr lang="en-US" smtClean="0"/>
              <a:pPr/>
              <a:t>14</a:t>
            </a:fld>
            <a:endParaRPr lang="en-US" dirty="0"/>
          </a:p>
        </p:txBody>
      </p:sp>
    </p:spTree>
    <p:extLst>
      <p:ext uri="{BB962C8B-B14F-4D97-AF65-F5344CB8AC3E}">
        <p14:creationId xmlns:p14="http://schemas.microsoft.com/office/powerpoint/2010/main" val="1971295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baseline="0" dirty="0"/>
              <a:t>LISA - </a:t>
            </a:r>
            <a:r>
              <a:rPr lang="en-US" sz="1200" b="1" dirty="0"/>
              <a:t>When we began this program in 2014, we did not know if there would</a:t>
            </a:r>
            <a:r>
              <a:rPr lang="en-US" sz="1200" b="1" baseline="0" dirty="0"/>
              <a:t> be a demand for a CBE RN-BSN Program.  We knew RN-BSN programs were needed, but we already had two of those already (online and F2F). We started with 8 students in January of 2014, and today we have more than 250 students and 80 graduates!  Marketing continues to be challenging as there are more than 600 RN-BSN in the USA and trying to focus on students in our own area who want this CBE type of an approach is a challenge. </a:t>
            </a:r>
          </a:p>
        </p:txBody>
      </p:sp>
      <p:sp>
        <p:nvSpPr>
          <p:cNvPr id="4" name="Slide Number Placeholder 3"/>
          <p:cNvSpPr>
            <a:spLocks noGrp="1"/>
          </p:cNvSpPr>
          <p:nvPr>
            <p:ph type="sldNum" sz="quarter" idx="10"/>
          </p:nvPr>
        </p:nvSpPr>
        <p:spPr/>
        <p:txBody>
          <a:bodyPr/>
          <a:lstStyle/>
          <a:p>
            <a:fld id="{935C6FD0-1761-B342-9F1F-50031362C5A0}" type="slidenum">
              <a:rPr lang="en-US" smtClean="0"/>
              <a:pPr/>
              <a:t>15</a:t>
            </a:fld>
            <a:endParaRPr lang="en-US" dirty="0"/>
          </a:p>
        </p:txBody>
      </p:sp>
    </p:spTree>
    <p:extLst>
      <p:ext uri="{BB962C8B-B14F-4D97-AF65-F5344CB8AC3E}">
        <p14:creationId xmlns:p14="http://schemas.microsoft.com/office/powerpoint/2010/main" val="2748449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KIM - When the request</a:t>
            </a:r>
            <a:r>
              <a:rPr lang="en-US" b="1" baseline="0" dirty="0"/>
              <a:t> for proposals came out from our system (UW system) came in , our very innovative dean (at that time) was willing to jump in to this new endeavor! You need an innovative team that is ready to take risks and think in new and different ways. You also need to think about whether you have enough faculty to ask some of them to take the time do something like this. </a:t>
            </a:r>
            <a:endParaRPr lang="en-US" b="1" dirty="0"/>
          </a:p>
          <a:p>
            <a:endParaRPr lang="en-US" b="1" dirty="0"/>
          </a:p>
        </p:txBody>
      </p:sp>
      <p:sp>
        <p:nvSpPr>
          <p:cNvPr id="4" name="Slide Number Placeholder 3"/>
          <p:cNvSpPr>
            <a:spLocks noGrp="1"/>
          </p:cNvSpPr>
          <p:nvPr>
            <p:ph type="sldNum" sz="quarter" idx="10"/>
          </p:nvPr>
        </p:nvSpPr>
        <p:spPr/>
        <p:txBody>
          <a:bodyPr/>
          <a:lstStyle/>
          <a:p>
            <a:fld id="{935C6FD0-1761-B342-9F1F-50031362C5A0}" type="slidenum">
              <a:rPr lang="en-US" smtClean="0"/>
              <a:pPr/>
              <a:t>16</a:t>
            </a:fld>
            <a:endParaRPr lang="en-US" dirty="0"/>
          </a:p>
        </p:txBody>
      </p:sp>
    </p:spTree>
    <p:extLst>
      <p:ext uri="{BB962C8B-B14F-4D97-AF65-F5344CB8AC3E}">
        <p14:creationId xmlns:p14="http://schemas.microsoft.com/office/powerpoint/2010/main" val="1309318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LISA - This is Dr. Laura </a:t>
            </a:r>
            <a:r>
              <a:rPr lang="en-US" b="1" dirty="0" err="1"/>
              <a:t>Joosse</a:t>
            </a:r>
            <a:r>
              <a:rPr lang="en-US" b="1" dirty="0"/>
              <a:t> </a:t>
            </a:r>
            <a:r>
              <a:rPr lang="mr-IN" b="1" dirty="0"/>
              <a:t>–</a:t>
            </a:r>
            <a:r>
              <a:rPr lang="en-US" b="1" dirty="0"/>
              <a:t> she is one of our FLEX faculty.  Faculty and IAS who work in our FLEX Option program also teach in our other programs </a:t>
            </a:r>
            <a:r>
              <a:rPr lang="mr-IN" b="1" dirty="0"/>
              <a:t>–</a:t>
            </a:r>
            <a:r>
              <a:rPr lang="en-US" b="1" dirty="0"/>
              <a:t> RN-BSN, undergraduate or Masters degree programs.  We make the decision not to “hire out” this part of our program by hiring adjuncts </a:t>
            </a:r>
            <a:r>
              <a:rPr lang="mr-IN" b="1" dirty="0"/>
              <a:t>–</a:t>
            </a:r>
            <a:r>
              <a:rPr lang="en-US" b="1" dirty="0"/>
              <a:t> this is the model that many programs do use. </a:t>
            </a:r>
          </a:p>
          <a:p>
            <a:endParaRPr lang="en-US" dirty="0"/>
          </a:p>
        </p:txBody>
      </p:sp>
      <p:sp>
        <p:nvSpPr>
          <p:cNvPr id="4" name="Slide Number Placeholder 3"/>
          <p:cNvSpPr>
            <a:spLocks noGrp="1"/>
          </p:cNvSpPr>
          <p:nvPr>
            <p:ph type="sldNum" sz="quarter" idx="10"/>
          </p:nvPr>
        </p:nvSpPr>
        <p:spPr/>
        <p:txBody>
          <a:bodyPr/>
          <a:lstStyle/>
          <a:p>
            <a:fld id="{935C6FD0-1761-B342-9F1F-50031362C5A0}" type="slidenum">
              <a:rPr lang="en-US" smtClean="0"/>
              <a:pPr/>
              <a:t>17</a:t>
            </a:fld>
            <a:endParaRPr lang="en-US" dirty="0"/>
          </a:p>
        </p:txBody>
      </p:sp>
    </p:spTree>
    <p:extLst>
      <p:ext uri="{BB962C8B-B14F-4D97-AF65-F5344CB8AC3E}">
        <p14:creationId xmlns:p14="http://schemas.microsoft.com/office/powerpoint/2010/main" val="1524400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0" dirty="0">
                <a:ea typeface="MS PGothic" charset="-128"/>
              </a:rPr>
              <a:t>Mike Exum, Kristin Hoffmann, and Nadia Kaminski UW Flexible Option Academic Success Coaches</a:t>
            </a:r>
          </a:p>
        </p:txBody>
      </p:sp>
      <p:sp>
        <p:nvSpPr>
          <p:cNvPr id="4" name="Slide Number Placeholder 3"/>
          <p:cNvSpPr>
            <a:spLocks noGrp="1"/>
          </p:cNvSpPr>
          <p:nvPr>
            <p:ph type="sldNum" sz="quarter" idx="10"/>
          </p:nvPr>
        </p:nvSpPr>
        <p:spPr/>
        <p:txBody>
          <a:bodyPr/>
          <a:lstStyle/>
          <a:p>
            <a:fld id="{13E388B0-1547-1E4E-9AB9-90F2BF0D8F10}" type="slidenum">
              <a:rPr lang="en-US" smtClean="0"/>
              <a:t>18</a:t>
            </a:fld>
            <a:endParaRPr lang="en-US" dirty="0"/>
          </a:p>
        </p:txBody>
      </p:sp>
    </p:spTree>
    <p:extLst>
      <p:ext uri="{BB962C8B-B14F-4D97-AF65-F5344CB8AC3E}">
        <p14:creationId xmlns:p14="http://schemas.microsoft.com/office/powerpoint/2010/main" val="1365883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charset="0"/>
                <a:ea typeface="Arial" charset="0"/>
                <a:cs typeface="Arial" charset="0"/>
              </a:rPr>
              <a:t>KIM - A “competency set” has been</a:t>
            </a:r>
            <a:r>
              <a:rPr lang="en-US" b="1" baseline="0" dirty="0">
                <a:latin typeface="Arial" charset="0"/>
                <a:ea typeface="Arial" charset="0"/>
                <a:cs typeface="Arial" charset="0"/>
              </a:rPr>
              <a:t> created for e</a:t>
            </a:r>
            <a:r>
              <a:rPr lang="en-US" b="1" dirty="0">
                <a:latin typeface="Arial" charset="0"/>
                <a:ea typeface="Arial" charset="0"/>
                <a:cs typeface="Arial" charset="0"/>
              </a:rPr>
              <a:t>ach 3-credit advanced nursing course in our curriculum.</a:t>
            </a:r>
            <a:r>
              <a:rPr lang="en-US" b="1" baseline="0" dirty="0">
                <a:latin typeface="Arial" charset="0"/>
                <a:ea typeface="Arial" charset="0"/>
                <a:cs typeface="Arial" charset="0"/>
              </a:rPr>
              <a:t>  Every competency set has a uniform syllabus, four larger high-stakes assessments, learning paths to guide the student, learning resources and detailed scoring rubrics. </a:t>
            </a:r>
            <a:r>
              <a:rPr lang="en-US" b="1" dirty="0">
                <a:latin typeface="Arial" charset="0"/>
                <a:ea typeface="Arial" charset="0"/>
                <a:cs typeface="Arial" charset="0"/>
              </a:rPr>
              <a:t> </a:t>
            </a:r>
          </a:p>
          <a:p>
            <a:endParaRPr lang="en-US" b="1"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935C6FD0-1761-B342-9F1F-50031362C5A0}" type="slidenum">
              <a:rPr lang="en-US" smtClean="0"/>
              <a:pPr/>
              <a:t>19</a:t>
            </a:fld>
            <a:endParaRPr lang="en-US" dirty="0"/>
          </a:p>
        </p:txBody>
      </p:sp>
    </p:spTree>
    <p:extLst>
      <p:ext uri="{BB962C8B-B14F-4D97-AF65-F5344CB8AC3E}">
        <p14:creationId xmlns:p14="http://schemas.microsoft.com/office/powerpoint/2010/main" val="2482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LISA - </a:t>
            </a:r>
            <a:r>
              <a:rPr lang="en-US" b="1" baseline="0" dirty="0">
                <a:latin typeface="Arial" charset="0"/>
                <a:ea typeface="Arial" charset="0"/>
                <a:cs typeface="Arial" charset="0"/>
              </a:rPr>
              <a:t>Once students are enrolled in a competency set, the faculty role is to provide “RSI” </a:t>
            </a:r>
            <a:r>
              <a:rPr lang="mr-IN" b="1" baseline="0" dirty="0">
                <a:latin typeface="Arial" charset="0"/>
                <a:ea typeface="Arial" charset="0"/>
                <a:cs typeface="Arial" charset="0"/>
              </a:rPr>
              <a:t>–</a:t>
            </a:r>
            <a:r>
              <a:rPr lang="en-US" b="1" baseline="0" dirty="0">
                <a:latin typeface="Arial" charset="0"/>
                <a:ea typeface="Arial" charset="0"/>
                <a:cs typeface="Arial" charset="0"/>
              </a:rPr>
              <a:t> regular and substantive interaction” which in our program is feedback on completed assessments. Students also submit a monthly “FCI” to interface with faculty about their goals and plans for the work in the competency set. The concept of “RSI” is a very big issue in CBE programs nationally </a:t>
            </a:r>
            <a:r>
              <a:rPr lang="mr-IN" b="1" baseline="0" dirty="0">
                <a:latin typeface="Arial" charset="0"/>
                <a:ea typeface="Arial" charset="0"/>
                <a:cs typeface="Arial" charset="0"/>
              </a:rPr>
              <a:t>–</a:t>
            </a:r>
            <a:r>
              <a:rPr lang="en-US" b="1" baseline="0" dirty="0">
                <a:latin typeface="Arial" charset="0"/>
                <a:ea typeface="Arial" charset="0"/>
                <a:cs typeface="Arial" charset="0"/>
              </a:rPr>
              <a:t> accreditors and financial aid funders want students to have “substantive” interaction with faculty. </a:t>
            </a:r>
            <a:r>
              <a:rPr lang="en-US" b="1" dirty="0"/>
              <a:t>We</a:t>
            </a:r>
            <a:r>
              <a:rPr lang="en-US" b="1" baseline="0" dirty="0"/>
              <a:t> have had to work hard on how specific feedback improves learning. </a:t>
            </a:r>
            <a:r>
              <a:rPr lang="en-US" b="1" dirty="0">
                <a:solidFill>
                  <a:schemeClr val="tx1"/>
                </a:solidFill>
                <a:latin typeface="Arial" charset="0"/>
                <a:ea typeface="Arial" charset="0"/>
                <a:cs typeface="Arial" charset="0"/>
              </a:rPr>
              <a:t>Feedback is more effective when it identifies specific criteria that need to improve (rather than generic praise or discouragement).</a:t>
            </a:r>
            <a:r>
              <a:rPr lang="en-US" b="1" baseline="0" dirty="0">
                <a:solidFill>
                  <a:schemeClr val="tx1"/>
                </a:solidFill>
                <a:latin typeface="Arial" charset="0"/>
                <a:ea typeface="Arial" charset="0"/>
                <a:cs typeface="Arial" charset="0"/>
              </a:rPr>
              <a:t>  </a:t>
            </a:r>
            <a:r>
              <a:rPr lang="en-US" b="1" dirty="0">
                <a:solidFill>
                  <a:schemeClr val="tx1"/>
                </a:solidFill>
                <a:latin typeface="Arial" charset="0"/>
                <a:ea typeface="Arial" charset="0"/>
                <a:cs typeface="Arial" charset="0"/>
              </a:rPr>
              <a:t>Balancing strengths and weaknesses helps students hear feedback and enhances self efficacy;</a:t>
            </a:r>
            <a:r>
              <a:rPr lang="en-US" b="1" baseline="0" dirty="0">
                <a:solidFill>
                  <a:schemeClr val="tx1"/>
                </a:solidFill>
                <a:latin typeface="Arial" charset="0"/>
                <a:ea typeface="Arial" charset="0"/>
                <a:cs typeface="Arial" charset="0"/>
              </a:rPr>
              <a:t> </a:t>
            </a:r>
            <a:r>
              <a:rPr lang="en-US" b="1" dirty="0">
                <a:solidFill>
                  <a:schemeClr val="tx1"/>
                </a:solidFill>
                <a:latin typeface="Arial" charset="0"/>
                <a:ea typeface="Arial" charset="0"/>
                <a:cs typeface="Arial" charset="0"/>
              </a:rPr>
              <a:t>Providing too many comments in paper margins can be too overwhelming for students;</a:t>
            </a:r>
            <a:r>
              <a:rPr lang="en-US" b="1" baseline="0" dirty="0">
                <a:solidFill>
                  <a:schemeClr val="tx1"/>
                </a:solidFill>
                <a:latin typeface="Arial" charset="0"/>
                <a:ea typeface="Arial" charset="0"/>
                <a:cs typeface="Arial" charset="0"/>
              </a:rPr>
              <a:t> </a:t>
            </a:r>
            <a:r>
              <a:rPr lang="en-US" b="1" dirty="0">
                <a:solidFill>
                  <a:schemeClr val="tx1"/>
                </a:solidFill>
                <a:latin typeface="Arial" charset="0"/>
                <a:ea typeface="Arial" charset="0"/>
                <a:cs typeface="Arial" charset="0"/>
              </a:rPr>
              <a:t>Timing (how soon) and frequency (how often) are important.  We also use the U-PACE model </a:t>
            </a:r>
            <a:r>
              <a:rPr lang="mr-IN" b="1" dirty="0">
                <a:solidFill>
                  <a:schemeClr val="tx1"/>
                </a:solidFill>
                <a:latin typeface="Arial" charset="0"/>
                <a:ea typeface="Arial" charset="0"/>
                <a:cs typeface="Arial" charset="0"/>
              </a:rPr>
              <a:t>–</a:t>
            </a:r>
            <a:r>
              <a:rPr lang="en-US" b="1" dirty="0">
                <a:solidFill>
                  <a:schemeClr val="tx1"/>
                </a:solidFill>
                <a:latin typeface="Arial" charset="0"/>
                <a:ea typeface="Arial" charset="0"/>
                <a:cs typeface="Arial" charset="0"/>
              </a:rPr>
              <a:t> positive/needs improvement/encouragement. </a:t>
            </a:r>
          </a:p>
          <a:p>
            <a:pPr lvl="8"/>
            <a:r>
              <a:rPr lang="en-US" sz="1800" b="1" dirty="0">
                <a:solidFill>
                  <a:schemeClr val="tx1"/>
                </a:solidFill>
                <a:latin typeface="Arial" charset="0"/>
                <a:ea typeface="Arial" charset="0"/>
                <a:cs typeface="Arial" charset="0"/>
              </a:rPr>
              <a:t>(</a:t>
            </a:r>
            <a:r>
              <a:rPr lang="en-US" sz="1800" b="1" dirty="0">
                <a:latin typeface="Arial" charset="0"/>
                <a:ea typeface="Arial" charset="0"/>
                <a:cs typeface="Arial" charset="0"/>
              </a:rPr>
              <a:t>Ambrose et al, 2010)</a:t>
            </a:r>
            <a:endParaRPr lang="en-US" sz="1800"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charset="0"/>
              <a:ea typeface="Arial" charset="0"/>
              <a:cs typeface="Arial" charset="0"/>
            </a:endParaRPr>
          </a:p>
          <a:p>
            <a:endParaRPr lang="en-US" b="1" dirty="0"/>
          </a:p>
        </p:txBody>
      </p:sp>
      <p:sp>
        <p:nvSpPr>
          <p:cNvPr id="4" name="Slide Number Placeholder 3"/>
          <p:cNvSpPr>
            <a:spLocks noGrp="1"/>
          </p:cNvSpPr>
          <p:nvPr>
            <p:ph type="sldNum" sz="quarter" idx="10"/>
          </p:nvPr>
        </p:nvSpPr>
        <p:spPr/>
        <p:txBody>
          <a:bodyPr/>
          <a:lstStyle/>
          <a:p>
            <a:fld id="{935C6FD0-1761-B342-9F1F-50031362C5A0}" type="slidenum">
              <a:rPr lang="en-US" smtClean="0"/>
              <a:pPr/>
              <a:t>20</a:t>
            </a:fld>
            <a:endParaRPr lang="en-US" dirty="0"/>
          </a:p>
        </p:txBody>
      </p:sp>
    </p:spTree>
    <p:extLst>
      <p:ext uri="{BB962C8B-B14F-4D97-AF65-F5344CB8AC3E}">
        <p14:creationId xmlns:p14="http://schemas.microsoft.com/office/powerpoint/2010/main" val="544731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KIM  - We have created a workload model that uses a student load of 40 active students over three active subscription periods as a 3-credit course workload.  Faculty and IAS who work in our FLEX Option program also teach in our other programs </a:t>
            </a:r>
            <a:r>
              <a:rPr lang="mr-IN" b="1" dirty="0"/>
              <a:t>–</a:t>
            </a:r>
            <a:r>
              <a:rPr lang="en-US" b="1" dirty="0"/>
              <a:t> RN-BSN, undergraduate or Masters degree programs.  We made the decision not to “hire out” this part of our program by hiring adjuncts </a:t>
            </a:r>
            <a:r>
              <a:rPr lang="mr-IN" b="1" dirty="0"/>
              <a:t>–</a:t>
            </a:r>
            <a:r>
              <a:rPr lang="en-US" b="1" dirty="0"/>
              <a:t> this is the model that many programs do use. We wanted to keep our</a:t>
            </a:r>
            <a:r>
              <a:rPr lang="en-US" b="1" baseline="0" dirty="0"/>
              <a:t> FLEX Option program under our own control and have faculty who teach in our other programs work in this program as well. </a:t>
            </a:r>
            <a:endParaRPr lang="en-US" b="1" dirty="0"/>
          </a:p>
          <a:p>
            <a:endParaRPr lang="en-US" b="1" dirty="0"/>
          </a:p>
        </p:txBody>
      </p:sp>
      <p:sp>
        <p:nvSpPr>
          <p:cNvPr id="4" name="Slide Number Placeholder 3"/>
          <p:cNvSpPr>
            <a:spLocks noGrp="1"/>
          </p:cNvSpPr>
          <p:nvPr>
            <p:ph type="sldNum" sz="quarter" idx="10"/>
          </p:nvPr>
        </p:nvSpPr>
        <p:spPr/>
        <p:txBody>
          <a:bodyPr/>
          <a:lstStyle/>
          <a:p>
            <a:fld id="{935C6FD0-1761-B342-9F1F-50031362C5A0}" type="slidenum">
              <a:rPr lang="en-US" smtClean="0"/>
              <a:pPr/>
              <a:t>21</a:t>
            </a:fld>
            <a:endParaRPr lang="en-US" dirty="0"/>
          </a:p>
        </p:txBody>
      </p:sp>
    </p:spTree>
    <p:extLst>
      <p:ext uri="{BB962C8B-B14F-4D97-AF65-F5344CB8AC3E}">
        <p14:creationId xmlns:p14="http://schemas.microsoft.com/office/powerpoint/2010/main" val="1974658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LISA </a:t>
            </a:r>
            <a:r>
              <a:rPr lang="mr-IN" b="1" dirty="0"/>
              <a:t>–</a:t>
            </a:r>
            <a:r>
              <a:rPr lang="en-US" b="1" dirty="0"/>
              <a:t> So this leads us</a:t>
            </a:r>
            <a:r>
              <a:rPr lang="en-US" b="1" baseline="0" dirty="0"/>
              <a:t> to the need for innovative programs and the rationale behind why we created our own CBE program focused on post-licensure RN-BSN students. </a:t>
            </a:r>
            <a:endParaRPr lang="en-US" b="1" dirty="0"/>
          </a:p>
        </p:txBody>
      </p:sp>
      <p:sp>
        <p:nvSpPr>
          <p:cNvPr id="4" name="Slide Number Placeholder 3"/>
          <p:cNvSpPr>
            <a:spLocks noGrp="1"/>
          </p:cNvSpPr>
          <p:nvPr>
            <p:ph type="sldNum" sz="quarter" idx="10"/>
          </p:nvPr>
        </p:nvSpPr>
        <p:spPr/>
        <p:txBody>
          <a:bodyPr/>
          <a:lstStyle/>
          <a:p>
            <a:fld id="{935C6FD0-1761-B342-9F1F-50031362C5A0}" type="slidenum">
              <a:rPr lang="en-US" smtClean="0"/>
              <a:pPr/>
              <a:t>2</a:t>
            </a:fld>
            <a:endParaRPr lang="en-US" dirty="0"/>
          </a:p>
        </p:txBody>
      </p:sp>
    </p:spTree>
    <p:extLst>
      <p:ext uri="{BB962C8B-B14F-4D97-AF65-F5344CB8AC3E}">
        <p14:creationId xmlns:p14="http://schemas.microsoft.com/office/powerpoint/2010/main" val="175980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LISA - </a:t>
            </a:r>
            <a:r>
              <a:rPr lang="en-US" sz="1200" b="1" dirty="0"/>
              <a:t>In</a:t>
            </a:r>
            <a:r>
              <a:rPr lang="en-US" sz="1200" b="1" baseline="0" dirty="0"/>
              <a:t> our program, we have a new start on the first day of every month </a:t>
            </a:r>
            <a:r>
              <a:rPr lang="mr-IN" sz="1200" b="1" baseline="0" dirty="0"/>
              <a:t>–</a:t>
            </a:r>
            <a:r>
              <a:rPr lang="en-US" sz="1200" b="1" baseline="0" dirty="0"/>
              <a:t> this means we can modify, correct, improve continuously. Students enroll in 12 week “subscription periods” to complete a 3-credit competency set (equivalent to a 3-credit course). Often the improvements we need to make are not anticipated </a:t>
            </a:r>
            <a:r>
              <a:rPr lang="mr-IN" sz="1200" b="1" baseline="0" dirty="0"/>
              <a:t>–</a:t>
            </a:r>
            <a:r>
              <a:rPr lang="en-US" sz="1200" b="1" baseline="0" dirty="0"/>
              <a:t> the students show us the way with their questions. We also use a quality framework promoted by CBEN. </a:t>
            </a:r>
            <a:endParaRPr lang="en-US" sz="1200" b="1" dirty="0"/>
          </a:p>
        </p:txBody>
      </p:sp>
      <p:sp>
        <p:nvSpPr>
          <p:cNvPr id="4" name="Slide Number Placeholder 3"/>
          <p:cNvSpPr>
            <a:spLocks noGrp="1"/>
          </p:cNvSpPr>
          <p:nvPr>
            <p:ph type="sldNum" sz="quarter" idx="10"/>
          </p:nvPr>
        </p:nvSpPr>
        <p:spPr/>
        <p:txBody>
          <a:bodyPr/>
          <a:lstStyle/>
          <a:p>
            <a:fld id="{935C6FD0-1761-B342-9F1F-50031362C5A0}" type="slidenum">
              <a:rPr lang="en-US" smtClean="0"/>
              <a:pPr/>
              <a:t>22</a:t>
            </a:fld>
            <a:endParaRPr lang="en-US" dirty="0"/>
          </a:p>
        </p:txBody>
      </p:sp>
    </p:spTree>
    <p:extLst>
      <p:ext uri="{BB962C8B-B14F-4D97-AF65-F5344CB8AC3E}">
        <p14:creationId xmlns:p14="http://schemas.microsoft.com/office/powerpoint/2010/main" val="963073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KIM </a:t>
            </a:r>
            <a:r>
              <a:rPr lang="mr-IN" b="1" dirty="0"/>
              <a:t>–</a:t>
            </a:r>
            <a:r>
              <a:rPr lang="en-US" b="1" dirty="0"/>
              <a:t> Although the DOE is actually supportive of innovative educational</a:t>
            </a:r>
            <a:r>
              <a:rPr lang="en-US" b="1" baseline="0" dirty="0"/>
              <a:t> models, they have significant concerns about financing students educational loans and grants if they cannot determine that there is “RSI” </a:t>
            </a:r>
            <a:r>
              <a:rPr lang="mr-IN" b="1" baseline="0" dirty="0"/>
              <a:t>–</a:t>
            </a:r>
            <a:r>
              <a:rPr lang="en-US" b="1" baseline="0" dirty="0"/>
              <a:t> regular and substantive interaction between teachers and learners. When our program launched in 2014, our students could not get financial aid for taking a FLEX set.  Our financial aid office has worked very hard to create a financial aid model that will work in FLEX and students now can get federal financial aid in FLEX. One roadblock we have right now is that students cannot be “co-funded” in two different educational options </a:t>
            </a:r>
            <a:r>
              <a:rPr lang="mr-IN" b="1" baseline="0" dirty="0"/>
              <a:t>–</a:t>
            </a:r>
            <a:r>
              <a:rPr lang="en-US" b="1" baseline="0" dirty="0" err="1"/>
              <a:t>ie</a:t>
            </a:r>
            <a:r>
              <a:rPr lang="en-US" b="1" baseline="0" dirty="0"/>
              <a:t> </a:t>
            </a:r>
            <a:r>
              <a:rPr lang="mr-IN" b="1" baseline="0" dirty="0"/>
              <a:t>–</a:t>
            </a:r>
            <a:r>
              <a:rPr lang="en-US" b="1" baseline="0" dirty="0"/>
              <a:t> a student cannot receive financial aid for doing FLEX along with doing an online or F2F course. We hope that in the future this will be able to happen, but the federal DOE moves slowly</a:t>
            </a:r>
            <a:r>
              <a:rPr lang="mr-IN" b="1" baseline="0" dirty="0"/>
              <a:t>…</a:t>
            </a:r>
            <a:r>
              <a:rPr lang="en-US" b="1" baseline="0" dirty="0"/>
              <a:t>..David Musser who is the current director of the federal DOE does attend the CBEN conference every year and has been very supportive of both innovative education and CBE models in general. </a:t>
            </a:r>
            <a:endParaRPr lang="en-US" b="1" dirty="0"/>
          </a:p>
        </p:txBody>
      </p:sp>
      <p:sp>
        <p:nvSpPr>
          <p:cNvPr id="4" name="Slide Number Placeholder 3"/>
          <p:cNvSpPr>
            <a:spLocks noGrp="1"/>
          </p:cNvSpPr>
          <p:nvPr>
            <p:ph type="sldNum" sz="quarter" idx="10"/>
          </p:nvPr>
        </p:nvSpPr>
        <p:spPr/>
        <p:txBody>
          <a:bodyPr/>
          <a:lstStyle/>
          <a:p>
            <a:fld id="{935C6FD0-1761-B342-9F1F-50031362C5A0}" type="slidenum">
              <a:rPr lang="en-US" smtClean="0"/>
              <a:pPr/>
              <a:t>23</a:t>
            </a:fld>
            <a:endParaRPr lang="en-US" dirty="0"/>
          </a:p>
        </p:txBody>
      </p:sp>
    </p:spTree>
    <p:extLst>
      <p:ext uri="{BB962C8B-B14F-4D97-AF65-F5344CB8AC3E}">
        <p14:creationId xmlns:p14="http://schemas.microsoft.com/office/powerpoint/2010/main" val="3312931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LISA </a:t>
            </a:r>
            <a:r>
              <a:rPr lang="mr-IN" b="1" dirty="0"/>
              <a:t>–</a:t>
            </a:r>
            <a:r>
              <a:rPr lang="en-US" b="1" dirty="0"/>
              <a:t> When this</a:t>
            </a:r>
            <a:r>
              <a:rPr lang="en-US" b="1" baseline="0" dirty="0"/>
              <a:t> program was first imagined by our partners at CEOEL </a:t>
            </a:r>
            <a:r>
              <a:rPr lang="mr-IN" b="1" baseline="0" dirty="0"/>
              <a:t>–</a:t>
            </a:r>
            <a:r>
              <a:rPr lang="en-US" b="1" baseline="0" dirty="0"/>
              <a:t> their vision was that students in FLEX programs would have very little contact with faculty </a:t>
            </a:r>
            <a:r>
              <a:rPr lang="mr-IN" b="1" baseline="0" dirty="0"/>
              <a:t>–</a:t>
            </a:r>
            <a:r>
              <a:rPr lang="en-US" b="1" baseline="0" dirty="0"/>
              <a:t> and that they would do all communication through their ASC.  In reality, students need guidance from faculty and do have content related questions that need faculty answers.  So we do try to send students to their ASC as their first point of contact, we are also very willing to connect with our FLEX students by email or even by phone if needed. </a:t>
            </a:r>
            <a:endParaRPr lang="en-US" b="1" dirty="0"/>
          </a:p>
        </p:txBody>
      </p:sp>
      <p:sp>
        <p:nvSpPr>
          <p:cNvPr id="4" name="Slide Number Placeholder 3"/>
          <p:cNvSpPr>
            <a:spLocks noGrp="1"/>
          </p:cNvSpPr>
          <p:nvPr>
            <p:ph type="sldNum" sz="quarter" idx="10"/>
          </p:nvPr>
        </p:nvSpPr>
        <p:spPr/>
        <p:txBody>
          <a:bodyPr/>
          <a:lstStyle/>
          <a:p>
            <a:fld id="{935C6FD0-1761-B342-9F1F-50031362C5A0}" type="slidenum">
              <a:rPr lang="en-US" smtClean="0"/>
              <a:pPr/>
              <a:t>24</a:t>
            </a:fld>
            <a:endParaRPr lang="en-US" dirty="0"/>
          </a:p>
        </p:txBody>
      </p:sp>
    </p:spTree>
    <p:extLst>
      <p:ext uri="{BB962C8B-B14F-4D97-AF65-F5344CB8AC3E}">
        <p14:creationId xmlns:p14="http://schemas.microsoft.com/office/powerpoint/2010/main" val="3758730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charset="0"/>
                <a:ea typeface="Arial" charset="0"/>
                <a:cs typeface="Arial" charset="0"/>
              </a:rPr>
              <a:t>KIM - Here</a:t>
            </a:r>
            <a:r>
              <a:rPr lang="en-US" sz="1200" b="1" kern="1200" baseline="0" dirty="0">
                <a:solidFill>
                  <a:schemeClr val="tx1"/>
                </a:solidFill>
                <a:effectLst/>
                <a:latin typeface="Arial" charset="0"/>
                <a:ea typeface="Arial" charset="0"/>
                <a:cs typeface="Arial" charset="0"/>
              </a:rPr>
              <a:t> are some of our students </a:t>
            </a:r>
            <a:r>
              <a:rPr lang="mr-IN" sz="1200" b="1" kern="1200" baseline="0" dirty="0">
                <a:solidFill>
                  <a:schemeClr val="tx1"/>
                </a:solidFill>
                <a:effectLst/>
                <a:latin typeface="Arial" charset="0"/>
                <a:ea typeface="Arial" charset="0"/>
                <a:cs typeface="Arial" charset="0"/>
              </a:rPr>
              <a:t>–</a:t>
            </a:r>
            <a:r>
              <a:rPr lang="en-US" sz="1200" b="1" kern="1200" baseline="0" dirty="0">
                <a:solidFill>
                  <a:schemeClr val="tx1"/>
                </a:solidFill>
                <a:effectLst/>
                <a:latin typeface="Arial" charset="0"/>
                <a:ea typeface="Arial" charset="0"/>
                <a:cs typeface="Arial" charset="0"/>
              </a:rPr>
              <a:t> for them this CBE approach was what they needed to get their BSN degree.</a:t>
            </a:r>
            <a:endParaRPr lang="en-US" sz="1200" b="1" kern="1200" dirty="0">
              <a:solidFill>
                <a:schemeClr val="tx1"/>
              </a:solidFill>
              <a:effectLst/>
              <a:latin typeface="Arial" charset="0"/>
              <a:ea typeface="Arial" charset="0"/>
              <a:cs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935C6FD0-1761-B342-9F1F-50031362C5A0}" type="slidenum">
              <a:rPr lang="en-US" smtClean="0"/>
              <a:pPr/>
              <a:t>25</a:t>
            </a:fld>
            <a:endParaRPr lang="en-US" dirty="0"/>
          </a:p>
        </p:txBody>
      </p:sp>
    </p:spTree>
    <p:extLst>
      <p:ext uri="{BB962C8B-B14F-4D97-AF65-F5344CB8AC3E}">
        <p14:creationId xmlns:p14="http://schemas.microsoft.com/office/powerpoint/2010/main" val="1129698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itchFamily="34" charset="-128"/>
            </a:endParaRPr>
          </a:p>
        </p:txBody>
      </p:sp>
      <p:sp>
        <p:nvSpPr>
          <p:cNvPr id="24580"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lstStyle>
            <a:lvl1pPr>
              <a:defRPr sz="1200">
                <a:solidFill>
                  <a:schemeClr val="tx1"/>
                </a:solidFill>
                <a:latin typeface="Calibri" pitchFamily="34" charset="0"/>
                <a:ea typeface="ＭＳ Ｐゴシック" pitchFamily="34" charset="-128"/>
              </a:defRPr>
            </a:lvl1pPr>
            <a:lvl2pPr marL="742712" indent="-285658">
              <a:defRPr sz="1200">
                <a:solidFill>
                  <a:schemeClr val="tx1"/>
                </a:solidFill>
                <a:latin typeface="Calibri" pitchFamily="34" charset="0"/>
                <a:ea typeface="ＭＳ Ｐゴシック" pitchFamily="34" charset="-128"/>
              </a:defRPr>
            </a:lvl2pPr>
            <a:lvl3pPr marL="1142633" indent="-228526">
              <a:defRPr sz="1200">
                <a:solidFill>
                  <a:schemeClr val="tx1"/>
                </a:solidFill>
                <a:latin typeface="Calibri" pitchFamily="34" charset="0"/>
                <a:ea typeface="ＭＳ Ｐゴシック" pitchFamily="34" charset="-128"/>
              </a:defRPr>
            </a:lvl3pPr>
            <a:lvl4pPr marL="1599688" indent="-228526">
              <a:defRPr sz="1200">
                <a:solidFill>
                  <a:schemeClr val="tx1"/>
                </a:solidFill>
                <a:latin typeface="Calibri" pitchFamily="34" charset="0"/>
                <a:ea typeface="ＭＳ Ｐゴシック" pitchFamily="34" charset="-128"/>
              </a:defRPr>
            </a:lvl4pPr>
            <a:lvl5pPr marL="2056741" indent="-228526">
              <a:defRPr sz="1200">
                <a:solidFill>
                  <a:schemeClr val="tx1"/>
                </a:solidFill>
                <a:latin typeface="Calibri" pitchFamily="34" charset="0"/>
                <a:ea typeface="ＭＳ Ｐゴシック" pitchFamily="34" charset="-128"/>
              </a:defRPr>
            </a:lvl5pPr>
            <a:lvl6pPr marL="2513795" indent="-228526"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0849" indent="-228526"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7903" indent="-228526"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4955" indent="-228526"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2463FBA4-6C2C-40D6-A886-66F1DA67EE5A}" type="slidenum">
              <a:rPr lang="en-US" altLang="en-US" smtClean="0">
                <a:solidFill>
                  <a:prstClr val="black"/>
                </a:solidFill>
              </a:rPr>
              <a:pPr/>
              <a:t>3</a:t>
            </a:fld>
            <a:endParaRPr lang="en-US" altLang="en-US" dirty="0">
              <a:solidFill>
                <a:prstClr val="black"/>
              </a:solidFill>
            </a:endParaRPr>
          </a:p>
        </p:txBody>
      </p:sp>
    </p:spTree>
    <p:extLst>
      <p:ext uri="{BB962C8B-B14F-4D97-AF65-F5344CB8AC3E}">
        <p14:creationId xmlns:p14="http://schemas.microsoft.com/office/powerpoint/2010/main" val="166916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None/>
              <a:tabLst/>
              <a:defRPr/>
            </a:pPr>
            <a:endParaRPr lang="en-US" dirty="0"/>
          </a:p>
        </p:txBody>
      </p:sp>
      <p:sp>
        <p:nvSpPr>
          <p:cNvPr id="4" name="Slide Number Placeholder 3"/>
          <p:cNvSpPr>
            <a:spLocks noGrp="1"/>
          </p:cNvSpPr>
          <p:nvPr>
            <p:ph type="sldNum" sz="quarter" idx="10"/>
          </p:nvPr>
        </p:nvSpPr>
        <p:spPr>
          <a:xfrm>
            <a:off x="3885120" y="8684786"/>
            <a:ext cx="2971336" cy="457666"/>
          </a:xfrm>
          <a:prstGeom prst="rect">
            <a:avLst/>
          </a:prstGeom>
        </p:spPr>
        <p:txBody>
          <a:bodyPr lIns="89143" tIns="44572" rIns="89143" bIns="44572"/>
          <a:lstStyle/>
          <a:p>
            <a:pPr>
              <a:defRPr/>
            </a:pPr>
            <a:fld id="{7933CC41-356A-4D30-8A83-712238798DF3}" type="slidenum">
              <a:rPr lang="en-US" smtClean="0">
                <a:solidFill>
                  <a:prstClr val="black"/>
                </a:solidFill>
                <a:latin typeface="Calibri"/>
              </a:rPr>
              <a:pPr>
                <a:defRPr/>
              </a:pPr>
              <a:t>4</a:t>
            </a:fld>
            <a:endParaRPr lang="en-US" dirty="0">
              <a:solidFill>
                <a:prstClr val="black"/>
              </a:solidFill>
              <a:latin typeface="Calibri"/>
            </a:endParaRPr>
          </a:p>
        </p:txBody>
      </p:sp>
    </p:spTree>
    <p:extLst>
      <p:ext uri="{BB962C8B-B14F-4D97-AF65-F5344CB8AC3E}">
        <p14:creationId xmlns:p14="http://schemas.microsoft.com/office/powerpoint/2010/main" val="2948181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8522F-F1AE-7D45-81E9-D32C2EF334FB}" type="slidenum">
              <a:rPr lang="en-US" smtClean="0"/>
              <a:t>5</a:t>
            </a:fld>
            <a:endParaRPr lang="en-US" dirty="0"/>
          </a:p>
        </p:txBody>
      </p:sp>
    </p:spTree>
    <p:extLst>
      <p:ext uri="{BB962C8B-B14F-4D97-AF65-F5344CB8AC3E}">
        <p14:creationId xmlns:p14="http://schemas.microsoft.com/office/powerpoint/2010/main" val="1441376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KIM </a:t>
            </a:r>
            <a:r>
              <a:rPr lang="mr-IN" b="1" dirty="0"/>
              <a:t>–</a:t>
            </a:r>
            <a:r>
              <a:rPr lang="en-US" b="1" dirty="0"/>
              <a:t> Your slide </a:t>
            </a:r>
            <a:r>
              <a:rPr lang="mr-IN" b="1" dirty="0"/>
              <a:t>–</a:t>
            </a:r>
            <a:r>
              <a:rPr lang="en-US" b="1" dirty="0"/>
              <a:t> add more as you wish! ? # of faculty/staff? Size of undergrad or graduate programs? Your call.</a:t>
            </a:r>
          </a:p>
        </p:txBody>
      </p:sp>
      <p:sp>
        <p:nvSpPr>
          <p:cNvPr id="4" name="Slide Number Placeholder 3"/>
          <p:cNvSpPr>
            <a:spLocks noGrp="1"/>
          </p:cNvSpPr>
          <p:nvPr>
            <p:ph type="sldNum" sz="quarter" idx="10"/>
          </p:nvPr>
        </p:nvSpPr>
        <p:spPr/>
        <p:txBody>
          <a:bodyPr/>
          <a:lstStyle/>
          <a:p>
            <a:fld id="{935C6FD0-1761-B342-9F1F-50031362C5A0}" type="slidenum">
              <a:rPr lang="en-US" smtClean="0"/>
              <a:pPr/>
              <a:t>6</a:t>
            </a:fld>
            <a:endParaRPr lang="en-US" dirty="0"/>
          </a:p>
        </p:txBody>
      </p:sp>
    </p:spTree>
    <p:extLst>
      <p:ext uri="{BB962C8B-B14F-4D97-AF65-F5344CB8AC3E}">
        <p14:creationId xmlns:p14="http://schemas.microsoft.com/office/powerpoint/2010/main" val="85602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KIM </a:t>
            </a:r>
            <a:r>
              <a:rPr lang="mr-IN" b="1" dirty="0"/>
              <a:t>–</a:t>
            </a:r>
            <a:r>
              <a:rPr lang="en-US" b="1" dirty="0"/>
              <a:t> Your slide </a:t>
            </a:r>
            <a:r>
              <a:rPr lang="mr-IN" b="1" dirty="0"/>
              <a:t>–</a:t>
            </a:r>
            <a:r>
              <a:rPr lang="en-US" b="1" dirty="0"/>
              <a:t> add more as you wish! ? # of faculty/staff? Size of undergrad or graduate programs? Your call.</a:t>
            </a:r>
          </a:p>
        </p:txBody>
      </p:sp>
      <p:sp>
        <p:nvSpPr>
          <p:cNvPr id="4" name="Slide Number Placeholder 3"/>
          <p:cNvSpPr>
            <a:spLocks noGrp="1"/>
          </p:cNvSpPr>
          <p:nvPr>
            <p:ph type="sldNum" sz="quarter" idx="10"/>
          </p:nvPr>
        </p:nvSpPr>
        <p:spPr/>
        <p:txBody>
          <a:bodyPr/>
          <a:lstStyle/>
          <a:p>
            <a:fld id="{935C6FD0-1761-B342-9F1F-50031362C5A0}" type="slidenum">
              <a:rPr lang="en-US" smtClean="0"/>
              <a:pPr/>
              <a:t>7</a:t>
            </a:fld>
            <a:endParaRPr lang="en-US" dirty="0"/>
          </a:p>
        </p:txBody>
      </p:sp>
    </p:spTree>
    <p:extLst>
      <p:ext uri="{BB962C8B-B14F-4D97-AF65-F5344CB8AC3E}">
        <p14:creationId xmlns:p14="http://schemas.microsoft.com/office/powerpoint/2010/main" val="2051571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LISA</a:t>
            </a:r>
            <a:r>
              <a:rPr lang="en-US" b="1" baseline="0" dirty="0"/>
              <a:t> - </a:t>
            </a:r>
            <a:r>
              <a:rPr lang="en-US" b="1" dirty="0"/>
              <a:t>Our RN-to-BSN Nursing FLEX Option program is open ONLY to licensed RNs with</a:t>
            </a:r>
            <a:r>
              <a:rPr lang="en-US" b="1" baseline="0" dirty="0"/>
              <a:t> a past ADN degree in nursing. </a:t>
            </a:r>
            <a:r>
              <a:rPr lang="en-US" b="1" dirty="0"/>
              <a:t>We</a:t>
            </a:r>
            <a:r>
              <a:rPr lang="en-US" b="1" baseline="0" dirty="0"/>
              <a:t> offer one curriculum offered in three modes of learning at the UW-Milwaukee College of Nursing </a:t>
            </a:r>
            <a:r>
              <a:rPr lang="mr-IN" b="1" baseline="0" dirty="0"/>
              <a:t>–</a:t>
            </a:r>
            <a:r>
              <a:rPr lang="en-US" b="1" baseline="0" dirty="0"/>
              <a:t> the curriculum and requirements are the same for all modes of learning.  The delivery mode is what changes in each specific learning mode.</a:t>
            </a:r>
            <a:endParaRPr lang="en-US" b="1" dirty="0"/>
          </a:p>
          <a:p>
            <a:endParaRPr lang="en-US" b="1" dirty="0"/>
          </a:p>
        </p:txBody>
      </p:sp>
      <p:sp>
        <p:nvSpPr>
          <p:cNvPr id="4" name="Slide Number Placeholder 3"/>
          <p:cNvSpPr>
            <a:spLocks noGrp="1"/>
          </p:cNvSpPr>
          <p:nvPr>
            <p:ph type="sldNum" sz="quarter" idx="10"/>
          </p:nvPr>
        </p:nvSpPr>
        <p:spPr/>
        <p:txBody>
          <a:bodyPr/>
          <a:lstStyle/>
          <a:p>
            <a:fld id="{935C6FD0-1761-B342-9F1F-50031362C5A0}" type="slidenum">
              <a:rPr lang="en-US" smtClean="0"/>
              <a:pPr/>
              <a:t>9</a:t>
            </a:fld>
            <a:endParaRPr lang="en-US" dirty="0"/>
          </a:p>
        </p:txBody>
      </p:sp>
    </p:spTree>
    <p:extLst>
      <p:ext uri="{BB962C8B-B14F-4D97-AF65-F5344CB8AC3E}">
        <p14:creationId xmlns:p14="http://schemas.microsoft.com/office/powerpoint/2010/main" val="3479425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LISA - We</a:t>
            </a:r>
            <a:r>
              <a:rPr lang="en-US" b="1" baseline="0" dirty="0"/>
              <a:t> offer one curriculum offered in three modes of learning at the UW-Milwaukee College of Nursing.  The chart above is a comparison of the three modes of learning that we offer. The curriculum, outcomes and competencies are identical is all modes </a:t>
            </a:r>
            <a:r>
              <a:rPr lang="mr-IN" b="1" baseline="0" dirty="0"/>
              <a:t>–</a:t>
            </a:r>
            <a:r>
              <a:rPr lang="en-US" b="1" baseline="0" dirty="0"/>
              <a:t> only the delivery method changes.  The first point of contact for issues and concerns in FLEX related to each competency set is the Academic Success Coach  (ASC).    A very important part of our curriculum is that it is the same curriculum in three modes.  The FLEX model (CBE approach) is not right for all students </a:t>
            </a:r>
            <a:r>
              <a:rPr lang="mr-IN" b="1" baseline="0" dirty="0"/>
              <a:t>–</a:t>
            </a:r>
            <a:r>
              <a:rPr lang="en-US" b="1" baseline="0" dirty="0"/>
              <a:t> so students who try the FLEX model and feel it does not work for them can move back into a more traditional mode. </a:t>
            </a:r>
            <a:endParaRPr lang="en-US" b="1" dirty="0"/>
          </a:p>
          <a:p>
            <a:endParaRPr lang="en-US" b="1" dirty="0"/>
          </a:p>
        </p:txBody>
      </p:sp>
      <p:sp>
        <p:nvSpPr>
          <p:cNvPr id="4" name="Slide Number Placeholder 3"/>
          <p:cNvSpPr>
            <a:spLocks noGrp="1"/>
          </p:cNvSpPr>
          <p:nvPr>
            <p:ph type="sldNum" sz="quarter" idx="10"/>
          </p:nvPr>
        </p:nvSpPr>
        <p:spPr/>
        <p:txBody>
          <a:bodyPr/>
          <a:lstStyle/>
          <a:p>
            <a:fld id="{935C6FD0-1761-B342-9F1F-50031362C5A0}" type="slidenum">
              <a:rPr lang="en-US" smtClean="0"/>
              <a:pPr/>
              <a:t>10</a:t>
            </a:fld>
            <a:endParaRPr lang="en-US" dirty="0"/>
          </a:p>
        </p:txBody>
      </p:sp>
    </p:spTree>
    <p:extLst>
      <p:ext uri="{BB962C8B-B14F-4D97-AF65-F5344CB8AC3E}">
        <p14:creationId xmlns:p14="http://schemas.microsoft.com/office/powerpoint/2010/main" val="3334277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12/12/2018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12/12/2018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38" descr="AAMC_revPPTtitle_wh"/>
          <p:cNvPicPr>
            <a:picLocks noChangeAspect="1" noChangeArrowheads="1"/>
          </p:cNvPicPr>
          <p:nvPr userDrawn="1"/>
        </p:nvPicPr>
        <p:blipFill>
          <a:blip r:embed="rId2" cstate="print"/>
          <a:srcRect/>
          <a:stretch>
            <a:fillRect/>
          </a:stretch>
        </p:blipFill>
        <p:spPr bwMode="auto">
          <a:xfrm>
            <a:off x="2118" y="1589"/>
            <a:ext cx="12185649" cy="6853237"/>
          </a:xfrm>
          <a:prstGeom prst="rect">
            <a:avLst/>
          </a:prstGeom>
          <a:noFill/>
        </p:spPr>
      </p:pic>
      <p:sp>
        <p:nvSpPr>
          <p:cNvPr id="4060162" name="Rectangle 2"/>
          <p:cNvSpPr>
            <a:spLocks noGrp="1" noChangeArrowheads="1"/>
          </p:cNvSpPr>
          <p:nvPr>
            <p:ph type="ctrTitle"/>
          </p:nvPr>
        </p:nvSpPr>
        <p:spPr>
          <a:xfrm>
            <a:off x="1164167" y="2535238"/>
            <a:ext cx="9738784" cy="1187450"/>
          </a:xfrm>
        </p:spPr>
        <p:txBody>
          <a:bodyPr anchor="t"/>
          <a:lstStyle>
            <a:lvl1pPr>
              <a:lnSpc>
                <a:spcPct val="80000"/>
              </a:lnSpc>
              <a:defRPr b="1">
                <a:solidFill>
                  <a:srgbClr val="01267F"/>
                </a:solidFill>
                <a:latin typeface="+mn-lt"/>
              </a:defRPr>
            </a:lvl1pPr>
          </a:lstStyle>
          <a:p>
            <a:r>
              <a:rPr lang="en-US"/>
              <a:t>Click to edit Master title style</a:t>
            </a:r>
            <a:endParaRPr lang="en-US" dirty="0"/>
          </a:p>
        </p:txBody>
      </p:sp>
      <p:sp>
        <p:nvSpPr>
          <p:cNvPr id="4060163" name="Rectangle 3"/>
          <p:cNvSpPr>
            <a:spLocks noGrp="1" noChangeArrowheads="1"/>
          </p:cNvSpPr>
          <p:nvPr>
            <p:ph type="subTitle" idx="1"/>
          </p:nvPr>
        </p:nvSpPr>
        <p:spPr>
          <a:xfrm>
            <a:off x="1164167" y="4681539"/>
            <a:ext cx="9738784" cy="1273175"/>
          </a:xfrm>
        </p:spPr>
        <p:txBody>
          <a:bodyPr/>
          <a:lstStyle>
            <a:lvl1pPr>
              <a:defRPr sz="2600">
                <a:solidFill>
                  <a:schemeClr val="bg1"/>
                </a:solidFill>
              </a:defRPr>
            </a:lvl1pPr>
          </a:lstStyle>
          <a:p>
            <a:r>
              <a:rPr lang="en-US"/>
              <a:t>Click to edit Master subtitle style</a:t>
            </a:r>
            <a:endParaRPr lang="en-US" dirty="0"/>
          </a:p>
        </p:txBody>
      </p:sp>
      <p:sp>
        <p:nvSpPr>
          <p:cNvPr id="4060164" name="Text Box 4"/>
          <p:cNvSpPr txBox="1">
            <a:spLocks noChangeArrowheads="1"/>
          </p:cNvSpPr>
          <p:nvPr/>
        </p:nvSpPr>
        <p:spPr bwMode="auto">
          <a:xfrm>
            <a:off x="1447800" y="4740276"/>
            <a:ext cx="1710267" cy="365125"/>
          </a:xfrm>
          <a:prstGeom prst="rect">
            <a:avLst/>
          </a:prstGeom>
          <a:noFill/>
          <a:ln w="9525">
            <a:noFill/>
            <a:miter lim="800000"/>
            <a:headEnd/>
            <a:tailEnd/>
          </a:ln>
          <a:effectLst/>
        </p:spPr>
        <p:txBody>
          <a:bodyPr lIns="0" tIns="0" rIns="0" bIns="0"/>
          <a:lstStyle/>
          <a:p>
            <a:pPr defTabSz="1066800">
              <a:spcBef>
                <a:spcPct val="50000"/>
              </a:spcBef>
            </a:pPr>
            <a:endParaRPr lang="en-US" sz="1800" b="0">
              <a:solidFill>
                <a:srgbClr val="474747"/>
              </a:solidFill>
            </a:endParaRPr>
          </a:p>
        </p:txBody>
      </p:sp>
      <p:sp>
        <p:nvSpPr>
          <p:cNvPr id="7" name="Text Box 79"/>
          <p:cNvSpPr txBox="1">
            <a:spLocks noChangeArrowheads="1"/>
          </p:cNvSpPr>
          <p:nvPr userDrawn="1"/>
        </p:nvSpPr>
        <p:spPr bwMode="auto">
          <a:xfrm>
            <a:off x="526344" y="6439695"/>
            <a:ext cx="1002453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r>
              <a:rPr lang="en-US" altLang="en-US" sz="800" b="0" dirty="0">
                <a:solidFill>
                  <a:schemeClr val="bg1"/>
                </a:solidFill>
              </a:rPr>
              <a:t>© 2018 AAMC. May not be reproduced without permission.</a:t>
            </a:r>
          </a:p>
        </p:txBody>
      </p:sp>
    </p:spTree>
    <p:extLst>
      <p:ext uri="{BB962C8B-B14F-4D97-AF65-F5344CB8AC3E}">
        <p14:creationId xmlns:p14="http://schemas.microsoft.com/office/powerpoint/2010/main" val="265013976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48100" y="1127362"/>
            <a:ext cx="10651067" cy="4767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a:t>Click to edit Master title style</a:t>
            </a:r>
            <a:endParaRPr lang="en-US" dirty="0"/>
          </a:p>
        </p:txBody>
      </p:sp>
      <p:sp>
        <p:nvSpPr>
          <p:cNvPr id="4" name="Slide Number Placeholder 1"/>
          <p:cNvSpPr>
            <a:spLocks noGrp="1"/>
          </p:cNvSpPr>
          <p:nvPr>
            <p:ph type="sldNum" sz="quarter" idx="4"/>
          </p:nvPr>
        </p:nvSpPr>
        <p:spPr>
          <a:xfrm>
            <a:off x="234244" y="6356352"/>
            <a:ext cx="2743200" cy="365125"/>
          </a:xfrm>
          <a:prstGeom prst="rect">
            <a:avLst/>
          </a:prstGeom>
        </p:spPr>
        <p:txBody>
          <a:bodyPr vert="horz" lIns="91440" tIns="45720" rIns="91440" bIns="45720" rtlCol="0" anchor="ctr"/>
          <a:lstStyle>
            <a:lvl1pPr algn="l">
              <a:defRPr sz="1200" b="0">
                <a:solidFill>
                  <a:schemeClr val="bg1"/>
                </a:solidFill>
              </a:defRPr>
            </a:lvl1pPr>
          </a:lstStyle>
          <a:p>
            <a:fld id="{D3BE33DB-A185-4F36-80FA-39E00C7F45A4}" type="slidenum">
              <a:rPr lang="en-US" smtClean="0"/>
              <a:pPr/>
              <a:t>‹#›</a:t>
            </a:fld>
            <a:endParaRPr lang="en-US" dirty="0"/>
          </a:p>
        </p:txBody>
      </p:sp>
    </p:spTree>
    <p:extLst>
      <p:ext uri="{BB962C8B-B14F-4D97-AF65-F5344CB8AC3E}">
        <p14:creationId xmlns:p14="http://schemas.microsoft.com/office/powerpoint/2010/main" val="192715591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4700" y="110032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1834" y="110032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a:t>Click to edit Master title style</a:t>
            </a:r>
            <a:endParaRPr lang="en-US" dirty="0"/>
          </a:p>
        </p:txBody>
      </p:sp>
      <p:sp>
        <p:nvSpPr>
          <p:cNvPr id="7" name="Slide Number Placeholder 1"/>
          <p:cNvSpPr>
            <a:spLocks noGrp="1"/>
          </p:cNvSpPr>
          <p:nvPr>
            <p:ph type="sldNum" sz="quarter" idx="4"/>
          </p:nvPr>
        </p:nvSpPr>
        <p:spPr>
          <a:xfrm>
            <a:off x="211667" y="6353177"/>
            <a:ext cx="2743200" cy="365125"/>
          </a:xfrm>
          <a:prstGeom prst="rect">
            <a:avLst/>
          </a:prstGeom>
        </p:spPr>
        <p:txBody>
          <a:bodyPr vert="horz" lIns="91440" tIns="45720" rIns="91440" bIns="45720" rtlCol="0" anchor="ctr"/>
          <a:lstStyle>
            <a:lvl1pPr algn="l">
              <a:defRPr sz="1200" b="0">
                <a:solidFill>
                  <a:schemeClr val="bg1"/>
                </a:solidFill>
              </a:defRPr>
            </a:lvl1pPr>
          </a:lstStyle>
          <a:p>
            <a:fld id="{D3BE33DB-A185-4F36-80FA-39E00C7F45A4}" type="slidenum">
              <a:rPr lang="en-US" smtClean="0"/>
              <a:pPr/>
              <a:t>‹#›</a:t>
            </a:fld>
            <a:endParaRPr lang="en-US" dirty="0"/>
          </a:p>
        </p:txBody>
      </p:sp>
    </p:spTree>
    <p:extLst>
      <p:ext uri="{BB962C8B-B14F-4D97-AF65-F5344CB8AC3E}">
        <p14:creationId xmlns:p14="http://schemas.microsoft.com/office/powerpoint/2010/main" val="209099774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a:t>Click to edit Master title style</a:t>
            </a:r>
            <a:endParaRPr lang="en-US" dirty="0"/>
          </a:p>
        </p:txBody>
      </p:sp>
      <p:sp>
        <p:nvSpPr>
          <p:cNvPr id="5" name="Slide Number Placeholder 1"/>
          <p:cNvSpPr>
            <a:spLocks noGrp="1"/>
          </p:cNvSpPr>
          <p:nvPr>
            <p:ph type="sldNum" sz="quarter" idx="4"/>
          </p:nvPr>
        </p:nvSpPr>
        <p:spPr>
          <a:xfrm>
            <a:off x="211667" y="6353177"/>
            <a:ext cx="2743200" cy="365125"/>
          </a:xfrm>
          <a:prstGeom prst="rect">
            <a:avLst/>
          </a:prstGeom>
        </p:spPr>
        <p:txBody>
          <a:bodyPr vert="horz" lIns="91440" tIns="45720" rIns="91440" bIns="45720" rtlCol="0" anchor="ctr"/>
          <a:lstStyle>
            <a:lvl1pPr algn="l">
              <a:defRPr sz="1200" b="0">
                <a:solidFill>
                  <a:schemeClr val="bg1"/>
                </a:solidFill>
              </a:defRPr>
            </a:lvl1pPr>
          </a:lstStyle>
          <a:p>
            <a:fld id="{D3BE33DB-A185-4F36-80FA-39E00C7F45A4}" type="slidenum">
              <a:rPr lang="en-US" smtClean="0"/>
              <a:pPr/>
              <a:t>‹#›</a:t>
            </a:fld>
            <a:endParaRPr lang="en-US" dirty="0"/>
          </a:p>
        </p:txBody>
      </p:sp>
    </p:spTree>
    <p:extLst>
      <p:ext uri="{BB962C8B-B14F-4D97-AF65-F5344CB8AC3E}">
        <p14:creationId xmlns:p14="http://schemas.microsoft.com/office/powerpoint/2010/main" val="414831641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211667" y="6353177"/>
            <a:ext cx="2743200" cy="365125"/>
          </a:xfrm>
          <a:prstGeom prst="rect">
            <a:avLst/>
          </a:prstGeom>
        </p:spPr>
        <p:txBody>
          <a:bodyPr vert="horz" lIns="91440" tIns="45720" rIns="91440" bIns="45720" rtlCol="0" anchor="ctr"/>
          <a:lstStyle>
            <a:lvl1pPr algn="l">
              <a:defRPr sz="1200" b="0">
                <a:solidFill>
                  <a:schemeClr val="bg1"/>
                </a:solidFill>
              </a:defRPr>
            </a:lvl1pPr>
          </a:lstStyle>
          <a:p>
            <a:fld id="{D3BE33DB-A185-4F36-80FA-39E00C7F45A4}" type="slidenum">
              <a:rPr lang="en-US" smtClean="0"/>
              <a:pPr/>
              <a:t>‹#›</a:t>
            </a:fld>
            <a:endParaRPr lang="en-US" dirty="0"/>
          </a:p>
        </p:txBody>
      </p:sp>
    </p:spTree>
    <p:extLst>
      <p:ext uri="{BB962C8B-B14F-4D97-AF65-F5344CB8AC3E}">
        <p14:creationId xmlns:p14="http://schemas.microsoft.com/office/powerpoint/2010/main" val="24023281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12/12/2018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12/12/2018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12/12/2018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6.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12/12/2018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a:t>Click to edit Master title style</a:t>
            </a:r>
            <a:endParaRPr lang="en-US" dirty="0"/>
          </a:p>
        </p:txBody>
      </p:sp>
      <p:sp>
        <p:nvSpPr>
          <p:cNvPr id="1055" name="Rectangle 31"/>
          <p:cNvSpPr>
            <a:spLocks noGrp="1" noChangeArrowheads="1"/>
          </p:cNvSpPr>
          <p:nvPr>
            <p:ph type="body" idx="1"/>
          </p:nvPr>
        </p:nvSpPr>
        <p:spPr bwMode="auto">
          <a:xfrm>
            <a:off x="774700" y="1073769"/>
            <a:ext cx="10651067" cy="47672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78" name="Text Box 54"/>
          <p:cNvSpPr txBox="1">
            <a:spLocks noChangeArrowheads="1"/>
          </p:cNvSpPr>
          <p:nvPr/>
        </p:nvSpPr>
        <p:spPr bwMode="auto">
          <a:xfrm>
            <a:off x="1447800" y="4740276"/>
            <a:ext cx="1710267" cy="365125"/>
          </a:xfrm>
          <a:prstGeom prst="rect">
            <a:avLst/>
          </a:prstGeom>
          <a:noFill/>
          <a:ln w="9525">
            <a:noFill/>
            <a:miter lim="800000"/>
            <a:headEnd/>
            <a:tailEnd/>
          </a:ln>
          <a:effectLst/>
        </p:spPr>
        <p:txBody>
          <a:bodyPr lIns="0" tIns="0" rIns="0" bIns="0"/>
          <a:lstStyle/>
          <a:p>
            <a:pPr defTabSz="1066800">
              <a:spcBef>
                <a:spcPct val="50000"/>
              </a:spcBef>
            </a:pPr>
            <a:endParaRPr lang="en-US" sz="1800" b="0">
              <a:solidFill>
                <a:srgbClr val="474747"/>
              </a:solidFill>
            </a:endParaRPr>
          </a:p>
        </p:txBody>
      </p:sp>
      <p:sp>
        <p:nvSpPr>
          <p:cNvPr id="2" name="Slide Number Placeholder 1"/>
          <p:cNvSpPr>
            <a:spLocks noGrp="1"/>
          </p:cNvSpPr>
          <p:nvPr>
            <p:ph type="sldNum" sz="quarter" idx="4"/>
          </p:nvPr>
        </p:nvSpPr>
        <p:spPr>
          <a:xfrm>
            <a:off x="211667" y="6353177"/>
            <a:ext cx="2743200" cy="365125"/>
          </a:xfrm>
          <a:prstGeom prst="rect">
            <a:avLst/>
          </a:prstGeom>
        </p:spPr>
        <p:txBody>
          <a:bodyPr vert="horz" lIns="91440" tIns="45720" rIns="91440" bIns="45720" rtlCol="0" anchor="ctr"/>
          <a:lstStyle>
            <a:lvl1pPr algn="l">
              <a:defRPr sz="1200" b="0">
                <a:solidFill>
                  <a:schemeClr val="bg1"/>
                </a:solidFill>
              </a:defRPr>
            </a:lvl1pPr>
          </a:lstStyle>
          <a:p>
            <a:fld id="{D3BE33DB-A185-4F36-80FA-39E00C7F45A4}" type="slidenum">
              <a:rPr lang="en-US" smtClean="0"/>
              <a:pPr/>
              <a:t>‹#›</a:t>
            </a:fld>
            <a:endParaRPr lang="en-US" dirty="0"/>
          </a:p>
        </p:txBody>
      </p:sp>
      <p:sp>
        <p:nvSpPr>
          <p:cNvPr id="7" name="Text Box 79"/>
          <p:cNvSpPr txBox="1">
            <a:spLocks noChangeArrowheads="1"/>
          </p:cNvSpPr>
          <p:nvPr userDrawn="1"/>
        </p:nvSpPr>
        <p:spPr bwMode="auto">
          <a:xfrm>
            <a:off x="526344" y="6439695"/>
            <a:ext cx="1002453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r>
              <a:rPr lang="en-US" altLang="en-US" sz="800" b="0" dirty="0">
                <a:solidFill>
                  <a:schemeClr val="bg1"/>
                </a:solidFill>
              </a:rPr>
              <a:t>© 2018 AAMC. May not be reproduced without permission.</a:t>
            </a:r>
          </a:p>
        </p:txBody>
      </p:sp>
      <p:pic>
        <p:nvPicPr>
          <p:cNvPr id="9" name="Picture 81" descr="AAMCsymbol"/>
          <p:cNvPicPr>
            <a:picLocks noChangeAspect="1" noChangeArrowheads="1"/>
          </p:cNvPicPr>
          <p:nvPr userDrawn="1"/>
        </p:nvPicPr>
        <p:blipFill>
          <a:blip r:embed="rId7" cstate="print"/>
          <a:srcRect/>
          <a:stretch>
            <a:fillRect/>
          </a:stretch>
        </p:blipFill>
        <p:spPr bwMode="auto">
          <a:xfrm>
            <a:off x="10648952" y="6022975"/>
            <a:ext cx="1365249" cy="768350"/>
          </a:xfrm>
          <a:prstGeom prst="rect">
            <a:avLst/>
          </a:prstGeom>
          <a:noFill/>
        </p:spPr>
      </p:pic>
    </p:spTree>
    <p:extLst>
      <p:ext uri="{BB962C8B-B14F-4D97-AF65-F5344CB8AC3E}">
        <p14:creationId xmlns:p14="http://schemas.microsoft.com/office/powerpoint/2010/main" val="81933167"/>
      </p:ext>
    </p:extLst>
  </p:cSld>
  <p:clrMap bg1="dk2" tx1="lt1" bg2="dk1"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ransition/>
  <p:hf hdr="0" ftr="0" dt="0"/>
  <p:txStyles>
    <p:titleStyle>
      <a:lvl1pPr algn="l" defTabSz="889000" rtl="0" eaLnBrk="1" fontAlgn="base" hangingPunct="1">
        <a:lnSpc>
          <a:spcPct val="85000"/>
        </a:lnSpc>
        <a:spcBef>
          <a:spcPct val="0"/>
        </a:spcBef>
        <a:spcAft>
          <a:spcPct val="0"/>
        </a:spcAft>
        <a:buClr>
          <a:srgbClr val="DADDFE"/>
        </a:buClr>
        <a:defRPr sz="3600" b="1">
          <a:solidFill>
            <a:schemeClr val="bg1"/>
          </a:solidFill>
          <a:latin typeface="+mn-lt"/>
          <a:ea typeface="+mj-ea"/>
          <a:cs typeface="+mj-cs"/>
        </a:defRPr>
      </a:lvl1pPr>
      <a:lvl2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2pPr>
      <a:lvl3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3pPr>
      <a:lvl4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4pPr>
      <a:lvl5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p:titleStyle>
    <p:bodyStyle>
      <a:lvl1pPr algn="l" defTabSz="889000" rtl="0" eaLnBrk="1" fontAlgn="base" hangingPunct="1">
        <a:lnSpc>
          <a:spcPct val="88000"/>
        </a:lnSpc>
        <a:spcBef>
          <a:spcPct val="50000"/>
        </a:spcBef>
        <a:spcAft>
          <a:spcPct val="0"/>
        </a:spcAft>
        <a:buClr>
          <a:schemeClr val="tx1"/>
        </a:buClr>
        <a:buSzPct val="90000"/>
        <a:defRPr sz="2800">
          <a:solidFill>
            <a:schemeClr val="bg1"/>
          </a:solidFill>
          <a:latin typeface="+mn-lt"/>
          <a:ea typeface="+mn-ea"/>
          <a:cs typeface="+mn-cs"/>
        </a:defRPr>
      </a:lvl1pPr>
      <a:lvl2pPr marL="571500" indent="-457200" algn="l" defTabSz="889000" rtl="0" eaLnBrk="1" fontAlgn="base" hangingPunct="1">
        <a:lnSpc>
          <a:spcPct val="88000"/>
        </a:lnSpc>
        <a:spcBef>
          <a:spcPct val="35000"/>
        </a:spcBef>
        <a:spcAft>
          <a:spcPct val="0"/>
        </a:spcAft>
        <a:buClr>
          <a:schemeClr val="bg1"/>
        </a:buClr>
        <a:buSzPct val="80000"/>
        <a:buFont typeface="Arial" charset="0"/>
        <a:buChar char="•"/>
        <a:defRPr sz="2800">
          <a:solidFill>
            <a:schemeClr val="bg1"/>
          </a:solidFill>
          <a:latin typeface="+mn-lt"/>
        </a:defRPr>
      </a:lvl2pPr>
      <a:lvl3pPr marL="969963" indent="-457200" algn="l" defTabSz="889000" rtl="0" eaLnBrk="1" fontAlgn="base" hangingPunct="1">
        <a:lnSpc>
          <a:spcPct val="88000"/>
        </a:lnSpc>
        <a:spcBef>
          <a:spcPct val="25000"/>
        </a:spcBef>
        <a:spcAft>
          <a:spcPct val="0"/>
        </a:spcAft>
        <a:buClr>
          <a:schemeClr val="accent2"/>
        </a:buClr>
        <a:buSzPct val="80000"/>
        <a:buFont typeface="Wingdings" charset="2"/>
        <a:buChar char="§"/>
        <a:defRPr sz="2800">
          <a:solidFill>
            <a:schemeClr val="accent2"/>
          </a:solidFill>
          <a:latin typeface="+mn-lt"/>
        </a:defRPr>
      </a:lvl3pPr>
      <a:lvl4pPr marL="1376363" indent="-457200" algn="l" defTabSz="889000" rtl="0" eaLnBrk="1" fontAlgn="base" hangingPunct="1">
        <a:lnSpc>
          <a:spcPct val="88000"/>
        </a:lnSpc>
        <a:spcBef>
          <a:spcPct val="15000"/>
        </a:spcBef>
        <a:spcAft>
          <a:spcPct val="0"/>
        </a:spcAft>
        <a:buClr>
          <a:srgbClr val="339866"/>
        </a:buClr>
        <a:buSzPct val="80000"/>
        <a:buFont typeface="Arial" charset="0"/>
        <a:buChar char="•"/>
        <a:defRPr sz="2800">
          <a:solidFill>
            <a:srgbClr val="339866"/>
          </a:solidFill>
          <a:latin typeface="+mn-lt"/>
        </a:defRPr>
      </a:lvl4pPr>
      <a:lvl5pPr marL="1773237" indent="-457200" algn="l" defTabSz="889000" rtl="0" eaLnBrk="1" fontAlgn="base" hangingPunct="1">
        <a:lnSpc>
          <a:spcPct val="88000"/>
        </a:lnSpc>
        <a:spcBef>
          <a:spcPct val="5000"/>
        </a:spcBef>
        <a:spcAft>
          <a:spcPct val="0"/>
        </a:spcAft>
        <a:buClr>
          <a:schemeClr val="accent1">
            <a:lumMod val="75000"/>
          </a:schemeClr>
        </a:buClr>
        <a:buSzPct val="80000"/>
        <a:buFont typeface="Courier New" charset="0"/>
        <a:buChar char="o"/>
        <a:defRPr sz="2800">
          <a:solidFill>
            <a:srgbClr val="FF8000"/>
          </a:solidFill>
          <a:latin typeface="+mn-lt"/>
        </a:defRPr>
      </a:lvl5pPr>
      <a:lvl6pPr marL="20574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flex.wisconsin.edu/stories-news/nurse-earns-bsn-pace/" TargetMode="External"/><Relationship Id="rId2" Type="http://schemas.openxmlformats.org/officeDocument/2006/relationships/hyperlink" Target="https://flex.wisconsin.edu/stories-news/network-engineer-earns-51-credits-9-months/" TargetMode="Externa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flex.wisconsin.edu/stories-news/bachelors-degree-diagnostic-imaging-opens-doors-college-instructor/" TargetMode="External"/><Relationship Id="rId4" Type="http://schemas.openxmlformats.org/officeDocument/2006/relationships/hyperlink" Target="https://flex.wisconsin.edu/stories-news/director-nursing-improve-elder-car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aacu.org/value/rubric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cbenetwork.org/wp%20content/uploads/2018/09/1st_button_CBE17016__Quality_Framework_Update.pdf"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0791" name="Rectangle 7"/>
          <p:cNvSpPr>
            <a:spLocks noChangeArrowheads="1"/>
          </p:cNvSpPr>
          <p:nvPr/>
        </p:nvSpPr>
        <p:spPr bwMode="auto">
          <a:xfrm>
            <a:off x="318782" y="755009"/>
            <a:ext cx="7375831" cy="3716979"/>
          </a:xfrm>
          <a:prstGeom prst="rect">
            <a:avLst/>
          </a:prstGeom>
          <a:noFill/>
          <a:ln w="9525">
            <a:noFill/>
            <a:miter lim="800000"/>
            <a:headEnd/>
            <a:tailEnd/>
          </a:ln>
          <a:effectLst/>
        </p:spPr>
        <p:txBody>
          <a:bodyPr lIns="0" tIns="0" rIns="0" bIns="0"/>
          <a:lstStyle/>
          <a:p>
            <a:pPr defTabSz="889000" eaLnBrk="0" fontAlgn="base" hangingPunct="0">
              <a:lnSpc>
                <a:spcPct val="80000"/>
              </a:lnSpc>
              <a:spcBef>
                <a:spcPct val="0"/>
              </a:spcBef>
              <a:spcAft>
                <a:spcPct val="0"/>
              </a:spcAft>
              <a:buClr>
                <a:srgbClr val="DADDFE"/>
              </a:buClr>
            </a:pPr>
            <a:r>
              <a:rPr lang="en-US" sz="3600" dirty="0">
                <a:solidFill>
                  <a:srgbClr val="FFFFFF"/>
                </a:solidFill>
                <a:latin typeface="Arial Black" pitchFamily="34" charset="0"/>
              </a:rPr>
              <a:t>Presentation title goes here</a:t>
            </a:r>
            <a:br>
              <a:rPr lang="en-US" sz="3600" dirty="0">
                <a:solidFill>
                  <a:srgbClr val="FFFFFF"/>
                </a:solidFill>
                <a:latin typeface="Arial Black" pitchFamily="34" charset="0"/>
              </a:rPr>
            </a:br>
            <a:br>
              <a:rPr lang="en-US" sz="3600" dirty="0">
                <a:solidFill>
                  <a:srgbClr val="FFFFFF"/>
                </a:solidFill>
                <a:latin typeface="Arial Black" pitchFamily="34" charset="0"/>
              </a:rPr>
            </a:br>
            <a:r>
              <a:rPr lang="en-US" sz="2800" dirty="0">
                <a:solidFill>
                  <a:srgbClr val="FFFFFF"/>
                </a:solidFill>
                <a:latin typeface="Arial" charset="0"/>
              </a:rPr>
              <a:t>Subtitle of Presentation</a:t>
            </a:r>
            <a:br>
              <a:rPr lang="en-US" sz="3600" dirty="0">
                <a:solidFill>
                  <a:srgbClr val="FFFFFF"/>
                </a:solidFill>
                <a:latin typeface="Arial" charset="0"/>
              </a:rPr>
            </a:br>
            <a:endParaRPr lang="en-US" sz="3600" dirty="0">
              <a:solidFill>
                <a:srgbClr val="FFFFFF"/>
              </a:solidFill>
              <a:latin typeface="Arial Black" pitchFamily="34" charset="0"/>
            </a:endParaRPr>
          </a:p>
        </p:txBody>
      </p:sp>
      <p:sp>
        <p:nvSpPr>
          <p:cNvPr id="9590792" name="Rectangle 8"/>
          <p:cNvSpPr>
            <a:spLocks noGrp="1" noChangeArrowheads="1"/>
          </p:cNvSpPr>
          <p:nvPr>
            <p:ph type="subTitle" idx="1"/>
          </p:nvPr>
        </p:nvSpPr>
        <p:spPr>
          <a:xfrm>
            <a:off x="318782" y="339755"/>
            <a:ext cx="8036653" cy="5763236"/>
          </a:xfrm>
          <a:noFill/>
          <a:ln/>
        </p:spPr>
        <p:txBody>
          <a:bodyPr/>
          <a:lstStyle/>
          <a:p>
            <a:pPr algn="ctr">
              <a:spcBef>
                <a:spcPct val="0"/>
              </a:spcBef>
            </a:pPr>
            <a:endParaRPr lang="en-US" sz="4000" b="1" dirty="0"/>
          </a:p>
          <a:p>
            <a:pPr algn="ctr">
              <a:spcBef>
                <a:spcPct val="0"/>
              </a:spcBef>
            </a:pPr>
            <a:r>
              <a:rPr lang="en-US" sz="4000" b="1" dirty="0"/>
              <a:t>Welcome to the </a:t>
            </a:r>
          </a:p>
          <a:p>
            <a:pPr algn="ctr">
              <a:spcBef>
                <a:spcPct val="0"/>
              </a:spcBef>
            </a:pPr>
            <a:r>
              <a:rPr lang="en-US" sz="4000" b="1" dirty="0"/>
              <a:t>AAMC Building Better Curriculum Webinar Series</a:t>
            </a:r>
          </a:p>
          <a:p>
            <a:pPr algn="ctr">
              <a:spcBef>
                <a:spcPct val="0"/>
              </a:spcBef>
            </a:pPr>
            <a:endParaRPr lang="en-US" sz="2400" dirty="0"/>
          </a:p>
          <a:p>
            <a:pPr algn="ctr">
              <a:spcBef>
                <a:spcPct val="0"/>
              </a:spcBef>
            </a:pPr>
            <a:r>
              <a:rPr lang="en-US" sz="2400" dirty="0"/>
              <a:t>We will begin our presentation shortly.</a:t>
            </a:r>
          </a:p>
          <a:p>
            <a:pPr algn="ctr">
              <a:spcBef>
                <a:spcPct val="0"/>
              </a:spcBef>
            </a:pPr>
            <a:endParaRPr lang="en-US" sz="2400" dirty="0"/>
          </a:p>
          <a:p>
            <a:pPr algn="ctr">
              <a:spcBef>
                <a:spcPct val="0"/>
              </a:spcBef>
            </a:pPr>
            <a:r>
              <a:rPr lang="en-US" sz="2400" dirty="0"/>
              <a:t>The moderator for this call is Walter Fitz-William, Sr. Program Operations Specialist, Curricular Resources.</a:t>
            </a:r>
          </a:p>
          <a:p>
            <a:pPr algn="ctr">
              <a:spcBef>
                <a:spcPct val="0"/>
              </a:spcBef>
            </a:pPr>
            <a:endParaRPr lang="en-US" sz="2400" dirty="0"/>
          </a:p>
          <a:p>
            <a:pPr>
              <a:spcBef>
                <a:spcPct val="0"/>
              </a:spcBef>
            </a:pPr>
            <a:endParaRPr lang="en-US" sz="2400" dirty="0"/>
          </a:p>
          <a:p>
            <a:pPr>
              <a:spcBef>
                <a:spcPct val="0"/>
              </a:spcBef>
            </a:pPr>
            <a:r>
              <a:rPr lang="en-US" sz="1800" i="1" dirty="0"/>
              <a:t>PLEASE NOTE: All users will be muted during the webinar but should use the chat feature to send questions to the moderator. We will try to answer as many questions as possible at the end of the presentation.</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074" y="256573"/>
            <a:ext cx="8686800" cy="1143003"/>
          </a:xfrm>
        </p:spPr>
        <p:txBody>
          <a:bodyPr/>
          <a:lstStyle/>
          <a:p>
            <a:r>
              <a:rPr lang="en-US" sz="2400" b="1" dirty="0"/>
              <a:t>UWM College of Nursing RN-to-BSN Program                          </a:t>
            </a:r>
            <a:r>
              <a:rPr lang="en-US" sz="2400" b="1" dirty="0">
                <a:solidFill>
                  <a:srgbClr val="FFFF00"/>
                </a:solidFill>
              </a:rPr>
              <a:t>One Curriculum – Three Modes of Learning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7109157"/>
              </p:ext>
            </p:extLst>
          </p:nvPr>
        </p:nvGraphicFramePr>
        <p:xfrm>
          <a:off x="1469984" y="1619494"/>
          <a:ext cx="9022467" cy="4704402"/>
        </p:xfrm>
        <a:graphic>
          <a:graphicData uri="http://schemas.openxmlformats.org/drawingml/2006/table">
            <a:tbl>
              <a:tblPr firstRow="1" bandRow="1">
                <a:tableStyleId>{125E5076-3810-47DD-B79F-674D7AD40C01}</a:tableStyleId>
              </a:tblPr>
              <a:tblGrid>
                <a:gridCol w="3007489">
                  <a:extLst>
                    <a:ext uri="{9D8B030D-6E8A-4147-A177-3AD203B41FA5}">
                      <a16:colId xmlns:a16="http://schemas.microsoft.com/office/drawing/2014/main" val="20000"/>
                    </a:ext>
                  </a:extLst>
                </a:gridCol>
                <a:gridCol w="3007489">
                  <a:extLst>
                    <a:ext uri="{9D8B030D-6E8A-4147-A177-3AD203B41FA5}">
                      <a16:colId xmlns:a16="http://schemas.microsoft.com/office/drawing/2014/main" val="20001"/>
                    </a:ext>
                  </a:extLst>
                </a:gridCol>
                <a:gridCol w="3007489">
                  <a:extLst>
                    <a:ext uri="{9D8B030D-6E8A-4147-A177-3AD203B41FA5}">
                      <a16:colId xmlns:a16="http://schemas.microsoft.com/office/drawing/2014/main" val="20002"/>
                    </a:ext>
                  </a:extLst>
                </a:gridCol>
              </a:tblGrid>
              <a:tr h="399439">
                <a:tc>
                  <a:txBody>
                    <a:bodyPr/>
                    <a:lstStyle/>
                    <a:p>
                      <a:r>
                        <a:rPr lang="en-US" dirty="0"/>
                        <a:t>Face-to-Face</a:t>
                      </a:r>
                      <a:r>
                        <a:rPr lang="en-US" baseline="0" dirty="0"/>
                        <a:t> Course</a:t>
                      </a:r>
                      <a:endParaRPr lang="en-US" dirty="0"/>
                    </a:p>
                  </a:txBody>
                  <a:tcPr/>
                </a:tc>
                <a:tc>
                  <a:txBody>
                    <a:bodyPr/>
                    <a:lstStyle/>
                    <a:p>
                      <a:r>
                        <a:rPr lang="en-US" dirty="0"/>
                        <a:t>Traditional Online Course</a:t>
                      </a:r>
                    </a:p>
                  </a:txBody>
                  <a:tcPr/>
                </a:tc>
                <a:tc>
                  <a:txBody>
                    <a:bodyPr/>
                    <a:lstStyle/>
                    <a:p>
                      <a:r>
                        <a:rPr lang="en-US" dirty="0"/>
                        <a:t>UW</a:t>
                      </a:r>
                      <a:r>
                        <a:rPr lang="en-US" baseline="0" dirty="0"/>
                        <a:t> FLEX Option</a:t>
                      </a:r>
                      <a:endParaRPr lang="en-US" dirty="0"/>
                    </a:p>
                  </a:txBody>
                  <a:tcPr/>
                </a:tc>
                <a:extLst>
                  <a:ext uri="{0D108BD9-81ED-4DB2-BD59-A6C34878D82A}">
                    <a16:rowId xmlns:a16="http://schemas.microsoft.com/office/drawing/2014/main" val="10000"/>
                  </a:ext>
                </a:extLst>
              </a:tr>
              <a:tr h="1124558">
                <a:tc>
                  <a:txBody>
                    <a:bodyPr/>
                    <a:lstStyle/>
                    <a:p>
                      <a:r>
                        <a:rPr lang="en-US" sz="1600" b="1" baseline="0" dirty="0"/>
                        <a:t>Faculty present; significant consistent interaction with faculty</a:t>
                      </a:r>
                      <a:endParaRPr lang="en-US" sz="1600" b="1" dirty="0"/>
                    </a:p>
                  </a:txBody>
                  <a:tcPr/>
                </a:tc>
                <a:tc>
                  <a:txBody>
                    <a:bodyPr/>
                    <a:lstStyle/>
                    <a:p>
                      <a:r>
                        <a:rPr lang="en-US" sz="1600" b="1" dirty="0"/>
                        <a:t>Led by faculty;</a:t>
                      </a:r>
                      <a:r>
                        <a:rPr lang="en-US" sz="1600" b="1" baseline="0" dirty="0"/>
                        <a:t> instructor present consistently online</a:t>
                      </a:r>
                      <a:endParaRPr lang="en-US" sz="1600" b="1" dirty="0"/>
                    </a:p>
                  </a:txBody>
                  <a:tcPr/>
                </a:tc>
                <a:tc>
                  <a:txBody>
                    <a:bodyPr/>
                    <a:lstStyle/>
                    <a:p>
                      <a:r>
                        <a:rPr lang="en-US" sz="1600" b="1" dirty="0"/>
                        <a:t>No instructor present;</a:t>
                      </a:r>
                      <a:r>
                        <a:rPr lang="en-US" sz="1600" b="1" baseline="0" dirty="0"/>
                        <a:t> faculty role is to define competencies and evaluate mastery of assessments</a:t>
                      </a:r>
                      <a:endParaRPr lang="en-US" sz="1600" b="1" dirty="0"/>
                    </a:p>
                  </a:txBody>
                  <a:tcPr/>
                </a:tc>
                <a:extLst>
                  <a:ext uri="{0D108BD9-81ED-4DB2-BD59-A6C34878D82A}">
                    <a16:rowId xmlns:a16="http://schemas.microsoft.com/office/drawing/2014/main" val="10001"/>
                  </a:ext>
                </a:extLst>
              </a:tr>
              <a:tr h="689443">
                <a:tc>
                  <a:txBody>
                    <a:bodyPr/>
                    <a:lstStyle/>
                    <a:p>
                      <a:r>
                        <a:rPr lang="en-US" sz="1600" b="1" dirty="0"/>
                        <a:t>Syllabus and weekly content &amp; assignments</a:t>
                      </a:r>
                    </a:p>
                  </a:txBody>
                  <a:tcPr/>
                </a:tc>
                <a:tc>
                  <a:txBody>
                    <a:bodyPr/>
                    <a:lstStyle/>
                    <a:p>
                      <a:r>
                        <a:rPr lang="en-US" sz="1600" b="1" dirty="0"/>
                        <a:t>Syllabus and weekly content &amp; assignments</a:t>
                      </a:r>
                    </a:p>
                  </a:txBody>
                  <a:tcPr/>
                </a:tc>
                <a:tc>
                  <a:txBody>
                    <a:bodyPr/>
                    <a:lstStyle/>
                    <a:p>
                      <a:r>
                        <a:rPr lang="en-US" sz="1600" b="1" dirty="0"/>
                        <a:t>Syllabus,</a:t>
                      </a:r>
                      <a:r>
                        <a:rPr lang="en-US" sz="1600" b="1" baseline="0" dirty="0"/>
                        <a:t> learning paths, no set deadlines; self-paced</a:t>
                      </a:r>
                      <a:endParaRPr lang="en-US" sz="1600" b="1" dirty="0"/>
                    </a:p>
                  </a:txBody>
                  <a:tcPr/>
                </a:tc>
                <a:extLst>
                  <a:ext uri="{0D108BD9-81ED-4DB2-BD59-A6C34878D82A}">
                    <a16:rowId xmlns:a16="http://schemas.microsoft.com/office/drawing/2014/main" val="10002"/>
                  </a:ext>
                </a:extLst>
              </a:tr>
              <a:tr h="399439">
                <a:tc>
                  <a:txBody>
                    <a:bodyPr/>
                    <a:lstStyle/>
                    <a:p>
                      <a:r>
                        <a:rPr lang="en-US" sz="1600" b="1" dirty="0"/>
                        <a:t>Open discussions &amp; group work</a:t>
                      </a:r>
                    </a:p>
                  </a:txBody>
                  <a:tcPr/>
                </a:tc>
                <a:tc>
                  <a:txBody>
                    <a:bodyPr/>
                    <a:lstStyle/>
                    <a:p>
                      <a:r>
                        <a:rPr lang="en-US" sz="1600" b="1" dirty="0"/>
                        <a:t>Online discussions &amp; group work</a:t>
                      </a:r>
                    </a:p>
                  </a:txBody>
                  <a:tcPr/>
                </a:tc>
                <a:tc>
                  <a:txBody>
                    <a:bodyPr/>
                    <a:lstStyle/>
                    <a:p>
                      <a:r>
                        <a:rPr lang="en-US" sz="1600" b="1" dirty="0"/>
                        <a:t>No discussions or group work</a:t>
                      </a:r>
                    </a:p>
                  </a:txBody>
                  <a:tcPr/>
                </a:tc>
                <a:extLst>
                  <a:ext uri="{0D108BD9-81ED-4DB2-BD59-A6C34878D82A}">
                    <a16:rowId xmlns:a16="http://schemas.microsoft.com/office/drawing/2014/main" val="10003"/>
                  </a:ext>
                </a:extLst>
              </a:tr>
              <a:tr h="399439">
                <a:tc>
                  <a:txBody>
                    <a:bodyPr/>
                    <a:lstStyle/>
                    <a:p>
                      <a:r>
                        <a:rPr lang="en-US" sz="1600" b="1" dirty="0"/>
                        <a:t>Specific texts,</a:t>
                      </a:r>
                      <a:r>
                        <a:rPr lang="en-US" sz="1600" b="1" baseline="0" dirty="0"/>
                        <a:t> content and media required</a:t>
                      </a:r>
                      <a:endParaRPr lang="en-US" sz="1600" b="1" dirty="0"/>
                    </a:p>
                  </a:txBody>
                  <a:tcPr/>
                </a:tc>
                <a:tc>
                  <a:txBody>
                    <a:bodyPr/>
                    <a:lstStyle/>
                    <a:p>
                      <a:r>
                        <a:rPr lang="en-US" sz="1600" b="1" dirty="0"/>
                        <a:t>Specific</a:t>
                      </a:r>
                      <a:r>
                        <a:rPr lang="en-US" sz="1600" b="1" baseline="0" dirty="0"/>
                        <a:t> texts, content and media required</a:t>
                      </a:r>
                      <a:endParaRPr lang="en-US" sz="1600" b="1" dirty="0"/>
                    </a:p>
                  </a:txBody>
                  <a:tcPr/>
                </a:tc>
                <a:tc>
                  <a:txBody>
                    <a:bodyPr/>
                    <a:lstStyle/>
                    <a:p>
                      <a:r>
                        <a:rPr lang="en-US" sz="1600" b="1" dirty="0"/>
                        <a:t>Resources posted; learners choose which</a:t>
                      </a:r>
                      <a:r>
                        <a:rPr lang="en-US" sz="1600" b="1" baseline="0" dirty="0"/>
                        <a:t> options to use (plus coaching &amp; tutoring)</a:t>
                      </a:r>
                      <a:endParaRPr lang="en-US" sz="1600" b="1" dirty="0"/>
                    </a:p>
                  </a:txBody>
                  <a:tcPr/>
                </a:tc>
                <a:extLst>
                  <a:ext uri="{0D108BD9-81ED-4DB2-BD59-A6C34878D82A}">
                    <a16:rowId xmlns:a16="http://schemas.microsoft.com/office/drawing/2014/main" val="10004"/>
                  </a:ext>
                </a:extLst>
              </a:tr>
              <a:tr h="399439">
                <a:tc>
                  <a:txBody>
                    <a:bodyPr/>
                    <a:lstStyle/>
                    <a:p>
                      <a:r>
                        <a:rPr lang="en-US" sz="1600" b="1" dirty="0"/>
                        <a:t>Faculty – 1</a:t>
                      </a:r>
                      <a:r>
                        <a:rPr lang="en-US" sz="1600" b="1" baseline="30000" dirty="0"/>
                        <a:t>st</a:t>
                      </a:r>
                      <a:r>
                        <a:rPr lang="en-US" sz="1600" b="1" dirty="0"/>
                        <a:t> contact</a:t>
                      </a:r>
                    </a:p>
                  </a:txBody>
                  <a:tcPr/>
                </a:tc>
                <a:tc>
                  <a:txBody>
                    <a:bodyPr/>
                    <a:lstStyle/>
                    <a:p>
                      <a:r>
                        <a:rPr lang="en-US" sz="1600" b="1" dirty="0"/>
                        <a:t>Faculty – 1</a:t>
                      </a:r>
                      <a:r>
                        <a:rPr lang="en-US" sz="1600" b="1" baseline="30000" dirty="0"/>
                        <a:t>st</a:t>
                      </a:r>
                      <a:r>
                        <a:rPr lang="en-US" sz="1600" b="1" dirty="0"/>
                        <a:t> contact</a:t>
                      </a:r>
                    </a:p>
                  </a:txBody>
                  <a:tcPr/>
                </a:tc>
                <a:tc>
                  <a:txBody>
                    <a:bodyPr/>
                    <a:lstStyle/>
                    <a:p>
                      <a:r>
                        <a:rPr lang="en-US" sz="1600" b="1" dirty="0"/>
                        <a:t>ASC – 1</a:t>
                      </a:r>
                      <a:r>
                        <a:rPr lang="en-US" sz="1600" b="1" baseline="30000" dirty="0"/>
                        <a:t>st</a:t>
                      </a:r>
                      <a:r>
                        <a:rPr lang="en-US" sz="1600" b="1" dirty="0"/>
                        <a:t> contact</a:t>
                      </a:r>
                    </a:p>
                  </a:txBody>
                  <a:tcPr/>
                </a:tc>
                <a:extLst>
                  <a:ext uri="{0D108BD9-81ED-4DB2-BD59-A6C34878D82A}">
                    <a16:rowId xmlns:a16="http://schemas.microsoft.com/office/drawing/2014/main" val="10005"/>
                  </a:ext>
                </a:extLst>
              </a:tr>
              <a:tr h="689443">
                <a:tc>
                  <a:txBody>
                    <a:bodyPr/>
                    <a:lstStyle/>
                    <a:p>
                      <a:r>
                        <a:rPr lang="en-US" sz="1600" b="1" dirty="0"/>
                        <a:t>Traditional semester</a:t>
                      </a:r>
                    </a:p>
                  </a:txBody>
                  <a:tcPr/>
                </a:tc>
                <a:tc>
                  <a:txBody>
                    <a:bodyPr/>
                    <a:lstStyle/>
                    <a:p>
                      <a:r>
                        <a:rPr lang="en-US" sz="1600" b="1" dirty="0"/>
                        <a:t>Traditional semester</a:t>
                      </a:r>
                    </a:p>
                  </a:txBody>
                  <a:tcPr/>
                </a:tc>
                <a:tc>
                  <a:txBody>
                    <a:bodyPr/>
                    <a:lstStyle/>
                    <a:p>
                      <a:r>
                        <a:rPr lang="en-US" sz="1600" b="1" dirty="0"/>
                        <a:t>3 month subscription periods</a:t>
                      </a:r>
                    </a:p>
                  </a:txBody>
                  <a:tcPr/>
                </a:tc>
                <a:extLst>
                  <a:ext uri="{0D108BD9-81ED-4DB2-BD59-A6C34878D82A}">
                    <a16:rowId xmlns:a16="http://schemas.microsoft.com/office/drawing/2014/main" val="10006"/>
                  </a:ext>
                </a:extLst>
              </a:tr>
            </a:tbl>
          </a:graphicData>
        </a:graphic>
      </p:graphicFrame>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2568" y="341870"/>
            <a:ext cx="1435424" cy="972408"/>
          </a:xfrm>
          <a:prstGeom prst="rect">
            <a:avLst/>
          </a:prstGeom>
        </p:spPr>
      </p:pic>
    </p:spTree>
    <p:extLst>
      <p:ext uri="{BB962C8B-B14F-4D97-AF65-F5344CB8AC3E}">
        <p14:creationId xmlns:p14="http://schemas.microsoft.com/office/powerpoint/2010/main" val="330666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Lessons Learned</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32860" y="1600200"/>
            <a:ext cx="4526280" cy="4114800"/>
          </a:xfrm>
        </p:spPr>
      </p:pic>
    </p:spTree>
    <p:extLst>
      <p:ext uri="{BB962C8B-B14F-4D97-AF65-F5344CB8AC3E}">
        <p14:creationId xmlns:p14="http://schemas.microsoft.com/office/powerpoint/2010/main" val="258624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8248991"/>
              </p:ext>
            </p:extLst>
          </p:nvPr>
        </p:nvGraphicFramePr>
        <p:xfrm>
          <a:off x="1287034" y="1751045"/>
          <a:ext cx="9617932" cy="4740600"/>
        </p:xfrm>
        <a:graphic>
          <a:graphicData uri="http://schemas.openxmlformats.org/drawingml/2006/table">
            <a:tbl>
              <a:tblPr>
                <a:tableStyleId>{5C22544A-7EE6-4342-B048-85BDC9FD1C3A}</a:tableStyleId>
              </a:tblPr>
              <a:tblGrid>
                <a:gridCol w="3729133">
                  <a:extLst>
                    <a:ext uri="{9D8B030D-6E8A-4147-A177-3AD203B41FA5}">
                      <a16:colId xmlns:a16="http://schemas.microsoft.com/office/drawing/2014/main" val="20000"/>
                    </a:ext>
                  </a:extLst>
                </a:gridCol>
                <a:gridCol w="910027">
                  <a:extLst>
                    <a:ext uri="{9D8B030D-6E8A-4147-A177-3AD203B41FA5}">
                      <a16:colId xmlns:a16="http://schemas.microsoft.com/office/drawing/2014/main" val="20001"/>
                    </a:ext>
                  </a:extLst>
                </a:gridCol>
                <a:gridCol w="4978772">
                  <a:extLst>
                    <a:ext uri="{9D8B030D-6E8A-4147-A177-3AD203B41FA5}">
                      <a16:colId xmlns:a16="http://schemas.microsoft.com/office/drawing/2014/main" val="20002"/>
                    </a:ext>
                  </a:extLst>
                </a:gridCol>
              </a:tblGrid>
              <a:tr h="2070272">
                <a:tc>
                  <a:txBody>
                    <a:bodyPr/>
                    <a:lstStyle/>
                    <a:p>
                      <a:pPr>
                        <a:buClr>
                          <a:schemeClr val="tx1"/>
                        </a:buClr>
                      </a:pPr>
                      <a:r>
                        <a:rPr lang="en-US" sz="2100" spc="0" dirty="0">
                          <a:solidFill>
                            <a:schemeClr val="tx1"/>
                          </a:solidFill>
                          <a:latin typeface="+mn-lt"/>
                        </a:rPr>
                        <a:t>Federal &amp; State Policy</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Clr>
                          <a:schemeClr val="tx1"/>
                        </a:buClr>
                      </a:pPr>
                      <a:endParaRPr lang="en-US" sz="2100" spc="0" dirty="0">
                        <a:solidFill>
                          <a:schemeClr val="tx1"/>
                        </a:solidFill>
                        <a:latin typeface="+mn-lt"/>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05740" lvl="1" indent="-171450">
                        <a:lnSpc>
                          <a:spcPct val="80000"/>
                        </a:lnSpc>
                        <a:spcBef>
                          <a:spcPct val="20000"/>
                        </a:spcBef>
                        <a:buClr>
                          <a:schemeClr val="tx1"/>
                        </a:buClr>
                        <a:buFont typeface="Wingdings 2" pitchFamily="18" charset="2"/>
                        <a:buChar char=""/>
                      </a:pPr>
                      <a:r>
                        <a:rPr lang="en-US" sz="1900" spc="0" dirty="0">
                          <a:solidFill>
                            <a:schemeClr val="tx1"/>
                          </a:solidFill>
                          <a:latin typeface="+mn-lt"/>
                        </a:rPr>
                        <a:t>HLC &amp; Disciplinary Accreditors, US Dept of ED</a:t>
                      </a:r>
                    </a:p>
                    <a:p>
                      <a:pPr marL="480060" lvl="1" indent="-137160">
                        <a:spcBef>
                          <a:spcPct val="20000"/>
                        </a:spcBef>
                        <a:buClr>
                          <a:schemeClr val="tx1"/>
                        </a:buClr>
                        <a:buFont typeface="Wingdings" pitchFamily="2" charset="2"/>
                        <a:buChar char="§"/>
                      </a:pPr>
                      <a:r>
                        <a:rPr lang="en-US" sz="1600" i="1" spc="0" dirty="0">
                          <a:solidFill>
                            <a:schemeClr val="tx1"/>
                          </a:solidFill>
                          <a:latin typeface="+mn-lt"/>
                        </a:rPr>
                        <a:t>Financial Aid</a:t>
                      </a:r>
                    </a:p>
                    <a:p>
                      <a:pPr marL="480060" lvl="1" indent="-137160">
                        <a:spcBef>
                          <a:spcPct val="20000"/>
                        </a:spcBef>
                        <a:buClr>
                          <a:schemeClr val="tx1"/>
                        </a:buClr>
                        <a:buFont typeface="Wingdings" pitchFamily="2" charset="2"/>
                        <a:buChar char="§"/>
                      </a:pPr>
                      <a:r>
                        <a:rPr lang="en-US" sz="1600" i="1" spc="0" dirty="0">
                          <a:solidFill>
                            <a:schemeClr val="tx1"/>
                          </a:solidFill>
                          <a:latin typeface="+mn-lt"/>
                        </a:rPr>
                        <a:t>Direct Assessment</a:t>
                      </a:r>
                    </a:p>
                    <a:p>
                      <a:pPr marL="480060" lvl="1" indent="-137160">
                        <a:lnSpc>
                          <a:spcPct val="80000"/>
                        </a:lnSpc>
                        <a:spcBef>
                          <a:spcPct val="20000"/>
                        </a:spcBef>
                        <a:buClr>
                          <a:schemeClr val="tx1"/>
                        </a:buClr>
                        <a:buFont typeface="Wingdings" pitchFamily="2" charset="2"/>
                        <a:buChar char="§"/>
                      </a:pPr>
                      <a:r>
                        <a:rPr lang="en-US" sz="1600" i="1" spc="0" dirty="0">
                          <a:solidFill>
                            <a:schemeClr val="tx1"/>
                          </a:solidFill>
                          <a:latin typeface="+mn-lt"/>
                        </a:rPr>
                        <a:t>Experimental Sites</a:t>
                      </a:r>
                    </a:p>
                    <a:p>
                      <a:pPr marL="205740" lvl="1" indent="-171450">
                        <a:lnSpc>
                          <a:spcPct val="150000"/>
                        </a:lnSpc>
                        <a:spcBef>
                          <a:spcPct val="20000"/>
                        </a:spcBef>
                        <a:buClr>
                          <a:schemeClr val="tx1"/>
                        </a:buClr>
                        <a:buFont typeface="Wingdings 2" pitchFamily="18" charset="2"/>
                        <a:buChar char=""/>
                      </a:pPr>
                      <a:r>
                        <a:rPr lang="en-US" sz="1900" spc="0" dirty="0">
                          <a:solidFill>
                            <a:schemeClr val="tx1"/>
                          </a:solidFill>
                          <a:latin typeface="+mn-lt"/>
                        </a:rPr>
                        <a:t>Institutional Policies &amp; Practices</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95680">
                <a:tc>
                  <a:txBody>
                    <a:bodyPr/>
                    <a:lstStyle/>
                    <a:p>
                      <a:pPr marL="0" marR="0" lvl="1" indent="0" algn="l" defTabSz="456518" rtl="0" eaLnBrk="1" fontAlgn="auto" latinLnBrk="0" hangingPunct="1">
                        <a:lnSpc>
                          <a:spcPct val="100000"/>
                        </a:lnSpc>
                        <a:spcBef>
                          <a:spcPts val="0"/>
                        </a:spcBef>
                        <a:spcAft>
                          <a:spcPts val="0"/>
                        </a:spcAft>
                        <a:buClr>
                          <a:schemeClr val="tx1"/>
                        </a:buClr>
                        <a:buSzTx/>
                        <a:buFontTx/>
                        <a:buNone/>
                        <a:tabLst/>
                        <a:defRPr/>
                      </a:pPr>
                      <a:r>
                        <a:rPr lang="en-US" sz="2100" spc="0" dirty="0">
                          <a:solidFill>
                            <a:schemeClr val="tx1"/>
                          </a:solidFill>
                          <a:latin typeface="+mn-lt"/>
                        </a:rPr>
                        <a:t>Infrastructure</a:t>
                      </a:r>
                      <a:r>
                        <a:rPr lang="en-US" sz="2100" spc="0" baseline="0" dirty="0">
                          <a:solidFill>
                            <a:schemeClr val="tx1"/>
                          </a:solidFill>
                          <a:latin typeface="+mn-lt"/>
                        </a:rPr>
                        <a:t> &amp; B</a:t>
                      </a:r>
                      <a:r>
                        <a:rPr lang="en-US" sz="2100" spc="0" dirty="0">
                          <a:solidFill>
                            <a:schemeClr val="tx1"/>
                          </a:solidFill>
                          <a:latin typeface="+mn-lt"/>
                        </a:rPr>
                        <a:t>ackend Operations</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Clr>
                          <a:schemeClr val="tx1"/>
                        </a:buClr>
                      </a:pPr>
                      <a:endParaRPr lang="en-US" sz="2100" spc="0" dirty="0">
                        <a:solidFill>
                          <a:schemeClr val="tx1"/>
                        </a:solidFill>
                        <a:latin typeface="+mn-lt"/>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05740" lvl="1" indent="-171450">
                        <a:lnSpc>
                          <a:spcPct val="80000"/>
                        </a:lnSpc>
                        <a:spcBef>
                          <a:spcPct val="20000"/>
                        </a:spcBef>
                        <a:buClr>
                          <a:schemeClr val="tx1"/>
                        </a:buClr>
                        <a:buFont typeface="Wingdings 2" pitchFamily="18" charset="2"/>
                        <a:buChar char=""/>
                      </a:pPr>
                      <a:r>
                        <a:rPr lang="en-US" sz="1900" spc="0" dirty="0">
                          <a:solidFill>
                            <a:schemeClr val="tx1"/>
                          </a:solidFill>
                          <a:latin typeface="+mn-lt"/>
                        </a:rPr>
                        <a:t>Little</a:t>
                      </a:r>
                      <a:r>
                        <a:rPr lang="en-US" sz="1900" spc="0" baseline="0" dirty="0">
                          <a:solidFill>
                            <a:schemeClr val="tx1"/>
                          </a:solidFill>
                          <a:latin typeface="+mn-lt"/>
                        </a:rPr>
                        <a:t> that’s</a:t>
                      </a:r>
                      <a:r>
                        <a:rPr lang="en-US" sz="1900" spc="0" dirty="0">
                          <a:solidFill>
                            <a:schemeClr val="tx1"/>
                          </a:solidFill>
                          <a:latin typeface="+mn-lt"/>
                        </a:rPr>
                        <a:t> off-the-shelf</a:t>
                      </a:r>
                    </a:p>
                    <a:p>
                      <a:pPr marL="480060" lvl="1" indent="-137160">
                        <a:spcBef>
                          <a:spcPct val="20000"/>
                        </a:spcBef>
                        <a:buClr>
                          <a:schemeClr val="tx1"/>
                        </a:buClr>
                        <a:buFont typeface="Wingdings" pitchFamily="2" charset="2"/>
                        <a:buChar char="§"/>
                      </a:pPr>
                      <a:r>
                        <a:rPr lang="en-US" sz="1600" i="1" spc="0" dirty="0">
                          <a:solidFill>
                            <a:schemeClr val="tx1"/>
                          </a:solidFill>
                          <a:latin typeface="+mn-lt"/>
                        </a:rPr>
                        <a:t>Creating own Student Engagement System</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65504">
                <a:tc>
                  <a:txBody>
                    <a:bodyPr/>
                    <a:lstStyle/>
                    <a:p>
                      <a:pPr marL="0" marR="0" lvl="1" indent="0" algn="l" defTabSz="456518" rtl="0" eaLnBrk="1" fontAlgn="auto" latinLnBrk="0" hangingPunct="1">
                        <a:lnSpc>
                          <a:spcPct val="100000"/>
                        </a:lnSpc>
                        <a:spcBef>
                          <a:spcPts val="0"/>
                        </a:spcBef>
                        <a:spcAft>
                          <a:spcPts val="0"/>
                        </a:spcAft>
                        <a:buClr>
                          <a:schemeClr val="tx1"/>
                        </a:buClr>
                        <a:buSzTx/>
                        <a:buFontTx/>
                        <a:buNone/>
                        <a:tabLst/>
                        <a:defRPr/>
                      </a:pPr>
                      <a:r>
                        <a:rPr lang="en-US" sz="2100" spc="0" dirty="0">
                          <a:solidFill>
                            <a:schemeClr val="tx1"/>
                          </a:solidFill>
                          <a:latin typeface="+mn-lt"/>
                        </a:rPr>
                        <a:t>Program Array &amp; Institutional Culture</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Clr>
                          <a:schemeClr val="tx1"/>
                        </a:buClr>
                      </a:pPr>
                      <a:endParaRPr lang="en-US" sz="2100" spc="0" dirty="0">
                        <a:solidFill>
                          <a:schemeClr val="tx1"/>
                        </a:solidFill>
                        <a:latin typeface="+mn-lt"/>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05740" lvl="1" indent="-171450">
                        <a:lnSpc>
                          <a:spcPct val="80000"/>
                        </a:lnSpc>
                        <a:spcBef>
                          <a:spcPct val="20000"/>
                        </a:spcBef>
                        <a:buClr>
                          <a:schemeClr val="tx1"/>
                        </a:buClr>
                        <a:buFont typeface="Wingdings 2" pitchFamily="18" charset="2"/>
                        <a:buChar char=""/>
                      </a:pPr>
                      <a:r>
                        <a:rPr lang="en-US" sz="1900" spc="0" dirty="0">
                          <a:solidFill>
                            <a:schemeClr val="tx1"/>
                          </a:solidFill>
                          <a:latin typeface="+mn-lt"/>
                        </a:rPr>
                        <a:t>Market-driven decisions</a:t>
                      </a:r>
                    </a:p>
                    <a:p>
                      <a:pPr marL="338328" lvl="2" indent="0">
                        <a:lnSpc>
                          <a:spcPct val="80000"/>
                        </a:lnSpc>
                        <a:spcBef>
                          <a:spcPct val="20000"/>
                        </a:spcBef>
                        <a:buClr>
                          <a:schemeClr val="tx1"/>
                        </a:buClr>
                        <a:buFont typeface="Wingdings" charset="2"/>
                        <a:buNone/>
                      </a:pPr>
                      <a:r>
                        <a:rPr lang="is-IS" sz="1600" i="1" spc="0" dirty="0">
                          <a:solidFill>
                            <a:schemeClr val="tx1"/>
                          </a:solidFill>
                          <a:latin typeface="+mn-lt"/>
                        </a:rPr>
                        <a:t>…t</a:t>
                      </a:r>
                      <a:r>
                        <a:rPr lang="en-US" sz="1600" i="1" spc="0" dirty="0">
                          <a:solidFill>
                            <a:schemeClr val="tx1"/>
                          </a:solidFill>
                          <a:latin typeface="+mn-lt"/>
                        </a:rPr>
                        <a:t>o build new programs</a:t>
                      </a:r>
                    </a:p>
                    <a:p>
                      <a:pPr marL="338328" lvl="2" indent="0">
                        <a:lnSpc>
                          <a:spcPct val="80000"/>
                        </a:lnSpc>
                        <a:spcBef>
                          <a:spcPct val="20000"/>
                        </a:spcBef>
                        <a:buClr>
                          <a:schemeClr val="tx1"/>
                        </a:buClr>
                        <a:buFont typeface="Wingdings" charset="2"/>
                        <a:buNone/>
                      </a:pPr>
                      <a:r>
                        <a:rPr lang="is-IS" sz="1600" i="1" spc="0" dirty="0">
                          <a:solidFill>
                            <a:schemeClr val="tx1"/>
                          </a:solidFill>
                          <a:latin typeface="+mn-lt"/>
                        </a:rPr>
                        <a:t>…t</a:t>
                      </a:r>
                      <a:r>
                        <a:rPr lang="en-US" sz="1600" i="1" spc="0" dirty="0">
                          <a:solidFill>
                            <a:schemeClr val="tx1"/>
                          </a:solidFill>
                          <a:latin typeface="+mn-lt"/>
                        </a:rPr>
                        <a:t>o modify/close existing programs</a:t>
                      </a:r>
                    </a:p>
                    <a:p>
                      <a:pPr marL="475488" lvl="2" indent="-137160">
                        <a:lnSpc>
                          <a:spcPct val="80000"/>
                        </a:lnSpc>
                        <a:spcBef>
                          <a:spcPct val="20000"/>
                        </a:spcBef>
                        <a:buClr>
                          <a:schemeClr val="tx1"/>
                        </a:buClr>
                        <a:buFont typeface="Wingdings 2" pitchFamily="18" charset="2"/>
                        <a:buChar char=""/>
                      </a:pPr>
                      <a:endParaRPr lang="en-US" sz="1600" i="1" spc="0" dirty="0">
                        <a:solidFill>
                          <a:schemeClr val="tx1"/>
                        </a:solidFill>
                        <a:latin typeface="+mn-lt"/>
                      </a:endParaRPr>
                    </a:p>
                    <a:p>
                      <a:pPr marL="205740" lvl="1" indent="-171450">
                        <a:lnSpc>
                          <a:spcPct val="80000"/>
                        </a:lnSpc>
                        <a:spcBef>
                          <a:spcPct val="20000"/>
                        </a:spcBef>
                        <a:buClr>
                          <a:schemeClr val="tx1"/>
                        </a:buClr>
                        <a:buFont typeface="Wingdings 2" pitchFamily="18" charset="2"/>
                        <a:buChar char=""/>
                      </a:pPr>
                      <a:r>
                        <a:rPr lang="en-US" sz="1900" spc="0" dirty="0">
                          <a:solidFill>
                            <a:schemeClr val="tx1"/>
                          </a:solidFill>
                          <a:latin typeface="+mn-lt"/>
                        </a:rPr>
                        <a:t>New roles &amp;</a:t>
                      </a:r>
                      <a:r>
                        <a:rPr lang="en-US" sz="1900" spc="0" baseline="0" dirty="0">
                          <a:solidFill>
                            <a:schemeClr val="tx1"/>
                          </a:solidFill>
                          <a:latin typeface="+mn-lt"/>
                        </a:rPr>
                        <a:t> </a:t>
                      </a:r>
                      <a:r>
                        <a:rPr lang="en-US" sz="1900" spc="0" dirty="0">
                          <a:solidFill>
                            <a:schemeClr val="tx1"/>
                          </a:solidFill>
                          <a:latin typeface="+mn-lt"/>
                        </a:rPr>
                        <a:t>workload expectations</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pSp>
        <p:nvGrpSpPr>
          <p:cNvPr id="2" name="Group 1"/>
          <p:cNvGrpSpPr/>
          <p:nvPr/>
        </p:nvGrpSpPr>
        <p:grpSpPr>
          <a:xfrm>
            <a:off x="5099891" y="1848101"/>
            <a:ext cx="530411" cy="3651547"/>
            <a:chOff x="3824918" y="1358136"/>
            <a:chExt cx="397808" cy="2738660"/>
          </a:xfrm>
        </p:grpSpPr>
        <p:grpSp>
          <p:nvGrpSpPr>
            <p:cNvPr id="5" name="Group 4"/>
            <p:cNvGrpSpPr/>
            <p:nvPr/>
          </p:nvGrpSpPr>
          <p:grpSpPr>
            <a:xfrm>
              <a:off x="3824918" y="3879142"/>
              <a:ext cx="397808" cy="217654"/>
              <a:chOff x="4093246" y="4925846"/>
              <a:chExt cx="397808" cy="217654"/>
            </a:xfrm>
          </p:grpSpPr>
          <p:sp>
            <p:nvSpPr>
              <p:cNvPr id="17" name="Freeform 16"/>
              <p:cNvSpPr/>
              <p:nvPr/>
            </p:nvSpPr>
            <p:spPr>
              <a:xfrm>
                <a:off x="4149172" y="4925846"/>
                <a:ext cx="341882" cy="217654"/>
              </a:xfrm>
              <a:custGeom>
                <a:avLst/>
                <a:gdLst>
                  <a:gd name="connsiteX0" fmla="*/ 0 w 341882"/>
                  <a:gd name="connsiteY0" fmla="*/ 0 h 217654"/>
                  <a:gd name="connsiteX1" fmla="*/ 281542 w 341882"/>
                  <a:gd name="connsiteY1" fmla="*/ 0 h 217654"/>
                  <a:gd name="connsiteX2" fmla="*/ 341882 w 341882"/>
                  <a:gd name="connsiteY2" fmla="*/ 109261 h 217654"/>
                  <a:gd name="connsiteX3" fmla="*/ 281542 w 341882"/>
                  <a:gd name="connsiteY3" fmla="*/ 217654 h 217654"/>
                  <a:gd name="connsiteX4" fmla="*/ 0 w 341882"/>
                  <a:gd name="connsiteY4" fmla="*/ 217654 h 217654"/>
                  <a:gd name="connsiteX5" fmla="*/ 0 w 341882"/>
                  <a:gd name="connsiteY5" fmla="*/ 0 h 21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882" h="217654">
                    <a:moveTo>
                      <a:pt x="0" y="0"/>
                    </a:moveTo>
                    <a:lnTo>
                      <a:pt x="281542" y="0"/>
                    </a:lnTo>
                    <a:lnTo>
                      <a:pt x="341882" y="109261"/>
                    </a:lnTo>
                    <a:lnTo>
                      <a:pt x="281542" y="217654"/>
                    </a:lnTo>
                    <a:lnTo>
                      <a:pt x="0" y="217654"/>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dirty="0"/>
              </a:p>
            </p:txBody>
          </p:sp>
          <p:sp>
            <p:nvSpPr>
              <p:cNvPr id="20" name="Freeform 19"/>
              <p:cNvSpPr/>
              <p:nvPr/>
            </p:nvSpPr>
            <p:spPr>
              <a:xfrm>
                <a:off x="4093246" y="4925846"/>
                <a:ext cx="341882" cy="217654"/>
              </a:xfrm>
              <a:custGeom>
                <a:avLst/>
                <a:gdLst>
                  <a:gd name="connsiteX0" fmla="*/ 0 w 341882"/>
                  <a:gd name="connsiteY0" fmla="*/ 0 h 217654"/>
                  <a:gd name="connsiteX1" fmla="*/ 281542 w 341882"/>
                  <a:gd name="connsiteY1" fmla="*/ 0 h 217654"/>
                  <a:gd name="connsiteX2" fmla="*/ 341882 w 341882"/>
                  <a:gd name="connsiteY2" fmla="*/ 109261 h 217654"/>
                  <a:gd name="connsiteX3" fmla="*/ 281542 w 341882"/>
                  <a:gd name="connsiteY3" fmla="*/ 217654 h 217654"/>
                  <a:gd name="connsiteX4" fmla="*/ 0 w 341882"/>
                  <a:gd name="connsiteY4" fmla="*/ 217654 h 217654"/>
                  <a:gd name="connsiteX5" fmla="*/ 0 w 341882"/>
                  <a:gd name="connsiteY5" fmla="*/ 0 h 21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882" h="217654">
                    <a:moveTo>
                      <a:pt x="0" y="0"/>
                    </a:moveTo>
                    <a:lnTo>
                      <a:pt x="281542" y="0"/>
                    </a:lnTo>
                    <a:lnTo>
                      <a:pt x="341882" y="109261"/>
                    </a:lnTo>
                    <a:lnTo>
                      <a:pt x="281542" y="217654"/>
                    </a:lnTo>
                    <a:lnTo>
                      <a:pt x="0" y="217654"/>
                    </a:lnTo>
                    <a:lnTo>
                      <a:pt x="0" y="0"/>
                    </a:lnTo>
                    <a:close/>
                  </a:path>
                </a:pathLst>
              </a:custGeom>
              <a:solidFill>
                <a:srgbClr val="E1E0DB"/>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dirty="0"/>
              </a:p>
            </p:txBody>
          </p:sp>
        </p:grpSp>
        <p:grpSp>
          <p:nvGrpSpPr>
            <p:cNvPr id="21" name="Group 20"/>
            <p:cNvGrpSpPr/>
            <p:nvPr/>
          </p:nvGrpSpPr>
          <p:grpSpPr>
            <a:xfrm>
              <a:off x="3824918" y="2904308"/>
              <a:ext cx="397808" cy="217654"/>
              <a:chOff x="4093246" y="4925846"/>
              <a:chExt cx="397808" cy="217654"/>
            </a:xfrm>
          </p:grpSpPr>
          <p:sp>
            <p:nvSpPr>
              <p:cNvPr id="22" name="Freeform 21"/>
              <p:cNvSpPr/>
              <p:nvPr/>
            </p:nvSpPr>
            <p:spPr>
              <a:xfrm>
                <a:off x="4149172" y="4925846"/>
                <a:ext cx="341882" cy="217654"/>
              </a:xfrm>
              <a:custGeom>
                <a:avLst/>
                <a:gdLst>
                  <a:gd name="connsiteX0" fmla="*/ 0 w 341882"/>
                  <a:gd name="connsiteY0" fmla="*/ 0 h 217654"/>
                  <a:gd name="connsiteX1" fmla="*/ 281542 w 341882"/>
                  <a:gd name="connsiteY1" fmla="*/ 0 h 217654"/>
                  <a:gd name="connsiteX2" fmla="*/ 341882 w 341882"/>
                  <a:gd name="connsiteY2" fmla="*/ 109261 h 217654"/>
                  <a:gd name="connsiteX3" fmla="*/ 281542 w 341882"/>
                  <a:gd name="connsiteY3" fmla="*/ 217654 h 217654"/>
                  <a:gd name="connsiteX4" fmla="*/ 0 w 341882"/>
                  <a:gd name="connsiteY4" fmla="*/ 217654 h 217654"/>
                  <a:gd name="connsiteX5" fmla="*/ 0 w 341882"/>
                  <a:gd name="connsiteY5" fmla="*/ 0 h 21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882" h="217654">
                    <a:moveTo>
                      <a:pt x="0" y="0"/>
                    </a:moveTo>
                    <a:lnTo>
                      <a:pt x="281542" y="0"/>
                    </a:lnTo>
                    <a:lnTo>
                      <a:pt x="341882" y="109261"/>
                    </a:lnTo>
                    <a:lnTo>
                      <a:pt x="281542" y="217654"/>
                    </a:lnTo>
                    <a:lnTo>
                      <a:pt x="0" y="217654"/>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dirty="0"/>
              </a:p>
            </p:txBody>
          </p:sp>
          <p:sp>
            <p:nvSpPr>
              <p:cNvPr id="23" name="Freeform 22"/>
              <p:cNvSpPr/>
              <p:nvPr/>
            </p:nvSpPr>
            <p:spPr>
              <a:xfrm>
                <a:off x="4093246" y="4925846"/>
                <a:ext cx="341882" cy="217654"/>
              </a:xfrm>
              <a:custGeom>
                <a:avLst/>
                <a:gdLst>
                  <a:gd name="connsiteX0" fmla="*/ 0 w 341882"/>
                  <a:gd name="connsiteY0" fmla="*/ 0 h 217654"/>
                  <a:gd name="connsiteX1" fmla="*/ 281542 w 341882"/>
                  <a:gd name="connsiteY1" fmla="*/ 0 h 217654"/>
                  <a:gd name="connsiteX2" fmla="*/ 341882 w 341882"/>
                  <a:gd name="connsiteY2" fmla="*/ 109261 h 217654"/>
                  <a:gd name="connsiteX3" fmla="*/ 281542 w 341882"/>
                  <a:gd name="connsiteY3" fmla="*/ 217654 h 217654"/>
                  <a:gd name="connsiteX4" fmla="*/ 0 w 341882"/>
                  <a:gd name="connsiteY4" fmla="*/ 217654 h 217654"/>
                  <a:gd name="connsiteX5" fmla="*/ 0 w 341882"/>
                  <a:gd name="connsiteY5" fmla="*/ 0 h 21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882" h="217654">
                    <a:moveTo>
                      <a:pt x="0" y="0"/>
                    </a:moveTo>
                    <a:lnTo>
                      <a:pt x="281542" y="0"/>
                    </a:lnTo>
                    <a:lnTo>
                      <a:pt x="341882" y="109261"/>
                    </a:lnTo>
                    <a:lnTo>
                      <a:pt x="281542" y="217654"/>
                    </a:lnTo>
                    <a:lnTo>
                      <a:pt x="0" y="217654"/>
                    </a:lnTo>
                    <a:lnTo>
                      <a:pt x="0" y="0"/>
                    </a:lnTo>
                    <a:close/>
                  </a:path>
                </a:pathLst>
              </a:custGeom>
              <a:solidFill>
                <a:srgbClr val="E1E0DB"/>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dirty="0"/>
              </a:p>
            </p:txBody>
          </p:sp>
        </p:grpSp>
        <p:grpSp>
          <p:nvGrpSpPr>
            <p:cNvPr id="24" name="Group 23"/>
            <p:cNvGrpSpPr/>
            <p:nvPr/>
          </p:nvGrpSpPr>
          <p:grpSpPr>
            <a:xfrm>
              <a:off x="3824918" y="1358136"/>
              <a:ext cx="397808" cy="217654"/>
              <a:chOff x="4093246" y="4925846"/>
              <a:chExt cx="397808" cy="217654"/>
            </a:xfrm>
          </p:grpSpPr>
          <p:sp>
            <p:nvSpPr>
              <p:cNvPr id="25" name="Freeform 24"/>
              <p:cNvSpPr/>
              <p:nvPr/>
            </p:nvSpPr>
            <p:spPr>
              <a:xfrm>
                <a:off x="4149172" y="4925846"/>
                <a:ext cx="341882" cy="217654"/>
              </a:xfrm>
              <a:custGeom>
                <a:avLst/>
                <a:gdLst>
                  <a:gd name="connsiteX0" fmla="*/ 0 w 341882"/>
                  <a:gd name="connsiteY0" fmla="*/ 0 h 217654"/>
                  <a:gd name="connsiteX1" fmla="*/ 281542 w 341882"/>
                  <a:gd name="connsiteY1" fmla="*/ 0 h 217654"/>
                  <a:gd name="connsiteX2" fmla="*/ 341882 w 341882"/>
                  <a:gd name="connsiteY2" fmla="*/ 109261 h 217654"/>
                  <a:gd name="connsiteX3" fmla="*/ 281542 w 341882"/>
                  <a:gd name="connsiteY3" fmla="*/ 217654 h 217654"/>
                  <a:gd name="connsiteX4" fmla="*/ 0 w 341882"/>
                  <a:gd name="connsiteY4" fmla="*/ 217654 h 217654"/>
                  <a:gd name="connsiteX5" fmla="*/ 0 w 341882"/>
                  <a:gd name="connsiteY5" fmla="*/ 0 h 21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882" h="217654">
                    <a:moveTo>
                      <a:pt x="0" y="0"/>
                    </a:moveTo>
                    <a:lnTo>
                      <a:pt x="281542" y="0"/>
                    </a:lnTo>
                    <a:lnTo>
                      <a:pt x="341882" y="109261"/>
                    </a:lnTo>
                    <a:lnTo>
                      <a:pt x="281542" y="217654"/>
                    </a:lnTo>
                    <a:lnTo>
                      <a:pt x="0" y="217654"/>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dirty="0"/>
              </a:p>
            </p:txBody>
          </p:sp>
          <p:sp>
            <p:nvSpPr>
              <p:cNvPr id="26" name="Freeform 25"/>
              <p:cNvSpPr/>
              <p:nvPr/>
            </p:nvSpPr>
            <p:spPr>
              <a:xfrm>
                <a:off x="4093246" y="4925846"/>
                <a:ext cx="341882" cy="217654"/>
              </a:xfrm>
              <a:custGeom>
                <a:avLst/>
                <a:gdLst>
                  <a:gd name="connsiteX0" fmla="*/ 0 w 341882"/>
                  <a:gd name="connsiteY0" fmla="*/ 0 h 217654"/>
                  <a:gd name="connsiteX1" fmla="*/ 281542 w 341882"/>
                  <a:gd name="connsiteY1" fmla="*/ 0 h 217654"/>
                  <a:gd name="connsiteX2" fmla="*/ 341882 w 341882"/>
                  <a:gd name="connsiteY2" fmla="*/ 109261 h 217654"/>
                  <a:gd name="connsiteX3" fmla="*/ 281542 w 341882"/>
                  <a:gd name="connsiteY3" fmla="*/ 217654 h 217654"/>
                  <a:gd name="connsiteX4" fmla="*/ 0 w 341882"/>
                  <a:gd name="connsiteY4" fmla="*/ 217654 h 217654"/>
                  <a:gd name="connsiteX5" fmla="*/ 0 w 341882"/>
                  <a:gd name="connsiteY5" fmla="*/ 0 h 21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882" h="217654">
                    <a:moveTo>
                      <a:pt x="0" y="0"/>
                    </a:moveTo>
                    <a:lnTo>
                      <a:pt x="281542" y="0"/>
                    </a:lnTo>
                    <a:lnTo>
                      <a:pt x="341882" y="109261"/>
                    </a:lnTo>
                    <a:lnTo>
                      <a:pt x="281542" y="217654"/>
                    </a:lnTo>
                    <a:lnTo>
                      <a:pt x="0" y="217654"/>
                    </a:lnTo>
                    <a:lnTo>
                      <a:pt x="0" y="0"/>
                    </a:lnTo>
                    <a:close/>
                  </a:path>
                </a:pathLst>
              </a:custGeom>
              <a:solidFill>
                <a:srgbClr val="E1E0DB"/>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dirty="0"/>
              </a:p>
            </p:txBody>
          </p:sp>
        </p:grpSp>
      </p:grpSp>
      <p:sp>
        <p:nvSpPr>
          <p:cNvPr id="16" name="TextBox 15"/>
          <p:cNvSpPr txBox="1"/>
          <p:nvPr/>
        </p:nvSpPr>
        <p:spPr>
          <a:xfrm>
            <a:off x="-13546" y="6542855"/>
            <a:ext cx="4219425" cy="338554"/>
          </a:xfrm>
          <a:prstGeom prst="rect">
            <a:avLst/>
          </a:prstGeom>
          <a:noFill/>
        </p:spPr>
        <p:txBody>
          <a:bodyPr wrap="none" rtlCol="0">
            <a:spAutoFit/>
          </a:bodyPr>
          <a:lstStyle/>
          <a:p>
            <a:r>
              <a:rPr lang="en-US" sz="1600" dirty="0">
                <a:solidFill>
                  <a:schemeClr val="accent6">
                    <a:lumMod val="50000"/>
                  </a:schemeClr>
                </a:solidFill>
              </a:rPr>
              <a:t>© University of Wisconsin – Extension 2017</a:t>
            </a:r>
          </a:p>
        </p:txBody>
      </p:sp>
      <p:sp>
        <p:nvSpPr>
          <p:cNvPr id="18" name="Title 1">
            <a:extLst>
              <a:ext uri="{FF2B5EF4-FFF2-40B4-BE49-F238E27FC236}">
                <a16:creationId xmlns:a16="http://schemas.microsoft.com/office/drawing/2014/main" id="{C03B710C-8893-904E-8E4A-2B15CC7BA03B}"/>
              </a:ext>
            </a:extLst>
          </p:cNvPr>
          <p:cNvSpPr txBox="1">
            <a:spLocks/>
          </p:cNvSpPr>
          <p:nvPr/>
        </p:nvSpPr>
        <p:spPr>
          <a:xfrm>
            <a:off x="516316" y="205450"/>
            <a:ext cx="9167150" cy="83820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solidFill>
                  <a:srgbClr val="FEF951"/>
                </a:solidFill>
              </a:rPr>
              <a:t>First in the Nation Challenges &amp; Opportunities</a:t>
            </a:r>
          </a:p>
        </p:txBody>
      </p:sp>
    </p:spTree>
    <p:extLst>
      <p:ext uri="{BB962C8B-B14F-4D97-AF65-F5344CB8AC3E}">
        <p14:creationId xmlns:p14="http://schemas.microsoft.com/office/powerpoint/2010/main" val="1593219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7717" y="226213"/>
            <a:ext cx="8586440" cy="584775"/>
          </a:xfrm>
          <a:prstGeom prst="rect">
            <a:avLst/>
          </a:prstGeom>
          <a:noFill/>
        </p:spPr>
        <p:txBody>
          <a:bodyPr wrap="square" rtlCol="0">
            <a:spAutoFit/>
          </a:bodyPr>
          <a:lstStyle/>
          <a:p>
            <a:r>
              <a:rPr lang="en-US" sz="3200" b="1" dirty="0"/>
              <a:t>How’s it Working? (Jan 2014 – June 2018)</a:t>
            </a:r>
          </a:p>
        </p:txBody>
      </p:sp>
      <p:sp>
        <p:nvSpPr>
          <p:cNvPr id="3" name="TextBox 2"/>
          <p:cNvSpPr txBox="1"/>
          <p:nvPr/>
        </p:nvSpPr>
        <p:spPr>
          <a:xfrm>
            <a:off x="248797" y="933013"/>
            <a:ext cx="6103214" cy="3754874"/>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400" b="1" dirty="0"/>
              <a:t>Enrollments/Subscriptions: </a:t>
            </a:r>
            <a:r>
              <a:rPr lang="en-US" sz="1400" dirty="0"/>
              <a:t>5,829 			</a:t>
            </a:r>
            <a:r>
              <a:rPr lang="en-US" sz="1400" b="1" dirty="0"/>
              <a:t>(BSN: 941)</a:t>
            </a:r>
          </a:p>
          <a:p>
            <a:pPr marL="285750" indent="-285750">
              <a:buClr>
                <a:schemeClr val="tx1"/>
              </a:buClr>
              <a:buFont typeface="Arial" panose="020B0604020202020204" pitchFamily="34" charset="0"/>
              <a:buChar char="•"/>
            </a:pPr>
            <a:endParaRPr lang="en-US" sz="1400" dirty="0"/>
          </a:p>
          <a:p>
            <a:pPr marL="285750" indent="-285750">
              <a:buClr>
                <a:schemeClr val="tx1"/>
              </a:buClr>
              <a:buFont typeface="Arial" panose="020B0604020202020204" pitchFamily="34" charset="0"/>
              <a:buChar char="•"/>
            </a:pPr>
            <a:r>
              <a:rPr lang="en-US" sz="1400" b="1" dirty="0"/>
              <a:t>Unique Headcount: </a:t>
            </a:r>
            <a:r>
              <a:rPr lang="en-US" sz="1400" dirty="0"/>
              <a:t>1,795 				</a:t>
            </a:r>
            <a:r>
              <a:rPr lang="en-US" sz="1400" b="1" dirty="0"/>
              <a:t>(BSN: 389)</a:t>
            </a:r>
          </a:p>
          <a:p>
            <a:pPr marL="285750" indent="-285750">
              <a:buClr>
                <a:schemeClr val="tx1"/>
              </a:buClr>
              <a:buFont typeface="Arial" panose="020B0604020202020204" pitchFamily="34" charset="0"/>
              <a:buChar char="•"/>
            </a:pPr>
            <a:endParaRPr lang="en-US" sz="1400" dirty="0"/>
          </a:p>
          <a:p>
            <a:pPr marL="285750" indent="-285750">
              <a:buClr>
                <a:schemeClr val="tx1"/>
              </a:buClr>
              <a:buFont typeface="Arial" panose="020B0604020202020204" pitchFamily="34" charset="0"/>
              <a:buChar char="•"/>
            </a:pPr>
            <a:r>
              <a:rPr lang="en-US" sz="1400" b="1" dirty="0"/>
              <a:t>Retention: </a:t>
            </a:r>
            <a:r>
              <a:rPr lang="en-US" sz="1400" dirty="0"/>
              <a:t>72% 						</a:t>
            </a:r>
            <a:r>
              <a:rPr lang="en-US" sz="1400" b="1" dirty="0"/>
              <a:t>(BSN: 77%)</a:t>
            </a:r>
          </a:p>
          <a:p>
            <a:pPr marL="285750" indent="-285750">
              <a:buClr>
                <a:schemeClr val="tx1"/>
              </a:buClr>
              <a:buFont typeface="Arial" panose="020B0604020202020204" pitchFamily="34" charset="0"/>
              <a:buChar char="•"/>
            </a:pPr>
            <a:endParaRPr lang="en-US" sz="1400" dirty="0"/>
          </a:p>
          <a:p>
            <a:pPr marL="285750" indent="-285750">
              <a:buClr>
                <a:schemeClr val="tx1"/>
              </a:buClr>
              <a:buFont typeface="Arial" panose="020B0604020202020204" pitchFamily="34" charset="0"/>
              <a:buChar char="•"/>
            </a:pPr>
            <a:r>
              <a:rPr lang="en-US" sz="1400" b="1" dirty="0"/>
              <a:t>Graduates:  </a:t>
            </a:r>
            <a:r>
              <a:rPr lang="en-US" sz="1400" dirty="0"/>
              <a:t>324 						</a:t>
            </a:r>
            <a:r>
              <a:rPr lang="en-US" sz="1400" b="1" dirty="0"/>
              <a:t>(BSN: 62)</a:t>
            </a:r>
            <a:endParaRPr lang="en-US" sz="1400" dirty="0"/>
          </a:p>
          <a:p>
            <a:pPr>
              <a:buClr>
                <a:schemeClr val="tx1"/>
              </a:buClr>
            </a:pPr>
            <a:r>
              <a:rPr lang="en-US" sz="1400" dirty="0"/>
              <a:t>     (174 from credit-bearing degree or cert programs)</a:t>
            </a:r>
          </a:p>
          <a:p>
            <a:pPr>
              <a:buClr>
                <a:schemeClr val="tx1"/>
              </a:buClr>
            </a:pPr>
            <a:endParaRPr lang="en-US" sz="1400" b="1" dirty="0"/>
          </a:p>
          <a:p>
            <a:pPr marL="285750" indent="-285750">
              <a:buClr>
                <a:schemeClr val="tx1"/>
              </a:buClr>
              <a:buFont typeface="Arial" panose="020B0604020202020204" pitchFamily="34" charset="0"/>
              <a:buChar char="•"/>
            </a:pPr>
            <a:r>
              <a:rPr lang="en-US" sz="1400" b="1" dirty="0"/>
              <a:t>Age: </a:t>
            </a:r>
            <a:r>
              <a:rPr lang="en-US" sz="1400" dirty="0"/>
              <a:t>52% between 31-45 </a:t>
            </a:r>
          </a:p>
          <a:p>
            <a:pPr marL="285750" indent="-285750">
              <a:buClr>
                <a:schemeClr val="tx1"/>
              </a:buClr>
              <a:buFont typeface="Arial" panose="020B0604020202020204" pitchFamily="34" charset="0"/>
              <a:buChar char="•"/>
            </a:pPr>
            <a:endParaRPr lang="en-US" sz="1400" dirty="0"/>
          </a:p>
          <a:p>
            <a:pPr marL="285750" indent="-285750">
              <a:buClr>
                <a:schemeClr val="tx1"/>
              </a:buClr>
              <a:buFont typeface="Arial" panose="020B0604020202020204" pitchFamily="34" charset="0"/>
              <a:buChar char="•"/>
            </a:pPr>
            <a:r>
              <a:rPr lang="en-US" sz="1400" b="1" dirty="0"/>
              <a:t>Gender: </a:t>
            </a:r>
            <a:r>
              <a:rPr lang="en-US" sz="1400" dirty="0"/>
              <a:t>63% female </a:t>
            </a:r>
          </a:p>
          <a:p>
            <a:pPr marL="285750" indent="-285750">
              <a:buClr>
                <a:schemeClr val="tx1"/>
              </a:buClr>
              <a:buFont typeface="Arial" panose="020B0604020202020204" pitchFamily="34" charset="0"/>
              <a:buChar char="•"/>
            </a:pPr>
            <a:endParaRPr lang="en-US" sz="1400" dirty="0"/>
          </a:p>
          <a:p>
            <a:pPr marL="285750" indent="-285750">
              <a:buClr>
                <a:schemeClr val="tx1"/>
              </a:buClr>
              <a:buFont typeface="Arial" panose="020B0604020202020204" pitchFamily="34" charset="0"/>
              <a:buChar char="•"/>
            </a:pPr>
            <a:r>
              <a:rPr lang="en-US" sz="1400" b="1" dirty="0"/>
              <a:t>Employment: </a:t>
            </a:r>
            <a:r>
              <a:rPr lang="en-US" sz="1400" dirty="0"/>
              <a:t>Most work part or full time</a:t>
            </a:r>
          </a:p>
          <a:p>
            <a:pPr marL="285750" indent="-285750">
              <a:buClr>
                <a:schemeClr val="tx1"/>
              </a:buClr>
              <a:buFont typeface="Arial" panose="020B0604020202020204" pitchFamily="34" charset="0"/>
              <a:buChar char="•"/>
            </a:pPr>
            <a:endParaRPr lang="en-US" sz="1400" dirty="0"/>
          </a:p>
          <a:p>
            <a:pPr marL="285750" indent="-285750">
              <a:buClr>
                <a:schemeClr val="tx1"/>
              </a:buClr>
              <a:buFont typeface="Arial" panose="020B0604020202020204" pitchFamily="34" charset="0"/>
              <a:buChar char="•"/>
            </a:pPr>
            <a:r>
              <a:rPr lang="en-US" sz="1400" b="1" dirty="0"/>
              <a:t>In-State: </a:t>
            </a:r>
            <a:r>
              <a:rPr lang="en-US" sz="1400" dirty="0"/>
              <a:t>77% (of subscribed students) </a:t>
            </a:r>
          </a:p>
          <a:p>
            <a:pPr marL="285750" indent="-285750">
              <a:buClr>
                <a:schemeClr val="tx1"/>
              </a:buClr>
              <a:buFont typeface="Arial" panose="020B0604020202020204" pitchFamily="34" charset="0"/>
              <a:buChar char="•"/>
            </a:pPr>
            <a:endParaRPr lang="en-US" sz="1400" dirty="0"/>
          </a:p>
        </p:txBody>
      </p:sp>
      <p:sp>
        <p:nvSpPr>
          <p:cNvPr id="5" name="TextBox 4"/>
          <p:cNvSpPr txBox="1"/>
          <p:nvPr/>
        </p:nvSpPr>
        <p:spPr>
          <a:xfrm>
            <a:off x="248797" y="4547637"/>
            <a:ext cx="6103214" cy="2000548"/>
          </a:xfrm>
          <a:prstGeom prst="rect">
            <a:avLst/>
          </a:prstGeom>
          <a:noFill/>
        </p:spPr>
        <p:txBody>
          <a:bodyPr wrap="square" rtlCol="0">
            <a:spAutoFit/>
          </a:bodyPr>
          <a:lstStyle/>
          <a:p>
            <a:r>
              <a:rPr lang="en-US" sz="1400" b="1" dirty="0"/>
              <a:t>Read about Flex students:  </a:t>
            </a:r>
          </a:p>
          <a:p>
            <a:endParaRPr lang="en-US" sz="1200" b="1" dirty="0"/>
          </a:p>
          <a:p>
            <a:r>
              <a:rPr lang="en-US" sz="1400" u="sng" dirty="0">
                <a:hlinkClick r:id="rId2"/>
              </a:rPr>
              <a:t>IT Student Completes 51 credits in 9 months</a:t>
            </a:r>
            <a:endParaRPr lang="en-US" sz="1400" dirty="0"/>
          </a:p>
          <a:p>
            <a:r>
              <a:rPr lang="en-US" sz="1400" dirty="0"/>
              <a:t> </a:t>
            </a:r>
          </a:p>
          <a:p>
            <a:r>
              <a:rPr lang="en-US" sz="1400" u="sng" dirty="0">
                <a:hlinkClick r:id="rId3"/>
              </a:rPr>
              <a:t>Nursing Student Earns Bachelors at Own Pace</a:t>
            </a:r>
            <a:endParaRPr lang="en-US" sz="1400" dirty="0"/>
          </a:p>
          <a:p>
            <a:r>
              <a:rPr lang="en-US" sz="1400" dirty="0"/>
              <a:t> </a:t>
            </a:r>
          </a:p>
          <a:p>
            <a:r>
              <a:rPr lang="en-US" sz="1400" u="sng" dirty="0">
                <a:hlinkClick r:id="rId4"/>
              </a:rPr>
              <a:t>Nursing Student Earns Bachelors Degree/Fulfills Mission to Improve Elder Care</a:t>
            </a:r>
            <a:endParaRPr lang="en-US" sz="1400" dirty="0"/>
          </a:p>
          <a:p>
            <a:r>
              <a:rPr lang="en-US" sz="1400" dirty="0"/>
              <a:t> </a:t>
            </a:r>
          </a:p>
          <a:p>
            <a:r>
              <a:rPr lang="en-US" sz="1400" u="sng" dirty="0">
                <a:hlinkClick r:id="rId5"/>
              </a:rPr>
              <a:t>Diagnostic Imaging Degree Opens Doors for College Instructor</a:t>
            </a:r>
            <a:endParaRPr lang="en-US" dirty="0"/>
          </a:p>
        </p:txBody>
      </p:sp>
      <p:pic>
        <p:nvPicPr>
          <p:cNvPr id="6" name="Picture 5"/>
          <p:cNvPicPr>
            <a:picLocks noChangeAspect="1"/>
          </p:cNvPicPr>
          <p:nvPr/>
        </p:nvPicPr>
        <p:blipFill>
          <a:blip r:embed="rId6"/>
          <a:stretch>
            <a:fillRect/>
          </a:stretch>
        </p:blipFill>
        <p:spPr>
          <a:xfrm>
            <a:off x="6170137" y="1728387"/>
            <a:ext cx="5494039" cy="3818214"/>
          </a:xfrm>
          <a:prstGeom prst="rect">
            <a:avLst/>
          </a:prstGeom>
        </p:spPr>
      </p:pic>
    </p:spTree>
    <p:extLst>
      <p:ext uri="{BB962C8B-B14F-4D97-AF65-F5344CB8AC3E}">
        <p14:creationId xmlns:p14="http://schemas.microsoft.com/office/powerpoint/2010/main" val="3907110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1"/>
            <a:ext cx="8229600" cy="1028701"/>
          </a:xfrm>
        </p:spPr>
        <p:txBody>
          <a:bodyPr/>
          <a:lstStyle/>
          <a:p>
            <a:r>
              <a:rPr lang="en-US" b="1" dirty="0">
                <a:solidFill>
                  <a:srgbClr val="FFFF00"/>
                </a:solidFill>
              </a:rPr>
              <a:t>Lessons Learned: </a:t>
            </a:r>
            <a:br>
              <a:rPr lang="en-US" b="1" dirty="0">
                <a:solidFill>
                  <a:srgbClr val="FFFF00"/>
                </a:solidFill>
              </a:rPr>
            </a:br>
            <a:r>
              <a:rPr lang="en-US" b="1" dirty="0">
                <a:solidFill>
                  <a:srgbClr val="FFFF00"/>
                </a:solidFill>
              </a:rPr>
              <a:t>New Partnerships</a:t>
            </a:r>
          </a:p>
        </p:txBody>
      </p:sp>
      <p:sp>
        <p:nvSpPr>
          <p:cNvPr id="3" name="Content Placeholder 2"/>
          <p:cNvSpPr>
            <a:spLocks noGrp="1"/>
          </p:cNvSpPr>
          <p:nvPr>
            <p:ph sz="half" idx="1"/>
          </p:nvPr>
        </p:nvSpPr>
        <p:spPr>
          <a:xfrm>
            <a:off x="1600200" y="1969906"/>
            <a:ext cx="4495800" cy="4114801"/>
          </a:xfrm>
        </p:spPr>
        <p:txBody>
          <a:bodyPr/>
          <a:lstStyle/>
          <a:p>
            <a:r>
              <a:rPr lang="en-US" sz="2400" b="1" dirty="0"/>
              <a:t>Can you do this alone?</a:t>
            </a:r>
          </a:p>
          <a:p>
            <a:r>
              <a:rPr lang="en-US" sz="2400" b="1" dirty="0"/>
              <a:t>Can you partner within your system?</a:t>
            </a:r>
          </a:p>
          <a:p>
            <a:r>
              <a:rPr lang="en-US" sz="2400" b="1" dirty="0"/>
              <a:t>Cost-benefit of for-profit partnerships</a:t>
            </a:r>
          </a:p>
          <a:p>
            <a:r>
              <a:rPr lang="en-US" sz="2400" b="1" dirty="0"/>
              <a:t>Private foundations </a:t>
            </a:r>
          </a:p>
          <a:p>
            <a:r>
              <a:rPr lang="en-US" sz="2400" b="1" dirty="0"/>
              <a:t>Need for soup-to-nuts support when moving away from credit hour</a:t>
            </a:r>
          </a:p>
        </p:txBody>
      </p:sp>
      <p:grpSp>
        <p:nvGrpSpPr>
          <p:cNvPr id="6" name="Group 5">
            <a:extLst>
              <a:ext uri="{FF2B5EF4-FFF2-40B4-BE49-F238E27FC236}">
                <a16:creationId xmlns:a16="http://schemas.microsoft.com/office/drawing/2014/main" id="{F02D3B5C-730E-8946-819A-0ED11AF35ED4}"/>
              </a:ext>
            </a:extLst>
          </p:cNvPr>
          <p:cNvGrpSpPr/>
          <p:nvPr/>
        </p:nvGrpSpPr>
        <p:grpSpPr>
          <a:xfrm>
            <a:off x="7680462" y="1764202"/>
            <a:ext cx="3072385" cy="3812321"/>
            <a:chOff x="-1255901" y="-3787855"/>
            <a:chExt cx="3657600" cy="5356276"/>
          </a:xfrm>
          <a:effectLst>
            <a:outerShdw blurRad="50800" dist="22860" dir="5400000" algn="t" rotWithShape="0">
              <a:prstClr val="black">
                <a:alpha val="34000"/>
              </a:prstClr>
            </a:outerShdw>
          </a:effectLst>
        </p:grpSpPr>
        <p:grpSp>
          <p:nvGrpSpPr>
            <p:cNvPr id="7" name="Group 6">
              <a:extLst>
                <a:ext uri="{FF2B5EF4-FFF2-40B4-BE49-F238E27FC236}">
                  <a16:creationId xmlns:a16="http://schemas.microsoft.com/office/drawing/2014/main" id="{A9D5DF93-7BDE-894A-A741-BB64CB79D7B6}"/>
                </a:ext>
              </a:extLst>
            </p:cNvPr>
            <p:cNvGrpSpPr/>
            <p:nvPr/>
          </p:nvGrpSpPr>
          <p:grpSpPr>
            <a:xfrm>
              <a:off x="-1255901" y="-2446951"/>
              <a:ext cx="3657600" cy="4015372"/>
              <a:chOff x="-1255901" y="-2442528"/>
              <a:chExt cx="3657600" cy="4015372"/>
            </a:xfrm>
          </p:grpSpPr>
          <p:grpSp>
            <p:nvGrpSpPr>
              <p:cNvPr id="26" name="Group 25">
                <a:extLst>
                  <a:ext uri="{FF2B5EF4-FFF2-40B4-BE49-F238E27FC236}">
                    <a16:creationId xmlns:a16="http://schemas.microsoft.com/office/drawing/2014/main" id="{9A127756-19DC-E946-AA85-376CF56402BA}"/>
                  </a:ext>
                </a:extLst>
              </p:cNvPr>
              <p:cNvGrpSpPr/>
              <p:nvPr/>
            </p:nvGrpSpPr>
            <p:grpSpPr>
              <a:xfrm>
                <a:off x="-1255901" y="-2442528"/>
                <a:ext cx="1828800" cy="1344169"/>
                <a:chOff x="-1255901" y="-2442528"/>
                <a:chExt cx="1828800" cy="1344169"/>
              </a:xfrm>
            </p:grpSpPr>
            <p:sp>
              <p:nvSpPr>
                <p:cNvPr id="39" name="Rectangle 38">
                  <a:extLst>
                    <a:ext uri="{FF2B5EF4-FFF2-40B4-BE49-F238E27FC236}">
                      <a16:creationId xmlns:a16="http://schemas.microsoft.com/office/drawing/2014/main" id="{F584DC70-2878-FD44-BA80-7384DB4199BC}"/>
                    </a:ext>
                  </a:extLst>
                </p:cNvPr>
                <p:cNvSpPr/>
                <p:nvPr/>
              </p:nvSpPr>
              <p:spPr>
                <a:xfrm>
                  <a:off x="-1255901" y="-2442528"/>
                  <a:ext cx="1828800" cy="1344169"/>
                </a:xfrm>
                <a:prstGeom prst="rect">
                  <a:avLst/>
                </a:prstGeom>
                <a:solidFill>
                  <a:srgbClr val="EBEA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F1299829-53D1-2645-9175-7AA6B8F54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75" y="-2060739"/>
                  <a:ext cx="1398271" cy="495300"/>
                </a:xfrm>
                <a:prstGeom prst="rect">
                  <a:avLst/>
                </a:prstGeom>
              </p:spPr>
            </p:pic>
          </p:grpSp>
          <p:grpSp>
            <p:nvGrpSpPr>
              <p:cNvPr id="28" name="Group 27">
                <a:extLst>
                  <a:ext uri="{FF2B5EF4-FFF2-40B4-BE49-F238E27FC236}">
                    <a16:creationId xmlns:a16="http://schemas.microsoft.com/office/drawing/2014/main" id="{EDEC17AD-23C3-1E4B-A370-52AD97684893}"/>
                  </a:ext>
                </a:extLst>
              </p:cNvPr>
              <p:cNvGrpSpPr/>
              <p:nvPr/>
            </p:nvGrpSpPr>
            <p:grpSpPr>
              <a:xfrm>
                <a:off x="572899" y="-2442527"/>
                <a:ext cx="1828800" cy="1344168"/>
                <a:chOff x="572899" y="-2442527"/>
                <a:chExt cx="1828800" cy="1344168"/>
              </a:xfrm>
            </p:grpSpPr>
            <p:sp>
              <p:nvSpPr>
                <p:cNvPr id="35" name="Rectangle 34">
                  <a:extLst>
                    <a:ext uri="{FF2B5EF4-FFF2-40B4-BE49-F238E27FC236}">
                      <a16:creationId xmlns:a16="http://schemas.microsoft.com/office/drawing/2014/main" id="{588E4610-4370-5B42-842E-4B78E74CE5A6}"/>
                    </a:ext>
                  </a:extLst>
                </p:cNvPr>
                <p:cNvSpPr/>
                <p:nvPr/>
              </p:nvSpPr>
              <p:spPr>
                <a:xfrm>
                  <a:off x="572899" y="-2442527"/>
                  <a:ext cx="1828800" cy="1344168"/>
                </a:xfrm>
                <a:prstGeom prst="rect">
                  <a:avLst/>
                </a:prstGeom>
                <a:solidFill>
                  <a:srgbClr val="E6E5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C184B73C-7EB3-E74E-835D-11F2F57A3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387" y="-2230230"/>
                  <a:ext cx="888238" cy="888238"/>
                </a:xfrm>
                <a:prstGeom prst="rect">
                  <a:avLst/>
                </a:prstGeom>
              </p:spPr>
            </p:pic>
          </p:grpSp>
          <p:grpSp>
            <p:nvGrpSpPr>
              <p:cNvPr id="29" name="Group 28">
                <a:extLst>
                  <a:ext uri="{FF2B5EF4-FFF2-40B4-BE49-F238E27FC236}">
                    <a16:creationId xmlns:a16="http://schemas.microsoft.com/office/drawing/2014/main" id="{B5E63B1A-AE1D-1049-9112-0EEF3F436C39}"/>
                  </a:ext>
                </a:extLst>
              </p:cNvPr>
              <p:cNvGrpSpPr/>
              <p:nvPr/>
            </p:nvGrpSpPr>
            <p:grpSpPr>
              <a:xfrm>
                <a:off x="-1246036" y="228675"/>
                <a:ext cx="1828801" cy="1344169"/>
                <a:chOff x="-1246036" y="228675"/>
                <a:chExt cx="1828801" cy="1344169"/>
              </a:xfrm>
            </p:grpSpPr>
            <p:sp>
              <p:nvSpPr>
                <p:cNvPr id="33" name="Rectangle 32">
                  <a:extLst>
                    <a:ext uri="{FF2B5EF4-FFF2-40B4-BE49-F238E27FC236}">
                      <a16:creationId xmlns:a16="http://schemas.microsoft.com/office/drawing/2014/main" id="{55F33FB0-E970-D942-9E7B-612B668B60E4}"/>
                    </a:ext>
                  </a:extLst>
                </p:cNvPr>
                <p:cNvSpPr/>
                <p:nvPr/>
              </p:nvSpPr>
              <p:spPr>
                <a:xfrm>
                  <a:off x="-1246036" y="228675"/>
                  <a:ext cx="1828801" cy="1344169"/>
                </a:xfrm>
                <a:prstGeom prst="rect">
                  <a:avLst/>
                </a:prstGeom>
                <a:solidFill>
                  <a:srgbClr val="EBEA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CD464468-B583-924A-A964-97624CF2E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862" y="474925"/>
                  <a:ext cx="1319022" cy="886968"/>
                </a:xfrm>
                <a:prstGeom prst="rect">
                  <a:avLst/>
                </a:prstGeom>
              </p:spPr>
            </p:pic>
          </p:grpSp>
          <p:grpSp>
            <p:nvGrpSpPr>
              <p:cNvPr id="30" name="Group 29">
                <a:extLst>
                  <a:ext uri="{FF2B5EF4-FFF2-40B4-BE49-F238E27FC236}">
                    <a16:creationId xmlns:a16="http://schemas.microsoft.com/office/drawing/2014/main" id="{05443971-5DE3-4543-8A7E-EBDB0D365089}"/>
                  </a:ext>
                </a:extLst>
              </p:cNvPr>
              <p:cNvGrpSpPr/>
              <p:nvPr/>
            </p:nvGrpSpPr>
            <p:grpSpPr>
              <a:xfrm>
                <a:off x="569489" y="228675"/>
                <a:ext cx="1828801" cy="1344169"/>
                <a:chOff x="569489" y="228675"/>
                <a:chExt cx="1828801" cy="1344169"/>
              </a:xfrm>
            </p:grpSpPr>
            <p:sp>
              <p:nvSpPr>
                <p:cNvPr id="31" name="Rectangle 30">
                  <a:extLst>
                    <a:ext uri="{FF2B5EF4-FFF2-40B4-BE49-F238E27FC236}">
                      <a16:creationId xmlns:a16="http://schemas.microsoft.com/office/drawing/2014/main" id="{DCBAF514-566B-0A42-97D2-AB86CB5B78F3}"/>
                    </a:ext>
                  </a:extLst>
                </p:cNvPr>
                <p:cNvSpPr/>
                <p:nvPr/>
              </p:nvSpPr>
              <p:spPr>
                <a:xfrm>
                  <a:off x="569489" y="228675"/>
                  <a:ext cx="1828801" cy="1344169"/>
                </a:xfrm>
                <a:prstGeom prst="rect">
                  <a:avLst/>
                </a:prstGeom>
                <a:solidFill>
                  <a:srgbClr val="E6E5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72BD1C2D-45F8-6349-9B2B-BE97C4B296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942" y="584790"/>
                  <a:ext cx="1389888" cy="540511"/>
                </a:xfrm>
                <a:prstGeom prst="rect">
                  <a:avLst/>
                </a:prstGeom>
              </p:spPr>
            </p:pic>
          </p:grpSp>
        </p:grpSp>
        <p:grpSp>
          <p:nvGrpSpPr>
            <p:cNvPr id="8" name="Group 7">
              <a:extLst>
                <a:ext uri="{FF2B5EF4-FFF2-40B4-BE49-F238E27FC236}">
                  <a16:creationId xmlns:a16="http://schemas.microsoft.com/office/drawing/2014/main" id="{E6D6F226-1ACF-994D-BEED-CC89D06CF331}"/>
                </a:ext>
              </a:extLst>
            </p:cNvPr>
            <p:cNvGrpSpPr/>
            <p:nvPr/>
          </p:nvGrpSpPr>
          <p:grpSpPr>
            <a:xfrm>
              <a:off x="-1255901" y="-3787855"/>
              <a:ext cx="3657598" cy="4015372"/>
              <a:chOff x="-1255901" y="-3787855"/>
              <a:chExt cx="3657598" cy="4015372"/>
            </a:xfrm>
          </p:grpSpPr>
          <p:sp>
            <p:nvSpPr>
              <p:cNvPr id="24" name="Rectangle 23">
                <a:extLst>
                  <a:ext uri="{FF2B5EF4-FFF2-40B4-BE49-F238E27FC236}">
                    <a16:creationId xmlns:a16="http://schemas.microsoft.com/office/drawing/2014/main" id="{6F3C034E-3AF7-2C48-AF32-8757D6ABD11F}"/>
                  </a:ext>
                </a:extLst>
              </p:cNvPr>
              <p:cNvSpPr/>
              <p:nvPr/>
            </p:nvSpPr>
            <p:spPr>
              <a:xfrm>
                <a:off x="-1255901" y="-3787855"/>
                <a:ext cx="1828799" cy="1344167"/>
              </a:xfrm>
              <a:prstGeom prst="rect">
                <a:avLst/>
              </a:prstGeom>
              <a:solidFill>
                <a:srgbClr val="E6E5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61DC54D-A202-9A45-A9D9-DA863112C800}"/>
                  </a:ext>
                </a:extLst>
              </p:cNvPr>
              <p:cNvSpPr/>
              <p:nvPr/>
            </p:nvSpPr>
            <p:spPr>
              <a:xfrm>
                <a:off x="572898" y="-3787855"/>
                <a:ext cx="1828799" cy="1344167"/>
              </a:xfrm>
              <a:prstGeom prst="rect">
                <a:avLst/>
              </a:prstGeom>
              <a:solidFill>
                <a:srgbClr val="EBEA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5C59ACD-9380-DD42-AF1A-8CDE313CC1D8}"/>
                  </a:ext>
                </a:extLst>
              </p:cNvPr>
              <p:cNvGrpSpPr/>
              <p:nvPr/>
            </p:nvGrpSpPr>
            <p:grpSpPr>
              <a:xfrm>
                <a:off x="-1246039" y="-3347046"/>
                <a:ext cx="3165791" cy="3574561"/>
                <a:chOff x="-1246039" y="-3345890"/>
                <a:chExt cx="3165791" cy="3574561"/>
              </a:xfrm>
            </p:grpSpPr>
            <p:sp>
              <p:nvSpPr>
                <p:cNvPr id="20" name="Rectangle 19">
                  <a:extLst>
                    <a:ext uri="{FF2B5EF4-FFF2-40B4-BE49-F238E27FC236}">
                      <a16:creationId xmlns:a16="http://schemas.microsoft.com/office/drawing/2014/main" id="{A4C51DC7-433C-A942-8A76-F5241F694BC2}"/>
                    </a:ext>
                  </a:extLst>
                </p:cNvPr>
                <p:cNvSpPr/>
                <p:nvPr/>
              </p:nvSpPr>
              <p:spPr>
                <a:xfrm>
                  <a:off x="-1246039" y="-1115496"/>
                  <a:ext cx="1828801" cy="1344167"/>
                </a:xfrm>
                <a:prstGeom prst="rect">
                  <a:avLst/>
                </a:prstGeom>
                <a:solidFill>
                  <a:srgbClr val="E6E5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7D317730-3FB5-7E4C-919D-C6E3AA72B1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024" y="-3345890"/>
                  <a:ext cx="871728" cy="637033"/>
                </a:xfrm>
                <a:prstGeom prst="rect">
                  <a:avLst/>
                </a:prstGeom>
              </p:spPr>
            </p:pic>
          </p:grpSp>
          <p:grpSp>
            <p:nvGrpSpPr>
              <p:cNvPr id="14" name="Group 13">
                <a:extLst>
                  <a:ext uri="{FF2B5EF4-FFF2-40B4-BE49-F238E27FC236}">
                    <a16:creationId xmlns:a16="http://schemas.microsoft.com/office/drawing/2014/main" id="{99EB4984-FEC9-3A42-A95B-DCA480C3978A}"/>
                  </a:ext>
                </a:extLst>
              </p:cNvPr>
              <p:cNvGrpSpPr/>
              <p:nvPr/>
            </p:nvGrpSpPr>
            <p:grpSpPr>
              <a:xfrm>
                <a:off x="-1076434" y="-1116650"/>
                <a:ext cx="3474723" cy="1344167"/>
                <a:chOff x="-1076434" y="-1115494"/>
                <a:chExt cx="3474723" cy="1344167"/>
              </a:xfrm>
            </p:grpSpPr>
            <p:sp>
              <p:nvSpPr>
                <p:cNvPr id="18" name="Rectangle 17">
                  <a:extLst>
                    <a:ext uri="{FF2B5EF4-FFF2-40B4-BE49-F238E27FC236}">
                      <a16:creationId xmlns:a16="http://schemas.microsoft.com/office/drawing/2014/main" id="{9AD29A19-3258-5B44-B475-99F590314CA3}"/>
                    </a:ext>
                  </a:extLst>
                </p:cNvPr>
                <p:cNvSpPr/>
                <p:nvPr/>
              </p:nvSpPr>
              <p:spPr>
                <a:xfrm>
                  <a:off x="569489" y="-1115494"/>
                  <a:ext cx="1828800" cy="1344167"/>
                </a:xfrm>
                <a:prstGeom prst="rect">
                  <a:avLst/>
                </a:prstGeom>
                <a:solidFill>
                  <a:srgbClr val="EBEA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FBAEF4AD-7AA2-E24D-8E20-9C666CADD6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6434" y="-607057"/>
                  <a:ext cx="1463040" cy="401320"/>
                </a:xfrm>
                <a:prstGeom prst="rect">
                  <a:avLst/>
                </a:prstGeom>
              </p:spPr>
            </p:pic>
          </p:grpSp>
          <p:pic>
            <p:nvPicPr>
              <p:cNvPr id="17" name="Picture 16">
                <a:extLst>
                  <a:ext uri="{FF2B5EF4-FFF2-40B4-BE49-F238E27FC236}">
                    <a16:creationId xmlns:a16="http://schemas.microsoft.com/office/drawing/2014/main" id="{E465FC28-508E-FC47-ADAF-037C13E5FB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2638" y="-537440"/>
                <a:ext cx="1682497" cy="280416"/>
              </a:xfrm>
              <a:prstGeom prst="rect">
                <a:avLst/>
              </a:prstGeom>
            </p:spPr>
          </p:pic>
        </p:grpSp>
      </p:grpSp>
      <p:pic>
        <p:nvPicPr>
          <p:cNvPr id="11" name="Picture 10">
            <a:extLst>
              <a:ext uri="{FF2B5EF4-FFF2-40B4-BE49-F238E27FC236}">
                <a16:creationId xmlns:a16="http://schemas.microsoft.com/office/drawing/2014/main" id="{CA43B1EF-C06F-3349-85ED-A66D3ACFF46D}"/>
              </a:ext>
            </a:extLst>
          </p:cNvPr>
          <p:cNvPicPr>
            <a:picLocks noChangeAspect="1"/>
          </p:cNvPicPr>
          <p:nvPr/>
        </p:nvPicPr>
        <p:blipFill>
          <a:blip r:embed="rId10"/>
          <a:stretch>
            <a:fillRect/>
          </a:stretch>
        </p:blipFill>
        <p:spPr>
          <a:xfrm>
            <a:off x="7867504" y="2162388"/>
            <a:ext cx="1192664" cy="307542"/>
          </a:xfrm>
          <a:prstGeom prst="rect">
            <a:avLst/>
          </a:prstGeom>
          <a:solidFill>
            <a:srgbClr val="E6E5DF"/>
          </a:solidFill>
        </p:spPr>
      </p:pic>
    </p:spTree>
    <p:extLst>
      <p:ext uri="{BB962C8B-B14F-4D97-AF65-F5344CB8AC3E}">
        <p14:creationId xmlns:p14="http://schemas.microsoft.com/office/powerpoint/2010/main" val="2272236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1"/>
            <a:ext cx="8229600" cy="1028701"/>
          </a:xfrm>
        </p:spPr>
        <p:txBody>
          <a:bodyPr/>
          <a:lstStyle/>
          <a:p>
            <a:r>
              <a:rPr lang="en-US" b="1" dirty="0">
                <a:solidFill>
                  <a:srgbClr val="FFFF00"/>
                </a:solidFill>
              </a:rPr>
              <a:t>Lessons Learned:</a:t>
            </a:r>
            <a:br>
              <a:rPr lang="en-US" b="1" dirty="0">
                <a:solidFill>
                  <a:srgbClr val="FFFF00"/>
                </a:solidFill>
              </a:rPr>
            </a:br>
            <a:r>
              <a:rPr lang="en-US" b="1" dirty="0">
                <a:solidFill>
                  <a:srgbClr val="FFFF00"/>
                </a:solidFill>
              </a:rPr>
              <a:t>Admissions and Enrollment</a:t>
            </a:r>
          </a:p>
        </p:txBody>
      </p:sp>
      <p:sp>
        <p:nvSpPr>
          <p:cNvPr id="3" name="Content Placeholder 2"/>
          <p:cNvSpPr>
            <a:spLocks noGrp="1"/>
          </p:cNvSpPr>
          <p:nvPr>
            <p:ph sz="half" idx="1"/>
          </p:nvPr>
        </p:nvSpPr>
        <p:spPr>
          <a:xfrm>
            <a:off x="802889" y="1805048"/>
            <a:ext cx="5369312" cy="4283517"/>
          </a:xfrm>
        </p:spPr>
        <p:txBody>
          <a:bodyPr>
            <a:normAutofit fontScale="92500" lnSpcReduction="10000"/>
          </a:bodyPr>
          <a:lstStyle/>
          <a:p>
            <a:r>
              <a:rPr lang="en-US" sz="2400" b="1" dirty="0"/>
              <a:t>Look Before You Leap…</a:t>
            </a:r>
          </a:p>
          <a:p>
            <a:pPr lvl="1"/>
            <a:r>
              <a:rPr lang="en-US" sz="2000" b="1" dirty="0"/>
              <a:t>Careful market analysis of student demand before investing time &amp; resources</a:t>
            </a:r>
          </a:p>
          <a:p>
            <a:pPr lvl="1"/>
            <a:r>
              <a:rPr lang="en-US" sz="2000" b="1" dirty="0"/>
              <a:t>Careful analysis of competition/market saturation</a:t>
            </a:r>
          </a:p>
          <a:p>
            <a:pPr lvl="1"/>
            <a:r>
              <a:rPr lang="en-US" sz="2000" b="1" dirty="0"/>
              <a:t>Is there an easier way to achieve institution’s goals?</a:t>
            </a:r>
          </a:p>
          <a:p>
            <a:pPr lvl="1"/>
            <a:r>
              <a:rPr lang="en-US" sz="2000" b="1" dirty="0"/>
              <a:t>Thorough understanding of learning style required by model</a:t>
            </a:r>
          </a:p>
          <a:p>
            <a:pPr lvl="1"/>
            <a:r>
              <a:rPr lang="en-US" sz="2000" b="1" dirty="0"/>
              <a:t>Solid admissions advising and onboarding so students know what they’re getting</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53943" y="1805049"/>
            <a:ext cx="4114800" cy="3200400"/>
          </a:xfrm>
        </p:spPr>
      </p:pic>
    </p:spTree>
    <p:extLst>
      <p:ext uri="{BB962C8B-B14F-4D97-AF65-F5344CB8AC3E}">
        <p14:creationId xmlns:p14="http://schemas.microsoft.com/office/powerpoint/2010/main" val="835201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Lessons Learned: Administration</a:t>
            </a:r>
          </a:p>
        </p:txBody>
      </p:sp>
      <p:sp>
        <p:nvSpPr>
          <p:cNvPr id="3" name="Content Placeholder 2"/>
          <p:cNvSpPr>
            <a:spLocks noGrp="1"/>
          </p:cNvSpPr>
          <p:nvPr>
            <p:ph sz="half" idx="1"/>
          </p:nvPr>
        </p:nvSpPr>
        <p:spPr>
          <a:xfrm>
            <a:off x="1388962" y="2137557"/>
            <a:ext cx="5011837" cy="4031749"/>
          </a:xfrm>
        </p:spPr>
        <p:txBody>
          <a:bodyPr>
            <a:normAutofit/>
          </a:bodyPr>
          <a:lstStyle/>
          <a:p>
            <a:r>
              <a:rPr lang="en-US" sz="2000" b="1" dirty="0"/>
              <a:t>Need for institutional champions</a:t>
            </a:r>
          </a:p>
          <a:p>
            <a:r>
              <a:rPr lang="en-US" sz="2000" b="1" dirty="0"/>
              <a:t>Need for risk tolerance</a:t>
            </a:r>
          </a:p>
          <a:p>
            <a:r>
              <a:rPr lang="en-US" sz="2000" b="1" dirty="0"/>
              <a:t>Willingness to close program if necessary</a:t>
            </a:r>
          </a:p>
          <a:p>
            <a:r>
              <a:rPr lang="en-US" sz="2000" b="1" dirty="0"/>
              <a:t>Faculty and other resources to scale </a:t>
            </a:r>
          </a:p>
          <a:p>
            <a:r>
              <a:rPr lang="en-US" sz="2000" b="1" dirty="0"/>
              <a:t>Ability to be in it for the long term</a:t>
            </a:r>
            <a:endParaRPr lang="en-US" sz="2400" b="1"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60821" y="2280063"/>
            <a:ext cx="4038600" cy="3048000"/>
          </a:xfrm>
        </p:spPr>
      </p:pic>
    </p:spTree>
    <p:extLst>
      <p:ext uri="{BB962C8B-B14F-4D97-AF65-F5344CB8AC3E}">
        <p14:creationId xmlns:p14="http://schemas.microsoft.com/office/powerpoint/2010/main" val="1776952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722" y="274638"/>
            <a:ext cx="8991600" cy="1143000"/>
          </a:xfrm>
        </p:spPr>
        <p:txBody>
          <a:bodyPr/>
          <a:lstStyle/>
          <a:p>
            <a:r>
              <a:rPr lang="en-US" b="1" dirty="0">
                <a:solidFill>
                  <a:srgbClr val="FFFF00"/>
                </a:solidFill>
              </a:rPr>
              <a:t>Lessons Learned:                       New Roles for Faculty</a:t>
            </a:r>
            <a:endParaRPr lang="en-US" dirty="0">
              <a:solidFill>
                <a:srgbClr val="FFFF00"/>
              </a:solidFill>
            </a:endParaRPr>
          </a:p>
        </p:txBody>
      </p:sp>
      <p:sp>
        <p:nvSpPr>
          <p:cNvPr id="3" name="Content Placeholder 2"/>
          <p:cNvSpPr>
            <a:spLocks noGrp="1"/>
          </p:cNvSpPr>
          <p:nvPr>
            <p:ph sz="half" idx="1"/>
          </p:nvPr>
        </p:nvSpPr>
        <p:spPr>
          <a:xfrm>
            <a:off x="1174596" y="2315543"/>
            <a:ext cx="5715000" cy="3462648"/>
          </a:xfrm>
        </p:spPr>
        <p:txBody>
          <a:bodyPr>
            <a:normAutofit lnSpcReduction="10000"/>
          </a:bodyPr>
          <a:lstStyle/>
          <a:p>
            <a:r>
              <a:rPr lang="en-US" sz="2400" b="1" dirty="0"/>
              <a:t>Creation of competency sets</a:t>
            </a:r>
          </a:p>
          <a:p>
            <a:r>
              <a:rPr lang="en-US" sz="2400" b="1" dirty="0"/>
              <a:t>Creation of assessments, detailed evaluation rubrics</a:t>
            </a:r>
          </a:p>
          <a:p>
            <a:r>
              <a:rPr lang="en-US" sz="2400" b="1" dirty="0"/>
              <a:t>Determination of competency</a:t>
            </a:r>
          </a:p>
          <a:p>
            <a:r>
              <a:rPr lang="en-US" sz="2400" b="1" dirty="0"/>
              <a:t>Evaluation of student work</a:t>
            </a:r>
          </a:p>
          <a:p>
            <a:r>
              <a:rPr lang="en-US" sz="2400" b="1" dirty="0"/>
              <a:t>Providing best practice feedback</a:t>
            </a:r>
          </a:p>
          <a:p>
            <a:r>
              <a:rPr lang="en-US" sz="2400" b="1" dirty="0"/>
              <a:t>Strong connections &amp; communication with ASCs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93386" y="1763937"/>
            <a:ext cx="3121871" cy="1644185"/>
          </a:xfrm>
        </p:spPr>
      </p:pic>
      <p:pic>
        <p:nvPicPr>
          <p:cNvPr id="5"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3121" y="3636071"/>
            <a:ext cx="3962400" cy="2926365"/>
          </a:xfrm>
          <a:prstGeom prst="rect">
            <a:avLst/>
          </a:prstGeom>
        </p:spPr>
      </p:pic>
    </p:spTree>
    <p:extLst>
      <p:ext uri="{BB962C8B-B14F-4D97-AF65-F5344CB8AC3E}">
        <p14:creationId xmlns:p14="http://schemas.microsoft.com/office/powerpoint/2010/main" val="3006168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lex group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7248" y="2330160"/>
            <a:ext cx="3921636" cy="2797423"/>
          </a:xfrm>
          <a:prstGeom prst="rect">
            <a:avLst/>
          </a:prstGeom>
          <a:noFill/>
          <a:ln w="9525">
            <a:solidFill>
              <a:schemeClr val="accent5"/>
            </a:solidFill>
            <a:miter lim="800000"/>
            <a:headEnd/>
            <a:tailEnd/>
          </a:ln>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55199B87-2BE8-D649-A166-1D7BAF4778DD}"/>
              </a:ext>
            </a:extLst>
          </p:cNvPr>
          <p:cNvSpPr txBox="1">
            <a:spLocks/>
          </p:cNvSpPr>
          <p:nvPr/>
        </p:nvSpPr>
        <p:spPr>
          <a:xfrm>
            <a:off x="203200" y="274639"/>
            <a:ext cx="10363200" cy="715962"/>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solidFill>
                  <a:srgbClr val="FEF951"/>
                </a:solidFill>
              </a:rPr>
              <a:t>Lessons learned: Role of the ASC in Flex  </a:t>
            </a:r>
          </a:p>
        </p:txBody>
      </p:sp>
      <p:sp>
        <p:nvSpPr>
          <p:cNvPr id="11" name="Content Placeholder 2">
            <a:extLst>
              <a:ext uri="{FF2B5EF4-FFF2-40B4-BE49-F238E27FC236}">
                <a16:creationId xmlns:a16="http://schemas.microsoft.com/office/drawing/2014/main" id="{3D4CA7BD-D83B-8440-A338-50AA9BA7DDE9}"/>
              </a:ext>
            </a:extLst>
          </p:cNvPr>
          <p:cNvSpPr txBox="1">
            <a:spLocks/>
          </p:cNvSpPr>
          <p:nvPr/>
        </p:nvSpPr>
        <p:spPr>
          <a:xfrm>
            <a:off x="356840" y="1371601"/>
            <a:ext cx="7191125" cy="5062653"/>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spcAft>
                <a:spcPts val="1000"/>
              </a:spcAft>
            </a:pPr>
            <a:r>
              <a:rPr lang="en-US" sz="1900" b="1" dirty="0">
                <a:latin typeface="+mn-lt"/>
              </a:rPr>
              <a:t>Masters-level Professionals </a:t>
            </a:r>
            <a:r>
              <a:rPr lang="en-US" altLang="en-US" sz="1900" b="1" dirty="0">
                <a:latin typeface="+mn-lt"/>
                <a:sym typeface="Arial" charset="0"/>
              </a:rPr>
              <a:t>Provide Wrap-Around &amp; Proactive Tutoring, Mentoring, Advising</a:t>
            </a:r>
          </a:p>
          <a:p>
            <a:pPr>
              <a:spcAft>
                <a:spcPts val="1000"/>
              </a:spcAft>
            </a:pPr>
            <a:r>
              <a:rPr lang="en-US" altLang="en-US" sz="1900" b="1" dirty="0">
                <a:latin typeface="+mn-lt"/>
                <a:ea typeface="ＭＳ Ｐゴシック" charset="-128"/>
                <a:cs typeface="Arial" charset="0"/>
                <a:sym typeface="Arial" charset="0"/>
              </a:rPr>
              <a:t>85:1 ratio; proactive contact once/week</a:t>
            </a:r>
          </a:p>
          <a:p>
            <a:pPr>
              <a:spcAft>
                <a:spcPts val="1000"/>
              </a:spcAft>
            </a:pPr>
            <a:r>
              <a:rPr lang="en-US" altLang="en-US" sz="1900" b="1" dirty="0">
                <a:latin typeface="+mn-lt"/>
                <a:ea typeface="ＭＳ Ｐゴシック" charset="-128"/>
                <a:cs typeface="Arial" charset="0"/>
                <a:sym typeface="Arial" charset="0"/>
              </a:rPr>
              <a:t>Assigned at registration; continues through graduation</a:t>
            </a:r>
          </a:p>
          <a:p>
            <a:pPr>
              <a:spcAft>
                <a:spcPts val="1000"/>
              </a:spcAft>
            </a:pPr>
            <a:r>
              <a:rPr lang="en-US" altLang="en-US" sz="1900" b="1" dirty="0">
                <a:latin typeface="+mn-lt"/>
                <a:ea typeface="ＭＳ Ｐゴシック" charset="-128"/>
                <a:cs typeface="Arial" charset="0"/>
                <a:sym typeface="Arial" charset="0"/>
              </a:rPr>
              <a:t>Create a customized learning plan &amp; timeline w/student</a:t>
            </a:r>
          </a:p>
          <a:p>
            <a:pPr>
              <a:spcAft>
                <a:spcPts val="1000"/>
              </a:spcAft>
            </a:pPr>
            <a:r>
              <a:rPr lang="en-US" altLang="en-US" sz="1900" b="1" dirty="0">
                <a:latin typeface="+mn-lt"/>
                <a:ea typeface="ＭＳ Ｐゴシック" charset="-128"/>
                <a:cs typeface="Arial" charset="0"/>
                <a:sym typeface="Arial" charset="0"/>
              </a:rPr>
              <a:t>Provides “foundation level” tutoring, overseen by </a:t>
            </a:r>
            <a:r>
              <a:rPr lang="en-US" altLang="ja-JP" sz="1900" b="1" dirty="0">
                <a:latin typeface="+mn-lt"/>
                <a:cs typeface="Arial" charset="0"/>
                <a:sym typeface="Arial" charset="0"/>
              </a:rPr>
              <a:t>faculty</a:t>
            </a:r>
          </a:p>
          <a:p>
            <a:pPr>
              <a:spcAft>
                <a:spcPts val="1000"/>
              </a:spcAft>
            </a:pPr>
            <a:r>
              <a:rPr lang="en-US" altLang="en-US" sz="1900" b="1" dirty="0">
                <a:latin typeface="+mn-lt"/>
                <a:ea typeface="ＭＳ Ｐゴシック" charset="-128"/>
                <a:cs typeface="Arial" charset="0"/>
                <a:sym typeface="Arial" charset="0"/>
              </a:rPr>
              <a:t>Connects student to specialized resources </a:t>
            </a:r>
          </a:p>
          <a:p>
            <a:pPr>
              <a:spcAft>
                <a:spcPts val="1000"/>
              </a:spcAft>
            </a:pPr>
            <a:r>
              <a:rPr lang="en-US" altLang="en-US" sz="1900" b="1" dirty="0">
                <a:latin typeface="+mn-lt"/>
                <a:ea typeface="ＭＳ Ｐゴシック" charset="-128"/>
                <a:cs typeface="Arial" charset="0"/>
                <a:sym typeface="Arial" charset="0"/>
              </a:rPr>
              <a:t>Helps keep student on track, provides guidance based on feedback received from faculty and assessments</a:t>
            </a:r>
          </a:p>
          <a:p>
            <a:pPr>
              <a:spcAft>
                <a:spcPts val="1000"/>
              </a:spcAft>
            </a:pPr>
            <a:r>
              <a:rPr lang="en-US" sz="1900" b="1" dirty="0"/>
              <a:t>Strong connections &amp; communication with faculty</a:t>
            </a:r>
          </a:p>
        </p:txBody>
      </p:sp>
    </p:spTree>
    <p:extLst>
      <p:ext uri="{BB962C8B-B14F-4D97-AF65-F5344CB8AC3E}">
        <p14:creationId xmlns:p14="http://schemas.microsoft.com/office/powerpoint/2010/main" val="2110467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8915400" cy="792162"/>
          </a:xfrm>
        </p:spPr>
        <p:txBody>
          <a:bodyPr/>
          <a:lstStyle/>
          <a:p>
            <a:r>
              <a:rPr lang="en-US" sz="4000" b="1" dirty="0">
                <a:solidFill>
                  <a:srgbClr val="FEF951"/>
                </a:solidFill>
              </a:rPr>
              <a:t>FLEX Nursing Competency Set </a:t>
            </a:r>
          </a:p>
        </p:txBody>
      </p:sp>
      <p:sp>
        <p:nvSpPr>
          <p:cNvPr id="3" name="Content Placeholder 2"/>
          <p:cNvSpPr>
            <a:spLocks noGrp="1"/>
          </p:cNvSpPr>
          <p:nvPr>
            <p:ph idx="1"/>
          </p:nvPr>
        </p:nvSpPr>
        <p:spPr>
          <a:xfrm>
            <a:off x="1676400" y="1066801"/>
            <a:ext cx="8763000" cy="4648201"/>
          </a:xfrm>
        </p:spPr>
        <p:txBody>
          <a:bodyPr>
            <a:normAutofit fontScale="92500" lnSpcReduction="20000"/>
          </a:bodyPr>
          <a:lstStyle/>
          <a:p>
            <a:r>
              <a:rPr lang="en-US" sz="2400" b="1" dirty="0"/>
              <a:t>Each advanced nursing 3-credit course is a “competency set”</a:t>
            </a:r>
          </a:p>
          <a:p>
            <a:r>
              <a:rPr lang="en-US" sz="2400" b="1" dirty="0"/>
              <a:t>The same approved and required course outcomes are used to create competencies and assessments</a:t>
            </a:r>
          </a:p>
          <a:p>
            <a:r>
              <a:rPr lang="en-US" sz="2400" b="1" dirty="0"/>
              <a:t>Each nursing competency set has three to four assessments; no multiple choice exams are used</a:t>
            </a:r>
          </a:p>
          <a:p>
            <a:r>
              <a:rPr lang="en-US" sz="2400" b="1" dirty="0"/>
              <a:t>Each assessment has a:</a:t>
            </a:r>
          </a:p>
          <a:p>
            <a:pPr lvl="1"/>
            <a:r>
              <a:rPr lang="en-US" sz="2000" b="1" dirty="0"/>
              <a:t>Learning Path (guides student through preparing for the assessment) </a:t>
            </a:r>
          </a:p>
          <a:p>
            <a:pPr lvl="1"/>
            <a:r>
              <a:rPr lang="en-US" sz="2000" b="1" dirty="0"/>
              <a:t>Learning Resources (articles, videos, books, resources)</a:t>
            </a:r>
          </a:p>
          <a:p>
            <a:pPr lvl="1"/>
            <a:r>
              <a:rPr lang="en-US" sz="2000" b="1" dirty="0"/>
              <a:t>The  </a:t>
            </a:r>
            <a:r>
              <a:rPr lang="en-US" sz="2000" b="1" dirty="0">
                <a:solidFill>
                  <a:srgbClr val="FFFF00"/>
                </a:solidFill>
              </a:rPr>
              <a:t>authentic</a:t>
            </a:r>
            <a:r>
              <a:rPr lang="en-US" sz="2000" b="1" dirty="0"/>
              <a:t> assessment</a:t>
            </a:r>
          </a:p>
          <a:p>
            <a:pPr lvl="1"/>
            <a:r>
              <a:rPr lang="en-US" sz="2000" b="1" dirty="0"/>
              <a:t>Detailed evaluation scoring rubric </a:t>
            </a:r>
            <a:r>
              <a:rPr lang="en-US" sz="2000" b="1" dirty="0">
                <a:solidFill>
                  <a:srgbClr val="FFFF00"/>
                </a:solidFill>
                <a:hlinkClick r:id="rId3"/>
              </a:rPr>
              <a:t>https://www.aacu.org/value/rubrics</a:t>
            </a:r>
            <a:r>
              <a:rPr lang="en-US" sz="2000" b="1" dirty="0">
                <a:solidFill>
                  <a:srgbClr val="FFFF00"/>
                </a:solidFill>
              </a:rPr>
              <a:t> </a:t>
            </a:r>
          </a:p>
          <a:p>
            <a:pPr lvl="1"/>
            <a:endParaRPr lang="en-US" sz="2000" b="1" dirty="0"/>
          </a:p>
          <a:p>
            <a:pPr lvl="1"/>
            <a:endParaRPr lang="en-US" sz="2000"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408" y="3188360"/>
            <a:ext cx="4225196" cy="3168897"/>
          </a:xfrm>
          <a:prstGeom prst="rect">
            <a:avLst/>
          </a:prstGeom>
        </p:spPr>
      </p:pic>
    </p:spTree>
    <p:extLst>
      <p:ext uri="{BB962C8B-B14F-4D97-AF65-F5344CB8AC3E}">
        <p14:creationId xmlns:p14="http://schemas.microsoft.com/office/powerpoint/2010/main" val="1114533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rgbClr val="FFFF00"/>
                </a:solidFill>
              </a:rPr>
              <a:t>The UW Flexible Option </a:t>
            </a:r>
            <a:br>
              <a:rPr lang="en-US" b="1" dirty="0">
                <a:solidFill>
                  <a:srgbClr val="FFFF00"/>
                </a:solidFill>
              </a:rPr>
            </a:br>
            <a:r>
              <a:rPr lang="en-US" b="1" dirty="0">
                <a:solidFill>
                  <a:srgbClr val="FFFF00"/>
                </a:solidFill>
              </a:rPr>
              <a:t>UW-Milwaukee RN-to-BSN Program </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12057" y="2264711"/>
            <a:ext cx="4274820" cy="3886200"/>
          </a:xfrm>
        </p:spPr>
      </p:pic>
      <p:sp>
        <p:nvSpPr>
          <p:cNvPr id="2" name="TextBox 1">
            <a:extLst>
              <a:ext uri="{FF2B5EF4-FFF2-40B4-BE49-F238E27FC236}">
                <a16:creationId xmlns:a16="http://schemas.microsoft.com/office/drawing/2014/main" id="{5679AE8E-9DC9-554A-A7BC-DBE18DC3EFAE}"/>
              </a:ext>
            </a:extLst>
          </p:cNvPr>
          <p:cNvSpPr txBox="1"/>
          <p:nvPr/>
        </p:nvSpPr>
        <p:spPr>
          <a:xfrm>
            <a:off x="646111" y="4207811"/>
            <a:ext cx="2367956" cy="1477328"/>
          </a:xfrm>
          <a:prstGeom prst="rect">
            <a:avLst/>
          </a:prstGeom>
          <a:noFill/>
        </p:spPr>
        <p:txBody>
          <a:bodyPr wrap="none" rtlCol="0">
            <a:spAutoFit/>
          </a:bodyPr>
          <a:lstStyle/>
          <a:p>
            <a:r>
              <a:rPr lang="en-US" dirty="0"/>
              <a:t>Kim </a:t>
            </a:r>
            <a:r>
              <a:rPr lang="en-US" dirty="0" err="1"/>
              <a:t>Litwack</a:t>
            </a:r>
            <a:endParaRPr lang="en-US" dirty="0"/>
          </a:p>
          <a:p>
            <a:r>
              <a:rPr lang="en-US" dirty="0"/>
              <a:t>Dean and Professor</a:t>
            </a:r>
          </a:p>
          <a:p>
            <a:r>
              <a:rPr lang="en-US" dirty="0"/>
              <a:t>  College of Nursing</a:t>
            </a:r>
          </a:p>
          <a:p>
            <a:r>
              <a:rPr lang="en-US" dirty="0"/>
              <a:t>  UW Milwaukee</a:t>
            </a:r>
          </a:p>
          <a:p>
            <a:r>
              <a:rPr lang="en-US" dirty="0" err="1"/>
              <a:t>litwack@uwm.edu</a:t>
            </a:r>
            <a:endParaRPr lang="en-US" dirty="0"/>
          </a:p>
        </p:txBody>
      </p:sp>
      <p:sp>
        <p:nvSpPr>
          <p:cNvPr id="6" name="TextBox 5">
            <a:extLst>
              <a:ext uri="{FF2B5EF4-FFF2-40B4-BE49-F238E27FC236}">
                <a16:creationId xmlns:a16="http://schemas.microsoft.com/office/drawing/2014/main" id="{99F9074E-6EE8-0C4A-9FAF-7315AC93093F}"/>
              </a:ext>
            </a:extLst>
          </p:cNvPr>
          <p:cNvSpPr txBox="1"/>
          <p:nvPr/>
        </p:nvSpPr>
        <p:spPr>
          <a:xfrm>
            <a:off x="8319782" y="4207811"/>
            <a:ext cx="3663182" cy="1754326"/>
          </a:xfrm>
          <a:prstGeom prst="rect">
            <a:avLst/>
          </a:prstGeom>
          <a:noFill/>
        </p:spPr>
        <p:txBody>
          <a:bodyPr wrap="none" rtlCol="0">
            <a:spAutoFit/>
          </a:bodyPr>
          <a:lstStyle/>
          <a:p>
            <a:r>
              <a:rPr lang="en-US" dirty="0"/>
              <a:t>Aaron Brower</a:t>
            </a:r>
          </a:p>
          <a:p>
            <a:r>
              <a:rPr lang="en-US" dirty="0"/>
              <a:t>Executive Director</a:t>
            </a:r>
          </a:p>
          <a:p>
            <a:r>
              <a:rPr lang="en-US" dirty="0"/>
              <a:t>  UW Extended Campus</a:t>
            </a:r>
          </a:p>
          <a:p>
            <a:r>
              <a:rPr lang="en-US" dirty="0"/>
              <a:t>Senior Associate Vice President</a:t>
            </a:r>
          </a:p>
          <a:p>
            <a:r>
              <a:rPr lang="en-US" dirty="0"/>
              <a:t>  UW System</a:t>
            </a:r>
          </a:p>
          <a:p>
            <a:r>
              <a:rPr lang="en-US" dirty="0" err="1"/>
              <a:t>aaron.brower@uwex.edu</a:t>
            </a:r>
            <a:endParaRPr lang="en-US" dirty="0"/>
          </a:p>
        </p:txBody>
      </p:sp>
    </p:spTree>
    <p:extLst>
      <p:ext uri="{BB962C8B-B14F-4D97-AF65-F5344CB8AC3E}">
        <p14:creationId xmlns:p14="http://schemas.microsoft.com/office/powerpoint/2010/main" val="1596586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1"/>
            <a:ext cx="8229600" cy="457201"/>
          </a:xfrm>
        </p:spPr>
        <p:txBody>
          <a:bodyPr/>
          <a:lstStyle/>
          <a:p>
            <a:r>
              <a:rPr lang="en-US" b="1" dirty="0">
                <a:solidFill>
                  <a:srgbClr val="FFFF00"/>
                </a:solidFill>
              </a:rPr>
              <a:t>Lessons Learned: Feedback</a:t>
            </a:r>
            <a:br>
              <a:rPr lang="en-US" b="1" dirty="0"/>
            </a:br>
            <a:r>
              <a:rPr lang="en-US" b="1" dirty="0"/>
              <a:t> </a:t>
            </a:r>
            <a:br>
              <a:rPr lang="en-US" b="1" dirty="0"/>
            </a:br>
            <a:endParaRPr lang="en-US" b="1" dirty="0"/>
          </a:p>
        </p:txBody>
      </p:sp>
      <p:sp>
        <p:nvSpPr>
          <p:cNvPr id="3" name="Content Placeholder 2"/>
          <p:cNvSpPr>
            <a:spLocks noGrp="1"/>
          </p:cNvSpPr>
          <p:nvPr>
            <p:ph sz="half" idx="1"/>
          </p:nvPr>
        </p:nvSpPr>
        <p:spPr>
          <a:xfrm>
            <a:off x="950026" y="1508166"/>
            <a:ext cx="6746174" cy="4206835"/>
          </a:xfrm>
        </p:spPr>
        <p:txBody>
          <a:bodyPr>
            <a:normAutofit fontScale="92500"/>
          </a:bodyPr>
          <a:lstStyle/>
          <a:p>
            <a:r>
              <a:rPr lang="en-US" sz="2400" b="1" dirty="0"/>
              <a:t>Importance of feedback on learning</a:t>
            </a:r>
          </a:p>
          <a:p>
            <a:r>
              <a:rPr lang="en-US" sz="2400" b="1" dirty="0"/>
              <a:t>Feedback must be:</a:t>
            </a:r>
          </a:p>
          <a:p>
            <a:pPr lvl="1"/>
            <a:r>
              <a:rPr lang="en-US" sz="1800" b="1" dirty="0"/>
              <a:t>Given using evidence based best practice</a:t>
            </a:r>
          </a:p>
          <a:p>
            <a:pPr lvl="1"/>
            <a:r>
              <a:rPr lang="en-US" sz="1800" b="1" dirty="0"/>
              <a:t>Timely, clear, tangible, actionable and content-specific</a:t>
            </a:r>
          </a:p>
          <a:p>
            <a:pPr lvl="1"/>
            <a:r>
              <a:rPr lang="en-US" sz="1800" b="1" dirty="0"/>
              <a:t>Tied to the competencies in your rubric</a:t>
            </a:r>
          </a:p>
          <a:p>
            <a:pPr lvl="1"/>
            <a:r>
              <a:rPr lang="en-US" sz="1800" b="1" dirty="0"/>
              <a:t>Positive, constructive and encouraging</a:t>
            </a:r>
          </a:p>
          <a:p>
            <a:pPr lvl="2"/>
            <a:r>
              <a:rPr lang="en-US" sz="1600" b="1" dirty="0"/>
              <a:t>(Ambrose et al, 2010; Fleming at al, 2016)</a:t>
            </a:r>
          </a:p>
          <a:p>
            <a:r>
              <a:rPr lang="en-US" sz="2400" b="1" dirty="0"/>
              <a:t>RSI </a:t>
            </a:r>
            <a:r>
              <a:rPr lang="mr-IN" sz="2400" b="1" dirty="0"/>
              <a:t>–</a:t>
            </a:r>
            <a:r>
              <a:rPr lang="en-US" sz="2400" b="1" dirty="0"/>
              <a:t> “Regular and substantive interaction” is required by the Department of Education if federal financial aid is used</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01940" y="2116578"/>
            <a:ext cx="2971800" cy="2377440"/>
          </a:xfrm>
        </p:spPr>
      </p:pic>
    </p:spTree>
    <p:extLst>
      <p:ext uri="{BB962C8B-B14F-4D97-AF65-F5344CB8AC3E}">
        <p14:creationId xmlns:p14="http://schemas.microsoft.com/office/powerpoint/2010/main" val="44972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1"/>
            <a:ext cx="8229600" cy="1028701"/>
          </a:xfrm>
        </p:spPr>
        <p:txBody>
          <a:bodyPr/>
          <a:lstStyle/>
          <a:p>
            <a:r>
              <a:rPr lang="en-US" b="1" dirty="0">
                <a:solidFill>
                  <a:srgbClr val="FFFF00"/>
                </a:solidFill>
              </a:rPr>
              <a:t>Lessons Learned:      </a:t>
            </a:r>
            <a:br>
              <a:rPr lang="en-US" b="1" dirty="0">
                <a:solidFill>
                  <a:srgbClr val="FFFF00"/>
                </a:solidFill>
              </a:rPr>
            </a:br>
            <a:r>
              <a:rPr lang="en-US" b="1" dirty="0">
                <a:solidFill>
                  <a:srgbClr val="FFFF00"/>
                </a:solidFill>
              </a:rPr>
              <a:t> Staffing &amp; Workload</a:t>
            </a:r>
          </a:p>
        </p:txBody>
      </p:sp>
      <p:sp>
        <p:nvSpPr>
          <p:cNvPr id="3" name="Content Placeholder 2"/>
          <p:cNvSpPr>
            <a:spLocks noGrp="1"/>
          </p:cNvSpPr>
          <p:nvPr>
            <p:ph sz="half" idx="1"/>
          </p:nvPr>
        </p:nvSpPr>
        <p:spPr>
          <a:xfrm>
            <a:off x="1068779" y="1555668"/>
            <a:ext cx="5865421" cy="3930733"/>
          </a:xfrm>
        </p:spPr>
        <p:txBody>
          <a:bodyPr>
            <a:normAutofit lnSpcReduction="10000"/>
          </a:bodyPr>
          <a:lstStyle/>
          <a:p>
            <a:r>
              <a:rPr lang="en-US" sz="2400" b="1" dirty="0"/>
              <a:t>How will you staff this program?</a:t>
            </a:r>
          </a:p>
          <a:p>
            <a:r>
              <a:rPr lang="en-US" sz="2400" b="1" dirty="0"/>
              <a:t>How will you manage your workload model?</a:t>
            </a:r>
          </a:p>
          <a:p>
            <a:r>
              <a:rPr lang="en-US" sz="2400" b="1" dirty="0"/>
              <a:t>Our FLEX team includes both faculty, instructional academic staff and our academic success coaches</a:t>
            </a:r>
          </a:p>
          <a:p>
            <a:r>
              <a:rPr lang="en-US" sz="2400" b="1" dirty="0"/>
              <a:t>Not everyone embraces the model </a:t>
            </a:r>
            <a:r>
              <a:rPr lang="mr-IN" sz="2400" b="1" dirty="0"/>
              <a:t>–</a:t>
            </a:r>
            <a:r>
              <a:rPr lang="en-US" sz="2400" b="1" dirty="0"/>
              <a:t> assigning the right staff is </a:t>
            </a:r>
            <a:r>
              <a:rPr lang="en-US" sz="2400" b="1" i="1" dirty="0"/>
              <a:t>very important</a:t>
            </a:r>
          </a:p>
          <a:p>
            <a:endParaRPr lang="en-US" sz="2000" b="1" dirty="0"/>
          </a:p>
          <a:p>
            <a:endParaRPr lang="en-US" sz="2400" b="1"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81455" y="1555668"/>
            <a:ext cx="3048000" cy="3048000"/>
          </a:xfrm>
        </p:spPr>
      </p:pic>
    </p:spTree>
    <p:extLst>
      <p:ext uri="{BB962C8B-B14F-4D97-AF65-F5344CB8AC3E}">
        <p14:creationId xmlns:p14="http://schemas.microsoft.com/office/powerpoint/2010/main" val="1046029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9144000" cy="1341438"/>
          </a:xfrm>
        </p:spPr>
        <p:txBody>
          <a:bodyPr/>
          <a:lstStyle/>
          <a:p>
            <a:r>
              <a:rPr lang="en-US" b="1" dirty="0">
                <a:solidFill>
                  <a:srgbClr val="FFFF00"/>
                </a:solidFill>
              </a:rPr>
              <a:t>Lessons Learned:           </a:t>
            </a:r>
            <a:br>
              <a:rPr lang="en-US" b="1" dirty="0">
                <a:solidFill>
                  <a:srgbClr val="FFFF00"/>
                </a:solidFill>
              </a:rPr>
            </a:br>
            <a:r>
              <a:rPr lang="en-US" b="1" dirty="0">
                <a:solidFill>
                  <a:srgbClr val="FFFF00"/>
                </a:solidFill>
              </a:rPr>
              <a:t>Continuous Quality Improvement</a:t>
            </a:r>
            <a:endParaRPr lang="en-US" dirty="0">
              <a:solidFill>
                <a:srgbClr val="FFFF00"/>
              </a:solidFill>
            </a:endParaRPr>
          </a:p>
        </p:txBody>
      </p:sp>
      <p:sp>
        <p:nvSpPr>
          <p:cNvPr id="3" name="Content Placeholder 2"/>
          <p:cNvSpPr>
            <a:spLocks noGrp="1"/>
          </p:cNvSpPr>
          <p:nvPr>
            <p:ph sz="half" idx="1"/>
          </p:nvPr>
        </p:nvSpPr>
        <p:spPr>
          <a:xfrm>
            <a:off x="1676400" y="1600201"/>
            <a:ext cx="5181600" cy="4114800"/>
          </a:xfrm>
        </p:spPr>
        <p:txBody>
          <a:bodyPr/>
          <a:lstStyle/>
          <a:p>
            <a:r>
              <a:rPr lang="en-US" sz="2000" b="1" dirty="0"/>
              <a:t>Do you have a quality framework? </a:t>
            </a:r>
            <a:r>
              <a:rPr lang="en-US" sz="2000" b="1" dirty="0">
                <a:hlinkClick r:id="rId3" invalidUrl="https://www.cbenetwork.org/wp content/uploads/2018/09/1st_button_CBE17016__Quality_Framework_Update.pdf"/>
              </a:rPr>
              <a:t>https://www.cbenetwork.org/wp content/uploads/2018/09/1st_button_CBE17016__Quality_Framework_Update.pdf</a:t>
            </a:r>
            <a:r>
              <a:rPr lang="en-US" sz="2000" b="1" dirty="0"/>
              <a:t> </a:t>
            </a:r>
          </a:p>
          <a:p>
            <a:r>
              <a:rPr lang="en-US" sz="2000" b="1" dirty="0"/>
              <a:t>Will you follow a traditional semester timeline? </a:t>
            </a:r>
          </a:p>
          <a:p>
            <a:r>
              <a:rPr lang="en-US" sz="2000" b="1" dirty="0"/>
              <a:t>When will you make corrections, adjustments or improvements? </a:t>
            </a:r>
          </a:p>
          <a:p>
            <a:r>
              <a:rPr lang="en-US" sz="2000" b="1" dirty="0"/>
              <a:t>How will you manage unanticipated changes? </a:t>
            </a:r>
          </a:p>
        </p:txBody>
      </p:sp>
      <p:pic>
        <p:nvPicPr>
          <p:cNvPr id="5"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277100" y="2133600"/>
            <a:ext cx="2743200" cy="2743200"/>
          </a:xfrm>
        </p:spPr>
      </p:pic>
    </p:spTree>
    <p:extLst>
      <p:ext uri="{BB962C8B-B14F-4D97-AF65-F5344CB8AC3E}">
        <p14:creationId xmlns:p14="http://schemas.microsoft.com/office/powerpoint/2010/main" val="1001114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1"/>
            <a:ext cx="8229600" cy="457201"/>
          </a:xfrm>
        </p:spPr>
        <p:txBody>
          <a:bodyPr/>
          <a:lstStyle/>
          <a:p>
            <a:r>
              <a:rPr lang="en-US" b="1" dirty="0">
                <a:solidFill>
                  <a:srgbClr val="FFFF00"/>
                </a:solidFill>
              </a:rPr>
              <a:t>Lessons Learned:</a:t>
            </a:r>
            <a:br>
              <a:rPr lang="en-US" b="1" dirty="0">
                <a:solidFill>
                  <a:srgbClr val="FFFF00"/>
                </a:solidFill>
              </a:rPr>
            </a:br>
            <a:r>
              <a:rPr lang="en-US" b="1" dirty="0">
                <a:solidFill>
                  <a:srgbClr val="FFFF00"/>
                </a:solidFill>
              </a:rPr>
              <a:t> Student Financial Aid</a:t>
            </a:r>
            <a:br>
              <a:rPr lang="en-US" b="1" dirty="0"/>
            </a:br>
            <a:endParaRPr lang="en-US" b="1" dirty="0"/>
          </a:p>
        </p:txBody>
      </p:sp>
      <p:sp>
        <p:nvSpPr>
          <p:cNvPr id="3" name="Content Placeholder 2"/>
          <p:cNvSpPr>
            <a:spLocks noGrp="1"/>
          </p:cNvSpPr>
          <p:nvPr>
            <p:ph sz="half" idx="1"/>
          </p:nvPr>
        </p:nvSpPr>
        <p:spPr>
          <a:xfrm>
            <a:off x="1080655" y="2244435"/>
            <a:ext cx="5091545" cy="3546765"/>
          </a:xfrm>
        </p:spPr>
        <p:txBody>
          <a:bodyPr/>
          <a:lstStyle/>
          <a:p>
            <a:r>
              <a:rPr lang="en-US" sz="2400" b="1" dirty="0"/>
              <a:t>US Dept. of Education regulations for funding higher education programs</a:t>
            </a:r>
          </a:p>
          <a:p>
            <a:endParaRPr lang="en-US" sz="2400" b="1" dirty="0"/>
          </a:p>
          <a:p>
            <a:r>
              <a:rPr lang="en-US" sz="2400" b="1" dirty="0"/>
              <a:t>This has been challenging! </a:t>
            </a:r>
          </a:p>
          <a:p>
            <a:endParaRPr lang="en-US" sz="2400" b="1"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32220" y="2244435"/>
            <a:ext cx="4038600" cy="4038600"/>
          </a:xfrm>
        </p:spPr>
      </p:pic>
    </p:spTree>
    <p:extLst>
      <p:ext uri="{BB962C8B-B14F-4D97-AF65-F5344CB8AC3E}">
        <p14:creationId xmlns:p14="http://schemas.microsoft.com/office/powerpoint/2010/main" val="1917800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
            <a:ext cx="8991600" cy="1676399"/>
          </a:xfrm>
        </p:spPr>
        <p:txBody>
          <a:bodyPr/>
          <a:lstStyle/>
          <a:p>
            <a:r>
              <a:rPr lang="en-US" sz="3600" b="1" dirty="0">
                <a:solidFill>
                  <a:srgbClr val="FFFF00"/>
                </a:solidFill>
              </a:rPr>
              <a:t>Lessons Learned:</a:t>
            </a:r>
            <a:br>
              <a:rPr lang="en-US" sz="3600" b="1" dirty="0">
                <a:solidFill>
                  <a:srgbClr val="FFFF00"/>
                </a:solidFill>
              </a:rPr>
            </a:br>
            <a:r>
              <a:rPr lang="en-US" sz="3600" b="1" dirty="0">
                <a:solidFill>
                  <a:srgbClr val="FFFF00"/>
                </a:solidFill>
              </a:rPr>
              <a:t> Different than what was envisioned</a:t>
            </a:r>
            <a:r>
              <a:rPr lang="mr-IN" sz="3600" b="1" dirty="0">
                <a:solidFill>
                  <a:srgbClr val="FFFF00"/>
                </a:solidFill>
              </a:rPr>
              <a:t>…</a:t>
            </a:r>
            <a:r>
              <a:rPr lang="en-US" sz="3600" b="1" dirty="0">
                <a:solidFill>
                  <a:srgbClr val="FFFF00"/>
                </a:solidFill>
              </a:rPr>
              <a:t> </a:t>
            </a:r>
            <a:br>
              <a:rPr lang="en-US" b="1" dirty="0"/>
            </a:br>
            <a:endParaRPr lang="en-US" b="1" dirty="0"/>
          </a:p>
        </p:txBody>
      </p:sp>
      <p:sp>
        <p:nvSpPr>
          <p:cNvPr id="3" name="Content Placeholder 2"/>
          <p:cNvSpPr>
            <a:spLocks noGrp="1"/>
          </p:cNvSpPr>
          <p:nvPr>
            <p:ph sz="half" idx="1"/>
          </p:nvPr>
        </p:nvSpPr>
        <p:spPr>
          <a:xfrm>
            <a:off x="869795" y="1905000"/>
            <a:ext cx="5302405" cy="4172415"/>
          </a:xfrm>
        </p:spPr>
        <p:txBody>
          <a:bodyPr>
            <a:normAutofit fontScale="92500" lnSpcReduction="10000"/>
          </a:bodyPr>
          <a:lstStyle/>
          <a:p>
            <a:r>
              <a:rPr lang="en-US" sz="2000" b="1" dirty="0"/>
              <a:t>Early vision of program wrongly assumed proactive &amp; wrap-around student support, but with a ”light touch”</a:t>
            </a:r>
          </a:p>
          <a:p>
            <a:r>
              <a:rPr lang="en-US" sz="2000" b="1" dirty="0"/>
              <a:t>Extremely high need for communication and coordination between ASCs and Faculty</a:t>
            </a:r>
          </a:p>
          <a:p>
            <a:r>
              <a:rPr lang="en-US" sz="2000" b="1" dirty="0"/>
              <a:t>ASC role absolutely critical to student success.  Not all advisors can do this.</a:t>
            </a:r>
          </a:p>
          <a:p>
            <a:r>
              <a:rPr lang="en-US" sz="2000" b="1" dirty="0"/>
              <a:t>Faculty interactions absolutely critical, but different.  Still “teaching” but neither classroom nor independent study.  Requires dedicated risk-taking faculty. Not all faculty can do this.</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05600" y="1905000"/>
            <a:ext cx="3733800" cy="2667000"/>
          </a:xfrm>
        </p:spPr>
      </p:pic>
    </p:spTree>
    <p:extLst>
      <p:ext uri="{BB962C8B-B14F-4D97-AF65-F5344CB8AC3E}">
        <p14:creationId xmlns:p14="http://schemas.microsoft.com/office/powerpoint/2010/main" val="2100475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Does CBE work? </a:t>
            </a:r>
          </a:p>
        </p:txBody>
      </p:sp>
      <p:sp>
        <p:nvSpPr>
          <p:cNvPr id="4" name="Content Placeholder 3"/>
          <p:cNvSpPr>
            <a:spLocks noGrp="1"/>
          </p:cNvSpPr>
          <p:nvPr>
            <p:ph sz="half" idx="1"/>
          </p:nvPr>
        </p:nvSpPr>
        <p:spPr>
          <a:xfrm>
            <a:off x="486146" y="1508166"/>
            <a:ext cx="4216484" cy="4206836"/>
          </a:xfrm>
        </p:spPr>
        <p:txBody>
          <a:bodyPr/>
          <a:lstStyle/>
          <a:p>
            <a:pPr marL="0" indent="0">
              <a:buNone/>
            </a:pPr>
            <a:r>
              <a:rPr lang="en-US" sz="2000" b="1" dirty="0"/>
              <a:t>“The lack of classroom time was the thing that appealed to me most.  I was raising three kids alone and lived far from campus. I was able to move through some sets very quickly because of my nursing knowledge. I would highly recommend this for nurses who work full time and need to obtain their degree”  </a:t>
            </a:r>
          </a:p>
          <a:p>
            <a:pPr lvl="1"/>
            <a:r>
              <a:rPr lang="en-US" sz="2000" dirty="0"/>
              <a:t>Denise Herriges RN, BSN</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02630" y="3622817"/>
            <a:ext cx="2132610" cy="1932144"/>
          </a:xfrm>
        </p:spPr>
      </p:pic>
      <p:sp>
        <p:nvSpPr>
          <p:cNvPr id="3" name="Rectangle 2"/>
          <p:cNvSpPr/>
          <p:nvPr/>
        </p:nvSpPr>
        <p:spPr>
          <a:xfrm>
            <a:off x="6685806" y="452718"/>
            <a:ext cx="4393872" cy="3170099"/>
          </a:xfrm>
          <a:prstGeom prst="rect">
            <a:avLst/>
          </a:prstGeom>
        </p:spPr>
        <p:txBody>
          <a:bodyPr wrap="square">
            <a:spAutoFit/>
          </a:bodyPr>
          <a:lstStyle/>
          <a:p>
            <a:r>
              <a:rPr lang="en-US" sz="2000" b="1" dirty="0"/>
              <a:t>“The thing I liked best was my Academic Success Coach. I also appreciate the control I have over my own schedule and my learning.  I can also leverage my nursing experience to earn my degree.  Before this program, I had not found a program that would work for me and my life.”  </a:t>
            </a:r>
          </a:p>
          <a:p>
            <a:pPr lvl="1"/>
            <a:r>
              <a:rPr lang="en-US" sz="2000" dirty="0"/>
              <a:t>Carla Lundeen RN, BSN</a:t>
            </a:r>
          </a:p>
        </p:txBody>
      </p:sp>
      <p:pic>
        <p:nvPicPr>
          <p:cNvPr id="6"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341" y="3622817"/>
            <a:ext cx="3111988" cy="1758950"/>
          </a:xfrm>
          <a:prstGeom prst="rect">
            <a:avLst/>
          </a:prstGeom>
        </p:spPr>
      </p:pic>
    </p:spTree>
    <p:extLst>
      <p:ext uri="{BB962C8B-B14F-4D97-AF65-F5344CB8AC3E}">
        <p14:creationId xmlns:p14="http://schemas.microsoft.com/office/powerpoint/2010/main" val="2029973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6048" y="510270"/>
            <a:ext cx="9404350" cy="1400175"/>
          </a:xfrm>
        </p:spPr>
        <p:txBody>
          <a:bodyPr/>
          <a:lstStyle/>
          <a:p>
            <a:r>
              <a:rPr lang="en-US" dirty="0">
                <a:solidFill>
                  <a:srgbClr val="FFFF00"/>
                </a:solidFill>
              </a:rPr>
              <a:t>Questions?</a:t>
            </a:r>
          </a:p>
        </p:txBody>
      </p:sp>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198961" y="1765479"/>
            <a:ext cx="7754587" cy="3369003"/>
          </a:xfrm>
        </p:spPr>
      </p:pic>
      <p:sp>
        <p:nvSpPr>
          <p:cNvPr id="4" name="TextBox 3">
            <a:extLst>
              <a:ext uri="{FF2B5EF4-FFF2-40B4-BE49-F238E27FC236}">
                <a16:creationId xmlns:a16="http://schemas.microsoft.com/office/drawing/2014/main" id="{F7D36AD7-3104-C941-8ED1-C839C4460683}"/>
              </a:ext>
            </a:extLst>
          </p:cNvPr>
          <p:cNvSpPr txBox="1"/>
          <p:nvPr/>
        </p:nvSpPr>
        <p:spPr>
          <a:xfrm>
            <a:off x="3092453" y="5501353"/>
            <a:ext cx="6252269" cy="646331"/>
          </a:xfrm>
          <a:prstGeom prst="rect">
            <a:avLst/>
          </a:prstGeom>
          <a:noFill/>
        </p:spPr>
        <p:txBody>
          <a:bodyPr wrap="square" rtlCol="0">
            <a:spAutoFit/>
          </a:bodyPr>
          <a:lstStyle/>
          <a:p>
            <a:r>
              <a:rPr lang="en-US" dirty="0"/>
              <a:t>Kim </a:t>
            </a:r>
            <a:r>
              <a:rPr lang="en-US" dirty="0" err="1"/>
              <a:t>Litwack</a:t>
            </a:r>
            <a:r>
              <a:rPr lang="en-US" dirty="0"/>
              <a:t>					Aaron Brower</a:t>
            </a:r>
          </a:p>
          <a:p>
            <a:r>
              <a:rPr lang="en-US" dirty="0"/>
              <a:t>litwack@uwm.edu			aaron.brower@uwex.edu </a:t>
            </a:r>
          </a:p>
        </p:txBody>
      </p:sp>
    </p:spTree>
    <p:extLst>
      <p:ext uri="{BB962C8B-B14F-4D97-AF65-F5344CB8AC3E}">
        <p14:creationId xmlns:p14="http://schemas.microsoft.com/office/powerpoint/2010/main" val="2561036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known.jpeg"/>
          <p:cNvPicPr>
            <a:picLocks noChangeAspect="1"/>
          </p:cNvPicPr>
          <p:nvPr/>
        </p:nvPicPr>
        <p:blipFill rotWithShape="1">
          <a:blip r:embed="rId3" cstate="print">
            <a:extLst>
              <a:ext uri="{28A0092B-C50C-407E-A947-70E740481C1C}">
                <a14:useLocalDpi xmlns:a14="http://schemas.microsoft.com/office/drawing/2010/main" val="0"/>
              </a:ext>
            </a:extLst>
          </a:blip>
          <a:srcRect t="21967"/>
          <a:stretch/>
        </p:blipFill>
        <p:spPr>
          <a:xfrm>
            <a:off x="1067183" y="1294988"/>
            <a:ext cx="9061709" cy="5303344"/>
          </a:xfrm>
          <a:prstGeom prst="rect">
            <a:avLst/>
          </a:prstGeom>
        </p:spPr>
      </p:pic>
      <p:sp>
        <p:nvSpPr>
          <p:cNvPr id="13" name="Title 4">
            <a:extLst>
              <a:ext uri="{FF2B5EF4-FFF2-40B4-BE49-F238E27FC236}">
                <a16:creationId xmlns:a16="http://schemas.microsoft.com/office/drawing/2014/main" id="{76453488-8890-5D44-B4B4-2C2FD1A36A8B}"/>
              </a:ext>
            </a:extLst>
          </p:cNvPr>
          <p:cNvSpPr txBox="1">
            <a:spLocks/>
          </p:cNvSpPr>
          <p:nvPr/>
        </p:nvSpPr>
        <p:spPr>
          <a:xfrm>
            <a:off x="724169" y="363509"/>
            <a:ext cx="9404723" cy="931479"/>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FF00"/>
                </a:solidFill>
              </a:rPr>
              <a:t>The Higher Education </a:t>
            </a:r>
            <a:r>
              <a:rPr lang="en-US" b="1" dirty="0" err="1">
                <a:solidFill>
                  <a:srgbClr val="FFFF00"/>
                </a:solidFill>
              </a:rPr>
              <a:t>Mindshift</a:t>
            </a:r>
            <a:endParaRPr lang="en-US" b="1" dirty="0">
              <a:solidFill>
                <a:srgbClr val="FFFF00"/>
              </a:solidFill>
            </a:endParaRPr>
          </a:p>
        </p:txBody>
      </p:sp>
    </p:spTree>
    <p:extLst>
      <p:ext uri="{BB962C8B-B14F-4D97-AF65-F5344CB8AC3E}">
        <p14:creationId xmlns:p14="http://schemas.microsoft.com/office/powerpoint/2010/main" val="1678661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95252"/>
            <a:ext cx="9144000" cy="1223433"/>
          </a:xfrm>
        </p:spPr>
        <p:txBody>
          <a:bodyPr anchor="ctr" anchorCtr="0">
            <a:noAutofit/>
          </a:bodyPr>
          <a:lstStyle/>
          <a:p>
            <a:pPr>
              <a:lnSpc>
                <a:spcPct val="80000"/>
              </a:lnSpc>
            </a:pPr>
            <a:r>
              <a:rPr lang="en-US" sz="3733" b="1" dirty="0"/>
              <a:t>Direct Assessment CBE</a:t>
            </a:r>
          </a:p>
        </p:txBody>
      </p:sp>
      <p:sp>
        <p:nvSpPr>
          <p:cNvPr id="8" name="Freeform 7"/>
          <p:cNvSpPr/>
          <p:nvPr/>
        </p:nvSpPr>
        <p:spPr>
          <a:xfrm>
            <a:off x="1692453" y="1500801"/>
            <a:ext cx="3086171" cy="1049543"/>
          </a:xfrm>
          <a:custGeom>
            <a:avLst/>
            <a:gdLst>
              <a:gd name="connsiteX0" fmla="*/ 0 w 3086170"/>
              <a:gd name="connsiteY0" fmla="*/ 0 h 1049542"/>
              <a:gd name="connsiteX1" fmla="*/ 2561399 w 3086170"/>
              <a:gd name="connsiteY1" fmla="*/ 0 h 1049542"/>
              <a:gd name="connsiteX2" fmla="*/ 3086170 w 3086170"/>
              <a:gd name="connsiteY2" fmla="*/ 524771 h 1049542"/>
              <a:gd name="connsiteX3" fmla="*/ 2561399 w 3086170"/>
              <a:gd name="connsiteY3" fmla="*/ 1049542 h 1049542"/>
              <a:gd name="connsiteX4" fmla="*/ 0 w 3086170"/>
              <a:gd name="connsiteY4" fmla="*/ 1049542 h 1049542"/>
              <a:gd name="connsiteX5" fmla="*/ 524771 w 3086170"/>
              <a:gd name="connsiteY5" fmla="*/ 524771 h 1049542"/>
              <a:gd name="connsiteX6" fmla="*/ 0 w 3086170"/>
              <a:gd name="connsiteY6" fmla="*/ 0 h 104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6170" h="1049542">
                <a:moveTo>
                  <a:pt x="0" y="0"/>
                </a:moveTo>
                <a:lnTo>
                  <a:pt x="2561399" y="0"/>
                </a:lnTo>
                <a:lnTo>
                  <a:pt x="3086170" y="524771"/>
                </a:lnTo>
                <a:lnTo>
                  <a:pt x="2561399" y="1049542"/>
                </a:lnTo>
                <a:lnTo>
                  <a:pt x="0" y="1049542"/>
                </a:lnTo>
                <a:lnTo>
                  <a:pt x="524771" y="524771"/>
                </a:lnTo>
                <a:lnTo>
                  <a:pt x="0" y="0"/>
                </a:ln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620783" tIns="32004" rIns="556775" bIns="32004" numCol="1" spcCol="953" anchor="ctr" anchorCtr="0">
            <a:noAutofit/>
          </a:bodyPr>
          <a:lstStyle/>
          <a:p>
            <a:pPr algn="ctr" defTabSz="1066773">
              <a:lnSpc>
                <a:spcPct val="90000"/>
              </a:lnSpc>
              <a:spcBef>
                <a:spcPct val="0"/>
              </a:spcBef>
              <a:spcAft>
                <a:spcPct val="35000"/>
              </a:spcAft>
            </a:pPr>
            <a:r>
              <a:rPr lang="en-US" sz="2400" b="1" dirty="0">
                <a:solidFill>
                  <a:prstClr val="white"/>
                </a:solidFill>
                <a:latin typeface="+mj-lt"/>
              </a:rPr>
              <a:t>Learning Outcomes</a:t>
            </a:r>
          </a:p>
        </p:txBody>
      </p:sp>
      <p:sp>
        <p:nvSpPr>
          <p:cNvPr id="9" name="Freeform 8"/>
          <p:cNvSpPr/>
          <p:nvPr/>
        </p:nvSpPr>
        <p:spPr>
          <a:xfrm>
            <a:off x="4568315" y="1497131"/>
            <a:ext cx="3126148" cy="1053391"/>
          </a:xfrm>
          <a:custGeom>
            <a:avLst/>
            <a:gdLst>
              <a:gd name="connsiteX0" fmla="*/ 0 w 3126148"/>
              <a:gd name="connsiteY0" fmla="*/ 0 h 1053390"/>
              <a:gd name="connsiteX1" fmla="*/ 2599453 w 3126148"/>
              <a:gd name="connsiteY1" fmla="*/ 0 h 1053390"/>
              <a:gd name="connsiteX2" fmla="*/ 3126148 w 3126148"/>
              <a:gd name="connsiteY2" fmla="*/ 526695 h 1053390"/>
              <a:gd name="connsiteX3" fmla="*/ 2599453 w 3126148"/>
              <a:gd name="connsiteY3" fmla="*/ 1053390 h 1053390"/>
              <a:gd name="connsiteX4" fmla="*/ 0 w 3126148"/>
              <a:gd name="connsiteY4" fmla="*/ 1053390 h 1053390"/>
              <a:gd name="connsiteX5" fmla="*/ 526695 w 3126148"/>
              <a:gd name="connsiteY5" fmla="*/ 526695 h 1053390"/>
              <a:gd name="connsiteX6" fmla="*/ 0 w 3126148"/>
              <a:gd name="connsiteY6" fmla="*/ 0 h 10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6148" h="1053390">
                <a:moveTo>
                  <a:pt x="0" y="0"/>
                </a:moveTo>
                <a:lnTo>
                  <a:pt x="2599453" y="0"/>
                </a:lnTo>
                <a:lnTo>
                  <a:pt x="3126148" y="526695"/>
                </a:lnTo>
                <a:lnTo>
                  <a:pt x="2599453" y="1053390"/>
                </a:lnTo>
                <a:lnTo>
                  <a:pt x="0" y="1053390"/>
                </a:lnTo>
                <a:lnTo>
                  <a:pt x="526695" y="526695"/>
                </a:lnTo>
                <a:lnTo>
                  <a:pt x="0" y="0"/>
                </a:lnTo>
                <a:close/>
              </a:path>
            </a:pathLst>
          </a:custGeom>
          <a:solidFill>
            <a:srgbClr val="991A37"/>
          </a:solidFill>
        </p:spPr>
        <p:style>
          <a:lnRef idx="2">
            <a:schemeClr val="lt1">
              <a:hueOff val="0"/>
              <a:satOff val="0"/>
              <a:lumOff val="0"/>
              <a:alphaOff val="0"/>
            </a:schemeClr>
          </a:lnRef>
          <a:fillRef idx="1">
            <a:scrgbClr r="0" g="0" b="0"/>
          </a:fillRef>
          <a:effectRef idx="0">
            <a:schemeClr val="accent2">
              <a:shade val="80000"/>
              <a:hueOff val="0"/>
              <a:satOff val="-41760"/>
              <a:lumOff val="23350"/>
              <a:alphaOff val="0"/>
            </a:schemeClr>
          </a:effectRef>
          <a:fontRef idx="minor">
            <a:schemeClr val="lt1"/>
          </a:fontRef>
        </p:style>
        <p:txBody>
          <a:bodyPr spcFirstLastPara="0" vert="horz" wrap="square" lIns="622707" tIns="32004" rIns="558699" bIns="32004" numCol="1" spcCol="953" anchor="ctr" anchorCtr="0">
            <a:noAutofit/>
          </a:bodyPr>
          <a:lstStyle/>
          <a:p>
            <a:pPr algn="ctr" defTabSz="1066773">
              <a:lnSpc>
                <a:spcPct val="70000"/>
              </a:lnSpc>
              <a:spcBef>
                <a:spcPct val="0"/>
              </a:spcBef>
              <a:spcAft>
                <a:spcPct val="35000"/>
              </a:spcAft>
            </a:pPr>
            <a:r>
              <a:rPr lang="en-US" sz="2400" b="1" dirty="0">
                <a:solidFill>
                  <a:prstClr val="white"/>
                </a:solidFill>
                <a:latin typeface="+mj-lt"/>
              </a:rPr>
              <a:t>Course-Based </a:t>
            </a:r>
          </a:p>
          <a:p>
            <a:pPr algn="ctr" defTabSz="1066773">
              <a:lnSpc>
                <a:spcPct val="70000"/>
              </a:lnSpc>
              <a:spcBef>
                <a:spcPct val="0"/>
              </a:spcBef>
              <a:spcAft>
                <a:spcPct val="35000"/>
              </a:spcAft>
            </a:pPr>
            <a:r>
              <a:rPr lang="en-US" sz="2400" b="1" dirty="0">
                <a:solidFill>
                  <a:prstClr val="white"/>
                </a:solidFill>
                <a:latin typeface="+mj-lt"/>
              </a:rPr>
              <a:t>Instruction</a:t>
            </a:r>
          </a:p>
        </p:txBody>
      </p:sp>
      <p:sp>
        <p:nvSpPr>
          <p:cNvPr id="11" name="Freeform 10"/>
          <p:cNvSpPr/>
          <p:nvPr/>
        </p:nvSpPr>
        <p:spPr>
          <a:xfrm>
            <a:off x="7504453" y="1497131"/>
            <a:ext cx="3087347" cy="1040500"/>
          </a:xfrm>
          <a:custGeom>
            <a:avLst/>
            <a:gdLst>
              <a:gd name="connsiteX0" fmla="*/ 0 w 3087347"/>
              <a:gd name="connsiteY0" fmla="*/ 0 h 1040500"/>
              <a:gd name="connsiteX1" fmla="*/ 2567097 w 3087347"/>
              <a:gd name="connsiteY1" fmla="*/ 0 h 1040500"/>
              <a:gd name="connsiteX2" fmla="*/ 3087347 w 3087347"/>
              <a:gd name="connsiteY2" fmla="*/ 520250 h 1040500"/>
              <a:gd name="connsiteX3" fmla="*/ 2567097 w 3087347"/>
              <a:gd name="connsiteY3" fmla="*/ 1040500 h 1040500"/>
              <a:gd name="connsiteX4" fmla="*/ 0 w 3087347"/>
              <a:gd name="connsiteY4" fmla="*/ 1040500 h 1040500"/>
              <a:gd name="connsiteX5" fmla="*/ 520250 w 3087347"/>
              <a:gd name="connsiteY5" fmla="*/ 520250 h 1040500"/>
              <a:gd name="connsiteX6" fmla="*/ 0 w 3087347"/>
              <a:gd name="connsiteY6" fmla="*/ 0 h 104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7347" h="1040500">
                <a:moveTo>
                  <a:pt x="0" y="0"/>
                </a:moveTo>
                <a:lnTo>
                  <a:pt x="2567097" y="0"/>
                </a:lnTo>
                <a:lnTo>
                  <a:pt x="3087347" y="520250"/>
                </a:lnTo>
                <a:lnTo>
                  <a:pt x="2567097" y="1040500"/>
                </a:lnTo>
                <a:lnTo>
                  <a:pt x="0" y="1040500"/>
                </a:lnTo>
                <a:lnTo>
                  <a:pt x="520250" y="520250"/>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2">
              <a:shade val="80000"/>
              <a:hueOff val="0"/>
              <a:satOff val="-83520"/>
              <a:lumOff val="46700"/>
              <a:alphaOff val="0"/>
            </a:schemeClr>
          </a:fillRef>
          <a:effectRef idx="0">
            <a:schemeClr val="accent2">
              <a:shade val="80000"/>
              <a:hueOff val="0"/>
              <a:satOff val="-83520"/>
              <a:lumOff val="46700"/>
              <a:alphaOff val="0"/>
            </a:schemeClr>
          </a:effectRef>
          <a:fontRef idx="minor">
            <a:schemeClr val="lt1"/>
          </a:fontRef>
        </p:style>
        <p:txBody>
          <a:bodyPr spcFirstLastPara="0" vert="horz" wrap="square" lIns="616263" tIns="32004" rIns="552255" bIns="32004" numCol="1" spcCol="953" anchor="ctr" anchorCtr="0">
            <a:noAutofit/>
          </a:bodyPr>
          <a:lstStyle/>
          <a:p>
            <a:pPr algn="ctr" defTabSz="1066773">
              <a:lnSpc>
                <a:spcPct val="90000"/>
              </a:lnSpc>
              <a:spcBef>
                <a:spcPct val="0"/>
              </a:spcBef>
              <a:spcAft>
                <a:spcPct val="35000"/>
              </a:spcAft>
            </a:pPr>
            <a:r>
              <a:rPr lang="en-US" sz="2400" b="1" dirty="0">
                <a:solidFill>
                  <a:prstClr val="white"/>
                </a:solidFill>
                <a:latin typeface="+mj-lt"/>
              </a:rPr>
              <a:t>Assessment</a:t>
            </a:r>
          </a:p>
        </p:txBody>
      </p:sp>
      <p:grpSp>
        <p:nvGrpSpPr>
          <p:cNvPr id="3" name="Group 2"/>
          <p:cNvGrpSpPr/>
          <p:nvPr/>
        </p:nvGrpSpPr>
        <p:grpSpPr>
          <a:xfrm>
            <a:off x="1905969" y="3017437"/>
            <a:ext cx="8201725" cy="3200646"/>
            <a:chOff x="1330635" y="2263080"/>
            <a:chExt cx="6151294" cy="2400486"/>
          </a:xfrm>
        </p:grpSpPr>
        <p:sp>
          <p:nvSpPr>
            <p:cNvPr id="31" name="Freeform 30"/>
            <p:cNvSpPr/>
            <p:nvPr/>
          </p:nvSpPr>
          <p:spPr>
            <a:xfrm>
              <a:off x="5052448" y="2880147"/>
              <a:ext cx="2429481" cy="1441078"/>
            </a:xfrm>
            <a:custGeom>
              <a:avLst/>
              <a:gdLst>
                <a:gd name="connsiteX0" fmla="*/ 0 w 2429481"/>
                <a:gd name="connsiteY0" fmla="*/ 720539 h 1441078"/>
                <a:gd name="connsiteX1" fmla="*/ 1214741 w 2429481"/>
                <a:gd name="connsiteY1" fmla="*/ 0 h 1441078"/>
                <a:gd name="connsiteX2" fmla="*/ 2429482 w 2429481"/>
                <a:gd name="connsiteY2" fmla="*/ 720539 h 1441078"/>
                <a:gd name="connsiteX3" fmla="*/ 1214741 w 2429481"/>
                <a:gd name="connsiteY3" fmla="*/ 1441078 h 1441078"/>
                <a:gd name="connsiteX4" fmla="*/ 0 w 2429481"/>
                <a:gd name="connsiteY4" fmla="*/ 720539 h 144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481" h="1441078">
                  <a:moveTo>
                    <a:pt x="0" y="720539"/>
                  </a:moveTo>
                  <a:cubicBezTo>
                    <a:pt x="0" y="322596"/>
                    <a:pt x="543858" y="0"/>
                    <a:pt x="1214741" y="0"/>
                  </a:cubicBezTo>
                  <a:cubicBezTo>
                    <a:pt x="1885624" y="0"/>
                    <a:pt x="2429482" y="322596"/>
                    <a:pt x="2429482" y="720539"/>
                  </a:cubicBezTo>
                  <a:cubicBezTo>
                    <a:pt x="2429482" y="1118482"/>
                    <a:pt x="1885624" y="1441078"/>
                    <a:pt x="1214741" y="1441078"/>
                  </a:cubicBezTo>
                  <a:cubicBezTo>
                    <a:pt x="543858" y="1441078"/>
                    <a:pt x="0" y="1118482"/>
                    <a:pt x="0" y="720539"/>
                  </a:cubicBezTo>
                  <a:close/>
                </a:path>
              </a:pathLst>
            </a:custGeom>
            <a:solidFill>
              <a:srgbClr val="4170BB"/>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185304">
                <a:lnSpc>
                  <a:spcPct val="90000"/>
                </a:lnSpc>
                <a:spcBef>
                  <a:spcPct val="0"/>
                </a:spcBef>
                <a:spcAft>
                  <a:spcPct val="35000"/>
                </a:spcAft>
              </a:pPr>
              <a:r>
                <a:rPr lang="en-US" sz="2667" b="1" dirty="0"/>
                <a:t>Faculty </a:t>
              </a:r>
              <a:br>
                <a:rPr lang="en-US" sz="2667" b="1" dirty="0"/>
              </a:br>
              <a:r>
                <a:rPr lang="en-US" sz="2667" b="1" dirty="0"/>
                <a:t>Developed </a:t>
              </a:r>
              <a:br>
                <a:rPr lang="en-US" sz="2667" b="1" dirty="0"/>
              </a:br>
              <a:r>
                <a:rPr lang="en-US" sz="2667" b="1" dirty="0"/>
                <a:t>Competencies</a:t>
              </a:r>
            </a:p>
          </p:txBody>
        </p:sp>
        <p:grpSp>
          <p:nvGrpSpPr>
            <p:cNvPr id="32" name="Group 31"/>
            <p:cNvGrpSpPr/>
            <p:nvPr/>
          </p:nvGrpSpPr>
          <p:grpSpPr>
            <a:xfrm>
              <a:off x="1330635" y="2263080"/>
              <a:ext cx="3777813" cy="2400486"/>
              <a:chOff x="1301374" y="2255766"/>
              <a:chExt cx="3777813" cy="2400486"/>
            </a:xfrm>
          </p:grpSpPr>
          <p:sp>
            <p:nvSpPr>
              <p:cNvPr id="33" name="Oval 32"/>
              <p:cNvSpPr/>
              <p:nvPr/>
            </p:nvSpPr>
            <p:spPr>
              <a:xfrm>
                <a:off x="4987934" y="3519297"/>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Oval 33"/>
              <p:cNvSpPr/>
              <p:nvPr/>
            </p:nvSpPr>
            <p:spPr>
              <a:xfrm>
                <a:off x="4807660" y="3519297"/>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Oval 34"/>
              <p:cNvSpPr/>
              <p:nvPr/>
            </p:nvSpPr>
            <p:spPr>
              <a:xfrm>
                <a:off x="4651892" y="3519297"/>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Oval 35"/>
              <p:cNvSpPr/>
              <p:nvPr/>
            </p:nvSpPr>
            <p:spPr>
              <a:xfrm>
                <a:off x="4484966" y="3519297"/>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Oval 36"/>
              <p:cNvSpPr/>
              <p:nvPr/>
            </p:nvSpPr>
            <p:spPr>
              <a:xfrm>
                <a:off x="4152364" y="3519297"/>
                <a:ext cx="91253" cy="91234"/>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Oval 37"/>
              <p:cNvSpPr/>
              <p:nvPr/>
            </p:nvSpPr>
            <p:spPr>
              <a:xfrm>
                <a:off x="3893867" y="3473560"/>
                <a:ext cx="182506" cy="182707"/>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Oval 38"/>
              <p:cNvSpPr/>
              <p:nvPr/>
            </p:nvSpPr>
            <p:spPr>
              <a:xfrm>
                <a:off x="4803150" y="3330603"/>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Oval 39"/>
              <p:cNvSpPr/>
              <p:nvPr/>
            </p:nvSpPr>
            <p:spPr>
              <a:xfrm>
                <a:off x="4803150" y="3709189"/>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Oval 40"/>
              <p:cNvSpPr/>
              <p:nvPr/>
            </p:nvSpPr>
            <p:spPr>
              <a:xfrm>
                <a:off x="4907498" y="3424212"/>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Oval 41"/>
              <p:cNvSpPr/>
              <p:nvPr/>
            </p:nvSpPr>
            <p:spPr>
              <a:xfrm>
                <a:off x="4912903" y="3616298"/>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Freeform 42"/>
              <p:cNvSpPr/>
              <p:nvPr/>
            </p:nvSpPr>
            <p:spPr>
              <a:xfrm>
                <a:off x="2793189" y="2866276"/>
                <a:ext cx="1659923" cy="1387665"/>
              </a:xfrm>
              <a:custGeom>
                <a:avLst/>
                <a:gdLst>
                  <a:gd name="connsiteX0" fmla="*/ 0 w 1659923"/>
                  <a:gd name="connsiteY0" fmla="*/ 693833 h 1387665"/>
                  <a:gd name="connsiteX1" fmla="*/ 829962 w 1659923"/>
                  <a:gd name="connsiteY1" fmla="*/ 0 h 1387665"/>
                  <a:gd name="connsiteX2" fmla="*/ 1659924 w 1659923"/>
                  <a:gd name="connsiteY2" fmla="*/ 693833 h 1387665"/>
                  <a:gd name="connsiteX3" fmla="*/ 829962 w 1659923"/>
                  <a:gd name="connsiteY3" fmla="*/ 1387666 h 1387665"/>
                  <a:gd name="connsiteX4" fmla="*/ 0 w 1659923"/>
                  <a:gd name="connsiteY4" fmla="*/ 693833 h 1387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923" h="1387665">
                    <a:moveTo>
                      <a:pt x="0" y="693833"/>
                    </a:moveTo>
                    <a:cubicBezTo>
                      <a:pt x="0" y="310640"/>
                      <a:pt x="371587" y="0"/>
                      <a:pt x="829962" y="0"/>
                    </a:cubicBezTo>
                    <a:cubicBezTo>
                      <a:pt x="1288337" y="0"/>
                      <a:pt x="1659924" y="310640"/>
                      <a:pt x="1659924" y="693833"/>
                    </a:cubicBezTo>
                    <a:cubicBezTo>
                      <a:pt x="1659924" y="1077026"/>
                      <a:pt x="1288337" y="1387666"/>
                      <a:pt x="829962" y="1387666"/>
                    </a:cubicBezTo>
                    <a:cubicBezTo>
                      <a:pt x="371587" y="1387666"/>
                      <a:pt x="0" y="1077026"/>
                      <a:pt x="0" y="693833"/>
                    </a:cubicBezTo>
                    <a:close/>
                  </a:path>
                </a:pathLst>
              </a:custGeom>
              <a:solidFill>
                <a:schemeClr val="accent5"/>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948243">
                  <a:lnSpc>
                    <a:spcPct val="90000"/>
                  </a:lnSpc>
                  <a:spcBef>
                    <a:spcPct val="0"/>
                  </a:spcBef>
                  <a:spcAft>
                    <a:spcPct val="35000"/>
                  </a:spcAft>
                </a:pPr>
                <a:r>
                  <a:rPr lang="en-US" sz="2133" b="1" dirty="0">
                    <a:latin typeface="+mj-lt"/>
                    <a:cs typeface="Arial" pitchFamily="34" charset="0"/>
                  </a:rPr>
                  <a:t>Faculty </a:t>
                </a:r>
                <a:br>
                  <a:rPr lang="en-US" sz="2133" b="1" dirty="0">
                    <a:latin typeface="+mj-lt"/>
                    <a:cs typeface="Arial" pitchFamily="34" charset="0"/>
                  </a:rPr>
                </a:br>
                <a:r>
                  <a:rPr lang="en-US" sz="2133" b="1" dirty="0">
                    <a:latin typeface="+mj-lt"/>
                    <a:cs typeface="Arial" pitchFamily="34" charset="0"/>
                  </a:rPr>
                  <a:t>Developed Assessments</a:t>
                </a:r>
              </a:p>
            </p:txBody>
          </p:sp>
          <p:sp>
            <p:nvSpPr>
              <p:cNvPr id="44" name="Oval 43"/>
              <p:cNvSpPr/>
              <p:nvPr/>
            </p:nvSpPr>
            <p:spPr>
              <a:xfrm>
                <a:off x="3264952" y="2850007"/>
                <a:ext cx="182506" cy="182707"/>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Oval 44"/>
              <p:cNvSpPr/>
              <p:nvPr/>
            </p:nvSpPr>
            <p:spPr>
              <a:xfrm>
                <a:off x="3150170" y="2741531"/>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Oval 45"/>
              <p:cNvSpPr/>
              <p:nvPr/>
            </p:nvSpPr>
            <p:spPr>
              <a:xfrm>
                <a:off x="3021717" y="2607673"/>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Oval 46"/>
              <p:cNvSpPr/>
              <p:nvPr/>
            </p:nvSpPr>
            <p:spPr>
              <a:xfrm>
                <a:off x="2894217" y="2493930"/>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Oval 47"/>
              <p:cNvSpPr/>
              <p:nvPr/>
            </p:nvSpPr>
            <p:spPr>
              <a:xfrm>
                <a:off x="2699311" y="2493930"/>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Oval 48"/>
              <p:cNvSpPr/>
              <p:nvPr/>
            </p:nvSpPr>
            <p:spPr>
              <a:xfrm>
                <a:off x="2504086" y="2493930"/>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 name="Oval 49"/>
              <p:cNvSpPr/>
              <p:nvPr/>
            </p:nvSpPr>
            <p:spPr>
              <a:xfrm>
                <a:off x="2309180" y="2493930"/>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Oval 50"/>
              <p:cNvSpPr/>
              <p:nvPr/>
            </p:nvSpPr>
            <p:spPr>
              <a:xfrm>
                <a:off x="2114274" y="2493930"/>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2" name="Oval 51"/>
              <p:cNvSpPr/>
              <p:nvPr/>
            </p:nvSpPr>
            <p:spPr>
              <a:xfrm>
                <a:off x="1919368" y="2493930"/>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Freeform 52"/>
              <p:cNvSpPr/>
              <p:nvPr/>
            </p:nvSpPr>
            <p:spPr>
              <a:xfrm>
                <a:off x="1306432" y="2722141"/>
                <a:ext cx="1069599" cy="234910"/>
              </a:xfrm>
              <a:custGeom>
                <a:avLst/>
                <a:gdLst>
                  <a:gd name="connsiteX0" fmla="*/ 0 w 1069599"/>
                  <a:gd name="connsiteY0" fmla="*/ 0 h 234910"/>
                  <a:gd name="connsiteX1" fmla="*/ 1069599 w 1069599"/>
                  <a:gd name="connsiteY1" fmla="*/ 0 h 234910"/>
                  <a:gd name="connsiteX2" fmla="*/ 1069599 w 1069599"/>
                  <a:gd name="connsiteY2" fmla="*/ 234910 h 234910"/>
                  <a:gd name="connsiteX3" fmla="*/ 0 w 1069599"/>
                  <a:gd name="connsiteY3" fmla="*/ 234910 h 234910"/>
                  <a:gd name="connsiteX4" fmla="*/ 0 w 1069599"/>
                  <a:gd name="connsiteY4" fmla="*/ 0 h 234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599" h="234910">
                    <a:moveTo>
                      <a:pt x="0" y="0"/>
                    </a:moveTo>
                    <a:lnTo>
                      <a:pt x="1069599" y="0"/>
                    </a:lnTo>
                    <a:lnTo>
                      <a:pt x="1069599" y="234910"/>
                    </a:lnTo>
                    <a:lnTo>
                      <a:pt x="0" y="2349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defTabSz="948243">
                  <a:lnSpc>
                    <a:spcPct val="90000"/>
                  </a:lnSpc>
                  <a:spcBef>
                    <a:spcPct val="0"/>
                  </a:spcBef>
                  <a:spcAft>
                    <a:spcPct val="35000"/>
                  </a:spcAft>
                </a:pPr>
                <a:r>
                  <a:rPr lang="en-US" sz="2133" b="1" dirty="0">
                    <a:solidFill>
                      <a:schemeClr val="tx2"/>
                    </a:solidFill>
                  </a:rPr>
                  <a:t>MOOC’s</a:t>
                </a:r>
                <a:endParaRPr lang="en-US" sz="2400" b="1" dirty="0">
                  <a:solidFill>
                    <a:schemeClr val="tx2"/>
                  </a:solidFill>
                </a:endParaRPr>
              </a:p>
            </p:txBody>
          </p:sp>
          <p:sp>
            <p:nvSpPr>
              <p:cNvPr id="54" name="Oval 53"/>
              <p:cNvSpPr/>
              <p:nvPr/>
            </p:nvSpPr>
            <p:spPr>
              <a:xfrm>
                <a:off x="2825221" y="3024094"/>
                <a:ext cx="182506" cy="182707"/>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Oval 54"/>
              <p:cNvSpPr/>
              <p:nvPr/>
            </p:nvSpPr>
            <p:spPr>
              <a:xfrm>
                <a:off x="2708213" y="2927592"/>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Oval 55"/>
              <p:cNvSpPr/>
              <p:nvPr/>
            </p:nvSpPr>
            <p:spPr>
              <a:xfrm>
                <a:off x="2513307" y="2927592"/>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7" name="Oval 56"/>
              <p:cNvSpPr/>
              <p:nvPr/>
            </p:nvSpPr>
            <p:spPr>
              <a:xfrm>
                <a:off x="2318401" y="2927592"/>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8" name="Oval 57"/>
              <p:cNvSpPr/>
              <p:nvPr/>
            </p:nvSpPr>
            <p:spPr>
              <a:xfrm>
                <a:off x="2123495" y="2927592"/>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9" name="Oval 58"/>
              <p:cNvSpPr/>
              <p:nvPr/>
            </p:nvSpPr>
            <p:spPr>
              <a:xfrm>
                <a:off x="1928270" y="2927592"/>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0" name="Oval 59"/>
              <p:cNvSpPr/>
              <p:nvPr/>
            </p:nvSpPr>
            <p:spPr>
              <a:xfrm>
                <a:off x="1733364" y="2927592"/>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1" name="Freeform 60"/>
              <p:cNvSpPr/>
              <p:nvPr/>
            </p:nvSpPr>
            <p:spPr>
              <a:xfrm>
                <a:off x="1306432" y="2255766"/>
                <a:ext cx="1472357" cy="227533"/>
              </a:xfrm>
              <a:custGeom>
                <a:avLst/>
                <a:gdLst>
                  <a:gd name="connsiteX0" fmla="*/ 0 w 1472357"/>
                  <a:gd name="connsiteY0" fmla="*/ 0 h 227533"/>
                  <a:gd name="connsiteX1" fmla="*/ 1472357 w 1472357"/>
                  <a:gd name="connsiteY1" fmla="*/ 0 h 227533"/>
                  <a:gd name="connsiteX2" fmla="*/ 1472357 w 1472357"/>
                  <a:gd name="connsiteY2" fmla="*/ 227533 h 227533"/>
                  <a:gd name="connsiteX3" fmla="*/ 0 w 1472357"/>
                  <a:gd name="connsiteY3" fmla="*/ 227533 h 227533"/>
                  <a:gd name="connsiteX4" fmla="*/ 0 w 1472357"/>
                  <a:gd name="connsiteY4" fmla="*/ 0 h 22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357" h="227533">
                    <a:moveTo>
                      <a:pt x="0" y="0"/>
                    </a:moveTo>
                    <a:lnTo>
                      <a:pt x="1472357" y="0"/>
                    </a:lnTo>
                    <a:lnTo>
                      <a:pt x="1472357" y="227533"/>
                    </a:lnTo>
                    <a:lnTo>
                      <a:pt x="0" y="2275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defTabSz="948243">
                  <a:lnSpc>
                    <a:spcPct val="90000"/>
                  </a:lnSpc>
                  <a:spcBef>
                    <a:spcPct val="0"/>
                  </a:spcBef>
                  <a:spcAft>
                    <a:spcPct val="35000"/>
                  </a:spcAft>
                </a:pPr>
                <a:r>
                  <a:rPr lang="en-US" sz="2133" b="1" dirty="0">
                    <a:solidFill>
                      <a:schemeClr val="tx2"/>
                    </a:solidFill>
                  </a:rPr>
                  <a:t>Prior Learning</a:t>
                </a:r>
              </a:p>
            </p:txBody>
          </p:sp>
          <p:sp>
            <p:nvSpPr>
              <p:cNvPr id="62" name="Oval 61"/>
              <p:cNvSpPr/>
              <p:nvPr/>
            </p:nvSpPr>
            <p:spPr>
              <a:xfrm>
                <a:off x="2635720" y="3473560"/>
                <a:ext cx="182506" cy="182707"/>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3" name="Oval 62"/>
              <p:cNvSpPr/>
              <p:nvPr/>
            </p:nvSpPr>
            <p:spPr>
              <a:xfrm>
                <a:off x="2455121" y="3519297"/>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4" name="Oval 63"/>
              <p:cNvSpPr/>
              <p:nvPr/>
            </p:nvSpPr>
            <p:spPr>
              <a:xfrm>
                <a:off x="2274841" y="3519297"/>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5" name="Oval 64"/>
              <p:cNvSpPr/>
              <p:nvPr/>
            </p:nvSpPr>
            <p:spPr>
              <a:xfrm>
                <a:off x="2094243" y="3519297"/>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6" name="Oval 65"/>
              <p:cNvSpPr/>
              <p:nvPr/>
            </p:nvSpPr>
            <p:spPr>
              <a:xfrm>
                <a:off x="1913962" y="3519297"/>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7" name="Oval 66"/>
              <p:cNvSpPr/>
              <p:nvPr/>
            </p:nvSpPr>
            <p:spPr>
              <a:xfrm>
                <a:off x="1733364" y="3519297"/>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8" name="Freeform 67"/>
              <p:cNvSpPr/>
              <p:nvPr/>
            </p:nvSpPr>
            <p:spPr>
              <a:xfrm>
                <a:off x="1306432" y="3214713"/>
                <a:ext cx="1110454" cy="281700"/>
              </a:xfrm>
              <a:custGeom>
                <a:avLst/>
                <a:gdLst>
                  <a:gd name="connsiteX0" fmla="*/ 0 w 808876"/>
                  <a:gd name="connsiteY0" fmla="*/ 0 h 234910"/>
                  <a:gd name="connsiteX1" fmla="*/ 808876 w 808876"/>
                  <a:gd name="connsiteY1" fmla="*/ 0 h 234910"/>
                  <a:gd name="connsiteX2" fmla="*/ 808876 w 808876"/>
                  <a:gd name="connsiteY2" fmla="*/ 234910 h 234910"/>
                  <a:gd name="connsiteX3" fmla="*/ 0 w 808876"/>
                  <a:gd name="connsiteY3" fmla="*/ 234910 h 234910"/>
                  <a:gd name="connsiteX4" fmla="*/ 0 w 808876"/>
                  <a:gd name="connsiteY4" fmla="*/ 0 h 234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876" h="234910">
                    <a:moveTo>
                      <a:pt x="0" y="0"/>
                    </a:moveTo>
                    <a:lnTo>
                      <a:pt x="808876" y="0"/>
                    </a:lnTo>
                    <a:lnTo>
                      <a:pt x="808876" y="234910"/>
                    </a:lnTo>
                    <a:lnTo>
                      <a:pt x="0" y="2349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defTabSz="948243">
                  <a:lnSpc>
                    <a:spcPct val="90000"/>
                  </a:lnSpc>
                  <a:spcBef>
                    <a:spcPct val="0"/>
                  </a:spcBef>
                  <a:spcAft>
                    <a:spcPct val="35000"/>
                  </a:spcAft>
                </a:pPr>
                <a:r>
                  <a:rPr lang="en-US" sz="2133" b="1" dirty="0">
                    <a:solidFill>
                      <a:schemeClr val="tx2"/>
                    </a:solidFill>
                  </a:rPr>
                  <a:t>Military</a:t>
                </a:r>
                <a:endParaRPr lang="en-US" sz="2400" b="1" dirty="0">
                  <a:solidFill>
                    <a:schemeClr val="tx2"/>
                  </a:solidFill>
                </a:endParaRPr>
              </a:p>
            </p:txBody>
          </p:sp>
          <p:sp>
            <p:nvSpPr>
              <p:cNvPr id="69" name="Oval 68"/>
              <p:cNvSpPr/>
              <p:nvPr/>
            </p:nvSpPr>
            <p:spPr>
              <a:xfrm>
                <a:off x="2825221" y="3915842"/>
                <a:ext cx="182506" cy="182707"/>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0" name="Oval 69"/>
              <p:cNvSpPr/>
              <p:nvPr/>
            </p:nvSpPr>
            <p:spPr>
              <a:xfrm>
                <a:off x="2708213" y="4101663"/>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1" name="Oval 70"/>
              <p:cNvSpPr/>
              <p:nvPr/>
            </p:nvSpPr>
            <p:spPr>
              <a:xfrm>
                <a:off x="2513307" y="4101663"/>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2" name="Oval 71"/>
              <p:cNvSpPr/>
              <p:nvPr/>
            </p:nvSpPr>
            <p:spPr>
              <a:xfrm>
                <a:off x="2318401" y="4101663"/>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3" name="Oval 72"/>
              <p:cNvSpPr/>
              <p:nvPr/>
            </p:nvSpPr>
            <p:spPr>
              <a:xfrm>
                <a:off x="2123495" y="4101663"/>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4" name="Oval 73"/>
              <p:cNvSpPr/>
              <p:nvPr/>
            </p:nvSpPr>
            <p:spPr>
              <a:xfrm>
                <a:off x="1928270" y="4101663"/>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5" name="Oval 74"/>
              <p:cNvSpPr/>
              <p:nvPr/>
            </p:nvSpPr>
            <p:spPr>
              <a:xfrm>
                <a:off x="1733364" y="4101663"/>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6" name="Freeform 75"/>
              <p:cNvSpPr/>
              <p:nvPr/>
            </p:nvSpPr>
            <p:spPr>
              <a:xfrm>
                <a:off x="1306432" y="3869037"/>
                <a:ext cx="1104814" cy="234910"/>
              </a:xfrm>
              <a:custGeom>
                <a:avLst/>
                <a:gdLst>
                  <a:gd name="connsiteX0" fmla="*/ 0 w 1069599"/>
                  <a:gd name="connsiteY0" fmla="*/ 0 h 234910"/>
                  <a:gd name="connsiteX1" fmla="*/ 1069599 w 1069599"/>
                  <a:gd name="connsiteY1" fmla="*/ 0 h 234910"/>
                  <a:gd name="connsiteX2" fmla="*/ 1069599 w 1069599"/>
                  <a:gd name="connsiteY2" fmla="*/ 234910 h 234910"/>
                  <a:gd name="connsiteX3" fmla="*/ 0 w 1069599"/>
                  <a:gd name="connsiteY3" fmla="*/ 234910 h 234910"/>
                  <a:gd name="connsiteX4" fmla="*/ 0 w 1069599"/>
                  <a:gd name="connsiteY4" fmla="*/ 0 h 234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599" h="234910">
                    <a:moveTo>
                      <a:pt x="0" y="0"/>
                    </a:moveTo>
                    <a:lnTo>
                      <a:pt x="1069599" y="0"/>
                    </a:lnTo>
                    <a:lnTo>
                      <a:pt x="1069599" y="234910"/>
                    </a:lnTo>
                    <a:lnTo>
                      <a:pt x="0" y="2349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defTabSz="948243">
                  <a:lnSpc>
                    <a:spcPct val="90000"/>
                  </a:lnSpc>
                  <a:spcBef>
                    <a:spcPct val="0"/>
                  </a:spcBef>
                  <a:spcAft>
                    <a:spcPct val="35000"/>
                  </a:spcAft>
                </a:pPr>
                <a:r>
                  <a:rPr lang="en-US" sz="2133" b="1" dirty="0">
                    <a:solidFill>
                      <a:schemeClr val="tx2"/>
                    </a:solidFill>
                  </a:rPr>
                  <a:t>Self-Taught</a:t>
                </a:r>
                <a:endParaRPr lang="en-US" sz="2400" b="1" dirty="0">
                  <a:solidFill>
                    <a:schemeClr val="tx2"/>
                  </a:solidFill>
                </a:endParaRPr>
              </a:p>
            </p:txBody>
          </p:sp>
          <p:sp>
            <p:nvSpPr>
              <p:cNvPr id="77" name="Oval 76"/>
              <p:cNvSpPr/>
              <p:nvPr/>
            </p:nvSpPr>
            <p:spPr>
              <a:xfrm>
                <a:off x="3264952" y="4081788"/>
                <a:ext cx="182506" cy="182707"/>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8" name="Oval 77"/>
              <p:cNvSpPr/>
              <p:nvPr/>
            </p:nvSpPr>
            <p:spPr>
              <a:xfrm>
                <a:off x="3173063" y="4267130"/>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9" name="Oval 78"/>
              <p:cNvSpPr/>
              <p:nvPr/>
            </p:nvSpPr>
            <p:spPr>
              <a:xfrm>
                <a:off x="3042066" y="4414637"/>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0" name="Oval 79"/>
              <p:cNvSpPr/>
              <p:nvPr/>
            </p:nvSpPr>
            <p:spPr>
              <a:xfrm>
                <a:off x="2894217" y="4565018"/>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1" name="Oval 80"/>
              <p:cNvSpPr/>
              <p:nvPr/>
            </p:nvSpPr>
            <p:spPr>
              <a:xfrm>
                <a:off x="2699311" y="4565018"/>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2" name="Oval 81"/>
              <p:cNvSpPr/>
              <p:nvPr/>
            </p:nvSpPr>
            <p:spPr>
              <a:xfrm>
                <a:off x="2504086" y="4565018"/>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3" name="Oval 82"/>
              <p:cNvSpPr/>
              <p:nvPr/>
            </p:nvSpPr>
            <p:spPr>
              <a:xfrm>
                <a:off x="2309180" y="4565018"/>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4" name="Oval 83"/>
              <p:cNvSpPr/>
              <p:nvPr/>
            </p:nvSpPr>
            <p:spPr>
              <a:xfrm>
                <a:off x="2114274" y="4565018"/>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5" name="Oval 84"/>
              <p:cNvSpPr/>
              <p:nvPr/>
            </p:nvSpPr>
            <p:spPr>
              <a:xfrm>
                <a:off x="1919368" y="4565018"/>
                <a:ext cx="91253" cy="91234"/>
              </a:xfrm>
              <a:prstGeom prst="ellipse">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6" name="Freeform 85"/>
              <p:cNvSpPr/>
              <p:nvPr/>
            </p:nvSpPr>
            <p:spPr>
              <a:xfrm>
                <a:off x="1301374" y="4328093"/>
                <a:ext cx="1676991" cy="236925"/>
              </a:xfrm>
              <a:custGeom>
                <a:avLst/>
                <a:gdLst>
                  <a:gd name="connsiteX0" fmla="*/ 0 w 1631364"/>
                  <a:gd name="connsiteY0" fmla="*/ 0 h 189339"/>
                  <a:gd name="connsiteX1" fmla="*/ 1631364 w 1631364"/>
                  <a:gd name="connsiteY1" fmla="*/ 0 h 189339"/>
                  <a:gd name="connsiteX2" fmla="*/ 1631364 w 1631364"/>
                  <a:gd name="connsiteY2" fmla="*/ 189339 h 189339"/>
                  <a:gd name="connsiteX3" fmla="*/ 0 w 1631364"/>
                  <a:gd name="connsiteY3" fmla="*/ 189339 h 189339"/>
                  <a:gd name="connsiteX4" fmla="*/ 0 w 1631364"/>
                  <a:gd name="connsiteY4" fmla="*/ 0 h 189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364" h="189339">
                    <a:moveTo>
                      <a:pt x="0" y="0"/>
                    </a:moveTo>
                    <a:lnTo>
                      <a:pt x="1631364" y="0"/>
                    </a:lnTo>
                    <a:lnTo>
                      <a:pt x="1631364" y="189339"/>
                    </a:lnTo>
                    <a:lnTo>
                      <a:pt x="0" y="1893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defTabSz="948243">
                  <a:lnSpc>
                    <a:spcPct val="90000"/>
                  </a:lnSpc>
                  <a:spcBef>
                    <a:spcPct val="0"/>
                  </a:spcBef>
                  <a:spcAft>
                    <a:spcPct val="35000"/>
                  </a:spcAft>
                </a:pPr>
                <a:r>
                  <a:rPr lang="en-US" sz="2133" b="1" dirty="0">
                    <a:solidFill>
                      <a:schemeClr val="tx2"/>
                    </a:solidFill>
                  </a:rPr>
                  <a:t>Curated Content</a:t>
                </a:r>
              </a:p>
            </p:txBody>
          </p:sp>
        </p:grpSp>
      </p:grpSp>
    </p:spTree>
    <p:extLst>
      <p:ext uri="{BB962C8B-B14F-4D97-AF65-F5344CB8AC3E}">
        <p14:creationId xmlns:p14="http://schemas.microsoft.com/office/powerpoint/2010/main" val="88453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0" presetClass="path" presetSubtype="0" accel="50000" decel="50000" fill="hold" grpId="0" nodeType="withEffect">
                                  <p:stCondLst>
                                    <p:cond delay="0"/>
                                  </p:stCondLst>
                                  <p:childTnLst>
                                    <p:animMotion origin="layout" path="M -0.03528 -3.7037E-7 L 0.1125 0.00278 " pathEditMode="relative" rAng="0" ptsTypes="AA">
                                      <p:cBhvr>
                                        <p:cTn id="8" dur="1000" fill="hold"/>
                                        <p:tgtEl>
                                          <p:spTgt spid="8"/>
                                        </p:tgtEl>
                                        <p:attrNameLst>
                                          <p:attrName>ppt_x</p:attrName>
                                          <p:attrName>ppt_y</p:attrName>
                                        </p:attrNameLst>
                                      </p:cBhvr>
                                      <p:rCtr x="7383" y="139"/>
                                    </p:animMotion>
                                  </p:childTnLst>
                                </p:cTn>
                              </p:par>
                              <p:par>
                                <p:cTn id="9" presetID="0" presetClass="path" presetSubtype="0" accel="50000" decel="50000" fill="hold" grpId="0" nodeType="withEffect">
                                  <p:stCondLst>
                                    <p:cond delay="0"/>
                                  </p:stCondLst>
                                  <p:childTnLst>
                                    <p:animMotion origin="layout" path="M 2.70833E-6 -2.96296E-6 L -0.14063 0.00394 " pathEditMode="relative" rAng="0" ptsTypes="AA">
                                      <p:cBhvr>
                                        <p:cTn id="10" dur="1000" fill="hold"/>
                                        <p:tgtEl>
                                          <p:spTgt spid="11"/>
                                        </p:tgtEl>
                                        <p:attrNameLst>
                                          <p:attrName>ppt_x</p:attrName>
                                          <p:attrName>ppt_y</p:attrName>
                                        </p:attrNameLst>
                                      </p:cBhvr>
                                      <p:rCtr x="-7031" y="185"/>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B8CC75-DD1A-6A4C-836B-C60BC4F9F470}"/>
              </a:ext>
            </a:extLst>
          </p:cNvPr>
          <p:cNvSpPr txBox="1">
            <a:spLocks/>
          </p:cNvSpPr>
          <p:nvPr/>
        </p:nvSpPr>
        <p:spPr>
          <a:xfrm>
            <a:off x="746472" y="263147"/>
            <a:ext cx="9404723" cy="1041545"/>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t>Key Features of UW Flex</a:t>
            </a:r>
            <a:endParaRPr lang="en-US" sz="2000" b="1" dirty="0"/>
          </a:p>
        </p:txBody>
      </p:sp>
      <p:sp>
        <p:nvSpPr>
          <p:cNvPr id="8" name="Content Placeholder 2">
            <a:extLst>
              <a:ext uri="{FF2B5EF4-FFF2-40B4-BE49-F238E27FC236}">
                <a16:creationId xmlns:a16="http://schemas.microsoft.com/office/drawing/2014/main" id="{AAF6AD3B-07AF-3B40-B04E-0F9F9F056A88}"/>
              </a:ext>
            </a:extLst>
          </p:cNvPr>
          <p:cNvSpPr txBox="1">
            <a:spLocks/>
          </p:cNvSpPr>
          <p:nvPr/>
        </p:nvSpPr>
        <p:spPr>
          <a:xfrm>
            <a:off x="324054" y="1304692"/>
            <a:ext cx="6803241" cy="5307981"/>
          </a:xfrm>
          <a:prstGeom prst="rect">
            <a:avLst/>
          </a:prstGeom>
        </p:spPr>
        <p:txBody>
          <a:bodyPr>
            <a:normAutofit fontScale="850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b="1" dirty="0"/>
              <a:t>Partnerships:  UW Extended Campus and UW campuses</a:t>
            </a:r>
          </a:p>
          <a:p>
            <a:r>
              <a:rPr lang="en-US" b="1" dirty="0"/>
              <a:t>Backward design; integrated curriculum</a:t>
            </a:r>
          </a:p>
          <a:p>
            <a:r>
              <a:rPr lang="en-US" b="1" dirty="0"/>
              <a:t>Progress when material mastered, not seat time</a:t>
            </a:r>
          </a:p>
          <a:p>
            <a:r>
              <a:rPr lang="en-US" b="1" dirty="0"/>
              <a:t>“Regular” UW faculty</a:t>
            </a:r>
          </a:p>
          <a:p>
            <a:pPr lvl="1"/>
            <a:r>
              <a:rPr lang="en-US" sz="2000" b="1" dirty="0"/>
              <a:t>Unbundled roles</a:t>
            </a:r>
          </a:p>
          <a:p>
            <a:r>
              <a:rPr lang="en-US" b="1" dirty="0"/>
              <a:t>New role: Academic Success Coach</a:t>
            </a:r>
          </a:p>
          <a:p>
            <a:pPr lvl="1"/>
            <a:r>
              <a:rPr lang="en-US" sz="2000" b="1" dirty="0"/>
              <a:t>Wrap-around, proactive support</a:t>
            </a:r>
          </a:p>
          <a:p>
            <a:r>
              <a:rPr lang="en-US" b="1" dirty="0"/>
              <a:t>3-month subscription periods</a:t>
            </a:r>
          </a:p>
          <a:p>
            <a:r>
              <a:rPr lang="en-US" b="1" dirty="0"/>
              <a:t>Start at beginning of any month</a:t>
            </a:r>
          </a:p>
          <a:p>
            <a:r>
              <a:rPr lang="en-US" b="1" dirty="0"/>
              <a:t>New operational models – admissions, bursar, registration, transcripts, financial aid – </a:t>
            </a:r>
            <a:r>
              <a:rPr lang="en-US" b="1" i="1" dirty="0"/>
              <a:t>not based on credits</a:t>
            </a:r>
          </a:p>
          <a:p>
            <a:r>
              <a:rPr lang="en-US" b="1" dirty="0"/>
              <a:t>Cost-recovery business model</a:t>
            </a:r>
          </a:p>
          <a:p>
            <a:r>
              <a:rPr lang="en-US" b="1" dirty="0"/>
              <a:t>All-You-Can-Learn &amp; One-at-a-Time pricing</a:t>
            </a:r>
          </a:p>
          <a:p>
            <a:r>
              <a:rPr lang="en-US" b="1" dirty="0"/>
              <a:t>“No asterisk on diploma”</a:t>
            </a:r>
          </a:p>
        </p:txBody>
      </p:sp>
      <p:sp>
        <p:nvSpPr>
          <p:cNvPr id="12" name="Rectangle 11">
            <a:extLst>
              <a:ext uri="{FF2B5EF4-FFF2-40B4-BE49-F238E27FC236}">
                <a16:creationId xmlns:a16="http://schemas.microsoft.com/office/drawing/2014/main" id="{04410148-C79C-804C-9FE7-4574EEB893C5}"/>
              </a:ext>
            </a:extLst>
          </p:cNvPr>
          <p:cNvSpPr/>
          <p:nvPr/>
        </p:nvSpPr>
        <p:spPr>
          <a:xfrm>
            <a:off x="7029144" y="1839952"/>
            <a:ext cx="4827444" cy="4061832"/>
          </a:xfrm>
          <a:prstGeom prst="rect">
            <a:avLst/>
          </a:prstGeom>
          <a:solidFill>
            <a:schemeClr val="accent5">
              <a:lumMod val="40000"/>
              <a:lumOff val="60000"/>
            </a:schemeClr>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Screen Shot 2014-11-16 at 10.57.02 AM.png">
            <a:extLst>
              <a:ext uri="{FF2B5EF4-FFF2-40B4-BE49-F238E27FC236}">
                <a16:creationId xmlns:a16="http://schemas.microsoft.com/office/drawing/2014/main" id="{6C36B1C1-5482-474E-A91C-D38F29C7B4C5}"/>
              </a:ext>
            </a:extLst>
          </p:cNvPr>
          <p:cNvPicPr>
            <a:picLocks noChangeAspect="1"/>
          </p:cNvPicPr>
          <p:nvPr/>
        </p:nvPicPr>
        <p:blipFill rotWithShape="1">
          <a:blip r:embed="rId3">
            <a:extLst>
              <a:ext uri="{28A0092B-C50C-407E-A947-70E740481C1C}">
                <a14:useLocalDpi xmlns:a14="http://schemas.microsoft.com/office/drawing/2010/main" val="0"/>
              </a:ext>
            </a:extLst>
          </a:blip>
          <a:srcRect t="6119"/>
          <a:stretch/>
        </p:blipFill>
        <p:spPr>
          <a:xfrm>
            <a:off x="7029144" y="2258301"/>
            <a:ext cx="4827444" cy="3614279"/>
          </a:xfrm>
          <a:prstGeom prst="rect">
            <a:avLst/>
          </a:prstGeom>
          <a:ln w="117475">
            <a:noFill/>
          </a:ln>
        </p:spPr>
      </p:pic>
      <p:sp>
        <p:nvSpPr>
          <p:cNvPr id="14" name="Rounded Rectangle 13">
            <a:extLst>
              <a:ext uri="{FF2B5EF4-FFF2-40B4-BE49-F238E27FC236}">
                <a16:creationId xmlns:a16="http://schemas.microsoft.com/office/drawing/2014/main" id="{30394250-A0AA-724C-B4FF-9DFA7551E547}"/>
              </a:ext>
            </a:extLst>
          </p:cNvPr>
          <p:cNvSpPr/>
          <p:nvPr/>
        </p:nvSpPr>
        <p:spPr>
          <a:xfrm>
            <a:off x="8132221" y="1938139"/>
            <a:ext cx="2625109" cy="221975"/>
          </a:xfrm>
          <a:prstGeom prst="round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15" name="TextBox 14">
            <a:extLst>
              <a:ext uri="{FF2B5EF4-FFF2-40B4-BE49-F238E27FC236}">
                <a16:creationId xmlns:a16="http://schemas.microsoft.com/office/drawing/2014/main" id="{8287029D-5697-8F4A-8520-6D885AFF6CC7}"/>
              </a:ext>
            </a:extLst>
          </p:cNvPr>
          <p:cNvSpPr txBox="1"/>
          <p:nvPr/>
        </p:nvSpPr>
        <p:spPr>
          <a:xfrm>
            <a:off x="8204523" y="1969328"/>
            <a:ext cx="1505351" cy="159597"/>
          </a:xfrm>
          <a:prstGeom prst="rect">
            <a:avLst/>
          </a:prstGeom>
          <a:noFill/>
        </p:spPr>
        <p:txBody>
          <a:bodyPr wrap="square" lIns="68580" tIns="34290" rIns="68580" bIns="34290" rtlCol="0" anchor="ctr">
            <a:noAutofit/>
          </a:bodyPr>
          <a:lstStyle/>
          <a:p>
            <a:r>
              <a:rPr lang="en-US" sz="1100" b="1" dirty="0">
                <a:solidFill>
                  <a:schemeClr val="bg1"/>
                </a:solidFill>
                <a:latin typeface="+mj-lt"/>
                <a:cs typeface="Arial Rounded MT Bold"/>
              </a:rPr>
              <a:t>flex.wisconsin.edu</a:t>
            </a:r>
          </a:p>
        </p:txBody>
      </p:sp>
      <p:sp>
        <p:nvSpPr>
          <p:cNvPr id="16" name="Right Arrow 15">
            <a:extLst>
              <a:ext uri="{FF2B5EF4-FFF2-40B4-BE49-F238E27FC236}">
                <a16:creationId xmlns:a16="http://schemas.microsoft.com/office/drawing/2014/main" id="{FB93158F-EE38-4044-B60B-36D980C4461C}"/>
              </a:ext>
            </a:extLst>
          </p:cNvPr>
          <p:cNvSpPr/>
          <p:nvPr/>
        </p:nvSpPr>
        <p:spPr>
          <a:xfrm>
            <a:off x="7712260" y="1992644"/>
            <a:ext cx="144604" cy="163521"/>
          </a:xfrm>
          <a:prstGeom prst="rightArrow">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ight Arrow 16">
            <a:extLst>
              <a:ext uri="{FF2B5EF4-FFF2-40B4-BE49-F238E27FC236}">
                <a16:creationId xmlns:a16="http://schemas.microsoft.com/office/drawing/2014/main" id="{4C06CF9E-965C-874F-987E-499B2D5B3B0F}"/>
              </a:ext>
            </a:extLst>
          </p:cNvPr>
          <p:cNvSpPr/>
          <p:nvPr/>
        </p:nvSpPr>
        <p:spPr>
          <a:xfrm rot="10800000">
            <a:off x="7345763" y="1992641"/>
            <a:ext cx="144604" cy="163523"/>
          </a:xfrm>
          <a:prstGeom prst="rightArrow">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Flowchart: Summing Junction 9">
            <a:extLst>
              <a:ext uri="{FF2B5EF4-FFF2-40B4-BE49-F238E27FC236}">
                <a16:creationId xmlns:a16="http://schemas.microsoft.com/office/drawing/2014/main" id="{7AE89142-F0C3-954F-BE76-AF5286DC9419}"/>
              </a:ext>
            </a:extLst>
          </p:cNvPr>
          <p:cNvSpPr/>
          <p:nvPr/>
        </p:nvSpPr>
        <p:spPr>
          <a:xfrm flipV="1">
            <a:off x="11471486" y="1992641"/>
            <a:ext cx="112350" cy="112972"/>
          </a:xfrm>
          <a:prstGeom prst="flowChartSummingJunction">
            <a:avLst/>
          </a:prstGeom>
          <a:solidFill>
            <a:schemeClr val="accent5">
              <a:lumMod val="40000"/>
              <a:lumOff val="60000"/>
            </a:schemeClr>
          </a:solidFill>
          <a:ln w="12700">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1651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052" y="419242"/>
            <a:ext cx="9404723" cy="1400530"/>
          </a:xfrm>
        </p:spPr>
        <p:txBody>
          <a:bodyPr/>
          <a:lstStyle/>
          <a:p>
            <a:r>
              <a:rPr lang="en-US" sz="4000" b="1" dirty="0"/>
              <a:t>The UW Extended Campus </a:t>
            </a:r>
            <a:br>
              <a:rPr lang="en-US" sz="4000" b="1" dirty="0"/>
            </a:br>
            <a:r>
              <a:rPr lang="en-US" sz="2000" b="1" dirty="0"/>
              <a:t>Extending the physical boundaries of the UWs to the borders of the state and beyond</a:t>
            </a:r>
          </a:p>
        </p:txBody>
      </p:sp>
      <p:sp>
        <p:nvSpPr>
          <p:cNvPr id="3" name="Content Placeholder 2"/>
          <p:cNvSpPr>
            <a:spLocks noGrp="1"/>
          </p:cNvSpPr>
          <p:nvPr>
            <p:ph sz="half" idx="1"/>
          </p:nvPr>
        </p:nvSpPr>
        <p:spPr>
          <a:xfrm>
            <a:off x="763929" y="2481797"/>
            <a:ext cx="5408271" cy="3448793"/>
          </a:xfrm>
        </p:spPr>
        <p:txBody>
          <a:bodyPr>
            <a:normAutofit fontScale="77500" lnSpcReduction="20000"/>
          </a:bodyPr>
          <a:lstStyle/>
          <a:p>
            <a:r>
              <a:rPr lang="en-US" sz="2400" b="1" dirty="0"/>
              <a:t>22 online collaborative programs – noncredit thru masters</a:t>
            </a:r>
          </a:p>
          <a:p>
            <a:pPr lvl="1"/>
            <a:r>
              <a:rPr lang="en-US" sz="2200" b="1" dirty="0"/>
              <a:t>Adult &amp; Professional Students</a:t>
            </a:r>
          </a:p>
          <a:p>
            <a:pPr lvl="1"/>
            <a:r>
              <a:rPr lang="en-US" sz="2200" b="1" dirty="0"/>
              <a:t>Soup-to-nuts support and resources</a:t>
            </a:r>
          </a:p>
          <a:p>
            <a:pPr lvl="1"/>
            <a:r>
              <a:rPr lang="en-US" sz="2200" b="1" dirty="0"/>
              <a:t>8 DA/CBE (UW Flex Option), including RN-to-BSN</a:t>
            </a:r>
          </a:p>
          <a:p>
            <a:pPr lvl="2"/>
            <a:r>
              <a:rPr lang="en-US" sz="2000" b="1" dirty="0"/>
              <a:t>Began 2014</a:t>
            </a:r>
          </a:p>
          <a:p>
            <a:pPr lvl="2"/>
            <a:r>
              <a:rPr lang="en-US" sz="2000" b="1" dirty="0"/>
              <a:t>Designed as Non-term Direct Assessment CBE</a:t>
            </a:r>
          </a:p>
          <a:p>
            <a:pPr lvl="2"/>
            <a:r>
              <a:rPr lang="en-US" sz="2000" b="1" dirty="0"/>
              <a:t>First in nation public system to receive HLC and US Dept of ED approvals for DA/CBE</a:t>
            </a:r>
            <a:endParaRPr lang="en-US" sz="2400" b="1" dirty="0"/>
          </a:p>
          <a:p>
            <a:endParaRPr lang="en-US" sz="2400" b="1" dirty="0"/>
          </a:p>
        </p:txBody>
      </p:sp>
      <p:pic>
        <p:nvPicPr>
          <p:cNvPr id="8" name="Picture 7">
            <a:extLst>
              <a:ext uri="{FF2B5EF4-FFF2-40B4-BE49-F238E27FC236}">
                <a16:creationId xmlns:a16="http://schemas.microsoft.com/office/drawing/2014/main" id="{5602502E-6754-4E45-9325-3411FBFAC452}"/>
              </a:ext>
            </a:extLst>
          </p:cNvPr>
          <p:cNvPicPr>
            <a:picLocks noChangeAspect="1"/>
          </p:cNvPicPr>
          <p:nvPr/>
        </p:nvPicPr>
        <p:blipFill>
          <a:blip r:embed="rId3"/>
          <a:stretch>
            <a:fillRect/>
          </a:stretch>
        </p:blipFill>
        <p:spPr>
          <a:xfrm>
            <a:off x="7374769" y="2818836"/>
            <a:ext cx="3162711" cy="815542"/>
          </a:xfrm>
          <a:prstGeom prst="rect">
            <a:avLst/>
          </a:prstGeom>
          <a:solidFill>
            <a:schemeClr val="tx2"/>
          </a:solidFill>
        </p:spPr>
      </p:pic>
      <p:pic>
        <p:nvPicPr>
          <p:cNvPr id="10" name="Picture 9">
            <a:extLst>
              <a:ext uri="{FF2B5EF4-FFF2-40B4-BE49-F238E27FC236}">
                <a16:creationId xmlns:a16="http://schemas.microsoft.com/office/drawing/2014/main" id="{FE1424F9-ED79-E148-94EA-9EA9D5613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4769" y="4231976"/>
            <a:ext cx="3169677" cy="561419"/>
          </a:xfrm>
          <a:prstGeom prst="rect">
            <a:avLst/>
          </a:prstGeom>
        </p:spPr>
      </p:pic>
    </p:spTree>
    <p:extLst>
      <p:ext uri="{BB962C8B-B14F-4D97-AF65-F5344CB8AC3E}">
        <p14:creationId xmlns:p14="http://schemas.microsoft.com/office/powerpoint/2010/main" val="2187242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The University of Wisconsin Milwaukee (UWM)</a:t>
            </a:r>
          </a:p>
        </p:txBody>
      </p:sp>
      <p:sp>
        <p:nvSpPr>
          <p:cNvPr id="3" name="Content Placeholder 2"/>
          <p:cNvSpPr>
            <a:spLocks noGrp="1"/>
          </p:cNvSpPr>
          <p:nvPr>
            <p:ph sz="half" idx="1"/>
          </p:nvPr>
        </p:nvSpPr>
        <p:spPr>
          <a:xfrm>
            <a:off x="938151" y="2113807"/>
            <a:ext cx="5234049" cy="3448793"/>
          </a:xfrm>
        </p:spPr>
        <p:txBody>
          <a:bodyPr/>
          <a:lstStyle/>
          <a:p>
            <a:r>
              <a:rPr lang="en-US" sz="2400" b="1" dirty="0"/>
              <a:t>Urban R1 institution </a:t>
            </a:r>
          </a:p>
          <a:p>
            <a:r>
              <a:rPr lang="en-US" sz="2400" b="1" dirty="0"/>
              <a:t>27,500 students</a:t>
            </a:r>
          </a:p>
          <a:p>
            <a:pPr marL="342900" lvl="1" indent="-342900">
              <a:buFont typeface="Arial" pitchFamily="-108" charset="0"/>
              <a:buChar char="•"/>
            </a:pPr>
            <a:r>
              <a:rPr lang="en-US" sz="2400" b="1" dirty="0"/>
              <a:t>Largest College of Nursing in Wisconsin</a:t>
            </a:r>
          </a:p>
          <a:p>
            <a:pPr marL="342900" lvl="1" indent="-342900">
              <a:buFont typeface="Arial" pitchFamily="-108" charset="0"/>
              <a:buChar char="•"/>
            </a:pPr>
            <a:r>
              <a:rPr lang="en-US" sz="2400" b="1" dirty="0"/>
              <a:t>Baccalaureate, Master’s and Doctoral Programs (DNP, PhD)</a:t>
            </a:r>
          </a:p>
          <a:p>
            <a:endParaRPr lang="en-US" sz="2400" b="1" dirty="0"/>
          </a:p>
          <a:p>
            <a:endParaRPr lang="en-US" sz="2400" b="1"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47213" y="2113807"/>
            <a:ext cx="4038600" cy="2692400"/>
          </a:xfrm>
        </p:spPr>
      </p:pic>
    </p:spTree>
    <p:extLst>
      <p:ext uri="{BB962C8B-B14F-4D97-AF65-F5344CB8AC3E}">
        <p14:creationId xmlns:p14="http://schemas.microsoft.com/office/powerpoint/2010/main" val="2491846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IOM Future of Nursing Report</a:t>
            </a:r>
          </a:p>
        </p:txBody>
      </p:sp>
      <p:sp>
        <p:nvSpPr>
          <p:cNvPr id="3" name="Content Placeholder 2"/>
          <p:cNvSpPr>
            <a:spLocks noGrp="1"/>
          </p:cNvSpPr>
          <p:nvPr>
            <p:ph sz="half" idx="1"/>
          </p:nvPr>
        </p:nvSpPr>
        <p:spPr/>
        <p:txBody>
          <a:bodyPr>
            <a:normAutofit/>
          </a:bodyPr>
          <a:lstStyle/>
          <a:p>
            <a:r>
              <a:rPr lang="en-US" b="1" dirty="0"/>
              <a:t>Goal of 1 million BSN’s and 90% of ADN’s to the BSN by 2025, such that</a:t>
            </a:r>
          </a:p>
          <a:p>
            <a:r>
              <a:rPr lang="en-US" b="1" dirty="0"/>
              <a:t>There is an 80% baccalaureate prepared workforce</a:t>
            </a:r>
          </a:p>
          <a:p>
            <a:r>
              <a:rPr lang="en-US" b="1" dirty="0"/>
              <a:t>Currently 54.4% of RNs have a BSN or higher degree</a:t>
            </a:r>
          </a:p>
          <a:p>
            <a:r>
              <a:rPr lang="en-US" b="1" dirty="0"/>
              <a:t>Joint statement on academic progression for nursing students and graduates to promote    “seamless transition from the associates to the baccalaureate, masters and doctoral degrees”</a:t>
            </a:r>
          </a:p>
          <a:p>
            <a:endParaRPr lang="en-US" dirty="0"/>
          </a:p>
        </p:txBody>
      </p:sp>
      <p:sp>
        <p:nvSpPr>
          <p:cNvPr id="4" name="Content Placeholder 3"/>
          <p:cNvSpPr>
            <a:spLocks noGrp="1"/>
          </p:cNvSpPr>
          <p:nvPr>
            <p:ph sz="half" idx="2"/>
          </p:nvPr>
        </p:nvSpPr>
        <p:spPr>
          <a:xfrm>
            <a:off x="6225309" y="2056092"/>
            <a:ext cx="4904509" cy="4200245"/>
          </a:xfrm>
        </p:spPr>
        <p:txBody>
          <a:bodyPr>
            <a:normAutofit/>
          </a:bodyPr>
          <a:lstStyle/>
          <a:p>
            <a:r>
              <a:rPr lang="en-US" sz="1700" b="1" dirty="0">
                <a:solidFill>
                  <a:srgbClr val="FFFF00"/>
                </a:solidFill>
              </a:rPr>
              <a:t>Barriers to the BSN degree</a:t>
            </a:r>
          </a:p>
          <a:p>
            <a:pPr lvl="1"/>
            <a:r>
              <a:rPr lang="en-US" sz="1700" b="1" dirty="0"/>
              <a:t>Cost, time, work and family issues, lack of perceived benefit (Reese et al, 2018; Duffy et al, 2014; </a:t>
            </a:r>
            <a:r>
              <a:rPr lang="en-US" sz="1700" b="1" dirty="0" err="1"/>
              <a:t>Perfetto</a:t>
            </a:r>
            <a:r>
              <a:rPr lang="en-US" sz="1700" b="1" dirty="0"/>
              <a:t>, 2015)</a:t>
            </a:r>
          </a:p>
          <a:p>
            <a:r>
              <a:rPr lang="en-US" sz="1700" b="1" dirty="0">
                <a:solidFill>
                  <a:srgbClr val="FFFF00"/>
                </a:solidFill>
              </a:rPr>
              <a:t>Motivators to the BSN degree</a:t>
            </a:r>
          </a:p>
          <a:p>
            <a:pPr lvl="1"/>
            <a:r>
              <a:rPr lang="en-US" sz="1700" b="1" dirty="0"/>
              <a:t>Decreased cost and decreased time, increased support from employers, family and faculty (Reese et al, 2018; </a:t>
            </a:r>
            <a:r>
              <a:rPr lang="en-US" sz="1700" b="1" dirty="0" err="1"/>
              <a:t>Perfetto</a:t>
            </a:r>
            <a:r>
              <a:rPr lang="en-US" sz="1700" b="1" dirty="0"/>
              <a:t>, 2015; Sarver et al, 2015) </a:t>
            </a:r>
          </a:p>
          <a:p>
            <a:endParaRPr lang="en-US" dirty="0"/>
          </a:p>
        </p:txBody>
      </p:sp>
      <p:pic>
        <p:nvPicPr>
          <p:cNvPr id="5"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7563" y="289382"/>
            <a:ext cx="1151467" cy="1727201"/>
          </a:xfrm>
          <a:prstGeom prst="rect">
            <a:avLst/>
          </a:prstGeom>
        </p:spPr>
      </p:pic>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0387" y="2946399"/>
            <a:ext cx="1093067" cy="1093067"/>
          </a:xfrm>
          <a:prstGeom prst="rect">
            <a:avLst/>
          </a:prstGeom>
        </p:spPr>
      </p:pic>
    </p:spTree>
    <p:extLst>
      <p:ext uri="{BB962C8B-B14F-4D97-AF65-F5344CB8AC3E}">
        <p14:creationId xmlns:p14="http://schemas.microsoft.com/office/powerpoint/2010/main" val="274009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8534400" cy="944562"/>
          </a:xfrm>
        </p:spPr>
        <p:txBody>
          <a:bodyPr/>
          <a:lstStyle/>
          <a:p>
            <a:r>
              <a:rPr lang="en-US" sz="3600" b="1" dirty="0"/>
              <a:t>UWM CON RN-to-BSN Program</a:t>
            </a:r>
            <a:br>
              <a:rPr lang="en-US" sz="3600" b="1" dirty="0"/>
            </a:br>
            <a:endParaRPr lang="en-US" sz="3600" b="1" dirty="0"/>
          </a:p>
        </p:txBody>
      </p:sp>
      <p:sp>
        <p:nvSpPr>
          <p:cNvPr id="3" name="Content Placeholder 2"/>
          <p:cNvSpPr>
            <a:spLocks noGrp="1"/>
          </p:cNvSpPr>
          <p:nvPr>
            <p:ph idx="1"/>
          </p:nvPr>
        </p:nvSpPr>
        <p:spPr>
          <a:xfrm>
            <a:off x="1752600" y="1537011"/>
            <a:ext cx="8382000" cy="4724401"/>
          </a:xfrm>
        </p:spPr>
        <p:txBody>
          <a:bodyPr>
            <a:normAutofit/>
          </a:bodyPr>
          <a:lstStyle/>
          <a:p>
            <a:r>
              <a:rPr lang="en-US" b="1" dirty="0"/>
              <a:t>Our RN-to-BSN Option program is open to licensed registered nurses with an Associate Degree in nursing; all students have passed NCLEX </a:t>
            </a:r>
          </a:p>
          <a:p>
            <a:r>
              <a:rPr lang="en-US" b="1" dirty="0"/>
              <a:t>124 credit curriculum </a:t>
            </a:r>
            <a:r>
              <a:rPr lang="mr-IN" b="1" dirty="0"/>
              <a:t>–</a:t>
            </a:r>
            <a:r>
              <a:rPr lang="en-US" b="1" dirty="0"/>
              <a:t> Identical curriculum for all programs in our RN-to-BSN degree options:</a:t>
            </a:r>
          </a:p>
          <a:p>
            <a:pPr lvl="1"/>
            <a:r>
              <a:rPr lang="en-US" sz="1600" b="1" dirty="0">
                <a:solidFill>
                  <a:srgbClr val="FFFF00"/>
                </a:solidFill>
              </a:rPr>
              <a:t>30 credits </a:t>
            </a:r>
            <a:r>
              <a:rPr lang="mr-IN" sz="1600" b="1" dirty="0">
                <a:solidFill>
                  <a:srgbClr val="FFFF00"/>
                </a:solidFill>
              </a:rPr>
              <a:t>–</a:t>
            </a:r>
            <a:r>
              <a:rPr lang="en-US" sz="1600" b="1" dirty="0">
                <a:solidFill>
                  <a:srgbClr val="FFFF00"/>
                </a:solidFill>
              </a:rPr>
              <a:t> Past nursing coursework</a:t>
            </a:r>
          </a:p>
          <a:p>
            <a:pPr lvl="1"/>
            <a:r>
              <a:rPr lang="en-US" sz="1600" b="1" dirty="0">
                <a:solidFill>
                  <a:srgbClr val="FFFF00"/>
                </a:solidFill>
              </a:rPr>
              <a:t>30 credits </a:t>
            </a:r>
            <a:r>
              <a:rPr lang="mr-IN" sz="1600" b="1" dirty="0">
                <a:solidFill>
                  <a:srgbClr val="FFFF00"/>
                </a:solidFill>
              </a:rPr>
              <a:t>–</a:t>
            </a:r>
            <a:r>
              <a:rPr lang="en-US" sz="1600" b="1" dirty="0">
                <a:solidFill>
                  <a:srgbClr val="FFFF00"/>
                </a:solidFill>
              </a:rPr>
              <a:t> Advanced nursing courses</a:t>
            </a:r>
          </a:p>
          <a:p>
            <a:pPr lvl="1"/>
            <a:r>
              <a:rPr lang="en-US" sz="1600" b="1" dirty="0">
                <a:solidFill>
                  <a:srgbClr val="FFFF00"/>
                </a:solidFill>
              </a:rPr>
              <a:t>64 credits </a:t>
            </a:r>
            <a:r>
              <a:rPr lang="mr-IN" sz="1600" b="1" dirty="0">
                <a:solidFill>
                  <a:srgbClr val="FFFF00"/>
                </a:solidFill>
              </a:rPr>
              <a:t>–</a:t>
            </a:r>
            <a:r>
              <a:rPr lang="en-US" sz="1600" b="1" dirty="0">
                <a:solidFill>
                  <a:srgbClr val="FFFF00"/>
                </a:solidFill>
              </a:rPr>
              <a:t> Non-nursing pre-requisite and GER courses</a:t>
            </a:r>
          </a:p>
          <a:p>
            <a:r>
              <a:rPr lang="en-US" b="1" dirty="0"/>
              <a:t>Students can meet all degree requirements by bringing in past credits, taking courses FTF or online or via FLEX  -  UW-Colleges offers pre-requisite GER sets; CON offers advanced nursing coursework as “competency sets” </a:t>
            </a:r>
          </a:p>
        </p:txBody>
      </p:sp>
    </p:spTree>
    <p:extLst>
      <p:ext uri="{BB962C8B-B14F-4D97-AF65-F5344CB8AC3E}">
        <p14:creationId xmlns:p14="http://schemas.microsoft.com/office/powerpoint/2010/main" val="16596376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AAMC Blue template">
  <a:themeElements>
    <a:clrScheme name="AAMC Blue PPT">
      <a:dk1>
        <a:srgbClr val="FFFFFF"/>
      </a:dk1>
      <a:lt1>
        <a:srgbClr val="FFFFFF"/>
      </a:lt1>
      <a:dk2>
        <a:srgbClr val="092F6D"/>
      </a:dk2>
      <a:lt2>
        <a:srgbClr val="FFFFFF"/>
      </a:lt2>
      <a:accent1>
        <a:srgbClr val="FEBC67"/>
      </a:accent1>
      <a:accent2>
        <a:srgbClr val="8E0000"/>
      </a:accent2>
      <a:accent3>
        <a:srgbClr val="809195"/>
      </a:accent3>
      <a:accent4>
        <a:srgbClr val="FFFFFF"/>
      </a:accent4>
      <a:accent5>
        <a:srgbClr val="C1C83F"/>
      </a:accent5>
      <a:accent6>
        <a:srgbClr val="968885"/>
      </a:accent6>
      <a:hlink>
        <a:srgbClr val="FFFFFF"/>
      </a:hlink>
      <a:folHlink>
        <a:srgbClr val="CCD3D4"/>
      </a:folHlink>
    </a:clrScheme>
    <a:fontScheme name="AAMC Blue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127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lnDef>
  </a:objectDefaults>
  <a:extraClrSchemeLst>
    <a:extraClrScheme>
      <a:clrScheme name="AAMC Blue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MC Blue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MC Blue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MC Blue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MC Blue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MC Blue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MC Blue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AMC Blue template 8">
        <a:dk1>
          <a:srgbClr val="339866"/>
        </a:dk1>
        <a:lt1>
          <a:srgbClr val="FAFAFA"/>
        </a:lt1>
        <a:dk2>
          <a:srgbClr val="092F6D"/>
        </a:dk2>
        <a:lt2>
          <a:srgbClr val="FEBD67"/>
        </a:lt2>
        <a:accent1>
          <a:srgbClr val="C2C93F"/>
        </a:accent1>
        <a:accent2>
          <a:srgbClr val="54609E"/>
        </a:accent2>
        <a:accent3>
          <a:srgbClr val="AAADBA"/>
        </a:accent3>
        <a:accent4>
          <a:srgbClr val="D6D6D6"/>
        </a:accent4>
        <a:accent5>
          <a:srgbClr val="DDE1AF"/>
        </a:accent5>
        <a:accent6>
          <a:srgbClr val="4B568F"/>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AAMC Blue template 9">
        <a:dk1>
          <a:srgbClr val="339866"/>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Blue template 10">
        <a:dk1>
          <a:srgbClr val="8E0000"/>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Blue template 11">
        <a:dk1>
          <a:srgbClr val="809195"/>
        </a:dk1>
        <a:lt1>
          <a:srgbClr val="FAFAFA"/>
        </a:lt1>
        <a:dk2>
          <a:srgbClr val="092F6D"/>
        </a:dk2>
        <a:lt2>
          <a:srgbClr val="FEBD67"/>
        </a:lt2>
        <a:accent1>
          <a:srgbClr val="FDBC67"/>
        </a:accent1>
        <a:accent2>
          <a:srgbClr val="8E0000"/>
        </a:accent2>
        <a:accent3>
          <a:srgbClr val="AAADBA"/>
        </a:accent3>
        <a:accent4>
          <a:srgbClr val="D6D6D6"/>
        </a:accent4>
        <a:accent5>
          <a:srgbClr val="FEDAB8"/>
        </a:accent5>
        <a:accent6>
          <a:srgbClr val="800000"/>
        </a:accent6>
        <a:hlink>
          <a:srgbClr val="FFFFFF"/>
        </a:hlink>
        <a:folHlink>
          <a:srgbClr val="809195"/>
        </a:folHlink>
      </a:clrScheme>
      <a:clrMap bg1="dk2" tx1="lt1" bg2="dk1" tx2="lt2" accent1="accent1" accent2="accent2" accent3="accent3" accent4="accent4" accent5="accent5" accent6="accent6" hlink="hlink" folHlink="folHlink"/>
    </a:extraClrScheme>
    <a:extraClrScheme>
      <a:clrScheme name="AAMC Blue template 12">
        <a:dk1>
          <a:srgbClr val="809195"/>
        </a:dk1>
        <a:lt1>
          <a:srgbClr val="FAFAFA"/>
        </a:lt1>
        <a:dk2>
          <a:srgbClr val="092F6D"/>
        </a:dk2>
        <a:lt2>
          <a:srgbClr val="FEBD67"/>
        </a:lt2>
        <a:accent1>
          <a:srgbClr val="FEBD67"/>
        </a:accent1>
        <a:accent2>
          <a:srgbClr val="8E0000"/>
        </a:accent2>
        <a:accent3>
          <a:srgbClr val="AAADBA"/>
        </a:accent3>
        <a:accent4>
          <a:srgbClr val="D6D6D6"/>
        </a:accent4>
        <a:accent5>
          <a:srgbClr val="FEDBB8"/>
        </a:accent5>
        <a:accent6>
          <a:srgbClr val="800000"/>
        </a:accent6>
        <a:hlink>
          <a:srgbClr val="FAFAFA"/>
        </a:hlink>
        <a:folHlink>
          <a:srgbClr val="80919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0" id="{9F5E0430-26A7-490A-8896-967EE037CDED}" vid="{4D17F420-0015-4E78-8E6D-2E13C66DEB1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420</TotalTime>
  <Words>3109</Words>
  <Application>Microsoft Office PowerPoint</Application>
  <PresentationFormat>Widescreen</PresentationFormat>
  <Paragraphs>284</Paragraphs>
  <Slides>26</Slides>
  <Notes>23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26</vt:i4>
      </vt:variant>
    </vt:vector>
  </HeadingPairs>
  <TitlesOfParts>
    <vt:vector size="41" baseType="lpstr">
      <vt:lpstr>メイリオ</vt:lpstr>
      <vt:lpstr>MS PGothic</vt:lpstr>
      <vt:lpstr>MS PGothic</vt:lpstr>
      <vt:lpstr>Arial</vt:lpstr>
      <vt:lpstr>Arial Black</vt:lpstr>
      <vt:lpstr>Arial Rounded MT Bold</vt:lpstr>
      <vt:lpstr>Calibri</vt:lpstr>
      <vt:lpstr>Century Gothic</vt:lpstr>
      <vt:lpstr>Courier New</vt:lpstr>
      <vt:lpstr>Mangal</vt:lpstr>
      <vt:lpstr>Wingdings</vt:lpstr>
      <vt:lpstr>Wingdings 2</vt:lpstr>
      <vt:lpstr>Wingdings 3</vt:lpstr>
      <vt:lpstr>Ion</vt:lpstr>
      <vt:lpstr>AAMC Blue template</vt:lpstr>
      <vt:lpstr>PowerPoint Presentation</vt:lpstr>
      <vt:lpstr>The UW Flexible Option  UW-Milwaukee RN-to-BSN Program </vt:lpstr>
      <vt:lpstr>PowerPoint Presentation</vt:lpstr>
      <vt:lpstr>Direct Assessment CBE</vt:lpstr>
      <vt:lpstr>PowerPoint Presentation</vt:lpstr>
      <vt:lpstr>The UW Extended Campus  Extending the physical boundaries of the UWs to the borders of the state and beyond</vt:lpstr>
      <vt:lpstr>The University of Wisconsin Milwaukee (UWM)</vt:lpstr>
      <vt:lpstr>IOM Future of Nursing Report</vt:lpstr>
      <vt:lpstr>UWM CON RN-to-BSN Program </vt:lpstr>
      <vt:lpstr>UWM College of Nursing RN-to-BSN Program                          One Curriculum – Three Modes of Learning    </vt:lpstr>
      <vt:lpstr>Lessons Learned</vt:lpstr>
      <vt:lpstr>PowerPoint Presentation</vt:lpstr>
      <vt:lpstr>PowerPoint Presentation</vt:lpstr>
      <vt:lpstr>Lessons Learned:  New Partnerships</vt:lpstr>
      <vt:lpstr>Lessons Learned: Admissions and Enrollment</vt:lpstr>
      <vt:lpstr>Lessons Learned: Administration</vt:lpstr>
      <vt:lpstr>Lessons Learned:                       New Roles for Faculty</vt:lpstr>
      <vt:lpstr>PowerPoint Presentation</vt:lpstr>
      <vt:lpstr>FLEX Nursing Competency Set </vt:lpstr>
      <vt:lpstr>Lessons Learned: Feedback   </vt:lpstr>
      <vt:lpstr>Lessons Learned:        Staffing &amp; Workload</vt:lpstr>
      <vt:lpstr>Lessons Learned:            Continuous Quality Improvement</vt:lpstr>
      <vt:lpstr>Lessons Learned:  Student Financial Aid </vt:lpstr>
      <vt:lpstr>Lessons Learned:  Different than what was envisioned…  </vt:lpstr>
      <vt:lpstr>Does CBE work? </vt:lpstr>
      <vt:lpstr>Questions?</vt:lpstr>
    </vt:vector>
  </TitlesOfParts>
  <Company>University of Wisconsin - Milwaukee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UW-Flexible Option  RN-to-BSN Program</dc:title>
  <dc:creator>Kim Litwack</dc:creator>
  <cp:lastModifiedBy>John Nash</cp:lastModifiedBy>
  <cp:revision>64</cp:revision>
  <dcterms:created xsi:type="dcterms:W3CDTF">2018-12-04T17:44:10Z</dcterms:created>
  <dcterms:modified xsi:type="dcterms:W3CDTF">2018-12-12T16:44:06Z</dcterms:modified>
</cp:coreProperties>
</file>